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B5AB3-DC03-485D-B629-A3D073545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0A953-37F3-4B32-9570-C394FB9E6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E71C5-40B7-41FC-8503-F7C2765BD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85A0F-074E-490D-BE3E-042B6145E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D74C92-1CB8-45BB-A03E-A13CAD8B6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3D36BE-AD0F-4DDB-99C3-3E8C34CBE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771C67-046D-489D-8548-767D32925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4D111-FD0B-4C74-8C7B-91E593376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E7A2E-EDD1-467C-B860-D3A3F1235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3EF24-54B8-48FE-A88A-A689B3886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A5B27-0309-4A53-B831-499963255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1776000" y="0"/>
            <a:ext cx="8640000" cy="6857999"/>
          </a:xfrm>
          <a:prstGeom prst="rect">
            <a:avLst/>
          </a:prstGeom>
          <a:gradFill rotWithShape="1">
            <a:gsLst>
              <a:gs pos="0">
                <a:schemeClr val="bg2">
                  <a:alpha val="100000"/>
                </a:schemeClr>
              </a:gs>
              <a:gs pos="60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493367"/>
            <a:ext cx="6340197" cy="1421928"/>
          </a:xfrm>
        </p:spPr>
        <p:txBody>
          <a:bodyPr wrap="none" anchor="t">
            <a:spAutoFit/>
          </a:bodyPr>
          <a:lstStyle>
            <a:lvl1pPr lvl="0" algn="ctr" defTabSz="914400">
              <a:lnSpc>
                <a:spcPct val="90000"/>
              </a:lnSpc>
              <a:buNone/>
              <a:defRPr lang="zh-CN" sz="9600" b="0" i="0" spc="0">
                <a:solidFill>
                  <a:schemeClr val="tx1">
                    <a:alpha val="100000"/>
                  </a:schemeClr>
                </a:solidFill>
                <a:latin typeface="TencentSans W7"/>
                <a:ea typeface="TencentSans W7"/>
              </a:defRPr>
            </a:lvl1pPr>
          </a:lstStyle>
          <a:p>
            <a:r>
              <a:rPr lang="zh-CN"/>
              <a:t>主标题样式</a:t>
            </a:r>
            <a:endParaRPr lang="zh-CN" sz="9600" b="0" i="0" spc="0">
              <a:solidFill>
                <a:schemeClr val="bg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5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734089" y="4162538"/>
            <a:ext cx="2723823" cy="397032"/>
          </a:xfrm>
        </p:spPr>
        <p:txBody>
          <a:bodyPr wrap="none">
            <a:spAutoFit/>
          </a:bodyPr>
          <a:lstStyle>
            <a:lvl1pPr marL="0" lvl="0" indent="0" algn="ctr" defTabSz="914400">
              <a:lnSpc>
                <a:spcPct val="90000"/>
              </a:lnSpc>
              <a:buFont typeface="Arial" pitchFamily="34" charset="0"/>
              <a:buNone/>
              <a:defRPr lang="zh-CN" sz="2200" b="1" i="0" spc="0">
                <a:solidFill>
                  <a:schemeClr val="tx1">
                    <a:alpha val="100000"/>
                  </a:schemeClr>
                </a:solidFill>
                <a:latin typeface="TencentSans W7"/>
                <a:ea typeface="TencentSans W7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/>
              <a:t>点击编辑副标题样式</a:t>
            </a:r>
            <a:endParaRPr lang="zh-CN" sz="2200" b="1" i="0" spc="0">
              <a:solidFill>
                <a:schemeClr val="bg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6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471190"/>
            <a:ext cx="4031873" cy="923330"/>
          </a:xfrm>
        </p:spPr>
        <p:txBody>
          <a:bodyPr wrap="none" anchor="b">
            <a:spAutoFit/>
          </a:bodyPr>
          <a:lstStyle>
            <a:lvl1pPr marL="0" lvl="0" indent="0" algn="ctr" defTabSz="914400">
              <a:lnSpc>
                <a:spcPct val="90000"/>
              </a:lnSpc>
              <a:buFont typeface="Arial" pitchFamily="34" charset="0"/>
              <a:buNone/>
              <a:defRPr lang="zh-CN" sz="6000" b="0" i="0" spc="0">
                <a:solidFill>
                  <a:schemeClr val="tx1">
                    <a:alpha val="100000"/>
                  </a:schemeClr>
                </a:solidFill>
                <a:latin typeface="TencentSans W3"/>
                <a:ea typeface="TencentSans W3"/>
              </a:defRPr>
            </a:lvl1pPr>
          </a:lstStyle>
          <a:p>
            <a:r>
              <a:rPr lang="zh-CN"/>
              <a:t>主标题样式</a:t>
            </a:r>
            <a:endParaRPr lang="zh-CN" sz="6000" b="0" i="0" spc="0">
              <a:solidFill>
                <a:schemeClr val="bg1">
                  <a:alpha val="100000"/>
                </a:schemeClr>
              </a:solidFill>
              <a:latin typeface="TencentSans W3"/>
              <a:ea typeface="TencentSans W3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-3810000" y="0"/>
            <a:ext cx="12192000" cy="6858000"/>
          </a:xfrm>
          <a:prstGeom prst="rect">
            <a:avLst/>
          </a:prstGeom>
        </p:spPr>
      </p:pic>
      <p:sp>
        <p:nvSpPr>
          <p:cNvPr id="9" name="日期占位符 3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2">
            <a:alphaModFix amt="0"/>
          </a:blip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  <a:solidFill>
            <a:schemeClr val="bg2">
              <a:alpha val="100000"/>
            </a:schemeClr>
          </a:solidFill>
        </p:spPr>
      </p:pic>
      <p:sp>
        <p:nvSpPr>
          <p:cNvPr id="11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12" name="灯片编号占位符 5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80000">
              <a:schemeClr val="bg2">
                <a:alpha val="100000"/>
              </a:schemeClr>
            </a:gs>
            <a:gs pos="100000">
              <a:schemeClr val="accent1">
                <a:lumMod val="50000"/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4" name="日期占位符 2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17" name=""/>
          <p:cNvSpPr txBox="1"/>
          <p:nvPr/>
        </p:nvSpPr>
        <p:spPr>
          <a:xfrm>
            <a:off x="2743200" y="1351429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"/>
          <p:cNvSpPr txBox="1"/>
          <p:nvPr/>
        </p:nvSpPr>
        <p:spPr>
          <a:xfrm>
            <a:off x="1764926" y="2097741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"/>
          <p:cNvSpPr txBox="1"/>
          <p:nvPr/>
        </p:nvSpPr>
        <p:spPr>
          <a:xfrm>
            <a:off x="1916206" y="1613647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"/>
          <p:cNvSpPr txBox="1"/>
          <p:nvPr/>
        </p:nvSpPr>
        <p:spPr>
          <a:xfrm>
            <a:off x="4487956" y="2087656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"/>
          <p:cNvSpPr txBox="1"/>
          <p:nvPr/>
        </p:nvSpPr>
        <p:spPr>
          <a:xfrm>
            <a:off x="1230406" y="1169894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"/>
          <p:cNvSpPr txBox="1"/>
          <p:nvPr/>
        </p:nvSpPr>
        <p:spPr>
          <a:xfrm>
            <a:off x="2057400" y="1341344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"/>
          <p:cNvSpPr txBox="1"/>
          <p:nvPr/>
        </p:nvSpPr>
        <p:spPr>
          <a:xfrm>
            <a:off x="3882838" y="2037229"/>
            <a:ext cx="1778000" cy="368300"/>
          </a:xfrm>
          <a:prstGeom prst="rect">
            <a:avLst/>
          </a:prstGeom>
          <a:ln w="12700">
            <a:prstDash val="solid"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2">
            <a:alpha val="100000"/>
          </a:schemeClr>
        </a:solidFill>
        <a:effectLst/>
      </p:bgPr>
    </p:bg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 hasCustomPrompt="1"/>
          </p:nvPr>
        </p:nvSpPr>
        <p:spPr/>
        <p:txBody>
          <a:bodyPr/>
          <a:lstStyle>
            <a:lvl1pPr marL="0" lvl="0" algn="l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lang="zh-CN">
              <a:solidFill>
                <a:schemeClr val="tx1">
                  <a:alpha val="100000"/>
                </a:schemeClr>
              </a:solidFill>
            </a:endParaRPr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 hasCustomPrompt="1"/>
          </p:nvPr>
        </p:nvSpPr>
        <p:spPr/>
        <p:txBody>
          <a:bodyPr/>
          <a:lstStyle>
            <a:lvl1pPr marL="0" lvl="0" algn="r" defTabSz="914400">
              <a:defRPr lang="zh-CN" sz="1200" b="0" i="0">
                <a:solidFill>
                  <a:schemeClr val="tx1">
                    <a:alpha val="100000"/>
                  </a:schemeClr>
                </a:solidFill>
                <a:latin typeface="Microsoft YaHei"/>
                <a:ea typeface="Microsoft YaHei"/>
              </a:defRPr>
            </a:lvl1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bg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28" name=""/>
          <p:cNvSpPr txBox="1"/>
          <p:nvPr/>
        </p:nvSpPr>
        <p:spPr>
          <a:xfrm>
            <a:off x="2460812" y="2027144"/>
            <a:ext cx="1778000" cy="368300"/>
          </a:xfrm>
          <a:prstGeom prst="rect">
            <a:avLst/>
          </a:prstGeom>
          <a:ln w="6350">
            <a:prstDash val="solid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pic>
        <p:nvPicPr>
          <p:cNvPr id="30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pic>
        <p:nvPicPr>
          <p:cNvPr id="31" name="图片 1"/>
          <p:cNvPicPr>
            <a:picLocks noChangeAspect="1"/>
          </p:cNvPicPr>
          <p:nvPr userDrawn="1"/>
        </p:nvPicPr>
        <p:blipFill>
          <a:blip r:embed="rId2">
            <a:alphaModFix amt="0"/>
          </a:blip>
          <a:stretch>
            <a:fillRect/>
          </a:stretch>
        </p:blipFill>
        <p:spPr>
          <a:xfrm>
            <a:off x="1775267" y="-1"/>
            <a:ext cx="8641466" cy="771525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100000"/>
                </a:schemeClr>
              </a:gs>
              <a:gs pos="60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</a:gradFill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tx1">
            <a:alpha val="10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/>
              <a:t>单击此处编辑母版标题样式</a:t>
            </a:r>
            <a:endParaRPr lang="zh-CN" sz="44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zh-CN"/>
              <a:t>单击此处编辑母版文本样式</a:t>
            </a:r>
            <a:endParaRPr lang="zh-CN" sz="2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685800" lvl="1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24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二级</a:t>
            </a:r>
            <a:endParaRPr lang="zh-CN" sz="24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1143000" lvl="2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20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三级</a:t>
            </a:r>
            <a:endParaRPr lang="zh-CN" sz="20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1600200" lvl="3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18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四级</a:t>
            </a:r>
            <a:endParaRPr lang="zh-CN" sz="1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  <a:p>
            <a:pPr marL="2057400" lvl="4" indent="-228600" algn="l" defTabSz="9144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sz="1800" b="0" i="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defRPr>
            </a:pPr>
            <a:r>
              <a:rPr lang="zh-CN"/>
              <a:t>五级</a:t>
            </a:r>
            <a:endParaRPr lang="zh-CN" sz="18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 hasCustomPrompt="1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algn="l" defTabSz="914400" rtl="0" eaLnBrk="1" latinLnBrk="0" hangingPunct="1">
              <a:defRPr lang="zh-CN" sz="1200" b="0" i="0" kern="120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lang="zh-CN" sz="12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>
              <a:solidFill>
                <a:schemeClr val="bg1">
                  <a:alpha val="100000"/>
                </a:schemeClr>
              </a:solidFill>
              <a:latin typeface="腾讯体 W7" panose="020b0a04020102020204"/>
              <a:ea typeface="腾讯体 W7" panose="020b0a04020102020204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 hasCustomPrompt="1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algn="r" defTabSz="914400" rtl="0" eaLnBrk="1" latinLnBrk="0" hangingPunct="1">
              <a:defRPr lang="zh-CN" sz="1200" b="0" i="0" kern="1200">
                <a:solidFill>
                  <a:schemeClr val="bg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lang="zh-CN" sz="1200" b="0" i="0">
              <a:solidFill>
                <a:schemeClr val="tx1">
                  <a:alpha val="100000"/>
                </a:schemeClr>
              </a:solidFill>
              <a:latin typeface="Microsoft YaHei"/>
              <a:ea typeface="Microsoft YaHei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lvl="0" algn="l" defTabSz="914400">
        <a:lnSpc>
          <a:spcPct val="90000"/>
        </a:lnSpc>
        <a:spcBef>
          <a:spcPct val="0"/>
        </a:spcBef>
        <a:buNone/>
        <a:defRPr lang="zh-CN" sz="44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1pPr>
    </p:titleStyle>
    <p:bodyStyle>
      <a:lvl1pPr marL="228600" lvl="0" indent="-228600" algn="l" defTabSz="914400">
        <a:lnSpc>
          <a:spcPct val="90000"/>
        </a:lnSpc>
        <a:spcBef>
          <a:spcPts val="1000"/>
        </a:spcBef>
        <a:buFont typeface="Arial" pitchFamily="34" charset="0"/>
        <a:buChar char="•"/>
        <a:defRPr lang="zh-CN" sz="2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1pPr>
      <a:lvl2pPr marL="685800" lvl="1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24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2pPr>
      <a:lvl3pPr marL="1143000" lvl="2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20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3pPr>
      <a:lvl4pPr marL="1600200" lvl="3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1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4pPr>
      <a:lvl5pPr marL="2057400" lvl="4" indent="-228600" algn="l" defTabSz="914400">
        <a:lnSpc>
          <a:spcPct val="90000"/>
        </a:lnSpc>
        <a:spcBef>
          <a:spcPts val="500"/>
        </a:spcBef>
        <a:buFont typeface="Arial" pitchFamily="34" charset="0"/>
        <a:buChar char="•"/>
        <a:defRPr lang="zh-CN" sz="1800" b="0" i="0">
          <a:solidFill>
            <a:schemeClr val="bg1">
              <a:alpha val="100000"/>
            </a:schemeClr>
          </a:solidFill>
          <a:latin typeface="腾讯体 W7" panose="020b0a04020102020204"/>
          <a:ea typeface="腾讯体 W7" panose="020b0a04020102020204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141204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项目销售流程管理与优化\n## 1.项目销售流程概述及重要性\n### 1.1项目销售流程的定义与目标\n### 1.2项目销售流程在企业发展中的作用\n### 1.3项目销售流程的优化对企业的影响\n## 2.项目销售流程的六个关键阶段\n### 2.1项目立项与需求分析\n### 2.2项目方案制定与报价\n### 2.3项目招投标与合同签订\n## 3.项目销售流程中的关键环节\n### 3.1客户需求挖掘与满足\n### 3.2项目进度管理与风险控制\n### 3.3客户关系维护与售后服务\n## 4.项目销售流程的优化策略\n### 4.1通过数据分析识别流程中的瓶颈\n### 4.2引入敏捷销售方法提高流程效率\n### 4.3加强团队协作与沟通确保流程顺畅\n## 5.项目销售流程的管理工具与技巧\n### 5.1利用CRM系统管理客户信息\n### 5.2采用项目管理工具跟踪项目进度\n### 5.3提升销售团队的沟通能力与技巧\n## 6.项目销售流程的案例分析\n### 6.1成功项目销售流程案例分析\n### 6.2项目销售流程失败案例分析\n### 6.3从案例中学习的经验与教训\n&quot;,&quot;templateId&quot;:&quot;rip96cw6o7yyfqkqihdqp7wzi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347317"/>
            <a:ext cx="11055350" cy="1555750"/>
          </a:xfrm>
          <a:effectLst>
            <a:outerShdw blurRad="389427" dist="50800" dir="5400000" algn="ctr" rotWithShape="0">
              <a:schemeClr val="tx2"/>
            </a:outerShdw>
          </a:effectLst>
        </p:spPr>
        <p:txBody>
          <a:bodyPr vert="horz" wrap="square" lIns="91440" tIns="45720" rIns="91440" bIns="45720" anchor="b">
            <a:spAutoFit/>
          </a:bodyPr>
          <a:lstStyle/>
          <a:p>
            <a:pPr>
              <a:lnSpc>
                <a:spcPct val="100000"/>
              </a:lnSpc>
              <a:buNone/>
            </a:pPr>
            <a:r>
              <a:rPr lang="zh-CN" sz="6900">
                <a:latin typeface="腾讯体 W7" panose="020b0a04020102020204"/>
                <a:ea typeface="腾讯体 W7" panose="020b0a04020102020204"/>
              </a:rPr>
              <a:t>项目销售流程管理与优化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4010026" y="4162538"/>
            <a:ext cx="4171950" cy="393700"/>
          </a:xfrm>
          <a:effectLst>
            <a:outerShdw blurRad="389427" dist="50800" dir="5400000" algn="ctr" rotWithShape="0">
              <a:schemeClr val="tx2"/>
            </a:outerShdw>
          </a:effectLst>
        </p:spPr>
        <p:txBody>
          <a:bodyPr/>
          <a:lstStyle/>
          <a:p>
            <a:r>
              <a:rPr lang="en-US">
                <a:latin typeface="腾讯体 W7" panose="020b0a04020102020204"/>
                <a:ea typeface="腾讯体 W7" panose="020b0a04020102020204"/>
              </a:rPr>
              <a:t> </a:t>
            </a:r>
            <a:endParaRPr lang="zh-CN" sz="2400" spc="300"/>
          </a:p>
        </p:txBody>
      </p:sp>
      <p:cxnSp>
        <p:nvCxnSpPr>
          <p:cNvPr id="4" name="Tencent"/>
          <p:cNvCxnSpPr/>
          <p:nvPr/>
        </p:nvCxnSpPr>
        <p:spPr>
          <a:xfrm>
            <a:off x="2925902" y="4011560"/>
            <a:ext cx="6340197" cy="0"/>
          </a:xfrm>
          <a:prstGeom prst="line">
            <a:avLst/>
          </a:prstGeom>
          <a:ln w="12700">
            <a:solidFill>
              <a:schemeClr val="accent2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10083801" y="6094182"/>
            <a:ext cx="1536700" cy="412750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400" b="1" spc="80">
                <a:solidFill>
                  <a:schemeClr val="accent2">
                    <a:alpha val="100000"/>
                  </a:schemeClr>
                </a:solidFill>
                <a:effectLst/>
                <a:latin typeface="腾讯体 W7" panose="020b0a04020102020204"/>
                <a:ea typeface="腾讯体 W7" panose="020b0a04020102020204"/>
              </a:rPr>
              <a:t> </a:t>
            </a:r>
            <a:endParaRPr lang="en-US" sz="1400" b="1" spc="80">
              <a:solidFill>
                <a:schemeClr val="accent2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571499" y="6094182"/>
            <a:ext cx="1885950" cy="412750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项目销售流程概述及重要性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01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120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项目销售流程的定义与目标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97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9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项目销售流程是指在销售过程中，从项目立项到合同签订的一系列环节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项目立项与需求分析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项目方案制定与报价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项目招投标与合同签订</a:t>
                </a:r>
                <a:endParaRPr/>
              </a:p>
            </p:txBody>
          </p:sp>
          <p:sp>
            <p:nvSpPr>
              <p:cNvPr id="200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1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0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项目销售流程的目标是为企业创造利润，提高客户满意度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降低销售成本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增强客户忠诚度</a:t>
                </a:r>
                <a:endParaRPr/>
              </a:p>
            </p:txBody>
          </p:sp>
          <p:sp>
            <p:nvSpPr>
              <p:cNvPr id="204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项目销售流程是企业实现业务拓展的关键环节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增加企业收入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提高企业竞争力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项目销售流程有助于企业提高项目管理能力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优化资源配置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提高项目执行效率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降低项目风险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项目销售流程在企业发展中的作用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项目销售流程的优化可以提高企业整体运营效率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降低管理成本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增强企业竞争力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项目销售流程的优化有助于企业应对市场变化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更好地满足客户需求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降低销售风险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项目销售流程的优化对企业的影响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2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项目销售流程的六个关键阶段</a:t>
            </a:r>
            <a:endParaRPr/>
          </a:p>
        </p:txBody>
      </p:sp>
      <p:sp>
        <p:nvSpPr>
          <p:cNvPr id="243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02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244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项目立项阶段主要是对项目进行初步评估和立项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了解客户需求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分析市场趋势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评估项目可行性</a:t>
                </a:r>
                <a:endParaRPr/>
              </a:p>
            </p:txBody>
          </p:sp>
        </p:grpSp>
        <p:grpSp>
          <p:nvGrpSpPr>
            <p:cNvPr id="25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需求分析阶段主要是深入了解客户需求，为项目方案制定提供依据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收集客户信息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分析客户需求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确定项目目标</a:t>
                </a:r>
                <a:endParaRPr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项目立项与需求分析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设计项目方案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制定项目计划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分配项目资源</a:t>
                </a:r>
                <a:endParaRPr/>
              </a:p>
            </p:txBody>
          </p:sp>
          <p:sp>
            <p:nvSpPr>
              <p:cNvPr id="25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项目方案制定阶段主要是根据需求分析结果，制定项目实施方案</a:t>
                </a:r>
                <a:endParaRPr/>
              </a:p>
            </p:txBody>
          </p:sp>
          <p:sp>
            <p:nvSpPr>
              <p:cNvPr id="25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6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计算项目成本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确定利润目标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提供报价方案</a:t>
                </a:r>
                <a:endParaRPr/>
              </a:p>
            </p:txBody>
          </p:sp>
          <p:sp>
            <p:nvSpPr>
              <p:cNvPr id="26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报价阶段主要是根据项目方案，为客户提供合理的报价</a:t>
                </a:r>
                <a:endParaRPr/>
              </a:p>
            </p:txBody>
          </p:sp>
          <p:sp>
            <p:nvSpPr>
              <p:cNvPr id="26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项目方案制定与报价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项目招投标阶段主要是参与市场竞争，争取项目中标</a:t>
                </a:r>
                <a:endParaRPr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准备投标文件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参加招投标活动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争取项目中标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合同签订阶段主要是与客户签订合同，明确双方权责</a:t>
                </a:r>
                <a:endParaRPr/>
              </a:p>
            </p:txBody>
          </p:sp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协商合同条款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签订合同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确定项目执行计划</a:t>
                </a:r>
                <a:endParaRPr/>
              </a:p>
            </p:txBody>
          </p:sp>
          <p:sp>
            <p:nvSpPr>
              <p:cNvPr id="2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项目招投标与合同签订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100000" t="100000"/>
          </a:path>
        </a:gradFill>
        <a:effectLst/>
      </p:bgPr>
    </p:bg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6790481" y="5190130"/>
            <a:ext cx="5200650" cy="7493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 b="1" spc="300">
                <a:solidFill>
                  <a:schemeClr val="tx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项目销售流程中的关键环节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6790481" y="3833631"/>
            <a:ext cx="1276350" cy="107950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 spc="300">
                <a:solidFill>
                  <a:schemeClr val="accent1">
                    <a:alpha val="100000"/>
                  </a:schemeClr>
                </a:solidFill>
                <a:latin typeface="腾讯体 W7" panose="020b0a04020102020204"/>
                <a:ea typeface="腾讯体 W7" panose="020b0a04020102020204"/>
              </a:rPr>
              <a:t>03</a:t>
            </a:r>
            <a:endParaRPr lang="zh-CN" sz="7200" b="1" spc="300">
              <a:solidFill>
                <a:schemeClr val="accent1">
                  <a:alpha val="100000"/>
                </a:schemeClr>
              </a:solidFill>
              <a:latin typeface="TencentSans W7"/>
              <a:ea typeface="TencentSans W7"/>
            </a:endParaRPr>
          </a:p>
        </p:txBody>
      </p:sp>
      <p:cxnSp>
        <p:nvCxnSpPr>
          <p:cNvPr id="10" name="Tencent"/>
          <p:cNvCxnSpPr/>
          <p:nvPr/>
        </p:nvCxnSpPr>
        <p:spPr>
          <a:xfrm>
            <a:off x="6932627" y="5041707"/>
            <a:ext cx="5259373" cy="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客户需求挖掘主要是通过与客户沟通，了解客户的真实需求</a:t>
                </a:r>
                <a:endParaRPr/>
              </a:p>
            </p:txBody>
          </p:sp>
          <p:sp>
            <p:nvSpPr>
              <p:cNvPr id="1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倾听客户意见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提问和引导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分析客户痛点</a:t>
                </a:r>
                <a:endParaRPr/>
              </a:p>
            </p:txBody>
          </p:sp>
        </p:grpSp>
        <p:grpSp>
          <p:nvGrpSpPr>
            <p:cNvPr id="2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客户需求满足主要是通过制定有针对性的项目方案，满足客户需求</a:t>
                </a:r>
                <a:endParaRPr/>
              </a:p>
            </p:txBody>
          </p:sp>
          <p:sp>
            <p:nvSpPr>
              <p:cNvPr id="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设计项目方案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持续关注客户反馈</a:t>
                </a:r>
                <a:endParaRPr/>
              </a:p>
            </p:txBody>
          </p:sp>
          <p:sp>
            <p:nvSpPr>
              <p:cNvPr id="2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客户需求挖掘与满足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项目进度管理主要是确保项目按照计划执行，提高项目执行效率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制定项目计划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监控项目进度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调整项目计划</a:t>
                </a:r>
                <a:endParaRPr/>
              </a:p>
            </p:txBody>
          </p:sp>
        </p:grpSp>
        <p:grpSp>
          <p:nvGrpSpPr>
            <p:cNvPr id="3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风险控制主要是识别和应对项目过程中的潜在风险，降低项目失败概率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制定风险应对措施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定期评估风险状况</a:t>
                </a:r>
                <a:endParaRPr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项目进度管理与风险控制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客户关系维护与售后服务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40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4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客户关系维护主要是通过与客户保持良好的沟通和互动，提高客户满意度和忠诚度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定期回访客户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提供咨询服务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传递企业动态</a:t>
                </a:r>
                <a:endParaRPr/>
              </a:p>
            </p:txBody>
          </p:sp>
          <p:sp>
            <p:nvSpPr>
              <p:cNvPr id="43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44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4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售后服务主要是为客户提供项目执行过程中的支持和保障，解决客户问题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提供技术支持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协助客户解决问题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收集客户反馈</a:t>
                </a:r>
                <a:endParaRPr/>
              </a:p>
            </p:txBody>
          </p:sp>
          <p:sp>
            <p:nvSpPr>
              <p:cNvPr id="47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腾讯体 W7" panose="020b0a04020102020204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https://d.book118.com/345141204004011114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cube_green">
      <a:dk1>
        <a:srgbClr val="FFFFFF"/>
      </a:dk1>
      <a:lt1>
        <a:srgbClr val="000000"/>
      </a:lt1>
      <a:dk2>
        <a:srgbClr val="DDFFFD"/>
      </a:dk2>
      <a:lt2>
        <a:srgbClr val="0B1D2D"/>
      </a:lt2>
      <a:accent1>
        <a:srgbClr val="13D3CA"/>
      </a:accent1>
      <a:accent2>
        <a:srgbClr val="30F08F"/>
      </a:accent2>
      <a:accent3>
        <a:srgbClr val="137584"/>
      </a:accent3>
      <a:accent4>
        <a:srgbClr val="15BFE5"/>
      </a:accent4>
      <a:accent5>
        <a:srgbClr val="25548D"/>
      </a:accent5>
      <a:accent6>
        <a:srgbClr val="813B25"/>
      </a:accent6>
      <a:hlink>
        <a:srgbClr val="175CEB"/>
      </a:hlink>
      <a:folHlink>
        <a:srgbClr val="81868F"/>
      </a:folHlink>
    </a:clrScheme>
    <a:fontScheme name="Arial Black-Arial">
      <a:majorFont>
        <a:latin typeface="腾讯体 W7" panose="020b0a04020102020204"/>
        <a:ea typeface="腾讯体 W7" panose="020b0a04020102020204"/>
        <a:cs typeface="Arial"/>
        <a:font script="Jpan" typeface="ＭＳ ゴシック"/>
        <a:font script="Hang" typeface="굴림"/>
        <a:font script="Hans" typeface="腾讯体 W7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腾讯体 W7" panose="020b0a04020102020204"/>
        <a:ea typeface="腾讯体 W7" panose="020b0a04020102020204"/>
        <a:cs typeface="Arial"/>
        <a:font script="Jpan" typeface="ＭＳ Ｐゴシック"/>
        <a:font script="Hang" typeface="굴림"/>
        <a:font script="Hans" typeface="腾讯体 W7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腾讯体 W7</vt:lpstr>
      <vt:lpstr>Microsoft YaHei</vt:lpstr>
      <vt:lpstr>TencentSans W7</vt:lpstr>
      <vt:lpstr>TencentSans W3</vt:lpstr>
      <vt:lpstr>微软雅黑</vt:lpstr>
      <vt:lpstr>Microsoft Yahei</vt:lpstr>
      <vt:lpstr>Office Theme</vt:lpstr>
      <vt:lpstr>项目销售流程管理与优化</vt:lpstr>
      <vt:lpstr>项目销售流程概述及重要性</vt:lpstr>
      <vt:lpstr>PowerPoint Presentation</vt:lpstr>
      <vt:lpstr>PowerPoint Presentation</vt:lpstr>
      <vt:lpstr>PowerPoint Presentation</vt:lpstr>
      <vt:lpstr>项目销售流程的六个关键阶段</vt:lpstr>
      <vt:lpstr>PowerPoint Presentation</vt:lpstr>
      <vt:lpstr>PowerPoint Presentation</vt:lpstr>
      <vt:lpstr>PowerPoint Presentation</vt:lpstr>
      <vt:lpstr>项目销售流程中的关键环节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2024-09-20T23:25:16.968</cp:lastPrinted>
  <dcterms:created xsi:type="dcterms:W3CDTF">2024-09-20T15:25:16Z</dcterms:created>
  <dcterms:modified xsi:type="dcterms:W3CDTF">2024-09-20T15:25:19Z</dcterms:modified>
</cp:coreProperties>
</file>