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HGSKGG+MS-UIGothic"/>
      <p:regular r:id="rId17"/>
    </p:embeddedFont>
    <p:embeddedFont>
      <p:font typeface="TJLIDQ+KEBBGI+MicrosoftYaHei-Bold"/>
      <p:regular r:id="rId18"/>
    </p:embeddedFont>
    <p:embeddedFont>
      <p:font typeface="TVABTW+EBWLOW+ArialMT"/>
      <p:regular r:id="rId19"/>
    </p:embeddedFont>
    <p:embeddedFont>
      <p:font typeface="JBVMRG+SQGPQO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53FED-2F3D-4C98-AAA1-9F9A198AC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4E72B-8EC7-4EDA-8C5E-5A2446CD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E05DA-9907-4629-B404-FA6C969E0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6543C-87D2-4225-939F-F7FAB83D3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2C013-DC52-4AB8-A82A-680CBFE1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2A6A0-07FE-44FB-8BC4-0B8EC635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A1DC6-3DC9-4637-B3D2-B0193F34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7B2EB-0AF5-4882-ACDA-ADB2AE36B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4A7AA-9863-456A-BE94-C0B61894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EFF09-9074-427D-BDF6-317EAF1A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47552-F8E7-4FE2-BF11-F8579ECCF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13343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324225" y="2964247"/>
            <a:ext cx="6375980" cy="13185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4050">
                <a:solidFill>
                  <a:srgbClr val="CD5095"/>
                </a:solidFill>
                <a:latin typeface="HGSKGG+MS-UIGothic"/>
                <a:cs typeface="HGSKGG+MS-UIGothic"/>
              </a:rPr>
              <a:t>化管理</a:t>
            </a:r>
            <a:r>
              <a:rPr sz="4050">
                <a:solidFill>
                  <a:srgbClr val="CD5095"/>
                </a:solidFill>
                <a:latin typeface="TJLIDQ+KEBBGI+MicrosoftYaHei-Bold"/>
                <a:cs typeface="TJLIDQ+KEBBGI+MicrosoftYaHei-Bold"/>
              </a:rPr>
              <a:t>(</a:t>
            </a:r>
            <a:r>
              <a:rPr sz="4050">
                <a:solidFill>
                  <a:srgbClr val="CD5095"/>
                </a:solidFill>
                <a:latin typeface="HGSKGG+MS-UIGothic"/>
                <a:cs typeface="HGSKGG+MS-UIGothic"/>
              </a:rPr>
              <a:t>新</a:t>
            </a:r>
            <a:r>
              <a:rPr sz="4050">
                <a:solidFill>
                  <a:srgbClr val="CD5095"/>
                </a:solidFill>
                <a:latin typeface="TJLIDQ+KEBBGI+MicrosoftYaHei-Bold"/>
                <a:cs typeface="TJLIDQ+KEBBGI+MicrosoftYaHei-Bold"/>
              </a:rPr>
              <a:t>)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HGSKGG+MS-UIGothic"/>
                <a:cs typeface="HGSKG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556065"/>
            <a:ext cx="4790382" cy="30239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TVABTW+EBWLOW+ArialMT"/>
                <a:cs typeface="TVABTW+EBWLOW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化管理概述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TVABTW+EBWLOW+ArialMT"/>
                <a:cs typeface="TVABTW+EBWLOW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化管理的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TVABTW+EBWLOW+ArialMT"/>
                <a:cs typeface="TVABTW+EBWLOW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化管理的成效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TVABTW+EBWLOW+ArialMT"/>
                <a:cs typeface="TVABTW+EBWLOW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化管理的挑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TVABTW+EBWLOW+ArialMT"/>
                <a:cs typeface="TVABTW+EBWLOW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HGSKGG+MS-UIGothic"/>
                <a:cs typeface="HGSKGG+MS-UIGothic"/>
              </a:rPr>
              <a:t>未来展望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JBVMRG+SQGPQO+MicrosoftYaHei"/>
                <a:cs typeface="JBVMRG+SQGPQO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TJLIDQ+KEBBGI+MicrosoftYaHei-Bold"/>
                <a:cs typeface="TJLIDQ+KEBBG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GSKGG+MS-UIGothic"/>
                <a:cs typeface="HGSKGG+MS-UIGothic"/>
              </a:rPr>
              <a:t>税收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3600">
                <a:solidFill>
                  <a:srgbClr val="000000"/>
                </a:solidFill>
                <a:latin typeface="HGSKGG+MS-UIGothic"/>
                <a:cs typeface="HGSKGG+MS-UIGothic"/>
              </a:rPr>
              <a:t>化管理概述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化管理的定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069" y="1921998"/>
            <a:ext cx="5388218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化管理是指将税收管理工作按照行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、企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业类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型、区域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等特点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分，由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员负责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域的税收征管工作，以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提高税收征管效率和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水平的管理模式。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069" y="4317217"/>
            <a:ext cx="545445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化管理通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税收征管工作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和分工，使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更加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注于某一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域的税收征管工作，提高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水平和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能力，从而更好地服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化管理的背景和意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626087"/>
            <a:ext cx="4402380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展和社会的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步，企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数量不断增加，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日益复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，税收征管工作面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着越来越大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的挑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3349478"/>
            <a:ext cx="4337684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的税收管理模式已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经难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以适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税收征管需求，需要引入新的管理模式来提高税收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征管效率和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4916658"/>
            <a:ext cx="4336144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化管理能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更好地适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应经济发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展的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提高税收征管工作的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性，有利于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源配置，提高税收征管效率，降低税收成本。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税收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化管理的原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和目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0425" y="1855323"/>
            <a:ext cx="364605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：科学分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分工、高效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00669" y="1855323"/>
            <a:ext cx="3515126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：提高税收征管效率、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降低税收成本、促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进经济发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EF62B0"/>
                </a:solidFill>
                <a:latin typeface="TJLIDQ+KEBBGI+MicrosoftYaHei-Bold"/>
                <a:cs typeface="TJLIDQ+KEBBGI+MicrosoftYaHei-Bold"/>
              </a:rPr>
              <a:t>01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EF62B0"/>
                </a:solidFill>
                <a:latin typeface="TJLIDQ+KEBBGI+MicrosoftYaHei-Bold"/>
                <a:cs typeface="TJLIDQ+KEBBGI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46525" y="223822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一。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1140" y="3622528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科学分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化分工，使税收征管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18244" y="3622528"/>
            <a:ext cx="3482778" cy="71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高效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权责统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一，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源</a:t>
            </a:r>
          </a:p>
          <a:p>
            <a:pPr marL="0" marR="0">
              <a:lnSpc>
                <a:spcPts val="1350"/>
              </a:lnSpc>
              <a:spcBef>
                <a:spcPts val="91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配置，提高税收征管效率；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EF62B0"/>
                </a:solidFill>
                <a:latin typeface="TJLIDQ+KEBBGI+MicrosoftYaHei-Bold"/>
                <a:cs typeface="TJLIDQ+KEBBGI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EF62B0"/>
                </a:solidFill>
                <a:latin typeface="TJLIDQ+KEBBGI+MicrosoftYaHei-Bold"/>
                <a:cs typeface="TJLIDQ+KEBBGI+MicrosoftYaHei-Bold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259839" y="3910817"/>
            <a:ext cx="22674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工作更加精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化；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209675" y="5457042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税成本，提高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900669" y="5457042"/>
            <a:ext cx="341654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进经济发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展，增加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政收入，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国家的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展提供有力保障。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EF62B0"/>
                </a:solidFill>
                <a:latin typeface="TJLIDQ+KEBBGI+MicrosoftYaHei-Bold"/>
                <a:cs typeface="TJLIDQ+KEBBGI+MicrosoftYaHei-Bold"/>
              </a:rPr>
              <a:t>05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EF62B0"/>
                </a:solidFill>
                <a:latin typeface="TJLIDQ+KEBBGI+MicrosoftYaHei-Bold"/>
                <a:cs typeface="TJLIDQ+KEBBGI+MicrosoftYaHei-Bold"/>
              </a:rPr>
              <a:t>06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3609975" y="5745333"/>
            <a:ext cx="8572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意度；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TJLIDQ+KEBBGI+MicrosoftYaHei-Bold"/>
                <a:cs typeface="TJLIDQ+KEBBG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GSKGG+MS-UIGothic"/>
                <a:cs typeface="HGSKGG+MS-UIGothic"/>
              </a:rPr>
              <a:t>税收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3600">
                <a:solidFill>
                  <a:srgbClr val="000000"/>
                </a:solidFill>
                <a:latin typeface="HGSKGG+MS-UIGothic"/>
                <a:cs typeface="HGSKGG+MS-UIGothic"/>
              </a:rPr>
              <a:t>化管理的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3600">
                <a:solidFill>
                  <a:srgbClr val="000000"/>
                </a:solidFill>
                <a:latin typeface="HGSKGG+MS-UIGothic"/>
                <a:cs typeface="HGSKGG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架构和人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组织</a:t>
            </a:r>
            <a:r>
              <a:rPr sz="1550" spc="25">
                <a:solidFill>
                  <a:srgbClr val="CD5095"/>
                </a:solidFill>
                <a:latin typeface="HGSKGG+MS-UIGothic"/>
                <a:cs typeface="HGSKGG+MS-UIGothic"/>
              </a:rPr>
              <a:t>架构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CD5095"/>
                </a:solidFill>
                <a:latin typeface="HGSKGG+MS-UIGothic"/>
                <a:cs typeface="HGSKGG+MS-UIGothic"/>
              </a:rPr>
              <a:t>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38821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根据税收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业务类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型和地区特点，合理划分税收管理机构，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实现专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化分工和高效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HGSKGG+MS-UIGothic"/>
                <a:cs typeface="HGSKGG+MS-UIGothic"/>
              </a:rPr>
              <a:t>人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9E84D2"/>
                </a:solidFill>
                <a:latin typeface="HGSKGG+MS-UIGothic"/>
                <a:cs typeface="HGSKGG+MS-UIGothic"/>
              </a:rPr>
              <a:t>配置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9E84D2"/>
                </a:solidFill>
                <a:latin typeface="HGSKGG+MS-UIGothic"/>
                <a:cs typeface="HGSKGG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58538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拔具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备专业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和丰富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的税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和激励机制，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提升整体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伍素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税收征管流程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HGSKGG+MS-UIGothic"/>
                <a:cs typeface="HGSKGG+MS-UIGothic"/>
              </a:rPr>
              <a:t>流程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CD5095"/>
                </a:solidFill>
                <a:latin typeface="HGSKGG+MS-UIGothic"/>
                <a:cs typeface="HGSKGG+MS-UIGothic"/>
              </a:rPr>
              <a:t>范化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的税收征管操作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明确各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环节责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限，确保流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顺畅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简</a:t>
            </a:r>
            <a:r>
              <a:rPr sz="1550" spc="25">
                <a:solidFill>
                  <a:srgbClr val="CD5095"/>
                </a:solidFill>
                <a:latin typeface="HGSKGG+MS-UIGothic"/>
                <a:cs typeface="HGSKGG+MS-UIGothic"/>
              </a:rPr>
              <a:t>化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CD5095"/>
                </a:solidFill>
                <a:latin typeface="HGSKGG+MS-UIGothic"/>
                <a:cs typeface="HGSKGG+MS-UIGothic"/>
              </a:rPr>
              <a:t>批程序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批流程，减少不必要的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和材料，提高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批效率。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信息化建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和数据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HGSKGG+MS-UIGothic"/>
                <a:cs typeface="HGSKGG+MS-UIGothic"/>
              </a:rPr>
              <a:t>信息化建</a:t>
            </a:r>
            <a:r>
              <a:rPr sz="2300">
                <a:solidFill>
                  <a:srgbClr val="CD5095"/>
                </a:solidFill>
                <a:latin typeface="SimSun"/>
                <a:cs typeface="SimSun"/>
              </a:rPr>
              <a:t> 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加大信息化投入，建立完善的税收管理信息系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数据共享和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业务协</a:t>
            </a: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HGSKGG+MS-UIGothic"/>
                <a:cs typeface="HGSKGG+MS-UIGothic"/>
              </a:rPr>
              <a:t>数据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CD5095"/>
                </a:solidFill>
                <a:latin typeface="HGSKGG+MS-UIGothic"/>
                <a:cs typeface="HGSKGG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利用大数据技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术对</a:t>
            </a: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税收数据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行挖掘和分析，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GSKGG+MS-UIGothic"/>
                <a:cs typeface="HGSKGG+MS-UIGothic"/>
              </a:rPr>
              <a:t>税收决策提供科学依据。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税服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和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CD5095"/>
                </a:solidFill>
                <a:latin typeface="HGSKGG+MS-UIGothic"/>
                <a:cs typeface="HGSKGG+MS-UIGothic"/>
              </a:rPr>
              <a:t>益保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纳</a:t>
            </a:r>
            <a:r>
              <a:rPr sz="1550" spc="25">
                <a:solidFill>
                  <a:srgbClr val="CD5095"/>
                </a:solidFill>
                <a:latin typeface="HGSKGG+MS-UIGothic"/>
                <a:cs typeface="HGSKGG+MS-UIGothic"/>
              </a:rPr>
              <a:t>税服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务优</a:t>
            </a:r>
            <a:r>
              <a:rPr sz="1550">
                <a:solidFill>
                  <a:srgbClr val="CD5095"/>
                </a:solidFill>
                <a:latin typeface="HGSKGG+MS-UIGothic"/>
                <a:cs typeface="HGSKGG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提供多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方式，便利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税人申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报缴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HGSKGG+MS-UIGothic"/>
                <a:cs typeface="HGSKGG+MS-UIGothic"/>
              </a:rPr>
              <a:t>税成本。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50" spc="25">
                <a:solidFill>
                  <a:srgbClr val="FFFFFF"/>
                </a:solidFill>
                <a:latin typeface="HGSKGG+MS-UIGothic"/>
                <a:cs typeface="HGSKGG+MS-UIGothic"/>
              </a:rPr>
              <a:t>益保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建立健全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税人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益保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机制，及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理涉税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纠纷</a:t>
            </a: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，保障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税人合法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HGSKGG+MS-UIGothic"/>
                <a:cs typeface="HGSKGG+MS-UIGothic"/>
              </a:rPr>
              <a:t>益。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TJLIDQ+KEBBGI+MicrosoftYaHei-Bold"/>
                <a:cs typeface="TJLIDQ+KEBBG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GSKGG+MS-UIGothic"/>
                <a:cs typeface="HGSKGG+MS-UIGothic"/>
              </a:rPr>
              <a:t>税收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3600">
                <a:solidFill>
                  <a:srgbClr val="000000"/>
                </a:solidFill>
                <a:latin typeface="HGSKGG+MS-UIGothic"/>
                <a:cs typeface="HGSKGG+MS-UIGothic"/>
              </a:rPr>
              <a:t>化管理的成效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https://d.book118.com/345213343211011114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HGSKGG+MS-UIGothic</vt:lpstr>
      <vt:lpstr>SimSun</vt:lpstr>
      <vt:lpstr>TJLIDQ+KEBBGI+MicrosoftYaHei-Bold</vt:lpstr>
      <vt:lpstr>TVABTW+EBWLOW+ArialMT</vt:lpstr>
      <vt:lpstr>Times New Roman</vt:lpstr>
      <vt:lpstr>JBVMRG+SQGPQO+MicrosoftYaHei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2024-09-21T16:35:36.365</cp:lastPrinted>
  <dcterms:created xsi:type="dcterms:W3CDTF">2024-09-21T08:35:36Z</dcterms:created>
  <dcterms:modified xsi:type="dcterms:W3CDTF">2024-09-21T08:35:37Z</dcterms:modified>
</cp:coreProperties>
</file>