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6" r:id="rId39"/>
  </p:sldIdLst>
  <p:sldSz cx="9144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 Id="rId3"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8FFF22-0910-4FC3-89E9-FDB1C3ADD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30A17-C6FD-4558-9CEE-7324AA461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B8431A-1A45-4A58-AE99-F76AEBA54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943F94-28DF-4E5C-B18C-C6B3FD9AE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176683-95F5-4B60-8E4E-62A39EF94B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ACD5EB-E26B-44D3-8217-1D8E3D9B93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7A4AF7-F5C5-4504-8DD6-83C544F4F6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080BE3-7C75-47CC-A375-F2F14A5CD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25090-064B-47EC-A61D-550F27959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3A0C8-7687-4120-8819-A8CBA5D28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CBBF87-76D0-487C-9870-077A40D97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blipFill rotWithShape="0">
          <a:blip r:embed="rId1"/>
          <a:stretch>
            <a:fillRect/>
          </a:stretch>
        </a:blipFill>
      </p:bgPr>
    </p:bg>
    <p:spTree>
      <p:nvGrpSpPr>
        <p:cNvPr id="1" name=""/>
        <p:cNvGrpSpPr/>
        <p:nvPr/>
      </p:nvGrpSpPr>
      <p:grpSpPr/>
      <p:sp>
        <p:nvSpPr>
          <p:cNvPr id="263170" name=""/>
          <p:cNvSpPr/>
          <p:nvPr>
            <p:ph type="ctrTitle"/>
          </p:nvPr>
        </p:nvSpPr>
        <p:spPr>
          <a:xfrm>
            <a:off x="685800" y="22860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单击此处编辑母版标题样式</a:t>
            </a:r>
          </a:p>
        </p:txBody>
      </p:sp>
      <p:sp>
        <p:nvSpPr>
          <p:cNvPr id="263171" name=""/>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75000"/>
              <a:buFont typeface="Wingdings" pitchFamily="2" charset="2"/>
              <a:buNone/>
              <a:defRPr kumimoji="0" lang="zh-CN" altLang="en-US" sz="3200" b="0" i="0" u="none">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
                <a:schemeClr val="accent2"/>
              </a:buClr>
              <a:buSzPct val="85000"/>
              <a:buFont typeface="Wingdings" pitchFamily="2" charset="2"/>
              <a:buNone/>
              <a:defRPr kumimoji="0" lang="zh-CN" altLang="en-US" sz="2800" b="0" i="0" u="none">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85000"/>
              <a:buFont typeface="Wingdings" pitchFamily="2" charset="2"/>
              <a:buNone/>
              <a:defRPr kumimoji="0" lang="zh-CN" altLang="en-US" sz="2400" b="0" i="0" u="none">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
                <a:schemeClr val="accent2"/>
              </a:buClr>
              <a:buSzPct val="90000"/>
              <a:buFont typeface="Wingdings" pitchFamily="2" charset="2"/>
              <a:buNone/>
              <a:defRPr kumimoji="0" lang="zh-CN" altLang="en-US" sz="2000" b="0" i="0" u="none">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Pct val="85000"/>
              <a:buFont typeface="Wingdings" pitchFamily="2" charset="2"/>
              <a:buNone/>
              <a:defRPr kumimoji="0" lang="zh-CN" altLang="en-US" sz="2000" b="0" i="0" u="none">
                <a:solidFill>
                  <a:schemeClr val="tx1"/>
                </a:solidFill>
                <a:latin typeface="Arial"/>
                <a:ea typeface="宋体" pitchFamily="2" charset="-122"/>
              </a:defRPr>
            </a:lvl5pPr>
          </a:lstStyle>
          <a:p>
            <a:pPr lvl="0"/>
            <a:r>
              <a:t>单击此处编辑母版副标题样式</a:t>
            </a:r>
          </a:p>
        </p:txBody>
      </p:sp>
      <p:sp>
        <p:nvSpPr>
          <p:cNvPr id="263172" name=""/>
          <p:cNvSpPr/>
          <p:nvPr>
            <p:ph type="dt" sz="half" idx="2"/>
          </p:nvPr>
        </p:nvSpPr>
        <p:spPr>
          <a:xfrm>
            <a:off x="301625" y="6245225"/>
            <a:ext cx="2289175" cy="476250"/>
          </a:xfrm>
          <a:prstGeom prst="rect">
            <a:avLst/>
          </a:prstGeom>
          <a:noFill/>
          <a:ln>
            <a:noFill/>
            <a:miter lim="800000"/>
          </a:ln>
        </p:spPr>
        <p:txBody>
          <a:bodyPr/>
          <a:lstStyle/>
          <a:p>
            <a:pPr lvl="0"/>
            <a:endParaRPr sz="1400"/>
          </a:p>
        </p:txBody>
      </p:sp>
      <p:sp>
        <p:nvSpPr>
          <p:cNvPr id="263173" name=""/>
          <p:cNvSpPr/>
          <p:nvPr>
            <p:ph type="ftr" sz="quarter" idx="3"/>
          </p:nvPr>
        </p:nvSpPr>
        <p:spPr>
          <a:xfrm>
            <a:off x="3124200" y="6245225"/>
            <a:ext cx="2895600" cy="476250"/>
          </a:xfrm>
          <a:prstGeom prst="rect">
            <a:avLst/>
          </a:prstGeom>
          <a:noFill/>
          <a:ln>
            <a:noFill/>
            <a:miter lim="800000"/>
          </a:ln>
        </p:spPr>
        <p:txBody>
          <a:bodyPr/>
          <a:lstStyle/>
          <a:p>
            <a:pPr lvl="0" algn="ctr"/>
            <a:fld id="{F06E2ED0-4BB2-4206-B401-8E807184AAFB}" type="footer">
              <a:rPr sz="1400"/>
              <a:t/>
            </a:fld>
            <a:endParaRPr sz="1400"/>
          </a:p>
        </p:txBody>
      </p:sp>
      <p:sp>
        <p:nvSpPr>
          <p:cNvPr id="263174" name=""/>
          <p:cNvSpPr/>
          <p:nvPr>
            <p:ph type="sldNum" sz="quarter" idx="4"/>
          </p:nvPr>
        </p:nvSpPr>
        <p:spPr>
          <a:xfrm>
            <a:off x="6553200" y="6245225"/>
            <a:ext cx="2289175" cy="476250"/>
          </a:xfrm>
          <a:prstGeom prst="rect">
            <a:avLst/>
          </a:prstGeom>
          <a:noFill/>
          <a:ln>
            <a:noFill/>
            <a:miter lim="800000"/>
          </a:ln>
        </p:spPr>
        <p:txBody>
          <a:bodyPr/>
          <a:lstStyle/>
          <a:p>
            <a:pPr lvl="0" algn="r"/>
            <a:fld id="{27ECF1A7-80E4-4E94-98D5-8CE75A72E764}" type="slidenum">
              <a:rPr sz="1400"/>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sz="1400"/>
          </a:p>
        </p:txBody>
      </p:sp>
      <p:sp>
        <p:nvSpPr>
          <p:cNvPr id="6" name="Footer Placeholder 5"/>
          <p:cNvSpPr>
            <a:spLocks noGrp="1"/>
          </p:cNvSpPr>
          <p:nvPr>
            <p:ph type="ftr" sz="quarter" idx="4"/>
          </p:nvPr>
        </p:nvSpPr>
        <p:spPr/>
        <p:txBody>
          <a:bodyPr/>
          <a:lstStyle/>
          <a:p>
            <a:pPr lvl="0" algn="ctr"/>
            <a:fld id="{4EF0AFC9-B2A8-4DEA-9F4B-805FAFF530A9}" type="footer">
              <a:rPr sz="1400"/>
              <a:t/>
            </a:fld>
            <a:endParaRPr sz="1400"/>
          </a:p>
        </p:txBody>
      </p:sp>
      <p:sp>
        <p:nvSpPr>
          <p:cNvPr id="7" name="Slide Number Placeholder 6"/>
          <p:cNvSpPr>
            <a:spLocks noGrp="1"/>
          </p:cNvSpPr>
          <p:nvPr>
            <p:ph type="sldNum" sz="quarter" idx="5"/>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B96DF873-9726-43F7-9745-EA1E49CC3C85}"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56E1AA03-74D7-4C81-8DB5-554F21169C31}" type="footer">
              <a:rPr sz="1400"/>
              <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2.jpe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5"/>
          <a:stretch>
            <a:fillRect/>
          </a:stretch>
        </a:blipFill>
      </p:bgPr>
    </p:bg>
    <p:spTree>
      <p:nvGrpSpPr>
        <p:cNvPr id="1" name=""/>
        <p:cNvGrpSpPr/>
        <p:nvPr/>
      </p:nvGrpSpPr>
      <p:grpSpPr/>
      <p:sp>
        <p:nvSpPr>
          <p:cNvPr id="262146" name=""/>
          <p:cNvSpPr/>
          <p:nvPr>
            <p:ph type="title"/>
          </p:nvPr>
        </p:nvSpPr>
        <p:spPr>
          <a:xfrm>
            <a:off x="301625" y="609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单击此处编辑母版标题样式</a:t>
            </a:r>
          </a:p>
        </p:txBody>
      </p:sp>
      <p:sp>
        <p:nvSpPr>
          <p:cNvPr id="262147" name=""/>
          <p:cNvSpPr/>
          <p:nvPr>
            <p:ph type="body" idx="1"/>
          </p:nvPr>
        </p:nvSpPr>
        <p:spPr>
          <a:xfrm>
            <a:off x="301625" y="1905000"/>
            <a:ext cx="8540750" cy="41941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62148" name=""/>
          <p:cNvSpPr/>
          <p:nvPr>
            <p:ph type="dt" sz="half" idx="2"/>
          </p:nvPr>
        </p:nvSpPr>
        <p:spPr>
          <a:xfrm>
            <a:off x="301625"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endParaRPr sz="1400"/>
          </a:p>
        </p:txBody>
      </p:sp>
      <p:sp>
        <p:nvSpPr>
          <p:cNvPr id="26214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ctr"/>
            <a:fld id="{472ED1F1-65C9-491E-9E95-6CAA8DE8DFB0}" type="footer">
              <a:rPr sz="1400"/>
              <a:t/>
            </a:fld>
            <a:endParaRPr sz="1400"/>
          </a:p>
        </p:txBody>
      </p:sp>
      <p:sp>
        <p:nvSpPr>
          <p:cNvPr id="262150" name=""/>
          <p:cNvSpPr/>
          <p:nvPr>
            <p:ph type="sldNum" sz="quarter" idx="4"/>
          </p:nvPr>
        </p:nvSpPr>
        <p:spPr>
          <a:xfrm>
            <a:off x="6553200"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r"/>
            <a:fld id="{1694B788-C242-4240-82F6-DD9CBCD9BD09}" type="slidenum">
              <a:rPr sz="1400"/>
              <a:t>*</a:t>
            </a:fld>
          </a:p>
        </p:txBody>
      </p:sp>
    </p:spTree>
  </p:cSld>
  <p:clrMap bg1="lt1" tx1="dk1" bg2="lt2" tx2="dk2" accent1="accent1" accent2="accent2" accent3="accent3" accent4="accent4" accent5="accent5" accent6="accent6" hlink="hlink" folHlink="folHlink"/>
  <p:sldLayoutIdLst>
    <p:sldLayoutId id="2147483660" r:id="rId1"/>
    <p:sldLayoutId id="2147483673" r:id="rId2"/>
    <p:sldLayoutId id="2147483675" r:id="rId3"/>
    <p:sldLayoutId id="2147483676" r:id="rId4"/>
  </p:sldLayoutIdLst>
  <p:transition/>
  <p:timing/>
  <p:hf sldNum="0" hdr="0"/>
  <p:txStyles>
    <p:titleStyle>
      <a:lvl1pPr marL="0" indent="0" algn="ctr" defTabSz="914400" rtl="0" eaLnBrk="1" fontAlgn="base" hangingPunct="1">
        <a:lnSpc>
          <a:spcPct val="100000"/>
        </a:lnSpc>
        <a:spcBef>
          <a:spcPct val="0"/>
        </a:spcBef>
        <a:spcAft>
          <a:spcPct val="0"/>
        </a:spcAft>
        <a:buClrTx/>
        <a:buSzTx/>
        <a:buFontTx/>
        <a:buNone/>
        <a:defRPr kumimoji="0" sz="4400" b="0" i="0" u="none">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sz="2000" b="0" i="0" u="none">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22404213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4434" name=""/>
          <p:cNvSpPr/>
          <p:nvPr>
            <p:ph type="body" sz="half" idx="4294967295"/>
          </p:nvPr>
        </p:nvSpPr>
        <p:spPr>
          <a:xfrm>
            <a:off x="301625" y="4292600"/>
            <a:ext cx="8380412" cy="1806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28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4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18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1800" b="0" i="0" u="none">
                <a:solidFill>
                  <a:schemeClr val="tx1"/>
                </a:solidFill>
                <a:latin typeface="Arial"/>
                <a:ea typeface="宋体" pitchFamily="2" charset="-122"/>
              </a:defRPr>
            </a:lvl5pPr>
          </a:lstStyle>
          <a:p>
            <a:pPr lvl="0" algn="ctr">
              <a:buNone/>
            </a:pPr>
            <a:r>
              <a:rPr>
                <a:solidFill>
                  <a:srgbClr val="FF0066"/>
                </a:solidFill>
              </a:rPr>
              <a:t>2016年10月</a:t>
            </a:r>
          </a:p>
        </p:txBody>
      </p:sp>
      <p:sp>
        <p:nvSpPr>
          <p:cNvPr id="274435" name=""/>
          <p:cNvSpPr/>
          <p:nvPr>
            <p:ph type="title"/>
          </p:nvPr>
        </p:nvSpPr>
        <p:spPr>
          <a:xfrm>
            <a:off x="395288" y="1628775"/>
            <a:ext cx="8229600" cy="1143000"/>
          </a:xfrm>
          <a:prstGeom prst="rect">
            <a:avLst/>
          </a:prstGeom>
          <a:solidFill>
            <a:srgbClr val="CCFFFF"/>
          </a:solidFill>
          <a:ln>
            <a:noFill/>
            <a:miter lim="800000"/>
          </a:ln>
        </p:spPr>
        <p:txBody>
          <a:bodyPr rot="0" vert="horz" wrap="square" lIns="91440" tIns="45720" rIns="91440" bIns="45720"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endParaRPr b="1"/>
          </a:p>
        </p:txBody>
      </p:sp>
      <p:sp>
        <p:nvSpPr>
          <p:cNvPr id="274436" name="Date Placeholder 4"/>
          <p:cNvSpPr>
            <a:spLocks noGrp="1"/>
          </p:cNvSpPr>
          <p:nvPr>
            <p:ph type="dt" sz="half" idx="3"/>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1" nodeType="withEffect">
                                  <p:stCondLst>
                                    <p:cond delay="0"/>
                                  </p:stCondLst>
                                  <p:childTnLst>
                                    <p:set>
                                      <p:cBhvr additive="base">
                                        <p:cTn id="6" dur="1" fill="hold">
                                          <p:stCondLst>
                                            <p:cond delay="0"/>
                                          </p:stCondLst>
                                        </p:cTn>
                                        <p:tgtEl>
                                          <p:spTgt spid="274435"/>
                                        </p:tgtEl>
                                        <p:attrNameLst>
                                          <p:attrName>style.visibility</p:attrName>
                                        </p:attrNameLst>
                                      </p:cBhvr>
                                      <p:to>
                                        <p:strVal val="visible"/>
                                      </p:to>
                                    </p:set>
                                    <p:animEffect transition="in" filter="dissolve">
                                      <p:cBhvr additive="base">
                                        <p:cTn id="7" dur="500"/>
                                        <p:tgtEl>
                                          <p:spTgt spid="274435"/>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9" presetClass="entr" presetSubtype="0" dur="500" fill="hold" grpId="0" nodeType="clickEffect">
                                  <p:stCondLst>
                                    <p:cond delay="0"/>
                                  </p:stCondLst>
                                  <p:childTnLst>
                                    <p:set>
                                      <p:cBhvr additive="base">
                                        <p:cTn id="11" dur="1" fill="hold">
                                          <p:stCondLst>
                                            <p:cond delay="0"/>
                                          </p:stCondLst>
                                        </p:cTn>
                                        <p:tgtEl>
                                          <p:spTgt spid="274434">
                                            <p:txEl>
                                              <p:pRg st="0" end="0"/>
                                            </p:txEl>
                                          </p:spTgt>
                                        </p:tgtEl>
                                        <p:attrNameLst>
                                          <p:attrName>style.visibility</p:attrName>
                                        </p:attrNameLst>
                                      </p:cBhvr>
                                      <p:to>
                                        <p:strVal val="visible"/>
                                      </p:to>
                                    </p:set>
                                    <p:animEffect transition="in" filter="dissolve">
                                      <p:cBhvr additive="base">
                                        <p:cTn id="12" dur="500"/>
                                        <p:tgtEl>
                                          <p:spTgt spid="27443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434" grpId="0" build="p"/>
      <p:bldP spid="274435"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
          <p:cNvSpPr/>
          <p:nvPr>
            <p:ph type="body" sz="half" idx="4294967295"/>
          </p:nvPr>
        </p:nvSpPr>
        <p:spPr>
          <a:xfrm>
            <a:off x="301625" y="2330450"/>
            <a:ext cx="8380412" cy="3768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28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4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18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1800" b="0" i="0" u="none">
                <a:solidFill>
                  <a:schemeClr val="tx1"/>
                </a:solidFill>
                <a:latin typeface="Arial"/>
                <a:ea typeface="宋体" pitchFamily="2" charset="-122"/>
              </a:defRPr>
            </a:lvl5pPr>
          </a:lstStyle>
          <a:p>
            <a:pPr lvl="0"/>
            <a:r>
              <a:rPr>
                <a:solidFill>
                  <a:srgbClr val="FF0066"/>
                </a:solidFill>
              </a:rPr>
              <a:t>一、平安生产的根本概念</a:t>
            </a:r>
          </a:p>
          <a:p>
            <a:pPr lvl="0"/>
            <a:r>
              <a:rPr>
                <a:solidFill>
                  <a:srgbClr val="FF0066"/>
                </a:solidFill>
              </a:rPr>
              <a:t>二、物业管理工作的特点</a:t>
            </a:r>
          </a:p>
          <a:p>
            <a:pPr lvl="0"/>
            <a:r>
              <a:rPr>
                <a:solidFill>
                  <a:srgbClr val="FF0066"/>
                </a:solidFill>
              </a:rPr>
              <a:t>三、物业管理工作中常见的问题〔案例〕</a:t>
            </a:r>
          </a:p>
          <a:p>
            <a:pPr lvl="0"/>
            <a:r>
              <a:rPr>
                <a:solidFill>
                  <a:srgbClr val="FF0066"/>
                </a:solidFill>
              </a:rPr>
              <a:t>四、解决方案</a:t>
            </a:r>
          </a:p>
          <a:p>
            <a:pPr lvl="0"/>
            <a:r>
              <a:rPr>
                <a:solidFill>
                  <a:srgbClr val="FF0066"/>
                </a:solidFill>
              </a:rPr>
              <a:t>五、事故和紧急情况处理</a:t>
            </a:r>
          </a:p>
        </p:txBody>
      </p:sp>
      <p:sp>
        <p:nvSpPr>
          <p:cNvPr id="2056" name=""/>
          <p:cNvSpPr/>
          <p:nvPr>
            <p:ph type="title"/>
          </p:nvPr>
        </p:nvSpPr>
        <p:spPr>
          <a:xfrm>
            <a:off x="468312" y="836612"/>
            <a:ext cx="8229600" cy="1143000"/>
          </a:xfrm>
          <a:prstGeom prst="rect">
            <a:avLst/>
          </a:prstGeom>
          <a:solidFill>
            <a:srgbClr val="CCFFFF"/>
          </a:solidFill>
          <a:ln>
            <a:noFill/>
            <a:miter lim="800000"/>
          </a:ln>
        </p:spPr>
        <p:txBody>
          <a:bodyPr rot="0" vert="horz" wrap="square" lIns="91440" tIns="45720" rIns="91440" bIns="45720"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b="1"/>
              <a:t>内容简介</a:t>
            </a:r>
          </a:p>
        </p:txBody>
      </p:sp>
      <p:sp>
        <p:nvSpPr>
          <p:cNvPr id="2057" name="Date Placeholder 4"/>
          <p:cNvSpPr>
            <a:spLocks noGrp="1"/>
          </p:cNvSpPr>
          <p:nvPr>
            <p:ph type="dt" sz="half" idx="3"/>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1" nodeType="withEffect">
                                  <p:stCondLst>
                                    <p:cond delay="0"/>
                                  </p:stCondLst>
                                  <p:childTnLst>
                                    <p:set>
                                      <p:cBhvr additive="base">
                                        <p:cTn id="6" dur="1" fill="hold">
                                          <p:stCondLst>
                                            <p:cond delay="0"/>
                                          </p:stCondLst>
                                        </p:cTn>
                                        <p:tgtEl>
                                          <p:spTgt spid="2056"/>
                                        </p:tgtEl>
                                        <p:attrNameLst>
                                          <p:attrName>style.visibility</p:attrName>
                                        </p:attrNameLst>
                                      </p:cBhvr>
                                      <p:to>
                                        <p:strVal val="visible"/>
                                      </p:to>
                                    </p:set>
                                    <p:animEffect transition="in" filter="dissolve">
                                      <p:cBhvr additive="base">
                                        <p:cTn id="7" dur="500"/>
                                        <p:tgtEl>
                                          <p:spTgt spid="2056"/>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9" presetClass="entr" presetSubtype="0" dur="500" fill="hold" grpId="0" nodeType="clickEffect">
                                  <p:stCondLst>
                                    <p:cond delay="0"/>
                                  </p:stCondLst>
                                  <p:childTnLst>
                                    <p:set>
                                      <p:cBhvr additive="base">
                                        <p:cTn id="11" dur="1" fill="hold">
                                          <p:stCondLst>
                                            <p:cond delay="0"/>
                                          </p:stCondLst>
                                        </p:cTn>
                                        <p:tgtEl>
                                          <p:spTgt spid="2054">
                                            <p:txEl>
                                              <p:pRg st="0" end="0"/>
                                            </p:txEl>
                                          </p:spTgt>
                                        </p:tgtEl>
                                        <p:attrNameLst>
                                          <p:attrName>style.visibility</p:attrName>
                                        </p:attrNameLst>
                                      </p:cBhvr>
                                      <p:to>
                                        <p:strVal val="visible"/>
                                      </p:to>
                                    </p:set>
                                    <p:animEffect transition="in" filter="dissolve">
                                      <p:cBhvr additive="base">
                                        <p:cTn id="12" dur="500"/>
                                        <p:tgtEl>
                                          <p:spTgt spid="2054">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9" presetClass="entr" presetSubtype="0" dur="500" fill="hold" grpId="0" nodeType="clickEffect">
                                  <p:stCondLst>
                                    <p:cond delay="0"/>
                                  </p:stCondLst>
                                  <p:childTnLst>
                                    <p:set>
                                      <p:cBhvr additive="base">
                                        <p:cTn id="16" dur="1" fill="hold">
                                          <p:stCondLst>
                                            <p:cond delay="0"/>
                                          </p:stCondLst>
                                        </p:cTn>
                                        <p:tgtEl>
                                          <p:spTgt spid="2054">
                                            <p:txEl>
                                              <p:pRg st="1" end="1"/>
                                            </p:txEl>
                                          </p:spTgt>
                                        </p:tgtEl>
                                        <p:attrNameLst>
                                          <p:attrName>style.visibility</p:attrName>
                                        </p:attrNameLst>
                                      </p:cBhvr>
                                      <p:to>
                                        <p:strVal val="visible"/>
                                      </p:to>
                                    </p:set>
                                    <p:animEffect transition="in" filter="dissolve">
                                      <p:cBhvr additive="base">
                                        <p:cTn id="17" dur="500"/>
                                        <p:tgtEl>
                                          <p:spTgt spid="2054">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9" presetClass="entr" presetSubtype="0" dur="500" fill="hold" grpId="0" nodeType="clickEffect">
                                  <p:stCondLst>
                                    <p:cond delay="0"/>
                                  </p:stCondLst>
                                  <p:childTnLst>
                                    <p:set>
                                      <p:cBhvr additive="base">
                                        <p:cTn id="21" dur="1" fill="hold">
                                          <p:stCondLst>
                                            <p:cond delay="0"/>
                                          </p:stCondLst>
                                        </p:cTn>
                                        <p:tgtEl>
                                          <p:spTgt spid="2054">
                                            <p:txEl>
                                              <p:pRg st="2" end="2"/>
                                            </p:txEl>
                                          </p:spTgt>
                                        </p:tgtEl>
                                        <p:attrNameLst>
                                          <p:attrName>style.visibility</p:attrName>
                                        </p:attrNameLst>
                                      </p:cBhvr>
                                      <p:to>
                                        <p:strVal val="visible"/>
                                      </p:to>
                                    </p:set>
                                    <p:animEffect transition="in" filter="dissolve">
                                      <p:cBhvr additive="base">
                                        <p:cTn id="22" dur="500"/>
                                        <p:tgtEl>
                                          <p:spTgt spid="2054">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9" presetClass="entr" presetSubtype="0" dur="500" fill="hold" grpId="0" nodeType="clickEffect">
                                  <p:stCondLst>
                                    <p:cond delay="0"/>
                                  </p:stCondLst>
                                  <p:childTnLst>
                                    <p:set>
                                      <p:cBhvr additive="base">
                                        <p:cTn id="26" dur="1" fill="hold">
                                          <p:stCondLst>
                                            <p:cond delay="0"/>
                                          </p:stCondLst>
                                        </p:cTn>
                                        <p:tgtEl>
                                          <p:spTgt spid="2054">
                                            <p:txEl>
                                              <p:pRg st="3" end="3"/>
                                            </p:txEl>
                                          </p:spTgt>
                                        </p:tgtEl>
                                        <p:attrNameLst>
                                          <p:attrName>style.visibility</p:attrName>
                                        </p:attrNameLst>
                                      </p:cBhvr>
                                      <p:to>
                                        <p:strVal val="visible"/>
                                      </p:to>
                                    </p:set>
                                    <p:animEffect transition="in" filter="dissolve">
                                      <p:cBhvr additive="base">
                                        <p:cTn id="27" dur="500"/>
                                        <p:tgtEl>
                                          <p:spTgt spid="2054">
                                            <p:txEl>
                                              <p:pRg st="3" end="3"/>
                                            </p:txEl>
                                          </p:spTgt>
                                        </p:tgtEl>
                                      </p:cBhvr>
                                    </p:animEffect>
                                  </p:childTnLst>
                                </p:cTn>
                              </p:par>
                            </p:childTnLst>
                          </p:cTn>
                        </p:par>
                      </p:childTnLst>
                    </p:cTn>
                  </p:par>
                  <p:par>
                    <p:cTn id="28" fill="hold" nodeType="clickPar">
                      <p:stCondLst>
                        <p:cond delay="indefinite"/>
                        <p:cond evt="onBegin" delay="0">
                          <p:tn val="27"/>
                        </p:cond>
                      </p:stCondLst>
                      <p:childTnLst>
                        <p:par>
                          <p:cTn id="29" fill="hold" nodeType="afterGroup">
                            <p:stCondLst>
                              <p:cond delay="0"/>
                            </p:stCondLst>
                            <p:childTnLst>
                              <p:par>
                                <p:cTn id="30" presetID="9" presetClass="entr" presetSubtype="0" dur="500" fill="hold" grpId="0" nodeType="clickEffect">
                                  <p:stCondLst>
                                    <p:cond delay="0"/>
                                  </p:stCondLst>
                                  <p:childTnLst>
                                    <p:set>
                                      <p:cBhvr additive="base">
                                        <p:cTn id="31" dur="1" fill="hold">
                                          <p:stCondLst>
                                            <p:cond delay="0"/>
                                          </p:stCondLst>
                                        </p:cTn>
                                        <p:tgtEl>
                                          <p:spTgt spid="2054">
                                            <p:txEl>
                                              <p:pRg st="4" end="4"/>
                                            </p:txEl>
                                          </p:spTgt>
                                        </p:tgtEl>
                                        <p:attrNameLst>
                                          <p:attrName>style.visibility</p:attrName>
                                        </p:attrNameLst>
                                      </p:cBhvr>
                                      <p:to>
                                        <p:strVal val="visible"/>
                                      </p:to>
                                    </p:set>
                                    <p:animEffect transition="in" filter="dissolve">
                                      <p:cBhvr additive="base">
                                        <p:cTn id="32" dur="500"/>
                                        <p:tgtEl>
                                          <p:spTgt spid="205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4" grpId="0" uiExpand="1" build="p"/>
      <p:bldP spid="2056" grpId="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36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一、平安生产的根本概念</a:t>
            </a:r>
          </a:p>
        </p:txBody>
      </p:sp>
      <p:sp>
        <p:nvSpPr>
          <p:cNvPr id="27136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a:solidFill>
                  <a:srgbClr val="0066FF"/>
                </a:solidFill>
              </a:rPr>
              <a:t>平安生产是指企事业单位在劳动生产过程中的人身平安、设备和产品平安，以及交通运输平安等。它包括对劳动者的保护，也包括对生产、财物、环境的保护，使生产活动正常进行。</a:t>
            </a:r>
          </a:p>
        </p:txBody>
      </p:sp>
      <p:sp>
        <p:nvSpPr>
          <p:cNvPr id="271364"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3410"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一、平安生产的根本概念</a:t>
            </a:r>
          </a:p>
        </p:txBody>
      </p:sp>
      <p:sp>
        <p:nvSpPr>
          <p:cNvPr id="273411"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a:solidFill>
                  <a:srgbClr val="0066FF"/>
                </a:solidFill>
              </a:rPr>
              <a:t>生产平安事故   </a:t>
            </a:r>
          </a:p>
          <a:p>
            <a:pPr lvl="0"/>
            <a:r>
              <a:rPr>
                <a:solidFill>
                  <a:srgbClr val="0066FF"/>
                </a:solidFill>
              </a:rPr>
              <a:t>生产平安事故是指生产经营单位在生产经营活动(包括与生产经营有关的活动)中，突然发生的伤害人身平安和健康或者损坏设备设施或者造成经济损失，导致原生产经营活动暂时中止或永远终止的意外事件。</a:t>
            </a:r>
          </a:p>
        </p:txBody>
      </p:sp>
      <p:sp>
        <p:nvSpPr>
          <p:cNvPr id="273412"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238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一、平安生产的根本概念</a:t>
            </a:r>
          </a:p>
        </p:txBody>
      </p:sp>
      <p:sp>
        <p:nvSpPr>
          <p:cNvPr id="27238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a:solidFill>
                  <a:srgbClr val="0066FF"/>
                </a:solidFill>
              </a:rPr>
              <a:t>造成事故的原因：</a:t>
            </a:r>
          </a:p>
          <a:p>
            <a:pPr lvl="0"/>
            <a:r>
              <a:rPr>
                <a:solidFill>
                  <a:srgbClr val="0066FF"/>
                </a:solidFill>
              </a:rPr>
              <a:t>1、人的不平安行为</a:t>
            </a:r>
          </a:p>
          <a:p>
            <a:pPr lvl="0"/>
            <a:r>
              <a:rPr>
                <a:solidFill>
                  <a:srgbClr val="0066FF"/>
                </a:solidFill>
              </a:rPr>
              <a:t>2、物的不平安状态</a:t>
            </a:r>
          </a:p>
          <a:p>
            <a:pPr lvl="0"/>
            <a:r>
              <a:rPr>
                <a:solidFill>
                  <a:srgbClr val="0066FF"/>
                </a:solidFill>
              </a:rPr>
              <a:t>3、管理的缺陷</a:t>
            </a:r>
          </a:p>
        </p:txBody>
      </p:sp>
      <p:sp>
        <p:nvSpPr>
          <p:cNvPr id="27238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7506" name=""/>
          <p:cNvSpPr/>
          <p:nvPr>
            <p:ph type="title"/>
          </p:nvPr>
        </p:nvSpPr>
        <p:spPr>
          <a:xfrm>
            <a:off x="301625" y="609600"/>
            <a:ext cx="854075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p:txBody>
      </p:sp>
      <p:sp>
        <p:nvSpPr>
          <p:cNvPr id="27750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1、人的不平安行为</a:t>
            </a:r>
          </a:p>
          <a:p>
            <a:pPr lvl="0"/>
            <a:r>
              <a:t>员工在职业活动过程中，违反劳动纪律、操作程序和方法等具有危险性的做法，像不佩戴防护用品、不按规章操作等等  </a:t>
            </a:r>
          </a:p>
          <a:p>
            <a:pPr lvl="0"/>
            <a:r>
              <a:t>造成人的不平安行为的主要原因有：技术原因；教育原因；身体和态度原因；管理原因。 </a:t>
            </a:r>
          </a:p>
        </p:txBody>
      </p:sp>
      <p:sp>
        <p:nvSpPr>
          <p:cNvPr id="27750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8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p:txBody>
      </p:sp>
      <p:sp>
        <p:nvSpPr>
          <p:cNvPr id="27648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80000"/>
              </a:lnSpc>
            </a:pPr>
            <a:r>
              <a:rPr sz="2800"/>
              <a:t>2、物的不平安状态</a:t>
            </a:r>
          </a:p>
          <a:p>
            <a:pPr lvl="0">
              <a:lnSpc>
                <a:spcPct val="80000"/>
              </a:lnSpc>
            </a:pPr>
            <a:r>
              <a:rPr sz="2800"/>
              <a:t>在GB 6441—1986《企业职工伤亡事故分类》中，将物的不平安状态分为防护、保险、信号等装置缺乏或有缺陷，设备、设施、工具、附件有缺陷，个人防护用品、用具缺少或有缺陷，以及生产〔施工〕场地环境不良等四大类。</a:t>
            </a:r>
          </a:p>
          <a:p>
            <a:pPr lvl="0">
              <a:lnSpc>
                <a:spcPct val="80000"/>
              </a:lnSpc>
            </a:pPr>
            <a:r>
              <a:rPr sz="2800"/>
              <a:t>〔1〕不合规格的防护，如防护装置的高度或强度不适宜； 〔2〕缺少所需的防护设施； 〔3〕机器工具的设计不平安； 〔4〕设备布局不合理，整理工作未做好； 〔5〕照明缺乏或强光刺眼； 〔6〕工作场地、通道狭窄，油污易滑倒。 </a:t>
            </a:r>
          </a:p>
        </p:txBody>
      </p:sp>
      <p:sp>
        <p:nvSpPr>
          <p:cNvPr id="276484"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545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p:txBody>
      </p:sp>
      <p:sp>
        <p:nvSpPr>
          <p:cNvPr id="275459"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800"/>
              <a:t>3、管理的缺陷</a:t>
            </a:r>
          </a:p>
          <a:p>
            <a:pPr lvl="0">
              <a:lnSpc>
                <a:spcPct val="90000"/>
              </a:lnSpc>
            </a:pPr>
            <a:r>
              <a:rPr sz="2800"/>
              <a:t>1.违章指挥、强令冒险作业。 </a:t>
            </a:r>
          </a:p>
          <a:p>
            <a:pPr lvl="0">
              <a:lnSpc>
                <a:spcPct val="90000"/>
              </a:lnSpc>
            </a:pPr>
            <a:r>
              <a:rPr sz="2800"/>
              <a:t>2.平安生产教育培训不够。</a:t>
            </a:r>
          </a:p>
          <a:p>
            <a:pPr lvl="0">
              <a:lnSpc>
                <a:spcPct val="90000"/>
              </a:lnSpc>
            </a:pPr>
            <a:r>
              <a:rPr sz="2800"/>
              <a:t>3.劳动组织不合理。</a:t>
            </a:r>
          </a:p>
          <a:p>
            <a:pPr lvl="0">
              <a:lnSpc>
                <a:spcPct val="90000"/>
              </a:lnSpc>
            </a:pPr>
            <a:r>
              <a:rPr sz="2800"/>
              <a:t>4.对现场工作缺乏检查或指导错误。</a:t>
            </a:r>
          </a:p>
          <a:p>
            <a:pPr lvl="0">
              <a:lnSpc>
                <a:spcPct val="90000"/>
              </a:lnSpc>
            </a:pPr>
            <a:r>
              <a:rPr sz="2800"/>
              <a:t>5.没有平安生产管理制度和平安操作规程，或者不健全。</a:t>
            </a:r>
          </a:p>
          <a:p>
            <a:pPr lvl="0">
              <a:lnSpc>
                <a:spcPct val="90000"/>
              </a:lnSpc>
            </a:pPr>
            <a:r>
              <a:rPr sz="2800"/>
              <a:t>6.没有事故防范和应急措施，或者不健全。</a:t>
            </a:r>
          </a:p>
          <a:p>
            <a:pPr lvl="0">
              <a:lnSpc>
                <a:spcPct val="90000"/>
              </a:lnSpc>
            </a:pPr>
            <a:r>
              <a:rPr sz="2800"/>
              <a:t>7.对事故隐患整改不力，经费不落实。</a:t>
            </a:r>
          </a:p>
        </p:txBody>
      </p:sp>
      <p:sp>
        <p:nvSpPr>
          <p:cNvPr id="27546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033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70339"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1、工作繁杂，接触面广。</a:t>
            </a:r>
          </a:p>
          <a:p>
            <a:pPr lvl="0"/>
            <a:r>
              <a:t>物业管理现在根本已涵盖所有原单位后勤的各个方面，根本包括秩序维护、保洁、工程维修及设备设施运行维护、接待及会议效劳、餐饮等，以及一系列业主发包的其它工作。</a:t>
            </a:r>
          </a:p>
          <a:p>
            <a:pPr lvl="0"/>
            <a:r>
              <a:t>此外还包括物业公司自身运营的各个方面。</a:t>
            </a:r>
          </a:p>
        </p:txBody>
      </p:sp>
      <p:sp>
        <p:nvSpPr>
          <p:cNvPr id="27034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521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65219"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t>2、劳动密集型，人员构成复杂，操作层员工根本素质不高。</a:t>
            </a:r>
          </a:p>
          <a:p>
            <a:pPr lvl="0">
              <a:lnSpc>
                <a:spcPct val="90000"/>
              </a:lnSpc>
            </a:pPr>
            <a:r>
              <a:t>职业门槛较低，有大量的人员属于初始入职或转型入职，对物业工作中的危险认识缺乏。</a:t>
            </a:r>
          </a:p>
          <a:p>
            <a:pPr lvl="0">
              <a:lnSpc>
                <a:spcPct val="90000"/>
              </a:lnSpc>
            </a:pPr>
            <a:r>
              <a:t>操作层员工未接受足够的职业培训，专业能力和防范风险的能力缺乏。</a:t>
            </a:r>
          </a:p>
          <a:p>
            <a:pPr lvl="0">
              <a:lnSpc>
                <a:spcPct val="90000"/>
              </a:lnSpc>
            </a:pPr>
            <a:r>
              <a:t>员工流动性强</a:t>
            </a:r>
          </a:p>
          <a:p>
            <a:pPr lvl="0">
              <a:lnSpc>
                <a:spcPct val="90000"/>
              </a:lnSpc>
            </a:pPr>
            <a:r>
              <a:t>局部操作层员工年龄老化。</a:t>
            </a:r>
          </a:p>
        </p:txBody>
      </p:sp>
      <p:sp>
        <p:nvSpPr>
          <p:cNvPr id="26522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9554"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79555"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800"/>
              <a:t>3、微利行业，平安投入资金有限，本钱紧张带来一系列问题和隐患。</a:t>
            </a:r>
          </a:p>
          <a:p>
            <a:pPr lvl="0">
              <a:lnSpc>
                <a:spcPct val="90000"/>
              </a:lnSpc>
            </a:pPr>
            <a:r>
              <a:rPr sz="2800"/>
              <a:t>低工资造成无法聘用专业的、年富力强的员工。</a:t>
            </a:r>
          </a:p>
          <a:p>
            <a:pPr lvl="0">
              <a:lnSpc>
                <a:spcPct val="90000"/>
              </a:lnSpc>
            </a:pPr>
            <a:r>
              <a:rPr sz="2800"/>
              <a:t>人手紧张造成工作时间加长、一人身兼数职、交叉工作等问题。</a:t>
            </a:r>
          </a:p>
          <a:p>
            <a:pPr lvl="0">
              <a:lnSpc>
                <a:spcPct val="90000"/>
              </a:lnSpc>
            </a:pPr>
            <a:r>
              <a:rPr sz="2800"/>
              <a:t>需要投入资金整改的隐患无法及时整改。</a:t>
            </a:r>
          </a:p>
          <a:p>
            <a:pPr lvl="0">
              <a:lnSpc>
                <a:spcPct val="90000"/>
              </a:lnSpc>
            </a:pPr>
            <a:r>
              <a:rPr sz="2800"/>
              <a:t>劳动保护缺乏</a:t>
            </a:r>
          </a:p>
          <a:p>
            <a:pPr lvl="0">
              <a:lnSpc>
                <a:spcPct val="90000"/>
              </a:lnSpc>
            </a:pPr>
            <a:r>
              <a:rPr sz="2800"/>
              <a:t>平安培训缺乏</a:t>
            </a:r>
          </a:p>
          <a:p>
            <a:pPr lvl="0">
              <a:lnSpc>
                <a:spcPct val="90000"/>
              </a:lnSpc>
            </a:pPr>
            <a:r>
              <a:rPr sz="2800"/>
              <a:t>等等</a:t>
            </a:r>
          </a:p>
        </p:txBody>
      </p:sp>
      <p:sp>
        <p:nvSpPr>
          <p:cNvPr id="279556"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057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80579"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4、平安责任界限不清</a:t>
            </a:r>
          </a:p>
          <a:p>
            <a:pPr lvl="0"/>
            <a:r>
              <a:t>物业的所有权是业主的，设备设施等隐患应由业主投资解决</a:t>
            </a:r>
          </a:p>
          <a:p>
            <a:pPr lvl="0"/>
            <a:r>
              <a:t>超出物业合同的工作、业主的不合理要求等带来的隐患</a:t>
            </a:r>
          </a:p>
          <a:p>
            <a:pPr lvl="0"/>
            <a:r>
              <a:t>外包方工作带来的隐患</a:t>
            </a:r>
          </a:p>
          <a:p>
            <a:pPr lvl="0"/>
            <a:r>
              <a:t>等等</a:t>
            </a:r>
          </a:p>
          <a:p>
            <a:pPr lvl="0"/>
          </a:p>
          <a:p>
            <a:pPr lvl="0"/>
          </a:p>
        </p:txBody>
      </p:sp>
      <p:sp>
        <p:nvSpPr>
          <p:cNvPr id="28058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62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8262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5、物业管理的效劳行业特点</a:t>
            </a:r>
          </a:p>
          <a:p>
            <a:pPr lvl="0"/>
            <a:r>
              <a:t>对于业主的约束能力有限，很难对业主提出要求</a:t>
            </a:r>
          </a:p>
          <a:p>
            <a:pPr lvl="0"/>
            <a:r>
              <a:t>没有执法权，难以有效制止侵害</a:t>
            </a:r>
          </a:p>
          <a:p>
            <a:pPr lvl="0"/>
            <a:r>
              <a:t>舆论导向存在问题</a:t>
            </a:r>
          </a:p>
        </p:txBody>
      </p:sp>
      <p:sp>
        <p:nvSpPr>
          <p:cNvPr id="28262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8290"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二、物业管理工作的特点</a:t>
            </a:r>
          </a:p>
        </p:txBody>
      </p:sp>
      <p:sp>
        <p:nvSpPr>
          <p:cNvPr id="268291"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80000"/>
              </a:lnSpc>
            </a:pPr>
            <a:r>
              <a:rPr sz="2800"/>
              <a:t>6、物业管理工作风险因素构成</a:t>
            </a:r>
          </a:p>
          <a:p>
            <a:pPr lvl="0">
              <a:lnSpc>
                <a:spcPct val="80000"/>
              </a:lnSpc>
            </a:pPr>
            <a:r>
              <a:rPr sz="2800"/>
              <a:t>a、自然条件造成：台风、雷电、水灾、气候变化等；</a:t>
            </a:r>
          </a:p>
          <a:p>
            <a:pPr lvl="0">
              <a:lnSpc>
                <a:spcPct val="80000"/>
              </a:lnSpc>
            </a:pPr>
            <a:r>
              <a:rPr sz="2800"/>
              <a:t>b、设备因素造成：设计不合理、设备有缺陷、老化和腐蚀等；</a:t>
            </a:r>
          </a:p>
          <a:p>
            <a:pPr lvl="0">
              <a:lnSpc>
                <a:spcPct val="80000"/>
              </a:lnSpc>
            </a:pPr>
            <a:r>
              <a:rPr sz="2800"/>
              <a:t>c、管理因素造成：制度不合理或不健全、制度执行不力、监督不严、人员素质不高等；</a:t>
            </a:r>
          </a:p>
          <a:p>
            <a:pPr lvl="0">
              <a:lnSpc>
                <a:spcPct val="80000"/>
              </a:lnSpc>
            </a:pPr>
            <a:r>
              <a:rPr sz="2800"/>
              <a:t>d、人为因素造成：由于工作人员的自身素质、生理或心理因素造成操作失误、人为破坏、业主纠纷等。</a:t>
            </a:r>
          </a:p>
          <a:p>
            <a:pPr lvl="0">
              <a:lnSpc>
                <a:spcPct val="80000"/>
              </a:lnSpc>
            </a:pPr>
            <a:endParaRPr sz="2800"/>
          </a:p>
        </p:txBody>
      </p:sp>
      <p:sp>
        <p:nvSpPr>
          <p:cNvPr id="268292"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4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a:solidFill>
                  <a:srgbClr val="FF0066"/>
                </a:solidFill>
              </a:rPr>
              <a:t>三、物业管理工作中常见的问题</a:t>
            </a:r>
          </a:p>
        </p:txBody>
      </p:sp>
      <p:sp>
        <p:nvSpPr>
          <p:cNvPr id="26624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1、火灾事故</a:t>
            </a:r>
          </a:p>
          <a:p>
            <a:pPr lvl="0"/>
            <a:r>
              <a:t>2、设备运行事故</a:t>
            </a:r>
          </a:p>
          <a:p>
            <a:pPr lvl="0"/>
            <a:r>
              <a:t>3、触电事故</a:t>
            </a:r>
          </a:p>
          <a:p>
            <a:pPr lvl="0"/>
            <a:r>
              <a:t>4、中毒事故</a:t>
            </a:r>
          </a:p>
          <a:p>
            <a:pPr lvl="0"/>
            <a:r>
              <a:t>5、高处坠落、跌倒事故</a:t>
            </a:r>
          </a:p>
          <a:p>
            <a:pPr lvl="0"/>
            <a:r>
              <a:t>6、燃气平安事故</a:t>
            </a:r>
          </a:p>
          <a:p>
            <a:pPr lvl="0"/>
            <a:r>
              <a:t>等等</a:t>
            </a:r>
          </a:p>
        </p:txBody>
      </p:sp>
      <p:sp>
        <p:nvSpPr>
          <p:cNvPr id="266244"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726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1、火灾事故</a:t>
            </a:r>
          </a:p>
        </p:txBody>
      </p:sp>
      <p:sp>
        <p:nvSpPr>
          <p:cNvPr id="26726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400" b="1"/>
              <a:t>北京喜隆多商场火灾事故 〔视频〕</a:t>
            </a:r>
          </a:p>
          <a:p>
            <a:pPr lvl="0">
              <a:lnSpc>
                <a:spcPct val="90000"/>
              </a:lnSpc>
            </a:pPr>
            <a:r>
              <a:rPr sz="2400" b="1"/>
              <a:t>警示分析：</a:t>
            </a:r>
          </a:p>
          <a:p>
            <a:pPr lvl="0">
              <a:lnSpc>
                <a:spcPct val="90000"/>
              </a:lnSpc>
            </a:pPr>
            <a:r>
              <a:rPr sz="2400" b="1"/>
              <a:t>1、起火原因。蓄电池在充电过程中发生电气故障等设备故障是引发火灾的常见原因，这警示我们在日常的工作生活中要掌握平安用电的根本常识，经常检查用电设备和线路、开关等设施，防止发生电气火灾。</a:t>
            </a:r>
          </a:p>
          <a:p>
            <a:pPr lvl="0">
              <a:lnSpc>
                <a:spcPct val="90000"/>
              </a:lnSpc>
            </a:pPr>
            <a:r>
              <a:rPr sz="2400" b="1"/>
              <a:t>2、正确处置初期火情。麦当劳工作人员未能正确处置初期火情，未报警，未组织疏散，导致火灾蔓延，失去最正确的灭火时机。这警示我们要对员工进行消防根底知识培训，做到能够在第一时间报警，掌握逃生疏散的知识，掌握使用灭火器扑灭初期火情的能力。</a:t>
            </a:r>
          </a:p>
        </p:txBody>
      </p:sp>
      <p:sp>
        <p:nvSpPr>
          <p:cNvPr id="26726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74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1、火灾事故</a:t>
            </a:r>
          </a:p>
        </p:txBody>
      </p:sp>
      <p:sp>
        <p:nvSpPr>
          <p:cNvPr id="28774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80000"/>
              </a:lnSpc>
            </a:pPr>
            <a:r>
              <a:rPr sz="2800"/>
              <a:t>警示分析：</a:t>
            </a:r>
          </a:p>
          <a:p>
            <a:pPr lvl="0">
              <a:lnSpc>
                <a:spcPct val="80000"/>
              </a:lnSpc>
            </a:pPr>
            <a:r>
              <a:rPr sz="2800"/>
              <a:t>3、严格执行工作流程。商场中控值班室人员在设备报警后，未按规定流程及时派人携带灭火设备到现场查看、确认火情并反响情况，是火灾扩大的重要原因。这警示我们要严格执行工作流程，切忌麻痹大意，造成不可挽回的严重后果。</a:t>
            </a:r>
          </a:p>
          <a:p>
            <a:pPr lvl="0">
              <a:lnSpc>
                <a:spcPct val="80000"/>
              </a:lnSpc>
            </a:pPr>
            <a:r>
              <a:rPr sz="2800"/>
              <a:t>4、非工作时间失控。商场中控值班室值班人员用平板电脑玩游戏，对设备报警熟视无睹。这警示我们要加强对非工作时间值班人员的工作要加强监管和奖惩，要求执行与正常工作时间同样的标准，防止其玩忽职守最终酿成大错。</a:t>
            </a:r>
          </a:p>
        </p:txBody>
      </p:sp>
      <p:sp>
        <p:nvSpPr>
          <p:cNvPr id="28774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9794"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1、火灾事故</a:t>
            </a:r>
          </a:p>
        </p:txBody>
      </p:sp>
      <p:sp>
        <p:nvSpPr>
          <p:cNvPr id="289795"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400"/>
              <a:t>警示分析：</a:t>
            </a:r>
          </a:p>
          <a:p>
            <a:pPr lvl="0">
              <a:lnSpc>
                <a:spcPct val="90000"/>
              </a:lnSpc>
            </a:pPr>
            <a:r>
              <a:rPr sz="2400"/>
              <a:t>5、值班人员应具备必须的专业能力。火灾中值班工作人员来回翻看说明书，随后赶到的另外两名工作人员也手足无措，未能启动自动灭火系统。这警示我们各岗位的工作人员应具备本岗位所必须的专业能力，熟练操作设备，掌握应急预案，能够正确、及时处置各类突发状况。</a:t>
            </a:r>
          </a:p>
          <a:p>
            <a:pPr lvl="0">
              <a:lnSpc>
                <a:spcPct val="90000"/>
              </a:lnSpc>
            </a:pPr>
            <a:r>
              <a:rPr sz="2400"/>
              <a:t>6、设备应保证处于正常状态。火灾报警和控制系统以及喷淋等设备，应该设置在自动启动状态，但调查显示，喜隆多商场擅自改成了手动状态，而值班人员又不会手动操作，导致设备未能发挥作用，火情失控。这警示我们各类设备特别是与消防相关的设备应按照有关法规、标准保证处于正常状态，紧急情况下能够发挥设计功用。</a:t>
            </a:r>
          </a:p>
        </p:txBody>
      </p:sp>
      <p:sp>
        <p:nvSpPr>
          <p:cNvPr id="289796"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0818" name=""/>
          <p:cNvSpPr/>
          <p:nvPr>
            <p:ph type="title"/>
          </p:nvPr>
        </p:nvSpPr>
        <p:spPr>
          <a:xfrm>
            <a:off x="250825" y="404812"/>
            <a:ext cx="8540750" cy="658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1、火灾事故</a:t>
            </a:r>
          </a:p>
        </p:txBody>
      </p:sp>
      <p:sp>
        <p:nvSpPr>
          <p:cNvPr id="290819" name=""/>
          <p:cNvSpPr/>
          <p:nvPr>
            <p:ph type="body" idx="4294967295"/>
          </p:nvPr>
        </p:nvSpPr>
        <p:spPr>
          <a:xfrm>
            <a:off x="250825" y="1196975"/>
            <a:ext cx="8785225" cy="54006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电动车电瓶充电引发火灾延伸</a:t>
            </a:r>
          </a:p>
          <a:p/>
        </p:txBody>
      </p:sp>
      <p:pic>
        <p:nvPicPr>
          <p:cNvPr id="290820" name=""/>
          <p:cNvPicPr/>
          <p:nvPr/>
        </p:nvPicPr>
        <p:blipFill>
          <a:blip r:embed="rId2"/>
          <a:stretch>
            <a:fillRect/>
          </a:stretch>
        </p:blipFill>
        <p:spPr>
          <a:xfrm>
            <a:off x="395288" y="1773238"/>
            <a:ext cx="7200900" cy="4803775"/>
          </a:xfrm>
          <a:prstGeom prst="rect">
            <a:avLst/>
          </a:prstGeom>
          <a:noFill/>
          <a:ln>
            <a:miter lim="800000"/>
          </a:ln>
        </p:spPr>
      </p:pic>
      <p:sp>
        <p:nvSpPr>
          <p:cNvPr id="290821"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2866" name=""/>
          <p:cNvSpPr/>
          <p:nvPr>
            <p:ph type="title"/>
          </p:nvPr>
        </p:nvSpPr>
        <p:spPr>
          <a:xfrm>
            <a:off x="250825" y="404812"/>
            <a:ext cx="8540750" cy="658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1、火灾事故</a:t>
            </a:r>
          </a:p>
        </p:txBody>
      </p:sp>
      <p:sp>
        <p:nvSpPr>
          <p:cNvPr id="292867" name=""/>
          <p:cNvSpPr/>
          <p:nvPr>
            <p:ph type="body" idx="4294967295"/>
          </p:nvPr>
        </p:nvSpPr>
        <p:spPr>
          <a:xfrm>
            <a:off x="250825" y="1196975"/>
            <a:ext cx="8785225" cy="54006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电动车电瓶充电引发火灾延伸</a:t>
            </a:r>
          </a:p>
          <a:p>
            <a:pPr lvl="0"/>
            <a:r>
              <a:t>8月29日凌晨2:45，深圳宝安区沙井街道马鞍山社区安山四路一出租屋发生火灾，3时许火势被扑灭，火灾已致7人遇难，另有4人重伤现正在医院全力救治。火灾原因初步判断为电动车充电引发火灾。 </a:t>
            </a:r>
          </a:p>
        </p:txBody>
      </p:sp>
      <p:sp>
        <p:nvSpPr>
          <p:cNvPr id="29286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1842" name=""/>
          <p:cNvSpPr/>
          <p:nvPr>
            <p:ph type="title"/>
          </p:nvPr>
        </p:nvSpPr>
        <p:spPr>
          <a:xfrm>
            <a:off x="250825" y="404812"/>
            <a:ext cx="8540750" cy="658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1、火灾事故</a:t>
            </a:r>
          </a:p>
        </p:txBody>
      </p:sp>
      <p:sp>
        <p:nvSpPr>
          <p:cNvPr id="291843" name=""/>
          <p:cNvSpPr/>
          <p:nvPr>
            <p:ph type="body" idx="4294967295"/>
          </p:nvPr>
        </p:nvSpPr>
        <p:spPr>
          <a:xfrm>
            <a:off x="250825" y="1196975"/>
            <a:ext cx="8785225" cy="54006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电动车电瓶充电引发火灾延伸</a:t>
            </a:r>
          </a:p>
          <a:p/>
        </p:txBody>
      </p:sp>
      <p:pic>
        <p:nvPicPr>
          <p:cNvPr id="291845" name=""/>
          <p:cNvPicPr/>
          <p:nvPr/>
        </p:nvPicPr>
        <p:blipFill>
          <a:blip r:embed="rId2"/>
          <a:stretch>
            <a:fillRect/>
          </a:stretch>
        </p:blipFill>
        <p:spPr>
          <a:xfrm>
            <a:off x="323850" y="1844675"/>
            <a:ext cx="6408738" cy="4756150"/>
          </a:xfrm>
          <a:prstGeom prst="rect">
            <a:avLst/>
          </a:prstGeom>
          <a:noFill/>
          <a:ln>
            <a:miter lim="800000"/>
          </a:ln>
        </p:spPr>
      </p:pic>
      <p:sp>
        <p:nvSpPr>
          <p:cNvPr id="291846"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3890" name=""/>
          <p:cNvSpPr/>
          <p:nvPr>
            <p:ph type="title"/>
          </p:nvPr>
        </p:nvSpPr>
        <p:spPr>
          <a:xfrm>
            <a:off x="250825" y="404812"/>
            <a:ext cx="8540750" cy="658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1、火灾事故</a:t>
            </a:r>
          </a:p>
        </p:txBody>
      </p:sp>
      <p:sp>
        <p:nvSpPr>
          <p:cNvPr id="293891" name=""/>
          <p:cNvSpPr/>
          <p:nvPr>
            <p:ph type="body" idx="4294967295"/>
          </p:nvPr>
        </p:nvSpPr>
        <p:spPr>
          <a:xfrm>
            <a:off x="250825" y="1196975"/>
            <a:ext cx="8785225" cy="54006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sz="2800"/>
              <a:t>电动车电瓶充电引发火灾延伸</a:t>
            </a:r>
          </a:p>
          <a:p>
            <a:pPr lvl="0"/>
            <a:r>
              <a:rPr sz="2800"/>
              <a:t>　　1、一是电气线路造型不合理，质量不可靠</a:t>
            </a:r>
          </a:p>
          <a:p>
            <a:pPr lvl="0"/>
            <a:r>
              <a:rPr sz="2800"/>
              <a:t>　　2、电气保护装置安装不标准　</a:t>
            </a:r>
          </a:p>
          <a:p>
            <a:pPr lvl="0"/>
            <a:r>
              <a:rPr sz="2800"/>
              <a:t>　　3、用户私自增加用电负荷　</a:t>
            </a:r>
          </a:p>
          <a:p>
            <a:pPr lvl="0"/>
            <a:r>
              <a:rPr sz="2800"/>
              <a:t>　　4、蓄电池和充电器故障　最有可能因故障或是线路老化引起，因此加大对电池和充电器部件的定期和定时检查很有现实必要。</a:t>
            </a:r>
          </a:p>
          <a:p>
            <a:pPr lvl="0"/>
            <a:r>
              <a:rPr sz="2800"/>
              <a:t>　　5、存放场所线路故障　</a:t>
            </a:r>
          </a:p>
          <a:p>
            <a:pPr lvl="0"/>
            <a:r>
              <a:rPr sz="2800"/>
              <a:t>　　6、零部件采用易燃可燃材料制造　零部件以易燃材料制造时最容易造成电路发热，到达燃点，然后发生火灾。</a:t>
            </a:r>
          </a:p>
        </p:txBody>
      </p:sp>
      <p:sp>
        <p:nvSpPr>
          <p:cNvPr id="293892"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4674" name=""/>
          <p:cNvSpPr/>
          <p:nvPr>
            <p:ph type="title"/>
          </p:nvPr>
        </p:nvSpPr>
        <p:spPr>
          <a:xfrm>
            <a:off x="323850" y="549275"/>
            <a:ext cx="8540750"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2、设备运行事故</a:t>
            </a:r>
          </a:p>
        </p:txBody>
      </p:sp>
      <p:sp>
        <p:nvSpPr>
          <p:cNvPr id="284675" name=""/>
          <p:cNvSpPr/>
          <p:nvPr>
            <p:ph type="body" idx="4294967295"/>
          </p:nvPr>
        </p:nvSpPr>
        <p:spPr>
          <a:xfrm>
            <a:off x="250825" y="1341438"/>
            <a:ext cx="87137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电梯事故〔视频〕</a:t>
            </a:r>
          </a:p>
          <a:p>
            <a:pPr lvl="0"/>
            <a:r>
              <a:t>2015年7月 26日，湖北荆州一家百货商场发生电梯平安事故，一名30岁女子被搅入手扶电梯。图为监控画面，电梯前踏板突然脱落，抱着孩子的女子双脚踏空，女子在被陷入瞬间将孩子举出。 </a:t>
            </a:r>
          </a:p>
        </p:txBody>
      </p:sp>
      <p:sp>
        <p:nvSpPr>
          <p:cNvPr id="284676"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5938" name=""/>
          <p:cNvSpPr/>
          <p:nvPr>
            <p:ph type="title"/>
          </p:nvPr>
        </p:nvSpPr>
        <p:spPr>
          <a:xfrm>
            <a:off x="323850" y="549275"/>
            <a:ext cx="8540750"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2、设备运行事故</a:t>
            </a:r>
          </a:p>
        </p:txBody>
      </p:sp>
      <p:sp>
        <p:nvSpPr>
          <p:cNvPr id="295939" name=""/>
          <p:cNvSpPr/>
          <p:nvPr>
            <p:ph type="body" idx="4294967295"/>
          </p:nvPr>
        </p:nvSpPr>
        <p:spPr>
          <a:xfrm>
            <a:off x="250825" y="1341438"/>
            <a:ext cx="87137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800"/>
              <a:t>电梯事故〔视频〕</a:t>
            </a:r>
          </a:p>
          <a:p>
            <a:pPr lvl="0">
              <a:lnSpc>
                <a:spcPct val="90000"/>
              </a:lnSpc>
            </a:pPr>
            <a:r>
              <a:rPr sz="2800"/>
              <a:t>警示一：设备带病运行是大忌，假设设备有缺陷应立即停运。</a:t>
            </a:r>
          </a:p>
          <a:p>
            <a:pPr lvl="0">
              <a:lnSpc>
                <a:spcPct val="90000"/>
              </a:lnSpc>
            </a:pPr>
            <a:r>
              <a:rPr sz="2800"/>
              <a:t>警示二：设备维保应严格按标准执行，特别是设备各项平安装置应确保有效，设备出现隐患应及时整改。</a:t>
            </a:r>
          </a:p>
          <a:p>
            <a:pPr lvl="0">
              <a:lnSpc>
                <a:spcPct val="90000"/>
              </a:lnSpc>
            </a:pPr>
            <a:r>
              <a:rPr sz="2800"/>
              <a:t>警示三：对外包维保单位的监管应严格有效，确保其严格履行维保工作，保障设备平安运行。</a:t>
            </a:r>
          </a:p>
          <a:p>
            <a:pPr lvl="0">
              <a:lnSpc>
                <a:spcPct val="90000"/>
              </a:lnSpc>
            </a:pPr>
            <a:r>
              <a:rPr sz="2800"/>
              <a:t>警示四：应急预案培训演练应普及到基层员工，使员工掌握异常情况、紧急情况的根本处置方法和自我保护能力。</a:t>
            </a:r>
          </a:p>
        </p:txBody>
      </p:sp>
      <p:sp>
        <p:nvSpPr>
          <p:cNvPr id="29594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4914" name=""/>
          <p:cNvSpPr/>
          <p:nvPr>
            <p:ph type="title"/>
          </p:nvPr>
        </p:nvSpPr>
        <p:spPr>
          <a:xfrm>
            <a:off x="323850" y="549275"/>
            <a:ext cx="8540750"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2、设备运行事故</a:t>
            </a:r>
          </a:p>
        </p:txBody>
      </p:sp>
      <p:sp>
        <p:nvSpPr>
          <p:cNvPr id="294915" name=""/>
          <p:cNvSpPr/>
          <p:nvPr>
            <p:ph type="body" idx="4294967295"/>
          </p:nvPr>
        </p:nvSpPr>
        <p:spPr>
          <a:xfrm>
            <a:off x="250825" y="1341438"/>
            <a:ext cx="87137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80000"/>
              </a:lnSpc>
            </a:pPr>
            <a:r>
              <a:rPr sz="2800"/>
              <a:t>电梯事故</a:t>
            </a:r>
          </a:p>
          <a:p>
            <a:pPr lvl="0">
              <a:lnSpc>
                <a:spcPct val="80000"/>
              </a:lnSpc>
            </a:pPr>
            <a:r>
              <a:rPr sz="1800"/>
              <a:t>5月24日上</a:t>
            </a:r>
          </a:p>
          <a:p>
            <a:pPr lvl="0">
              <a:lnSpc>
                <a:spcPct val="80000"/>
              </a:lnSpc>
              <a:buNone/>
            </a:pPr>
            <a:r>
              <a:rPr sz="1800"/>
              <a:t>午，深圳宝安</a:t>
            </a:r>
          </a:p>
          <a:p>
            <a:pPr lvl="0">
              <a:lnSpc>
                <a:spcPct val="80000"/>
              </a:lnSpc>
              <a:buNone/>
            </a:pPr>
            <a:r>
              <a:rPr sz="1800"/>
              <a:t>区一超市出现</a:t>
            </a:r>
          </a:p>
          <a:p>
            <a:pPr lvl="0">
              <a:lnSpc>
                <a:spcPct val="80000"/>
              </a:lnSpc>
              <a:buNone/>
            </a:pPr>
            <a:r>
              <a:rPr sz="1800"/>
              <a:t>电梯“吃人”事</a:t>
            </a:r>
          </a:p>
          <a:p>
            <a:pPr lvl="0">
              <a:lnSpc>
                <a:spcPct val="80000"/>
              </a:lnSpc>
              <a:buNone/>
            </a:pPr>
            <a:r>
              <a:rPr sz="1800"/>
              <a:t>件，一名老人</a:t>
            </a:r>
          </a:p>
          <a:p>
            <a:pPr lvl="0">
              <a:lnSpc>
                <a:spcPct val="80000"/>
              </a:lnSpc>
              <a:buNone/>
            </a:pPr>
            <a:r>
              <a:rPr sz="1800"/>
              <a:t>在搭乘扶梯的</a:t>
            </a:r>
          </a:p>
          <a:p>
            <a:pPr lvl="0">
              <a:lnSpc>
                <a:spcPct val="80000"/>
              </a:lnSpc>
              <a:buNone/>
            </a:pPr>
            <a:r>
              <a:rPr sz="1800"/>
              <a:t>过程中，电梯</a:t>
            </a:r>
          </a:p>
          <a:p>
            <a:pPr lvl="0">
              <a:lnSpc>
                <a:spcPct val="80000"/>
              </a:lnSpc>
              <a:buNone/>
            </a:pPr>
            <a:r>
              <a:rPr sz="1800"/>
              <a:t>其中一块踏板</a:t>
            </a:r>
          </a:p>
          <a:p>
            <a:pPr lvl="0">
              <a:lnSpc>
                <a:spcPct val="80000"/>
              </a:lnSpc>
              <a:buNone/>
            </a:pPr>
            <a:r>
              <a:rPr sz="1800"/>
              <a:t>突然塌陷，老</a:t>
            </a:r>
          </a:p>
          <a:p>
            <a:pPr lvl="0">
              <a:lnSpc>
                <a:spcPct val="80000"/>
              </a:lnSpc>
              <a:buNone/>
            </a:pPr>
            <a:r>
              <a:rPr sz="1800"/>
              <a:t>人左腿不幸被</a:t>
            </a:r>
          </a:p>
          <a:p>
            <a:pPr lvl="0">
              <a:lnSpc>
                <a:spcPct val="80000"/>
              </a:lnSpc>
              <a:buNone/>
            </a:pPr>
            <a:r>
              <a:rPr sz="1800"/>
              <a:t>卡住。经消防</a:t>
            </a:r>
          </a:p>
          <a:p>
            <a:pPr lvl="0">
              <a:lnSpc>
                <a:spcPct val="80000"/>
              </a:lnSpc>
              <a:buNone/>
            </a:pPr>
            <a:r>
              <a:rPr sz="1800"/>
              <a:t>人员40分钟救</a:t>
            </a:r>
          </a:p>
          <a:p>
            <a:pPr lvl="0">
              <a:lnSpc>
                <a:spcPct val="80000"/>
              </a:lnSpc>
              <a:buNone/>
            </a:pPr>
            <a:r>
              <a:rPr sz="1800"/>
              <a:t>援才得以解救</a:t>
            </a:r>
          </a:p>
          <a:p>
            <a:pPr lvl="0">
              <a:lnSpc>
                <a:spcPct val="80000"/>
              </a:lnSpc>
              <a:buNone/>
            </a:pPr>
            <a:r>
              <a:rPr sz="1800"/>
              <a:t>，但其左大腿</a:t>
            </a:r>
          </a:p>
          <a:p>
            <a:pPr lvl="0">
              <a:lnSpc>
                <a:spcPct val="80000"/>
              </a:lnSpc>
              <a:buNone/>
            </a:pPr>
            <a:r>
              <a:rPr sz="1800"/>
              <a:t>已骨折。</a:t>
            </a:r>
          </a:p>
          <a:p>
            <a:pPr lvl="0">
              <a:lnSpc>
                <a:spcPct val="80000"/>
              </a:lnSpc>
            </a:pPr>
            <a:endParaRPr sz="1800"/>
          </a:p>
        </p:txBody>
      </p:sp>
      <p:pic>
        <p:nvPicPr>
          <p:cNvPr id="294916" name=""/>
          <p:cNvPicPr/>
          <p:nvPr/>
        </p:nvPicPr>
        <p:blipFill>
          <a:blip r:embed="rId2"/>
          <a:stretch>
            <a:fillRect/>
          </a:stretch>
        </p:blipFill>
        <p:spPr>
          <a:xfrm>
            <a:off x="1908175" y="1773238"/>
            <a:ext cx="7056438" cy="4706938"/>
          </a:xfrm>
          <a:prstGeom prst="rect">
            <a:avLst/>
          </a:prstGeom>
          <a:noFill/>
          <a:ln>
            <a:miter lim="800000"/>
          </a:ln>
        </p:spPr>
      </p:pic>
      <p:sp>
        <p:nvSpPr>
          <p:cNvPr id="294917"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62" name=""/>
          <p:cNvSpPr/>
          <p:nvPr>
            <p:ph type="title"/>
          </p:nvPr>
        </p:nvSpPr>
        <p:spPr>
          <a:xfrm>
            <a:off x="323850" y="549275"/>
            <a:ext cx="8540750"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2、设备运行事故</a:t>
            </a:r>
          </a:p>
        </p:txBody>
      </p:sp>
      <p:sp>
        <p:nvSpPr>
          <p:cNvPr id="296963" name=""/>
          <p:cNvSpPr/>
          <p:nvPr>
            <p:ph type="body" idx="4294967295"/>
          </p:nvPr>
        </p:nvSpPr>
        <p:spPr>
          <a:xfrm>
            <a:off x="250825" y="1341438"/>
            <a:ext cx="87137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p:txBody>
      </p:sp>
      <p:pic>
        <p:nvPicPr>
          <p:cNvPr id="296964" name=""/>
          <p:cNvPicPr/>
          <p:nvPr/>
        </p:nvPicPr>
        <p:blipFill>
          <a:blip r:embed="rId2"/>
          <a:stretch>
            <a:fillRect/>
          </a:stretch>
        </p:blipFill>
        <p:spPr>
          <a:xfrm>
            <a:off x="95250" y="442912"/>
            <a:ext cx="8953500" cy="5972175"/>
          </a:xfrm>
          <a:prstGeom prst="rect">
            <a:avLst/>
          </a:prstGeom>
          <a:noFill/>
          <a:ln>
            <a:miter lim="800000"/>
          </a:ln>
        </p:spPr>
      </p:pic>
      <p:sp>
        <p:nvSpPr>
          <p:cNvPr id="296965"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7986" name=""/>
          <p:cNvSpPr/>
          <p:nvPr>
            <p:ph type="title"/>
          </p:nvPr>
        </p:nvSpPr>
        <p:spPr>
          <a:xfrm>
            <a:off x="323850" y="549275"/>
            <a:ext cx="8540750"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2、设备运行事故</a:t>
            </a:r>
          </a:p>
        </p:txBody>
      </p:sp>
      <p:sp>
        <p:nvSpPr>
          <p:cNvPr id="297987" name=""/>
          <p:cNvSpPr/>
          <p:nvPr>
            <p:ph type="body" idx="4294967295"/>
          </p:nvPr>
        </p:nvSpPr>
        <p:spPr>
          <a:xfrm>
            <a:off x="250825" y="1341438"/>
            <a:ext cx="87137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设施设备维保作业事故</a:t>
            </a:r>
          </a:p>
          <a:p>
            <a:pPr lvl="0"/>
            <a:r>
              <a:t> 5月17日13时许，位于辽宁省沈阳市于洪区红兴路附近的新光小区，一名小区物业工作人员在工作时，被从空中突然下落的防水材料砸中头部，当场身亡。 </a:t>
            </a:r>
          </a:p>
        </p:txBody>
      </p:sp>
      <p:sp>
        <p:nvSpPr>
          <p:cNvPr id="297988"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371" name=""/>
          <p:cNvSpPr/>
          <p:nvPr/>
        </p:nvSpPr>
        <p:spPr>
          <a:xfrm>
            <a:off x="685800" y="2417762"/>
            <a:ext cx="6797675" cy="579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i="1">
                <a:solidFill>
                  <a:srgbClr val="2D2C02"/>
                </a:solidFill>
                <a:effectLst>
                  <a:outerShdw blurRad="38100" dist="38100" dir="2700000" algn="tl">
                    <a:schemeClr val="bg2"/>
                  </a:outerShdw>
                </a:effectLst>
                <a:latin typeface="Times New Roman" pitchFamily="18" charset="0"/>
              </a:rPr>
              <a:t>电流对人体伤害的类型</a:t>
            </a:r>
            <a:endParaRPr sz="3200" b="1" i="1">
              <a:solidFill>
                <a:srgbClr val="2D2C02"/>
              </a:solidFill>
              <a:effectLst>
                <a:outerShdw blurRad="38100" dist="38100" dir="2700000" algn="tl">
                  <a:schemeClr val="bg2"/>
                </a:outerShdw>
              </a:effectLst>
              <a:latin typeface="Times New Roman" pitchFamily="18" charset="0"/>
            </a:endParaRPr>
          </a:p>
        </p:txBody>
      </p:sp>
      <p:sp>
        <p:nvSpPr>
          <p:cNvPr id="186372" name=""/>
          <p:cNvSpPr/>
          <p:nvPr/>
        </p:nvSpPr>
        <p:spPr>
          <a:xfrm>
            <a:off x="838200" y="3276600"/>
            <a:ext cx="5674949" cy="1556034"/>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2400">
                <a:solidFill>
                  <a:srgbClr val="2D2C02"/>
                </a:solidFill>
                <a:effectLst>
                  <a:outerShdw blurRad="38100" dist="38100" dir="2700000" algn="tl">
                    <a:schemeClr val="bg2"/>
                  </a:outerShdw>
                </a:effectLst>
                <a:latin typeface="Times New Roman" pitchFamily="18" charset="0"/>
              </a:rPr>
              <a:t>1、电击</a:t>
            </a:r>
          </a:p>
          <a:p>
            <a:pPr lvl="0" eaLnBrk="0" hangingPunct="0"/>
            <a:r>
              <a:rPr sz="2400">
                <a:solidFill>
                  <a:srgbClr val="2D2C02"/>
                </a:solidFill>
                <a:effectLst>
                  <a:outerShdw blurRad="38100" dist="38100" dir="2700000" algn="tl">
                    <a:schemeClr val="bg2"/>
                  </a:outerShdw>
                </a:effectLst>
                <a:latin typeface="Times New Roman" pitchFamily="18" charset="0"/>
              </a:rPr>
              <a:t>    电击是电流对人体内部组织造成的伤害</a:t>
            </a:r>
          </a:p>
          <a:p>
            <a:pPr lvl="0" eaLnBrk="0" hangingPunct="0"/>
            <a:endParaRPr sz="2400">
              <a:solidFill>
                <a:srgbClr val="2D2C02"/>
              </a:solidFill>
              <a:effectLst>
                <a:outerShdw blurRad="38100" dist="38100" dir="2700000" algn="tl">
                  <a:schemeClr val="bg2"/>
                </a:outerShdw>
              </a:effectLst>
              <a:latin typeface="Times New Roman" pitchFamily="18" charset="0"/>
            </a:endParaRPr>
          </a:p>
          <a:p>
            <a:pPr lvl="0" eaLnBrk="0" hangingPunct="0"/>
            <a:r>
              <a:rPr sz="2400">
                <a:solidFill>
                  <a:srgbClr val="2D2C02"/>
                </a:solidFill>
                <a:effectLst>
                  <a:outerShdw blurRad="38100" dist="38100" dir="2700000" algn="tl">
                    <a:schemeClr val="bg2"/>
                  </a:outerShdw>
                </a:effectLst>
                <a:latin typeface="Times New Roman" pitchFamily="18" charset="0"/>
              </a:rPr>
              <a:t>      〔50mA即可致命〕</a:t>
            </a:r>
          </a:p>
        </p:txBody>
      </p:sp>
      <p:sp>
        <p:nvSpPr>
          <p:cNvPr id="186373" name=""/>
          <p:cNvSpPr/>
          <p:nvPr/>
        </p:nvSpPr>
        <p:spPr>
          <a:xfrm>
            <a:off x="323850" y="549275"/>
            <a:ext cx="8540750" cy="647700"/>
          </a:xfrm>
          <a:prstGeom prst="rect">
            <a:avLst/>
          </a:prstGeom>
          <a:noFill/>
          <a:ln>
            <a:noFill/>
            <a:miter lim="800000"/>
          </a:ln>
        </p:spPr>
        <p:txBody>
          <a:bodyPr anchor="ctr" anchorCtr="0"/>
          <a:lstStyle>
            <a:defPPr algn="l" rtl="0" eaLnBrk="1" hangingPunct="1">
              <a:defRPr kumimoji="0" lang="zh-CN" altLang="en-US"/>
            </a:defPPr>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r>
              <a:rPr sz="4000"/>
              <a:t>3、触电事故</a:t>
            </a:r>
          </a:p>
        </p:txBody>
      </p:sp>
      <p:sp>
        <p:nvSpPr>
          <p:cNvPr id="186374"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7394" name=""/>
          <p:cNvSpPr/>
          <p:nvPr/>
        </p:nvSpPr>
        <p:spPr>
          <a:xfrm>
            <a:off x="914400" y="609600"/>
            <a:ext cx="7620000" cy="22875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50000"/>
              </a:lnSpc>
            </a:pPr>
            <a:r>
              <a:rPr sz="2400" b="1">
                <a:solidFill>
                  <a:srgbClr val="F7F75D"/>
                </a:solidFill>
                <a:effectLst>
                  <a:outerShdw blurRad="38100" dist="38100" dir="2700000" algn="tl">
                    <a:schemeClr val="bg2"/>
                  </a:outerShdw>
                </a:effectLst>
                <a:latin typeface="Times New Roman" pitchFamily="18" charset="0"/>
              </a:rPr>
              <a:t>2、</a:t>
            </a:r>
            <a:r>
              <a:rPr sz="3200" b="1">
                <a:solidFill>
                  <a:srgbClr val="F7F75D"/>
                </a:solidFill>
                <a:effectLst>
                  <a:outerShdw blurRad="38100" dist="38100" dir="2700000" algn="tl">
                    <a:schemeClr val="bg2"/>
                  </a:outerShdw>
                </a:effectLst>
                <a:latin typeface="Times New Roman" pitchFamily="18" charset="0"/>
              </a:rPr>
              <a:t>电伤</a:t>
            </a:r>
            <a:endParaRPr sz="3200" b="1">
              <a:solidFill>
                <a:srgbClr val="F7F75D"/>
              </a:solidFill>
              <a:effectLst>
                <a:outerShdw blurRad="38100" dist="38100" dir="2700000" algn="tl">
                  <a:schemeClr val="bg2"/>
                </a:outerShdw>
              </a:effectLst>
              <a:latin typeface="Times New Roman" pitchFamily="18" charset="0"/>
            </a:endParaRPr>
          </a:p>
          <a:p>
            <a:pPr lvl="0" eaLnBrk="0" hangingPunct="0">
              <a:lnSpc>
                <a:spcPct val="150000"/>
              </a:lnSpc>
            </a:pPr>
            <a:r>
              <a:rPr sz="3200">
                <a:effectLst>
                  <a:outerShdw blurRad="38100" dist="38100" dir="2700000" algn="tl">
                    <a:schemeClr val="bg2"/>
                  </a:outerShdw>
                </a:effectLst>
                <a:latin typeface="Times New Roman" pitchFamily="18" charset="0"/>
              </a:rPr>
              <a:t>    </a:t>
            </a:r>
            <a:r>
              <a:rPr sz="3200" b="1">
                <a:solidFill>
                  <a:srgbClr val="FF0707"/>
                </a:solidFill>
                <a:effectLst>
                  <a:outerShdw blurRad="38100" dist="38100" dir="2700000" algn="tl">
                    <a:schemeClr val="bg2"/>
                  </a:outerShdw>
                </a:effectLst>
                <a:latin typeface="Times New Roman" pitchFamily="18" charset="0"/>
              </a:rPr>
              <a:t>电伤是电流的热效应、化学效应、机械效应对人体造成的伤害</a:t>
            </a:r>
            <a:endParaRPr sz="3200" b="1">
              <a:solidFill>
                <a:srgbClr val="FF0707"/>
              </a:solidFill>
              <a:effectLst>
                <a:outerShdw blurRad="38100" dist="38100" dir="2700000" algn="tl">
                  <a:schemeClr val="bg2"/>
                </a:outerShdw>
              </a:effectLst>
              <a:latin typeface="Times New Roman" pitchFamily="18" charset="0"/>
            </a:endParaRPr>
          </a:p>
        </p:txBody>
      </p:sp>
      <p:sp>
        <p:nvSpPr>
          <p:cNvPr id="187395" name=""/>
          <p:cNvSpPr/>
          <p:nvPr/>
        </p:nvSpPr>
        <p:spPr>
          <a:xfrm>
            <a:off x="3048000" y="3124200"/>
            <a:ext cx="3581400" cy="2971800"/>
          </a:xfrm>
          <a:prstGeom prst="rect">
            <a:avLst/>
          </a:prstGeom>
          <a:noFill/>
          <a:ln>
            <a:noFill/>
            <a:miter lim="800000"/>
          </a:ln>
        </p:spPr>
        <p:txBody>
          <a:bodyPr lIns="92075" tIns="46038" rIns="92075" bIns="46038"/>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eaLnBrk="0" hangingPunct="0">
              <a:spcBef>
                <a:spcPct val="20000"/>
              </a:spcBef>
              <a:buClr>
                <a:srgbClr val="FF0707"/>
              </a:buClr>
              <a:buSzPct val="65000"/>
              <a:buFont typeface="Wingdings" pitchFamily="2" charset="2"/>
              <a:buChar char="Ø"/>
            </a:pPr>
            <a:r>
              <a:rPr sz="3200">
                <a:effectLst>
                  <a:outerShdw blurRad="38100" dist="38100" dir="2700000" algn="tl">
                    <a:schemeClr val="bg2"/>
                  </a:outerShdw>
                </a:effectLst>
                <a:latin typeface="Times New Roman" pitchFamily="18" charset="0"/>
              </a:rPr>
              <a:t>灼伤</a:t>
            </a:r>
            <a:endParaRPr sz="3200">
              <a:effectLst>
                <a:outerShdw blurRad="38100" dist="38100" dir="2700000" algn="tl">
                  <a:schemeClr val="bg2"/>
                </a:outerShdw>
              </a:effectLst>
              <a:latin typeface="Times New Roman" pitchFamily="18" charset="0"/>
            </a:endParaRPr>
          </a:p>
          <a:p>
            <a:pPr marL="342900" lvl="0" indent="-342900" eaLnBrk="0" hangingPunct="0">
              <a:spcBef>
                <a:spcPct val="20000"/>
              </a:spcBef>
              <a:buClr>
                <a:srgbClr val="FF0707"/>
              </a:buClr>
              <a:buSzPct val="65000"/>
              <a:buFont typeface="Wingdings" pitchFamily="2" charset="2"/>
              <a:buChar char="Ø"/>
            </a:pPr>
            <a:r>
              <a:rPr sz="3200">
                <a:effectLst>
                  <a:outerShdw blurRad="38100" dist="38100" dir="2700000" algn="tl">
                    <a:schemeClr val="bg2"/>
                  </a:outerShdw>
                </a:effectLst>
                <a:latin typeface="Times New Roman" pitchFamily="18" charset="0"/>
              </a:rPr>
              <a:t>电烙印</a:t>
            </a:r>
            <a:endParaRPr sz="3200">
              <a:effectLst>
                <a:outerShdw blurRad="38100" dist="38100" dir="2700000" algn="tl">
                  <a:schemeClr val="bg2"/>
                </a:outerShdw>
              </a:effectLst>
              <a:latin typeface="Times New Roman" pitchFamily="18" charset="0"/>
            </a:endParaRPr>
          </a:p>
          <a:p>
            <a:pPr marL="342900" lvl="0" indent="-342900" eaLnBrk="0" hangingPunct="0">
              <a:spcBef>
                <a:spcPct val="20000"/>
              </a:spcBef>
              <a:buClr>
                <a:srgbClr val="FF0707"/>
              </a:buClr>
              <a:buSzPct val="65000"/>
              <a:buFont typeface="Wingdings" pitchFamily="2" charset="2"/>
              <a:buChar char="Ø"/>
            </a:pPr>
            <a:r>
              <a:rPr sz="3200">
                <a:effectLst>
                  <a:outerShdw blurRad="38100" dist="38100" dir="2700000" algn="tl">
                    <a:schemeClr val="bg2"/>
                  </a:outerShdw>
                </a:effectLst>
                <a:latin typeface="Times New Roman" pitchFamily="18" charset="0"/>
              </a:rPr>
              <a:t>皮肤金属化</a:t>
            </a:r>
            <a:endParaRPr sz="3200">
              <a:effectLst>
                <a:outerShdw blurRad="38100" dist="38100" dir="2700000" algn="tl">
                  <a:schemeClr val="bg2"/>
                </a:outerShdw>
              </a:effectLst>
              <a:latin typeface="Times New Roman" pitchFamily="18" charset="0"/>
            </a:endParaRPr>
          </a:p>
          <a:p>
            <a:pPr marL="342900" lvl="0" indent="-342900" eaLnBrk="0" hangingPunct="0">
              <a:spcBef>
                <a:spcPct val="20000"/>
              </a:spcBef>
              <a:buClr>
                <a:srgbClr val="FF0707"/>
              </a:buClr>
              <a:buSzPct val="65000"/>
              <a:buFont typeface="Wingdings" pitchFamily="2" charset="2"/>
              <a:buChar char="Ø"/>
            </a:pPr>
            <a:r>
              <a:rPr sz="3200">
                <a:effectLst>
                  <a:outerShdw blurRad="38100" dist="38100" dir="2700000" algn="tl">
                    <a:schemeClr val="bg2"/>
                  </a:outerShdw>
                </a:effectLst>
                <a:latin typeface="Times New Roman" pitchFamily="18" charset="0"/>
              </a:rPr>
              <a:t>机械性损伤</a:t>
            </a:r>
            <a:endParaRPr sz="3200">
              <a:effectLst>
                <a:outerShdw blurRad="38100" dist="38100" dir="2700000" algn="tl">
                  <a:schemeClr val="bg2"/>
                </a:outerShdw>
              </a:effectLst>
              <a:latin typeface="Times New Roman" pitchFamily="18" charset="0"/>
            </a:endParaRPr>
          </a:p>
          <a:p>
            <a:pPr marL="342900" lvl="0" indent="-342900" eaLnBrk="0" hangingPunct="0">
              <a:spcBef>
                <a:spcPct val="20000"/>
              </a:spcBef>
              <a:buClr>
                <a:srgbClr val="FF0707"/>
              </a:buClr>
              <a:buSzPct val="65000"/>
              <a:buFont typeface="Wingdings" pitchFamily="2" charset="2"/>
              <a:buChar char="Ø"/>
            </a:pPr>
            <a:r>
              <a:rPr sz="3200">
                <a:effectLst>
                  <a:outerShdw blurRad="38100" dist="38100" dir="2700000" algn="tl">
                    <a:schemeClr val="bg2"/>
                  </a:outerShdw>
                </a:effectLst>
                <a:latin typeface="Times New Roman" pitchFamily="18" charset="0"/>
              </a:rPr>
              <a:t>电光眼</a:t>
            </a:r>
            <a:endParaRPr sz="3200">
              <a:effectLst>
                <a:outerShdw blurRad="38100" dist="38100" dir="2700000" algn="tl">
                  <a:schemeClr val="bg2"/>
                </a:outerShdw>
              </a:effectLst>
              <a:latin typeface="Times New Roman" pitchFamily="18" charset="0"/>
            </a:endParaRPr>
          </a:p>
        </p:txBody>
      </p:sp>
      <p:sp>
        <p:nvSpPr>
          <p:cNvPr id="187396" name=""/>
          <p:cNvSpPr/>
          <p:nvPr/>
        </p:nvSpPr>
        <p:spPr>
          <a:xfrm>
            <a:off x="990600" y="2971800"/>
            <a:ext cx="2057400" cy="8239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50000"/>
              </a:lnSpc>
            </a:pPr>
            <a:r>
              <a:rPr sz="3200" b="1">
                <a:solidFill>
                  <a:srgbClr val="F7F75D"/>
                </a:solidFill>
                <a:effectLst>
                  <a:outerShdw blurRad="38100" dist="38100" dir="2700000" algn="tl">
                    <a:schemeClr val="bg2"/>
                  </a:outerShdw>
                </a:effectLst>
                <a:latin typeface="Times New Roman" pitchFamily="18" charset="0"/>
              </a:rPr>
              <a:t>主要特征</a:t>
            </a:r>
            <a:endParaRPr sz="3200" b="1">
              <a:solidFill>
                <a:srgbClr val="F7F75D"/>
              </a:solidFill>
              <a:effectLst>
                <a:outerShdw blurRad="38100" dist="38100" dir="2700000" algn="tl">
                  <a:schemeClr val="bg2"/>
                </a:outerShdw>
              </a:effectLst>
              <a:latin typeface="Times New Roman" pitchFamily="18" charset="0"/>
            </a:endParaRPr>
          </a:p>
        </p:txBody>
      </p:sp>
      <p:sp>
        <p:nvSpPr>
          <p:cNvPr id="187397"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9442" name=""/>
          <p:cNvSpPr/>
          <p:nvPr/>
        </p:nvSpPr>
        <p:spPr>
          <a:xfrm>
            <a:off x="762000" y="1020762"/>
            <a:ext cx="2667000" cy="579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a:solidFill>
                  <a:srgbClr val="2D2C02"/>
                </a:solidFill>
                <a:effectLst>
                  <a:outerShdw blurRad="38100" dist="38100" dir="2700000" algn="tl">
                    <a:schemeClr val="bg2"/>
                  </a:outerShdw>
                </a:effectLst>
                <a:latin typeface="Times New Roman" pitchFamily="18" charset="0"/>
              </a:rPr>
              <a:t>触电事故规律</a:t>
            </a:r>
            <a:endParaRPr sz="3200" b="1">
              <a:solidFill>
                <a:srgbClr val="2D2C02"/>
              </a:solidFill>
              <a:effectLst>
                <a:outerShdw blurRad="38100" dist="38100" dir="2700000" algn="tl">
                  <a:schemeClr val="bg2"/>
                </a:outerShdw>
              </a:effectLst>
              <a:latin typeface="Times New Roman" pitchFamily="18" charset="0"/>
            </a:endParaRPr>
          </a:p>
        </p:txBody>
      </p:sp>
      <p:sp>
        <p:nvSpPr>
          <p:cNvPr id="189443" name=""/>
          <p:cNvSpPr/>
          <p:nvPr/>
        </p:nvSpPr>
        <p:spPr>
          <a:xfrm>
            <a:off x="762000" y="1600200"/>
            <a:ext cx="7848600" cy="45704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40000"/>
              </a:lnSpc>
            </a:pPr>
            <a:r>
              <a:rPr sz="3000">
                <a:effectLst>
                  <a:outerShdw blurRad="38100" dist="38100" dir="2700000" algn="tl">
                    <a:schemeClr val="bg2"/>
                  </a:outerShdw>
                </a:effectLst>
                <a:latin typeface="Times New Roman" pitchFamily="18" charset="0"/>
              </a:rPr>
              <a:t>1、触电事故季节性明显，6</a:t>
            </a:r>
            <a:r>
              <a:rPr sz="3000">
                <a:effectLst>
                  <a:outerShdw blurRad="38100" dist="38100" dir="2700000" algn="tl">
                    <a:schemeClr val="bg2"/>
                  </a:outerShdw>
                </a:effectLst>
                <a:latin typeface="Times New Roman" pitchFamily="18" charset="0"/>
                <a:ea typeface="Times New Roman" pitchFamily="18" charset="0"/>
              </a:rPr>
              <a:t>~9</a:t>
            </a:r>
            <a:r>
              <a:rPr sz="3000">
                <a:effectLst>
                  <a:outerShdw blurRad="38100" dist="38100" dir="2700000" algn="tl">
                    <a:schemeClr val="bg2"/>
                  </a:outerShdw>
                </a:effectLst>
                <a:latin typeface="Times New Roman" pitchFamily="18" charset="0"/>
              </a:rPr>
              <a:t>月事故最多；</a:t>
            </a:r>
            <a:endParaRPr sz="3000">
              <a:effectLst>
                <a:outerShdw blurRad="38100" dist="38100" dir="2700000" algn="tl">
                  <a:schemeClr val="bg2"/>
                </a:outerShdw>
              </a:effectLst>
              <a:latin typeface="Times New Roman" pitchFamily="18" charset="0"/>
            </a:endParaRPr>
          </a:p>
          <a:p>
            <a:pPr lvl="0" eaLnBrk="0" hangingPunct="0">
              <a:lnSpc>
                <a:spcPct val="140000"/>
              </a:lnSpc>
            </a:pPr>
            <a:r>
              <a:rPr sz="3000">
                <a:effectLst>
                  <a:outerShdw blurRad="38100" dist="38100" dir="2700000" algn="tl">
                    <a:schemeClr val="bg2"/>
                  </a:outerShdw>
                </a:effectLst>
                <a:latin typeface="Times New Roman" pitchFamily="18" charset="0"/>
              </a:rPr>
              <a:t>2、低压触电事故多；</a:t>
            </a:r>
            <a:endParaRPr sz="3000">
              <a:effectLst>
                <a:outerShdw blurRad="38100" dist="38100" dir="2700000" algn="tl">
                  <a:schemeClr val="bg2"/>
                </a:outerShdw>
              </a:effectLst>
              <a:latin typeface="Times New Roman" pitchFamily="18" charset="0"/>
            </a:endParaRPr>
          </a:p>
          <a:p>
            <a:pPr lvl="0" eaLnBrk="0" hangingPunct="0">
              <a:lnSpc>
                <a:spcPct val="140000"/>
              </a:lnSpc>
            </a:pPr>
            <a:r>
              <a:rPr sz="3000">
                <a:effectLst>
                  <a:outerShdw blurRad="38100" dist="38100" dir="2700000" algn="tl">
                    <a:schemeClr val="bg2"/>
                  </a:outerShdw>
                </a:effectLst>
                <a:latin typeface="Times New Roman" pitchFamily="18" charset="0"/>
              </a:rPr>
              <a:t>3、携带式设备和移动式设备触电事故多；</a:t>
            </a:r>
            <a:endParaRPr sz="3000">
              <a:effectLst>
                <a:outerShdw blurRad="38100" dist="38100" dir="2700000" algn="tl">
                  <a:schemeClr val="bg2"/>
                </a:outerShdw>
              </a:effectLst>
              <a:latin typeface="Times New Roman" pitchFamily="18" charset="0"/>
            </a:endParaRPr>
          </a:p>
          <a:p>
            <a:pPr lvl="0" eaLnBrk="0" hangingPunct="0">
              <a:lnSpc>
                <a:spcPct val="140000"/>
              </a:lnSpc>
            </a:pPr>
            <a:r>
              <a:rPr sz="3000">
                <a:effectLst>
                  <a:outerShdw blurRad="38100" dist="38100" dir="2700000" algn="tl">
                    <a:schemeClr val="bg2"/>
                  </a:outerShdw>
                </a:effectLst>
                <a:latin typeface="Times New Roman" pitchFamily="18" charset="0"/>
              </a:rPr>
              <a:t>4、电气连接部位触电事故多；</a:t>
            </a:r>
            <a:endParaRPr sz="3000">
              <a:effectLst>
                <a:outerShdw blurRad="38100" dist="38100" dir="2700000" algn="tl">
                  <a:schemeClr val="bg2"/>
                </a:outerShdw>
              </a:effectLst>
              <a:latin typeface="Times New Roman" pitchFamily="18" charset="0"/>
            </a:endParaRPr>
          </a:p>
          <a:p>
            <a:pPr lvl="0" eaLnBrk="0" hangingPunct="0">
              <a:lnSpc>
                <a:spcPct val="140000"/>
              </a:lnSpc>
            </a:pPr>
            <a:r>
              <a:rPr sz="3000">
                <a:effectLst>
                  <a:outerShdw blurRad="38100" dist="38100" dir="2700000" algn="tl">
                    <a:schemeClr val="bg2"/>
                  </a:outerShdw>
                </a:effectLst>
                <a:latin typeface="Times New Roman" pitchFamily="18" charset="0"/>
              </a:rPr>
              <a:t>5、错误操作和违章作业造成的触电事故多；</a:t>
            </a:r>
            <a:endParaRPr sz="3000">
              <a:effectLst>
                <a:outerShdw blurRad="38100" dist="38100" dir="2700000" algn="tl">
                  <a:schemeClr val="bg2"/>
                </a:outerShdw>
              </a:effectLst>
              <a:latin typeface="Times New Roman" pitchFamily="18" charset="0"/>
            </a:endParaRPr>
          </a:p>
          <a:p>
            <a:pPr lvl="0" eaLnBrk="0" hangingPunct="0">
              <a:lnSpc>
                <a:spcPct val="140000"/>
              </a:lnSpc>
            </a:pPr>
            <a:r>
              <a:rPr sz="3000">
                <a:effectLst>
                  <a:outerShdw blurRad="38100" dist="38100" dir="2700000" algn="tl">
                    <a:schemeClr val="bg2"/>
                  </a:outerShdw>
                </a:effectLst>
                <a:latin typeface="Times New Roman" pitchFamily="18" charset="0"/>
              </a:rPr>
              <a:t>6、不同行业、不同年龄、不同地域触电事故各不相同</a:t>
            </a:r>
            <a:endParaRPr sz="3000">
              <a:effectLst>
                <a:outerShdw blurRad="38100" dist="38100" dir="2700000" algn="tl">
                  <a:schemeClr val="bg2"/>
                </a:outerShdw>
              </a:effectLst>
              <a:latin typeface="Times New Roman" pitchFamily="18" charset="0"/>
            </a:endParaRPr>
          </a:p>
        </p:txBody>
      </p:sp>
      <p:sp>
        <p:nvSpPr>
          <p:cNvPr id="189444"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466" name=""/>
          <p:cNvSpPr/>
          <p:nvPr/>
        </p:nvSpPr>
        <p:spPr>
          <a:xfrm>
            <a:off x="0" y="685800"/>
            <a:ext cx="9144000" cy="6413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gn="ctr" eaLnBrk="0" hangingPunct="0"/>
            <a:r>
              <a:rPr sz="3600">
                <a:solidFill>
                  <a:schemeClr val="tx2"/>
                </a:solidFill>
                <a:effectLst>
                  <a:outerShdw blurRad="38100" dist="38100" dir="2700000" algn="tl">
                    <a:schemeClr val="bg2"/>
                  </a:outerShdw>
                </a:effectLst>
                <a:latin typeface="Times New Roman" pitchFamily="18" charset="0"/>
              </a:rPr>
              <a:t>触电急救</a:t>
            </a:r>
            <a:endParaRPr sz="3600">
              <a:solidFill>
                <a:schemeClr val="tx2"/>
              </a:solidFill>
              <a:effectLst>
                <a:outerShdw blurRad="38100" dist="38100" dir="2700000" algn="tl">
                  <a:schemeClr val="bg2"/>
                </a:outerShdw>
              </a:effectLst>
              <a:latin typeface="Times New Roman" pitchFamily="18" charset="0"/>
            </a:endParaRPr>
          </a:p>
        </p:txBody>
      </p:sp>
      <p:sp>
        <p:nvSpPr>
          <p:cNvPr id="190467" name=""/>
          <p:cNvSpPr/>
          <p:nvPr/>
        </p:nvSpPr>
        <p:spPr>
          <a:xfrm>
            <a:off x="685800" y="2073275"/>
            <a:ext cx="8001000" cy="43275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a:effectLst>
                  <a:outerShdw blurRad="38100" dist="38100" dir="2700000" algn="tl">
                    <a:schemeClr val="bg2"/>
                  </a:outerShdw>
                </a:effectLst>
                <a:latin typeface="Times New Roman" pitchFamily="18" charset="0"/>
              </a:rPr>
              <a:t>1、脱离低压电源的方法</a:t>
            </a:r>
            <a:endParaRPr sz="3200">
              <a:effectLst>
                <a:outerShdw blurRad="38100" dist="38100" dir="2700000" algn="tl">
                  <a:schemeClr val="bg2"/>
                </a:outerShdw>
              </a:effectLst>
              <a:latin typeface="Times New Roman" pitchFamily="18" charset="0"/>
            </a:endParaRPr>
          </a:p>
          <a:p>
            <a:pPr lvl="0" eaLnBrk="0" hangingPunct="0"/>
            <a:r>
              <a:rPr sz="3000" b="1" i="1">
                <a:solidFill>
                  <a:srgbClr val="FF0707"/>
                </a:solidFill>
                <a:effectLst>
                  <a:outerShdw blurRad="38100" dist="38100" dir="2700000" algn="tl">
                    <a:schemeClr val="bg2"/>
                  </a:outerShdw>
                </a:effectLst>
                <a:latin typeface="Times New Roman" pitchFamily="18" charset="0"/>
              </a:rPr>
              <a:t>拉闸断电、切断电源线、用绝缘物品脱离电源</a:t>
            </a:r>
            <a:endParaRPr sz="3000" b="1" i="1">
              <a:solidFill>
                <a:srgbClr val="FF0707"/>
              </a:solidFill>
              <a:effectLst>
                <a:outerShdw blurRad="38100" dist="38100" dir="2700000" algn="tl">
                  <a:schemeClr val="bg2"/>
                </a:outerShdw>
              </a:effectLst>
              <a:latin typeface="Times New Roman" pitchFamily="18" charset="0"/>
            </a:endParaRPr>
          </a:p>
          <a:p>
            <a:pPr lvl="0" eaLnBrk="0" hangingPunct="0"/>
            <a:r>
              <a:rPr sz="3200">
                <a:effectLst>
                  <a:outerShdw blurRad="38100" dist="38100" dir="2700000" algn="tl">
                    <a:schemeClr val="bg2"/>
                  </a:outerShdw>
                </a:effectLst>
                <a:latin typeface="Times New Roman" pitchFamily="18" charset="0"/>
              </a:rPr>
              <a:t>2、脱离高压电源的方法</a:t>
            </a:r>
            <a:endParaRPr sz="3200">
              <a:effectLst>
                <a:outerShdw blurRad="38100" dist="38100" dir="2700000" algn="tl">
                  <a:schemeClr val="bg2"/>
                </a:outerShdw>
              </a:effectLst>
              <a:latin typeface="Times New Roman" pitchFamily="18" charset="0"/>
            </a:endParaRPr>
          </a:p>
          <a:p>
            <a:pPr lvl="0" eaLnBrk="0" hangingPunct="0"/>
            <a:r>
              <a:rPr sz="3200" b="1" i="1">
                <a:solidFill>
                  <a:srgbClr val="FF0707"/>
                </a:solidFill>
                <a:effectLst>
                  <a:outerShdw blurRad="38100" dist="38100" dir="2700000" algn="tl">
                    <a:schemeClr val="bg2"/>
                  </a:outerShdw>
                </a:effectLst>
                <a:latin typeface="Times New Roman" pitchFamily="18" charset="0"/>
              </a:rPr>
              <a:t>拉闸停电、短路法</a:t>
            </a:r>
            <a:endParaRPr sz="3200" b="1" i="1">
              <a:solidFill>
                <a:srgbClr val="FF0707"/>
              </a:solidFill>
              <a:effectLst>
                <a:outerShdw blurRad="38100" dist="38100" dir="2700000" algn="tl">
                  <a:schemeClr val="bg2"/>
                </a:outerShdw>
              </a:effectLst>
              <a:latin typeface="Times New Roman" pitchFamily="18" charset="0"/>
            </a:endParaRPr>
          </a:p>
          <a:p>
            <a:pPr lvl="0" eaLnBrk="0" hangingPunct="0"/>
            <a:r>
              <a:rPr sz="3200">
                <a:effectLst>
                  <a:outerShdw blurRad="38100" dist="38100" dir="2700000" algn="tl">
                    <a:schemeClr val="bg2"/>
                  </a:outerShdw>
                </a:effectLst>
                <a:latin typeface="Times New Roman" pitchFamily="18" charset="0"/>
              </a:rPr>
              <a:t>3、脱离跨步电压的方法</a:t>
            </a:r>
            <a:endParaRPr sz="3200">
              <a:effectLst>
                <a:outerShdw blurRad="38100" dist="38100" dir="2700000" algn="tl">
                  <a:schemeClr val="bg2"/>
                </a:outerShdw>
              </a:effectLst>
              <a:latin typeface="Times New Roman" pitchFamily="18" charset="0"/>
            </a:endParaRPr>
          </a:p>
          <a:p>
            <a:pPr lvl="0" eaLnBrk="0" hangingPunct="0"/>
            <a:r>
              <a:rPr sz="3000" b="1" i="1">
                <a:solidFill>
                  <a:srgbClr val="FF0707"/>
                </a:solidFill>
                <a:effectLst>
                  <a:outerShdw blurRad="38100" dist="38100" dir="2700000" algn="tl">
                    <a:schemeClr val="bg2"/>
                  </a:outerShdw>
                </a:effectLst>
                <a:latin typeface="Times New Roman" pitchFamily="18" charset="0"/>
              </a:rPr>
              <a:t>断开电源</a:t>
            </a:r>
            <a:endParaRPr sz="3000" b="1" i="1">
              <a:solidFill>
                <a:srgbClr val="FF0707"/>
              </a:solidFill>
              <a:effectLst>
                <a:outerShdw blurRad="38100" dist="38100" dir="2700000" algn="tl">
                  <a:schemeClr val="bg2"/>
                </a:outerShdw>
              </a:effectLst>
              <a:latin typeface="Times New Roman" pitchFamily="18" charset="0"/>
            </a:endParaRPr>
          </a:p>
          <a:p>
            <a:pPr lvl="0" eaLnBrk="0" hangingPunct="0"/>
            <a:r>
              <a:rPr sz="3000" b="1" i="1">
                <a:solidFill>
                  <a:srgbClr val="FF0707"/>
                </a:solidFill>
                <a:effectLst>
                  <a:outerShdw blurRad="38100" dist="38100" dir="2700000" algn="tl">
                    <a:schemeClr val="bg2"/>
                  </a:outerShdw>
                </a:effectLst>
                <a:latin typeface="Times New Roman" pitchFamily="18" charset="0"/>
              </a:rPr>
              <a:t>穿绝缘靴或单脚着地跳到触电者身边，紧靠触电者头或脚把他拖成躺在等电位地面上，即可就地静养或进行抢救</a:t>
            </a:r>
            <a:endParaRPr sz="3000" b="1" i="1">
              <a:solidFill>
                <a:srgbClr val="FF0707"/>
              </a:solidFill>
              <a:effectLst>
                <a:outerShdw blurRad="38100" dist="38100" dir="2700000" algn="tl">
                  <a:schemeClr val="bg2"/>
                </a:outerShdw>
              </a:effectLst>
              <a:latin typeface="Times New Roman" pitchFamily="18" charset="0"/>
            </a:endParaRPr>
          </a:p>
        </p:txBody>
      </p:sp>
      <p:sp>
        <p:nvSpPr>
          <p:cNvPr id="190468" name=""/>
          <p:cNvSpPr/>
          <p:nvPr/>
        </p:nvSpPr>
        <p:spPr>
          <a:xfrm>
            <a:off x="762000" y="1371600"/>
            <a:ext cx="3429000" cy="579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a:solidFill>
                  <a:srgbClr val="2D2C02"/>
                </a:solidFill>
                <a:effectLst>
                  <a:outerShdw blurRad="38100" dist="38100" dir="2700000" algn="tl">
                    <a:schemeClr val="bg2"/>
                  </a:outerShdw>
                </a:effectLst>
                <a:latin typeface="Times New Roman" pitchFamily="18" charset="0"/>
              </a:rPr>
              <a:t>脱离电源的方法</a:t>
            </a:r>
            <a:endParaRPr sz="3200" b="1">
              <a:solidFill>
                <a:srgbClr val="2D2C02"/>
              </a:solidFill>
              <a:effectLst>
                <a:outerShdw blurRad="38100" dist="38100" dir="2700000" algn="tl">
                  <a:schemeClr val="bg2"/>
                </a:outerShdw>
              </a:effectLst>
              <a:latin typeface="Times New Roman" pitchFamily="18" charset="0"/>
            </a:endParaRPr>
          </a:p>
        </p:txBody>
      </p:sp>
      <p:sp>
        <p:nvSpPr>
          <p:cNvPr id="190469"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1490" name=""/>
          <p:cNvSpPr/>
          <p:nvPr/>
        </p:nvSpPr>
        <p:spPr>
          <a:xfrm>
            <a:off x="609600" y="3078162"/>
            <a:ext cx="6025820" cy="579699"/>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a:solidFill>
                  <a:srgbClr val="2D2C02"/>
                </a:solidFill>
                <a:effectLst>
                  <a:outerShdw blurRad="38100" dist="38100" dir="2700000" algn="tl">
                    <a:schemeClr val="bg2"/>
                  </a:outerShdw>
                </a:effectLst>
                <a:latin typeface="Times New Roman" pitchFamily="18" charset="0"/>
              </a:rPr>
              <a:t>脱离电源的本卷须知</a:t>
            </a:r>
          </a:p>
        </p:txBody>
      </p:sp>
      <p:sp>
        <p:nvSpPr>
          <p:cNvPr id="191491" name=""/>
          <p:cNvSpPr/>
          <p:nvPr/>
        </p:nvSpPr>
        <p:spPr>
          <a:xfrm>
            <a:off x="609600" y="3668712"/>
            <a:ext cx="8009001" cy="26544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20000"/>
              </a:lnSpc>
            </a:pPr>
            <a:r>
              <a:rPr sz="2800" b="1" i="1">
                <a:effectLst>
                  <a:outerShdw blurRad="38100" dist="38100" dir="2700000" algn="tl">
                    <a:schemeClr val="bg2"/>
                  </a:outerShdw>
                </a:effectLst>
                <a:latin typeface="宋体" pitchFamily="2" charset="-122"/>
              </a:rPr>
              <a:t>1、救护者一定要判明情况，做好自身防护。</a:t>
            </a:r>
          </a:p>
          <a:p>
            <a:pPr lvl="0" eaLnBrk="0" hangingPunct="0">
              <a:lnSpc>
                <a:spcPct val="120000"/>
              </a:lnSpc>
            </a:pPr>
            <a:r>
              <a:rPr sz="2800" b="1" i="1">
                <a:effectLst>
                  <a:outerShdw blurRad="38100" dist="38100" dir="2700000" algn="tl">
                    <a:schemeClr val="bg2"/>
                  </a:outerShdw>
                </a:effectLst>
                <a:latin typeface="宋体" pitchFamily="2" charset="-122"/>
              </a:rPr>
              <a:t>2、在触电人脱离电源的同时，要防止二次摔伤事故。</a:t>
            </a:r>
          </a:p>
          <a:p>
            <a:pPr lvl="0" eaLnBrk="0" hangingPunct="0">
              <a:lnSpc>
                <a:spcPct val="120000"/>
              </a:lnSpc>
            </a:pPr>
            <a:r>
              <a:rPr sz="2800" b="1" i="1">
                <a:effectLst>
                  <a:outerShdw blurRad="38100" dist="38100" dir="2700000" algn="tl">
                    <a:schemeClr val="bg2"/>
                  </a:outerShdw>
                </a:effectLst>
                <a:latin typeface="宋体" pitchFamily="2" charset="-122"/>
              </a:rPr>
              <a:t>3、如果是夜间抢救，要及时解决临时照明，以防止延误抢救时机。</a:t>
            </a:r>
          </a:p>
        </p:txBody>
      </p:sp>
      <p:sp>
        <p:nvSpPr>
          <p:cNvPr id="191492" name=""/>
          <p:cNvSpPr/>
          <p:nvPr/>
        </p:nvSpPr>
        <p:spPr>
          <a:xfrm>
            <a:off x="609600" y="457200"/>
            <a:ext cx="6025820" cy="579699"/>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a:solidFill>
                  <a:srgbClr val="FF0707"/>
                </a:solidFill>
                <a:effectLst>
                  <a:outerShdw blurRad="38100" dist="38100" dir="2700000" algn="tl">
                    <a:schemeClr val="bg2"/>
                  </a:outerShdw>
                </a:effectLst>
                <a:latin typeface="Times New Roman" pitchFamily="18" charset="0"/>
              </a:rPr>
              <a:t>触电急救的原那么</a:t>
            </a:r>
          </a:p>
        </p:txBody>
      </p:sp>
      <p:sp>
        <p:nvSpPr>
          <p:cNvPr id="191493" name=""/>
          <p:cNvSpPr/>
          <p:nvPr/>
        </p:nvSpPr>
        <p:spPr>
          <a:xfrm>
            <a:off x="609600" y="1154112"/>
            <a:ext cx="8001000" cy="16303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20000"/>
              </a:lnSpc>
            </a:pPr>
            <a:r>
              <a:rPr sz="2800" b="1" i="1">
                <a:solidFill>
                  <a:srgbClr val="FF0707"/>
                </a:solidFill>
                <a:effectLst>
                  <a:outerShdw blurRad="38100" dist="38100" dir="2700000" algn="tl">
                    <a:schemeClr val="bg2"/>
                  </a:outerShdw>
                </a:effectLst>
                <a:latin typeface="宋体" pitchFamily="2" charset="-122"/>
              </a:rPr>
              <a:t>发现有人触电时，首先要尽快的使触电人脱离电源，然后根据触电人的具体情况，采取相应的急救措施</a:t>
            </a:r>
            <a:endParaRPr sz="2800" b="1" i="1">
              <a:solidFill>
                <a:srgbClr val="FF0707"/>
              </a:solidFill>
              <a:effectLst>
                <a:outerShdw blurRad="38100" dist="38100" dir="2700000" algn="tl">
                  <a:schemeClr val="bg2"/>
                </a:outerShdw>
              </a:effectLst>
              <a:latin typeface="宋体" pitchFamily="2" charset="-122"/>
            </a:endParaRPr>
          </a:p>
        </p:txBody>
      </p:sp>
      <p:sp>
        <p:nvSpPr>
          <p:cNvPr id="191494"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514" name=""/>
          <p:cNvSpPr/>
          <p:nvPr/>
        </p:nvSpPr>
        <p:spPr>
          <a:xfrm>
            <a:off x="762000" y="838200"/>
            <a:ext cx="6019800" cy="579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3200" b="1">
                <a:solidFill>
                  <a:srgbClr val="2D2C02"/>
                </a:solidFill>
                <a:effectLst>
                  <a:outerShdw blurRad="38100" dist="38100" dir="2700000" algn="tl">
                    <a:schemeClr val="bg2"/>
                  </a:outerShdw>
                </a:effectLst>
                <a:latin typeface="Times New Roman" pitchFamily="18" charset="0"/>
              </a:rPr>
              <a:t>急救——</a:t>
            </a:r>
            <a:r>
              <a:rPr sz="3200" b="1">
                <a:solidFill>
                  <a:srgbClr val="FF0707"/>
                </a:solidFill>
                <a:effectLst>
                  <a:outerShdw blurRad="38100" dist="38100" dir="2700000" algn="tl">
                    <a:schemeClr val="bg2"/>
                  </a:outerShdw>
                </a:effectLst>
                <a:latin typeface="Times New Roman" pitchFamily="18" charset="0"/>
              </a:rPr>
              <a:t>心肺复苏法</a:t>
            </a:r>
            <a:endParaRPr sz="3200" b="1">
              <a:solidFill>
                <a:srgbClr val="FF0707"/>
              </a:solidFill>
              <a:effectLst>
                <a:outerShdw blurRad="38100" dist="38100" dir="2700000" algn="tl">
                  <a:schemeClr val="bg2"/>
                </a:outerShdw>
              </a:effectLst>
              <a:latin typeface="Times New Roman" pitchFamily="18" charset="0"/>
            </a:endParaRPr>
          </a:p>
        </p:txBody>
      </p:sp>
      <p:sp>
        <p:nvSpPr>
          <p:cNvPr id="192515" name=""/>
          <p:cNvSpPr/>
          <p:nvPr/>
        </p:nvSpPr>
        <p:spPr>
          <a:xfrm>
            <a:off x="1219200" y="1676400"/>
            <a:ext cx="6407201" cy="201369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lnSpc>
                <a:spcPct val="140000"/>
              </a:lnSpc>
            </a:pPr>
            <a:r>
              <a:rPr sz="3000" b="1" i="1">
                <a:effectLst>
                  <a:outerShdw blurRad="38100" dist="38100" dir="2700000" algn="tl">
                    <a:schemeClr val="bg2"/>
                  </a:outerShdw>
                </a:effectLst>
                <a:latin typeface="Times New Roman" pitchFamily="18" charset="0"/>
              </a:rPr>
              <a:t>1、畅通气道</a:t>
            </a:r>
          </a:p>
          <a:p>
            <a:pPr lvl="0" eaLnBrk="0" hangingPunct="0">
              <a:lnSpc>
                <a:spcPct val="140000"/>
              </a:lnSpc>
            </a:pPr>
            <a:r>
              <a:rPr sz="3000" b="1" i="1">
                <a:effectLst>
                  <a:outerShdw blurRad="38100" dist="38100" dir="2700000" algn="tl">
                    <a:schemeClr val="bg2"/>
                  </a:outerShdw>
                </a:effectLst>
                <a:latin typeface="Times New Roman" pitchFamily="18" charset="0"/>
              </a:rPr>
              <a:t>2、口对口〔鼻〕人工呼吸</a:t>
            </a:r>
          </a:p>
          <a:p>
            <a:pPr lvl="0" eaLnBrk="0" hangingPunct="0">
              <a:lnSpc>
                <a:spcPct val="140000"/>
              </a:lnSpc>
            </a:pPr>
            <a:r>
              <a:rPr sz="3000" b="1" i="1">
                <a:effectLst>
                  <a:outerShdw blurRad="38100" dist="38100" dir="2700000" algn="tl">
                    <a:schemeClr val="bg2"/>
                  </a:outerShdw>
                </a:effectLst>
                <a:latin typeface="Times New Roman" pitchFamily="18" charset="0"/>
              </a:rPr>
              <a:t>3、胸外按压〔人工循环〕</a:t>
            </a:r>
          </a:p>
        </p:txBody>
      </p:sp>
      <p:sp>
        <p:nvSpPr>
          <p:cNvPr id="192516" name=""/>
          <p:cNvSpPr/>
          <p:nvPr/>
        </p:nvSpPr>
        <p:spPr>
          <a:xfrm>
            <a:off x="838200" y="4159250"/>
            <a:ext cx="7703896" cy="1800119"/>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0" hangingPunct="0"/>
            <a:r>
              <a:rPr sz="2800">
                <a:effectLst>
                  <a:outerShdw blurRad="38100" dist="38100" dir="2700000" algn="tl">
                    <a:schemeClr val="bg2"/>
                  </a:outerShdw>
                </a:effectLst>
                <a:latin typeface="Times New Roman" pitchFamily="18" charset="0"/>
              </a:rPr>
              <a:t>        胸外按压与口对口〔鼻〕人工呼吸同时进行时，其节奏为：单人抢救时，每按压15次后吹气2次，反复进行；双人抢救时，每按压5次后由另一人吹气一次，反复进行</a:t>
            </a:r>
          </a:p>
        </p:txBody>
      </p:sp>
      <p:sp>
        <p:nvSpPr>
          <p:cNvPr id="192517" name="Date Placeholder 1"/>
          <p:cNvSpPr>
            <a:spLocks noGrp="1"/>
          </p:cNvSpPr>
          <p:nvPr>
            <p:ph type="dt" sz="half"/>
          </p:nvPr>
        </p:nvSpPr>
        <p:spPr/>
        <p:txBody>
          <a:bodyPr/>
          <a:lstStyle/>
          <a:p>
            <a:pPr lvl="0"/>
            <a:endParaRPr sz="1400"/>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178" name=""/>
          <p:cNvSpPr/>
          <p:nvPr>
            <p:ph type="title"/>
          </p:nvPr>
        </p:nvSpPr>
        <p:spPr>
          <a:xfrm>
            <a:off x="301625" y="476250"/>
            <a:ext cx="8540750" cy="7921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4、中毒事故</a:t>
            </a:r>
          </a:p>
        </p:txBody>
      </p:sp>
      <p:sp>
        <p:nvSpPr>
          <p:cNvPr id="306179" name=""/>
          <p:cNvSpPr/>
          <p:nvPr>
            <p:ph type="body" idx="4294967295"/>
          </p:nvPr>
        </p:nvSpPr>
        <p:spPr>
          <a:xfrm>
            <a:off x="250825" y="1196975"/>
            <a:ext cx="8569325" cy="50403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sz="2800"/>
              <a:t>硫化氢中毒：</a:t>
            </a:r>
          </a:p>
          <a:p>
            <a:pPr lvl="0"/>
            <a:r>
              <a:rPr sz="2800"/>
              <a:t>硫化氢的危险特性：硫化氢是具有刺激性和窒息性的无色气体，是仅次于氰化物的剧毒、易致人死亡的有毒气体。它的毒性为一氧化碳〔CO〕的5-6倍，是二氧化硫〔SO2〕的7倍。硫化氢在低浓度〔0.13ppm~4.6ppm〕时可闻到臭鸡蛋味，当浓度高于4.6ppm时，人的嗅觉迅速钝化而感觉不出来硫化氢的存在。硫化氢气体相对密度1.176(相对空气)，比空气重，在通风条件差的环境下，极容易聚集在低凹处。浓度在4.3%—46%时，在空气中形成的混合气体遇火将产生强烈的爆炸。</a:t>
            </a:r>
          </a:p>
        </p:txBody>
      </p:sp>
      <p:sp>
        <p:nvSpPr>
          <p:cNvPr id="30618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1298" name=""/>
          <p:cNvSpPr/>
          <p:nvPr>
            <p:ph type="title"/>
          </p:nvPr>
        </p:nvSpPr>
        <p:spPr>
          <a:xfrm>
            <a:off x="301625" y="476250"/>
            <a:ext cx="8540750" cy="7921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4、中毒事故</a:t>
            </a:r>
          </a:p>
        </p:txBody>
      </p:sp>
      <p:sp>
        <p:nvSpPr>
          <p:cNvPr id="311299" name=""/>
          <p:cNvSpPr/>
          <p:nvPr>
            <p:ph type="body" idx="4294967295"/>
          </p:nvPr>
        </p:nvSpPr>
        <p:spPr>
          <a:xfrm>
            <a:off x="250825" y="1196975"/>
            <a:ext cx="8569325" cy="50403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t>硫化氢中毒：</a:t>
            </a:r>
          </a:p>
          <a:p>
            <a:pPr lvl="0">
              <a:lnSpc>
                <a:spcPct val="90000"/>
              </a:lnSpc>
            </a:pPr>
            <a:r>
              <a:t>可能产生和聚集硫化氢的场所：自然环境中的硫化氢气体是由含蛋白质的物质，特别是蔬菜或动物体，氨基酸等腐败变质产生的。污水池、排水管道、集水井、电缆井、垃圾填埋场、沼气池、化粪池、排水沟、泵站等有可能产生硫化氢的场所。硫化氢可溶于水及油类中，在静置的水及油类被搅动后会释放，也可随水或油类流至远离发生源处，而引起意外中毒。 </a:t>
            </a:r>
          </a:p>
        </p:txBody>
      </p:sp>
      <p:sp>
        <p:nvSpPr>
          <p:cNvPr id="311300"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2322" name=""/>
          <p:cNvSpPr/>
          <p:nvPr>
            <p:ph type="title"/>
          </p:nvPr>
        </p:nvSpPr>
        <p:spPr>
          <a:xfrm>
            <a:off x="301625" y="476250"/>
            <a:ext cx="8540750" cy="7921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4、中毒事故</a:t>
            </a:r>
          </a:p>
        </p:txBody>
      </p:sp>
      <p:sp>
        <p:nvSpPr>
          <p:cNvPr id="312323" name=""/>
          <p:cNvSpPr/>
          <p:nvPr>
            <p:ph type="body" idx="4294967295"/>
          </p:nvPr>
        </p:nvSpPr>
        <p:spPr>
          <a:xfrm>
            <a:off x="250825" y="1196975"/>
            <a:ext cx="8569325" cy="50403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rPr sz="2400"/>
              <a:t>硫化氢中毒：</a:t>
            </a:r>
          </a:p>
          <a:p>
            <a:pPr lvl="0">
              <a:lnSpc>
                <a:spcPct val="90000"/>
              </a:lnSpc>
            </a:pPr>
            <a:r>
              <a:rPr sz="2400"/>
              <a:t>低浓度硫化氢环境〔如50ppm-100ppm〕下，将会慢性中毒，病症：头晕、晕眩、兴奋、恶心、口干、昏睡、眼睛到剧痛，连续咳嗽、胸闷或皮肤过敏等。长时间在低浓度硫化氢条件下工作，引起神经衰弱综合症和植物神经功能紊乱，也可能造成人员窒息死亡。当人受到硫化氢伤害时，往往反映神智不清、肌肉痉挛、僵硬随之重重的摔倒、碰伤和摔死。</a:t>
            </a:r>
          </a:p>
          <a:p>
            <a:pPr lvl="0">
              <a:lnSpc>
                <a:spcPct val="90000"/>
              </a:lnSpc>
            </a:pPr>
            <a:r>
              <a:rPr sz="2400"/>
              <a:t>高浓度硫化氢环境下，300 ppm，可引起严重反响〔强烈刺激神经系统抑制，甚至肺水肿〕；760 ppm ，15－60分钟可引起生命危险〔肺水肿、肺炎、全身病症〕；1000 ppm，数秒钟即可急性中毒〔意识丧失，心肺呼吸停止〕；1400 ppm，立即呼吸麻痹，猝死。</a:t>
            </a:r>
          </a:p>
        </p:txBody>
      </p:sp>
      <p:sp>
        <p:nvSpPr>
          <p:cNvPr id="312324" name="Date Placeholder 3"/>
          <p:cNvSpPr>
            <a:spLocks noGrp="1"/>
          </p:cNvSpPr>
          <p:nvPr>
            <p:ph type="dt" sz="half" idx="2"/>
          </p:nvPr>
        </p:nvSpPr>
        <p:spPr/>
        <p:txBody>
          <a:bodyPr/>
          <a:lstStyle/>
          <a:p>
            <a:pPr lvl="0"/>
            <a:endParaRPr sz="1400"/>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https://d.book118.com/345224042133011112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extraClrScheme>
    <a:extraClrScheme>
      <a:clrScheme name="">
        <a:dk1>
          <a:srgbClr val="005FBE"/>
        </a:dk1>
        <a:lt1>
          <a:srgbClr val="FFFFDD"/>
        </a:lt1>
        <a:dk2>
          <a:srgbClr val="2C5884"/>
        </a:dk2>
        <a:lt2>
          <a:srgbClr val="C0C0C0"/>
        </a:lt2>
        <a:accent1>
          <a:srgbClr val="E9F7FF"/>
        </a:accent1>
        <a:accent2>
          <a:srgbClr val="F89400"/>
        </a:accent2>
        <a:accent3>
          <a:srgbClr val="9BBB59"/>
        </a:accent3>
        <a:accent4>
          <a:srgbClr val="8064A2"/>
        </a:accent4>
        <a:accent5>
          <a:srgbClr val="4BACC6"/>
        </a:accent5>
        <a:accent6>
          <a:srgbClr val="F79646"/>
        </a:accent6>
        <a:hlink>
          <a:srgbClr val="B20048"/>
        </a:hlink>
        <a:folHlink>
          <a:srgbClr val="008080"/>
        </a:folHlink>
      </a:clrScheme>
    </a:extraClrScheme>
    <a:extraClrScheme>
      <a:clrScheme name="">
        <a:dk1>
          <a:srgbClr val="5D5D8B"/>
        </a:dk1>
        <a:lt1>
          <a:srgbClr val="DAEADE"/>
        </a:lt1>
        <a:dk2>
          <a:srgbClr val="A25269"/>
        </a:dk2>
        <a:lt2>
          <a:srgbClr val="C0C0C0"/>
        </a:lt2>
        <a:accent1>
          <a:srgbClr val="FFFFDD"/>
        </a:accent1>
        <a:accent2>
          <a:srgbClr val="3399FF"/>
        </a:accent2>
        <a:accent3>
          <a:srgbClr val="9BBB59"/>
        </a:accent3>
        <a:accent4>
          <a:srgbClr val="8064A2"/>
        </a:accent4>
        <a:accent5>
          <a:srgbClr val="4BACC6"/>
        </a:accent5>
        <a:accent6>
          <a:srgbClr val="F79646"/>
        </a:accent6>
        <a:hlink>
          <a:srgbClr val="336699"/>
        </a:hlink>
        <a:folHlink>
          <a:srgbClr val="F08F00"/>
        </a:folHlink>
      </a:clrScheme>
    </a:extraClrScheme>
    <a:extraClrScheme>
      <a:clrScheme name="">
        <a:dk1>
          <a:srgbClr val="006666"/>
        </a:dk1>
        <a:lt1>
          <a:srgbClr val="CCECFF"/>
        </a:lt1>
        <a:dk2>
          <a:srgbClr val="336699"/>
        </a:dk2>
        <a:lt2>
          <a:srgbClr val="C0C0C0"/>
        </a:lt2>
        <a:accent1>
          <a:srgbClr val="FFFFCC"/>
        </a:accent1>
        <a:accent2>
          <a:srgbClr val="FF6600"/>
        </a:accent2>
        <a:accent3>
          <a:srgbClr val="9BBB59"/>
        </a:accent3>
        <a:accent4>
          <a:srgbClr val="8064A2"/>
        </a:accent4>
        <a:accent5>
          <a:srgbClr val="4BACC6"/>
        </a:accent5>
        <a:accent6>
          <a:srgbClr val="F79646"/>
        </a:accent6>
        <a:hlink>
          <a:srgbClr val="0066FF"/>
        </a:hlink>
        <a:folHlink>
          <a:srgbClr val="BE547F"/>
        </a:folHlink>
      </a:clrScheme>
    </a:extraClrScheme>
    <a:extraClrScheme>
      <a:clrScheme name="">
        <a:dk1>
          <a:srgbClr val="0033CC"/>
        </a:dk1>
        <a:lt1>
          <a:srgbClr val="FFE9E9"/>
        </a:lt1>
        <a:dk2>
          <a:srgbClr val="000000"/>
        </a:dk2>
        <a:lt2>
          <a:srgbClr val="C0C0C0"/>
        </a:lt2>
        <a:accent1>
          <a:srgbClr val="D5E5DB"/>
        </a:accent1>
        <a:accent2>
          <a:srgbClr val="3366FF"/>
        </a:accent2>
        <a:accent3>
          <a:srgbClr val="9BBB59"/>
        </a:accent3>
        <a:accent4>
          <a:srgbClr val="8064A2"/>
        </a:accent4>
        <a:accent5>
          <a:srgbClr val="4BACC6"/>
        </a:accent5>
        <a:accent6>
          <a:srgbClr val="F79646"/>
        </a:accent6>
        <a:hlink>
          <a:srgbClr val="FF9900"/>
        </a:hlink>
        <a:folHlink>
          <a:srgbClr val="008080"/>
        </a:folHlink>
      </a:clrScheme>
    </a:extraClrScheme>
    <a:extraClrScheme>
      <a:clrScheme name="">
        <a:dk1>
          <a:srgbClr val="336699"/>
        </a:dk1>
        <a:lt1>
          <a:srgbClr val="F4E9E0"/>
        </a:lt1>
        <a:dk2>
          <a:srgbClr val="DC5900"/>
        </a:dk2>
        <a:lt2>
          <a:srgbClr val="C0C0C0"/>
        </a:lt2>
        <a:accent1>
          <a:srgbClr val="E4E4E4"/>
        </a:accent1>
        <a:accent2>
          <a:srgbClr val="3399FF"/>
        </a:accent2>
        <a:accent3>
          <a:srgbClr val="9BBB59"/>
        </a:accent3>
        <a:accent4>
          <a:srgbClr val="8064A2"/>
        </a:accent4>
        <a:accent5>
          <a:srgbClr val="4BACC6"/>
        </a:accent5>
        <a:accent6>
          <a:srgbClr val="F79646"/>
        </a:accent6>
        <a:hlink>
          <a:srgbClr val="CC0066"/>
        </a:hlink>
        <a:folHlink>
          <a:srgbClr val="008080"/>
        </a:folHlink>
      </a:clrScheme>
    </a:extraClrScheme>
    <a:extraClrScheme>
      <a:clrScheme name="">
        <a:dk1>
          <a:srgbClr val="CC3300"/>
        </a:dk1>
        <a:lt1>
          <a:srgbClr val="E5E5FF"/>
        </a:lt1>
        <a:dk2>
          <a:srgbClr val="565680"/>
        </a:dk2>
        <a:lt2>
          <a:srgbClr val="C0C0C0"/>
        </a:lt2>
        <a:accent1>
          <a:srgbClr val="E6E4EC"/>
        </a:accent1>
        <a:accent2>
          <a:srgbClr val="0066CC"/>
        </a:accent2>
        <a:accent3>
          <a:srgbClr val="9BBB59"/>
        </a:accent3>
        <a:accent4>
          <a:srgbClr val="8064A2"/>
        </a:accent4>
        <a:accent5>
          <a:srgbClr val="4BACC6"/>
        </a:accent5>
        <a:accent6>
          <a:srgbClr val="F79646"/>
        </a:accent6>
        <a:hlink>
          <a:srgbClr val="008080"/>
        </a:hlink>
        <a:folHlink>
          <a:srgbClr val="7B7BA7"/>
        </a:folHlink>
      </a:clrScheme>
    </a:extraClrScheme>
    <a:extraClrScheme>
      <a:clrScheme name="">
        <a:dk1>
          <a:srgbClr val="000099"/>
        </a:dk1>
        <a:lt1>
          <a:srgbClr val="FFE2C5"/>
        </a:lt1>
        <a:dk2>
          <a:srgbClr val="007D7A"/>
        </a:dk2>
        <a:lt2>
          <a:srgbClr val="C0C0C0"/>
        </a:lt2>
        <a:accent1>
          <a:srgbClr val="EAEAEA"/>
        </a:accent1>
        <a:accent2>
          <a:srgbClr val="B26EB4"/>
        </a:accent2>
        <a:accent3>
          <a:srgbClr val="9BBB59"/>
        </a:accent3>
        <a:accent4>
          <a:srgbClr val="8064A2"/>
        </a:accent4>
        <a:accent5>
          <a:srgbClr val="4BACC6"/>
        </a:accent5>
        <a:accent6>
          <a:srgbClr val="F79646"/>
        </a:accent6>
        <a:hlink>
          <a:srgbClr val="CC3300"/>
        </a:hlink>
        <a:folHlink>
          <a:srgbClr val="0088E4"/>
        </a:folHlink>
      </a:clrScheme>
    </a:extraClrScheme>
  </a:extraClrSchemeLst>
</a:theme>
</file>

<file path=ppt/theme/themeOverride1.xml><?xml version="1.0" encoding="utf-8"?>
<a:themeOverride xmlns:r="http://schemas.openxmlformats.org/officeDocument/2006/relationships" xmlns:a="http://schemas.openxmlformats.org/drawingml/2006/main">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183</Paragraphs>
  <Slides>37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37</vt:i4>
      </vt:variant>
    </vt:vector>
  </HeadingPairs>
  <TitlesOfParts>
    <vt:vector baseType="lpstr" size="43">
      <vt:lpstr>Arial</vt:lpstr>
      <vt:lpstr>Calibri</vt:lpstr>
      <vt:lpstr>宋体</vt:lpstr>
      <vt:lpstr>Wingdings</vt:lpstr>
      <vt:lpstr>Times New Roman</vt:lpstr>
      <vt:lpstr>Office Theme</vt:lpstr>
      <vt:lpstr>PowerPoint Presentation</vt:lpstr>
      <vt:lpstr>内容简介</vt:lpstr>
      <vt:lpstr>一、平安生产的根本概念</vt:lpstr>
      <vt:lpstr>一、平安生产的根本概念</vt:lpstr>
      <vt:lpstr>一、平安生产的根本概念</vt:lpstr>
      <vt:lpstr>PowerPoint Presentation</vt:lpstr>
      <vt:lpstr>PowerPoint Presentation</vt:lpstr>
      <vt:lpstr>PowerPoint Presentation</vt:lpstr>
      <vt:lpstr>二、物业管理工作的特点</vt:lpstr>
      <vt:lpstr>二、物业管理工作的特点</vt:lpstr>
      <vt:lpstr>二、物业管理工作的特点</vt:lpstr>
      <vt:lpstr>二、物业管理工作的特点</vt:lpstr>
      <vt:lpstr>二、物业管理工作的特点</vt:lpstr>
      <vt:lpstr>二、物业管理工作的特点</vt:lpstr>
      <vt:lpstr>三、物业管理工作中常见的问题</vt:lpstr>
      <vt:lpstr>1、火灾事故</vt:lpstr>
      <vt:lpstr>1、火灾事故</vt:lpstr>
      <vt:lpstr>1、火灾事故</vt:lpstr>
      <vt:lpstr>1、火灾事故</vt:lpstr>
      <vt:lpstr>1、火灾事故</vt:lpstr>
      <vt:lpstr>1、火灾事故</vt:lpstr>
      <vt:lpstr>1、火灾事故</vt:lpstr>
      <vt:lpstr>2、设备运行事故</vt:lpstr>
      <vt:lpstr>2、设备运行事故</vt:lpstr>
      <vt:lpstr>2、设备运行事故</vt:lpstr>
      <vt:lpstr>2、设备运行事故</vt:lpstr>
      <vt:lpstr>2、设备运行事故</vt:lpstr>
      <vt:lpstr>PowerPoint Presentation</vt:lpstr>
      <vt:lpstr>PowerPoint Presentation</vt:lpstr>
      <vt:lpstr>PowerPoint Presentation</vt:lpstr>
      <vt:lpstr>PowerPoint Presentation</vt:lpstr>
      <vt:lpstr>PowerPoint Presentation</vt:lpstr>
      <vt:lpstr>PowerPoint Presentation</vt:lpstr>
      <vt:lpstr>4、中毒事故</vt:lpstr>
      <vt:lpstr>4、中毒事故</vt:lpstr>
      <vt:lpstr>4、中毒事故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2024-09-18T19:58:30.129</cp:lastPrinted>
  <dcterms:created xsi:type="dcterms:W3CDTF">2024-09-18T11:58:30Z</dcterms:created>
  <dcterms:modified xsi:type="dcterms:W3CDTF">2024-09-18T11:58:31Z</dcterms:modified>
</cp:coreProperties>
</file>