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7685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192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8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3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3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tags" Target="../tags/tag5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EFF2C2-0992-4AEF-9384-AA4D8387C0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334971-D66B-43AB-AE81-B6391B6DD3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281233-D979-49B8-9284-403125DD8C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FCD0AB-9C46-4501-8BAB-4EBA21B660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4DB55E0-8B60-4C6F-85A1-AF4F792492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2B63F71-203A-4A4E-AE72-7922C1B6E4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3EA8B43-6695-4CC4-9A9B-F205C5F413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0E16C9-F85A-44A1-AAFA-F457DF8199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7DF84A-A6CF-47D6-831A-662A9A9F91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A8F967-D7B8-4074-B370-EE49D4A370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9DC48B-49CC-4C6D-87CE-4DA4D8DC86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200" normalizeH="0" baseline="0" noProof="1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</a:pPr>
            <a:r>
              <a:rPr>
                <a:sym typeface="+mn-ea"/>
              </a:rPr>
              <a:t>单击此处添加文本内容。</a:t>
            </a:r>
            <a:endParaRPr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>
            <a:avLst/>
          </a:prstGeom>
          <a:noFill/>
        </p:spPr>
        <p:txBody>
          <a:bodyPr vert="horz" wrap="square" lIns="144145" tIns="45720" rIns="91440" bIns="45720" rtlCol="0" anchor="t">
            <a:normAutofit/>
          </a:bodyPr>
          <a:lstStyle>
            <a:lvl1pPr marL="0" marR="0" lvl="0" algn="di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dist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00" normalizeH="0" baseline="0" noProof="1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>
            <a:avLst/>
          </a:prstGeom>
          <a:noFill/>
        </p:spPr>
        <p:txBody>
          <a:bodyPr wrap="square" lIns="91440" tIns="45720" rIns="71755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3.xml" /><Relationship Id="rId13" Type="http://schemas.openxmlformats.org/officeDocument/2006/relationships/tags" Target="../tags/tag84.xml" /><Relationship Id="rId14" Type="http://schemas.openxmlformats.org/officeDocument/2006/relationships/tags" Target="../tags/tag85.xml" /><Relationship Id="rId15" Type="http://schemas.openxmlformats.org/officeDocument/2006/relationships/tags" Target="../tags/tag86.xml" /><Relationship Id="rId16" Type="http://schemas.openxmlformats.org/officeDocument/2006/relationships/tags" Target="../tags/tag87.xml" /><Relationship Id="rId17" Type="http://schemas.openxmlformats.org/officeDocument/2006/relationships/tags" Target="../tags/tag88.xml" /><Relationship Id="rId18" Type="http://schemas.openxmlformats.org/officeDocument/2006/relationships/tags" Target="../tags/tag89.xml" /><Relationship Id="rId19" Type="http://schemas.openxmlformats.org/officeDocument/2006/relationships/tags" Target="../tags/tag9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1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/>
            <a:r>
              <a:rPr lang="zh-CN" altLang="en-US"/>
              <a:t>三级</a:t>
            </a:r>
            <a:endParaRPr lang="zh-CN" altLang="en-US"/>
          </a:p>
          <a:p>
            <a:pPr marL="987425" marR="0" lvl="3" indent="-262255"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7675" r:id="rId2"/>
    <p:sldLayoutId id="2147507676" r:id="rId3"/>
    <p:sldLayoutId id="2147507677" r:id="rId4"/>
    <p:sldLayoutId id="2147507678" r:id="rId5"/>
    <p:sldLayoutId id="2147507679" r:id="rId6"/>
    <p:sldLayoutId id="2147507680" r:id="rId7"/>
    <p:sldLayoutId id="2147507681" r:id="rId8"/>
    <p:sldLayoutId id="2147507682" r:id="rId9"/>
    <p:sldLayoutId id="2147507683" r:id="rId10"/>
    <p:sldLayoutId id="2147507684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3.xml" /><Relationship Id="rId11" Type="http://schemas.openxmlformats.org/officeDocument/2006/relationships/tags" Target="../tags/tag104.xml" /><Relationship Id="rId12" Type="http://schemas.openxmlformats.org/officeDocument/2006/relationships/tags" Target="../tags/tag105.xml" /><Relationship Id="rId13" Type="http://schemas.openxmlformats.org/officeDocument/2006/relationships/tags" Target="../tags/tag106.xml" /><Relationship Id="rId14" Type="http://schemas.openxmlformats.org/officeDocument/2006/relationships/tags" Target="../tags/tag107.xml" /><Relationship Id="rId15" Type="http://schemas.openxmlformats.org/officeDocument/2006/relationships/tags" Target="../tags/tag108.xml" /><Relationship Id="rId16" Type="http://schemas.openxmlformats.org/officeDocument/2006/relationships/tags" Target="../tags/tag109.xml" /><Relationship Id="rId17" Type="http://schemas.openxmlformats.org/officeDocument/2006/relationships/tags" Target="../tags/tag110.xml" /><Relationship Id="rId18" Type="http://schemas.openxmlformats.org/officeDocument/2006/relationships/tags" Target="../tags/tag111.xml" /><Relationship Id="rId19" Type="http://schemas.openxmlformats.org/officeDocument/2006/relationships/tags" Target="../tags/tag11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3.xml" /><Relationship Id="rId21" Type="http://schemas.openxmlformats.org/officeDocument/2006/relationships/tags" Target="../tags/tag114.xml" /><Relationship Id="rId22" Type="http://schemas.openxmlformats.org/officeDocument/2006/relationships/tags" Target="../tags/tag115.xml" /><Relationship Id="rId23" Type="http://schemas.openxmlformats.org/officeDocument/2006/relationships/tags" Target="../tags/tag116.xml" /><Relationship Id="rId24" Type="http://schemas.openxmlformats.org/officeDocument/2006/relationships/tags" Target="../tags/tag117.xml" /><Relationship Id="rId25" Type="http://schemas.openxmlformats.org/officeDocument/2006/relationships/tags" Target="../tags/tag118.xml" /><Relationship Id="rId26" Type="http://schemas.openxmlformats.org/officeDocument/2006/relationships/tags" Target="../tags/tag119.xml" /><Relationship Id="rId27" Type="http://schemas.openxmlformats.org/officeDocument/2006/relationships/tags" Target="../tags/tag120.xml" /><Relationship Id="rId28" Type="http://schemas.openxmlformats.org/officeDocument/2006/relationships/tags" Target="../tags/tag121.xml" /><Relationship Id="rId29" Type="http://schemas.openxmlformats.org/officeDocument/2006/relationships/tags" Target="../tags/tag122.xml" /><Relationship Id="rId3" Type="http://schemas.openxmlformats.org/officeDocument/2006/relationships/tags" Target="../tags/tag96.xml" /><Relationship Id="rId30" Type="http://schemas.openxmlformats.org/officeDocument/2006/relationships/tags" Target="../tags/tag123.xml" /><Relationship Id="rId31" Type="http://schemas.openxmlformats.org/officeDocument/2006/relationships/tags" Target="../tags/tag124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tags" Target="../tags/tag12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9.xml" /><Relationship Id="rId11" Type="http://schemas.openxmlformats.org/officeDocument/2006/relationships/tags" Target="../tags/tag140.xml" /><Relationship Id="rId12" Type="http://schemas.openxmlformats.org/officeDocument/2006/relationships/tags" Target="../tags/tag141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Relationship Id="rId9" Type="http://schemas.openxmlformats.org/officeDocument/2006/relationships/tags" Target="../tags/tag13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0.xml" /><Relationship Id="rId11" Type="http://schemas.openxmlformats.org/officeDocument/2006/relationships/tags" Target="../tags/tag151.xml" /><Relationship Id="rId12" Type="http://schemas.openxmlformats.org/officeDocument/2006/relationships/tags" Target="../tags/tag152.xml" /><Relationship Id="rId13" Type="http://schemas.openxmlformats.org/officeDocument/2006/relationships/tags" Target="../tags/tag153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tags" Target="../tags/tag14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5.xml" /><Relationship Id="rId11" Type="http://schemas.openxmlformats.org/officeDocument/2006/relationships/tags" Target="../tags/tag166.xml" /><Relationship Id="rId12" Type="http://schemas.openxmlformats.org/officeDocument/2006/relationships/tags" Target="../tags/tag167.xml" /><Relationship Id="rId13" Type="http://schemas.openxmlformats.org/officeDocument/2006/relationships/tags" Target="../tags/tag168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tags" Target="../tags/tag163.xml" /><Relationship Id="rId9" Type="http://schemas.openxmlformats.org/officeDocument/2006/relationships/tags" Target="../tags/tag16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7.xml" /><Relationship Id="rId11" Type="http://schemas.openxmlformats.org/officeDocument/2006/relationships/tags" Target="../tags/tag178.xml" /><Relationship Id="rId12" Type="http://schemas.openxmlformats.org/officeDocument/2006/relationships/tags" Target="../tags/tag179.xml" /><Relationship Id="rId13" Type="http://schemas.openxmlformats.org/officeDocument/2006/relationships/tags" Target="../tags/tag180.xml" /><Relationship Id="rId14" Type="http://schemas.openxmlformats.org/officeDocument/2006/relationships/tags" Target="../tags/tag181.xml" /><Relationship Id="rId15" Type="http://schemas.openxmlformats.org/officeDocument/2006/relationships/tags" Target="../tags/tag182.xml" /><Relationship Id="rId16" Type="http://schemas.openxmlformats.org/officeDocument/2006/relationships/tags" Target="../tags/tag183.xml" /><Relationship Id="rId17" Type="http://schemas.openxmlformats.org/officeDocument/2006/relationships/tags" Target="../tags/tag184.xml" /><Relationship Id="rId18" Type="http://schemas.openxmlformats.org/officeDocument/2006/relationships/tags" Target="../tags/tag185.xml" /><Relationship Id="rId19" Type="http://schemas.openxmlformats.org/officeDocument/2006/relationships/tags" Target="../tags/tag186.xml" /><Relationship Id="rId2" Type="http://schemas.openxmlformats.org/officeDocument/2006/relationships/tags" Target="../tags/tag169.xml" /><Relationship Id="rId20" Type="http://schemas.openxmlformats.org/officeDocument/2006/relationships/tags" Target="../tags/tag187.xml" /><Relationship Id="rId21" Type="http://schemas.openxmlformats.org/officeDocument/2006/relationships/tags" Target="../tags/tag188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tags" Target="../tags/tag175.xml" /><Relationship Id="rId9" Type="http://schemas.openxmlformats.org/officeDocument/2006/relationships/tags" Target="../tags/tag17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9.xml" /><Relationship Id="rId3" Type="http://schemas.openxmlformats.org/officeDocument/2006/relationships/tags" Target="../tags/tag190.xml" /><Relationship Id="rId4" Type="http://schemas.openxmlformats.org/officeDocument/2006/relationships/tags" Target="../tags/tag19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5234214024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PPT,a click to unlimited possibilities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统计思想英文版课件Cha课件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汇报人：PPT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56" name="任意多边形 17"/>
          <p:cNvSpPr/>
          <p:nvPr>
            <p:custDataLst>
              <p:tags r:id="rId5"/>
            </p:custDataLst>
          </p:nvPr>
        </p:nvSpPr>
        <p:spPr>
          <a:xfrm rot="360000">
            <a:off x="2783205" y="-68580"/>
            <a:ext cx="2309495" cy="7162800"/>
          </a:xfrm>
          <a:custGeom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6"/>
            </p:custDataLst>
          </p:nvPr>
        </p:nvSpPr>
        <p:spPr>
          <a:xfrm rot="360000">
            <a:off x="3037072" y="21451"/>
            <a:ext cx="1908810" cy="6961093"/>
          </a:xfrm>
          <a:custGeom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7"/>
            </p:custDataLst>
          </p:nvPr>
        </p:nvSpPr>
        <p:spPr>
          <a:xfrm>
            <a:off x="4029075" y="55435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8"/>
            </p:custDataLst>
          </p:nvPr>
        </p:nvSpPr>
        <p:spPr>
          <a:xfrm>
            <a:off x="4036695" y="56134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9"/>
            </p:custDataLst>
          </p:nvPr>
        </p:nvSpPr>
        <p:spPr>
          <a:xfrm>
            <a:off x="4105275" y="63817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187950" y="55435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添加目录标题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11"/>
            </p:custDataLst>
          </p:nvPr>
        </p:nvSpPr>
        <p:spPr>
          <a:xfrm>
            <a:off x="4394835" y="156464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2"/>
            </p:custDataLst>
          </p:nvPr>
        </p:nvSpPr>
        <p:spPr>
          <a:xfrm>
            <a:off x="4402455" y="157162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3"/>
            </p:custDataLst>
          </p:nvPr>
        </p:nvSpPr>
        <p:spPr>
          <a:xfrm>
            <a:off x="4471035" y="164846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5553710" y="156464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统计思想概述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5"/>
            </p:custDataLst>
          </p:nvPr>
        </p:nvSpPr>
        <p:spPr>
          <a:xfrm>
            <a:off x="4394835" y="459549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6"/>
            </p:custDataLst>
          </p:nvPr>
        </p:nvSpPr>
        <p:spPr>
          <a:xfrm>
            <a:off x="4402455" y="460248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7"/>
            </p:custDataLst>
          </p:nvPr>
        </p:nvSpPr>
        <p:spPr>
          <a:xfrm>
            <a:off x="4471035" y="467931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8"/>
            </p:custDataLst>
          </p:nvPr>
        </p:nvSpPr>
        <p:spPr>
          <a:xfrm>
            <a:off x="5553710" y="459549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案例分析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9"/>
            </p:custDataLst>
          </p:nvPr>
        </p:nvSpPr>
        <p:spPr>
          <a:xfrm>
            <a:off x="4029075" y="560578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0"/>
          <p:cNvSpPr/>
          <p:nvPr>
            <p:custDataLst>
              <p:tags r:id="rId20"/>
            </p:custDataLst>
          </p:nvPr>
        </p:nvSpPr>
        <p:spPr>
          <a:xfrm>
            <a:off x="4036695" y="561276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21"/>
            </p:custDataLst>
          </p:nvPr>
        </p:nvSpPr>
        <p:spPr>
          <a:xfrm>
            <a:off x="4105275" y="568960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06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2"/>
            </p:custDataLst>
          </p:nvPr>
        </p:nvSpPr>
        <p:spPr>
          <a:xfrm>
            <a:off x="5187950" y="560578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总结与展望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3"/>
            </p:custDataLst>
          </p:nvPr>
        </p:nvSpPr>
        <p:spPr>
          <a:xfrm>
            <a:off x="4612005" y="257492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66"/>
          <p:cNvSpPr/>
          <p:nvPr>
            <p:custDataLst>
              <p:tags r:id="rId24"/>
            </p:custDataLst>
          </p:nvPr>
        </p:nvSpPr>
        <p:spPr>
          <a:xfrm>
            <a:off x="4619625" y="258191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5"/>
            </p:custDataLst>
          </p:nvPr>
        </p:nvSpPr>
        <p:spPr>
          <a:xfrm>
            <a:off x="4688205" y="265874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6"/>
            </p:custDataLst>
          </p:nvPr>
        </p:nvSpPr>
        <p:spPr>
          <a:xfrm>
            <a:off x="5770880" y="257492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统计方法的应用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0" name="矩形: 圆角 2"/>
          <p:cNvSpPr/>
          <p:nvPr>
            <p:custDataLst>
              <p:tags r:id="rId27"/>
            </p:custDataLst>
          </p:nvPr>
        </p:nvSpPr>
        <p:spPr>
          <a:xfrm>
            <a:off x="4612005" y="358521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2" name="椭圆 87"/>
          <p:cNvSpPr/>
          <p:nvPr>
            <p:custDataLst>
              <p:tags r:id="rId28"/>
            </p:custDataLst>
          </p:nvPr>
        </p:nvSpPr>
        <p:spPr>
          <a:xfrm>
            <a:off x="4619625" y="359219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04" name="序号"/>
          <p:cNvSpPr/>
          <p:nvPr>
            <p:custDataLst>
              <p:tags r:id="rId29"/>
            </p:custDataLst>
          </p:nvPr>
        </p:nvSpPr>
        <p:spPr>
          <a:xfrm>
            <a:off x="4688205" y="366903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30"/>
            </p:custDataLst>
          </p:nvPr>
        </p:nvSpPr>
        <p:spPr>
          <a:xfrm>
            <a:off x="5770880" y="358521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统计软件的应用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31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5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一 章</a:t>
            </a:r>
            <a:endParaRPr lang="zh-CN" altLang="en-US"/>
          </a:p>
        </p:txBody>
      </p:sp>
      <p:sp>
        <p:nvSpPr>
          <p:cNvPr id="104895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0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二 章</a:t>
            </a:r>
            <a:endParaRPr lang="zh-CN" altLang="en-US"/>
          </a:p>
        </p:txBody>
      </p:sp>
      <p:sp>
        <p:nvSpPr>
          <p:cNvPr id="104901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统计思想概述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0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统计思想的定义和重要性</a:t>
            </a:r>
            <a:endParaRPr lang="zh-CN" altLang="en-US"/>
          </a:p>
        </p:txBody>
      </p:sp>
      <p:sp>
        <p:nvSpPr>
          <p:cNvPr id="1049106" name="Freeform 2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400" y="1894045"/>
            <a:ext cx="2149867" cy="1823393"/>
          </a:xfrm>
          <a:custGeom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5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en-US" sz="2000">
              <a:solidFill>
                <a:schemeClr val="lt1"/>
              </a:solidFill>
            </a:endParaRPr>
          </a:p>
        </p:txBody>
      </p:sp>
      <p:sp>
        <p:nvSpPr>
          <p:cNvPr id="1049108" name="Freeform 2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400" y="2978074"/>
            <a:ext cx="2149867" cy="1828087"/>
          </a:xfrm>
          <a:custGeom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3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en-US" sz="2000">
              <a:solidFill>
                <a:schemeClr val="lt1"/>
              </a:solidFill>
            </a:endParaRPr>
          </a:p>
        </p:txBody>
      </p:sp>
      <p:sp>
        <p:nvSpPr>
          <p:cNvPr id="1049110" name="Freeform 2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400" y="2980614"/>
            <a:ext cx="2149867" cy="736809"/>
          </a:xfrm>
          <a:custGeom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12" name="Freeform 2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400" y="4067183"/>
            <a:ext cx="2149867" cy="1828087"/>
          </a:xfrm>
          <a:custGeom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3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en-US" sz="2000">
              <a:solidFill>
                <a:schemeClr val="lt1"/>
              </a:solidFill>
            </a:endParaRPr>
          </a:p>
        </p:txBody>
      </p:sp>
      <p:sp>
        <p:nvSpPr>
          <p:cNvPr id="1049114" name="Freeform 2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400" y="5155656"/>
            <a:ext cx="2149867" cy="739216"/>
          </a:xfrm>
          <a:custGeom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16" name="Freeform 26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08400" y="4069723"/>
            <a:ext cx="2149867" cy="736809"/>
          </a:xfrm>
          <a:custGeom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18" name="正文"/>
          <p:cNvSpPr txBox="1"/>
          <p:nvPr>
            <p:custDataLst>
              <p:tags r:id="rId8"/>
            </p:custDataLst>
          </p:nvPr>
        </p:nvSpPr>
        <p:spPr>
          <a:xfrm>
            <a:off x="2836787" y="1805773"/>
            <a:ext cx="8741555" cy="838219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统计思想的概念：统计思想是对统计实践活动的理论概括和总结，是指导统计实践活动的理论依据。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20" name="正文"/>
          <p:cNvSpPr txBox="1"/>
          <p:nvPr>
            <p:custDataLst>
              <p:tags r:id="rId9"/>
            </p:custDataLst>
          </p:nvPr>
        </p:nvSpPr>
        <p:spPr>
          <a:xfrm>
            <a:off x="2836787" y="2902503"/>
            <a:ext cx="8741555" cy="838219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统计思想的重要性：统计思想是统计工作的灵魂，它贯穿于整个统计实践活动的始终，对于提高统计数据的质量、推动统计工作的发展具有重要意义。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22" name="正文"/>
          <p:cNvSpPr txBox="1"/>
          <p:nvPr>
            <p:custDataLst>
              <p:tags r:id="rId10"/>
            </p:custDataLst>
          </p:nvPr>
        </p:nvSpPr>
        <p:spPr>
          <a:xfrm>
            <a:off x="2836787" y="3999232"/>
            <a:ext cx="8741555" cy="838219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统计思想的分类：描述性统计思想、推断性统计思想、决策性统计思想等。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24" name="正文"/>
          <p:cNvSpPr txBox="1"/>
          <p:nvPr>
            <p:custDataLst>
              <p:tags r:id="rId11"/>
            </p:custDataLst>
          </p:nvPr>
        </p:nvSpPr>
        <p:spPr>
          <a:xfrm>
            <a:off x="2836787" y="5095962"/>
            <a:ext cx="8741555" cy="838219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统计思想的应用领域：经济、社会、科技、医学等各个领域。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26" name="Freeform 23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08400" y="1871183"/>
            <a:ext cx="2149867" cy="739216"/>
          </a:xfrm>
          <a:custGeom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7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统计思想的发展历程</a:t>
            </a:r>
            <a:endParaRPr lang="zh-CN" altLang="en-US"/>
          </a:p>
        </p:txBody>
      </p:sp>
      <p:sp>
        <p:nvSpPr>
          <p:cNvPr id="1049174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76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8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统计思想的起源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80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2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4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统计思想的形成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86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88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统计思想的发展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90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2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4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6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统计思想的现状与未来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4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三 章</a:t>
            </a:r>
            <a:endParaRPr lang="zh-CN" altLang="en-US"/>
          </a:p>
        </p:txBody>
      </p:sp>
      <p:sp>
        <p:nvSpPr>
          <p:cNvPr id="104924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统计方法的应用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38" name="标题 1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描述性统计方法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8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推论性统计方法</a:t>
            </a:r>
            <a:endParaRPr lang="zh-CN" altLang="en-US"/>
          </a:p>
        </p:txBody>
      </p:sp>
      <p:sp>
        <p:nvSpPr>
          <p:cNvPr id="1049382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84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386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定义：推论性统计方法是一种基于样本数据来推断总体特征的方法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90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92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特点：基于样本数据，通过样本信息推断总体特征，具有不确定性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96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98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应用领域：广泛应用于各个领域，如社会科学、医学、经济学等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02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04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常用方法：描述性统计、参数估计、假设检验等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5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实验设计方法</a:t>
            </a:r>
            <a:endParaRPr lang="zh-CN" altLang="en-US"/>
          </a:p>
        </p:txBody>
      </p:sp>
      <p:sp>
        <p:nvSpPr>
          <p:cNvPr id="104945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实验目的：明确实验的目标和意义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实验步骤：详细描述实验的操作过程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实验结果：展示实验的数据和结论，并进行分析和解释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实验原理：阐述实验的理论基础和依据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3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四 章</a:t>
            </a:r>
            <a:endParaRPr lang="zh-CN" altLang="en-US"/>
          </a:p>
        </p:txBody>
      </p:sp>
      <p:sp>
        <p:nvSpPr>
          <p:cNvPr id="1049538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统计软件的应用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https://d.book118.com/345234214024011034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内容。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SLIDE_CONTENT_AREA" val="{&quot;left&quot;:&quot;74.4&quot;,&quot;top&quot;:&quot;58.35&quot;,&quot;width&quot;:&quot;660.35&quot;,&quot;height&quot;:&quot;315&quot;}"/>
  <p:tag name="KSO_WM_SLIDE_ID" val="custom202309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i*1_1"/>
  <p:tag name="KSO_WM_UNIT_INDEX" val="1_1"/>
  <p:tag name="KSO_WM_UNIT_LAYERLEVEL" val="1_1"/>
  <p:tag name="KSO_WM_UNIT_TYPE" val="l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i*1_2"/>
  <p:tag name="KSO_WM_UNIT_INDEX" val="1_2"/>
  <p:tag name="KSO_WM_UNIT_LAYERLEVEL" val="1_1"/>
  <p:tag name="KSO_WM_UNIT_TYPE" val="l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1"/>
  <p:tag name="KSO_WM_UNIT_INDEX" val="1_1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3"/>
  <p:tag name="KSO_WM_UNIT_INDEX" val="1_1_3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1"/>
  <p:tag name="KSO_WM_UNIT_INDEX" val="1_2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3"/>
  <p:tag name="KSO_WM_UNIT_INDEX" val="1_2_3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1"/>
  <p:tag name="KSO_WM_UNIT_INDEX" val="1_5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3"/>
  <p:tag name="KSO_WM_UNIT_INDEX" val="1_5_3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1"/>
  <p:tag name="KSO_WM_UNIT_INDEX" val="1_6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3"/>
  <p:tag name="KSO_WM_UNIT_INDEX" val="1_6_3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2"/>
  <p:tag name="KSO_WM_UNIT_INDEX" val="1_6_2"/>
  <p:tag name="KSO_WM_UNIT_LAYERLEVEL" val="1_1_1"/>
  <p:tag name="KSO_WM_UNIT_PRESET_TEXT" val="06"/>
  <p:tag name="KSO_WM_UNIT_SUBTYPE" val="d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3"/>
  <p:tag name="KSO_WM_UNIT_INDEX" val="1_3_3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1"/>
  <p:tag name="KSO_WM_UNIT_INDEX" val="1_4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3"/>
  <p:tag name="KSO_WM_UNIT_INDEX" val="1_4_3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4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27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二 章"/>
  <p:tag name="KSO_WM_UNIT_TYPE" val="e"/>
  <p:tag name="KSO_WM_UNIT_VALUE" val="6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30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i*1_2_1"/>
  <p:tag name="KSO_WM_UNIT_INDEX" val="1_2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i*1_3_1"/>
  <p:tag name="KSO_WM_UNIT_INDEX" val="1_3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i*1_4_1"/>
  <p:tag name="KSO_WM_UNIT_INDEX" val="1_4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HIGHLIGHT" val="0"/>
  <p:tag name="KSO_WM_UNIT_ID" val="diagram20231670_3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单击此处输入(你的)智能图形项正文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HIGHLIGHT" val="0"/>
  <p:tag name="KSO_WM_UNIT_ID" val="diagram20231670_3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单击此处输入(你的)智能图形项正文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HIGHLIGHT" val="0"/>
  <p:tag name="KSO_WM_UNIT_ID" val="diagram20231670_3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单击此处输入(你的)智能图形项正文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HIGHLIGHT" val="0"/>
  <p:tag name="KSO_WM_UNIT_ID" val="diagram20231670_3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观点单击此处输入(你的)智能图形项正文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三 章"/>
  <p:tag name="KSO_WM_UNIT_TYPE" val="e"/>
  <p:tag name="KSO_WM_UNIT_VALUE" val="6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56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四 章"/>
  <p:tag name="KSO_WM_UNIT_TYPE" val="e"/>
  <p:tag name="KSO_WM_UNIT_VALUE" val="6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91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9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1">
      <a:dk1>
        <a:sysClr val="windowText" lastClr="000000"/>
      </a:dk1>
      <a:lt1>
        <a:sysClr val="window" lastClr="FFFFFF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2">
      <vt:lpstr>Arial</vt:lpstr>
      <vt:lpstr>Calibri</vt:lpstr>
      <vt:lpstr>微软雅黑</vt:lpstr>
      <vt:lpstr>Wingdings</vt:lpstr>
      <vt:lpstr>Calibri Light</vt:lpstr>
      <vt:lpstr>宋体</vt:lpstr>
      <vt:lpstr>Office Theme</vt:lpstr>
      <vt:lpstr>统计思想英文版课件Cha课件</vt:lpstr>
      <vt:lpstr>目录</vt:lpstr>
      <vt:lpstr>单击添加章节标题</vt:lpstr>
      <vt:lpstr>统计思想概述</vt:lpstr>
      <vt:lpstr>PowerPoint Presentation</vt:lpstr>
      <vt:lpstr>统计思想的定义和重要性</vt:lpstr>
      <vt:lpstr>统计思想的发展历程</vt:lpstr>
      <vt:lpstr>统计方法的应用</vt:lpstr>
      <vt:lpstr>PowerPoint Presentation</vt:lpstr>
      <vt:lpstr>描述性统计方法</vt:lpstr>
      <vt:lpstr>推论性统计方法</vt:lpstr>
      <vt:lpstr>实验设计方法</vt:lpstr>
      <vt:lpstr>统计软件的应用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2024-08-29T12:22:13.089</cp:lastPrinted>
  <dcterms:created xsi:type="dcterms:W3CDTF">2024-08-29T04:22:13Z</dcterms:created>
  <dcterms:modified xsi:type="dcterms:W3CDTF">2024-08-29T04:22:15Z</dcterms:modified>
</cp:coreProperties>
</file>