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E558F5B-6D12-41F6-AC76-9D1C2BA5769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FF1C1F2-1213-434E-9A91-6F1C4869C04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16DA2E6-3C98-4E18-8DD7-5CE5E6101A2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40A290C-88F0-4830-B8E5-39961BE5908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6A8D736-3E1C-47E0-8D51-99510486346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6FC3B61-AE08-4D46-BE61-61787E80F14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DE61090-2444-41F2-BD6D-81E0AFB4E47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13406EE-7615-47AC-9580-7D81CCD48D7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A431192-A2A6-4C96-B0A4-FF759E8506A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7A1A875-BF83-425C-8BB5-8EE0BF51D86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81112D2-7A4C-4B55-AB4B-F3E9F5BAD6B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16.jpeg" /><Relationship Id="rId6"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image" Target="../media/image19.jpeg" /><Relationship Id="rId5"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image" Target="../media/image22.jpeg" /><Relationship Id="rId5"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4532130313001110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8386" y="1188770"/>
            <a:ext cx="8744102"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新生儿体温特点</a:t>
            </a:r>
          </a:p>
        </p:txBody>
      </p:sp>
      <p:sp>
        <p:nvSpPr>
          <p:cNvPr id="3" name="TextBox 3"/>
          <p:cNvSpPr txBox="1"/>
          <p:nvPr/>
        </p:nvSpPr>
        <p:spPr>
          <a:xfrm>
            <a:off x="790127" y="5145145"/>
            <a:ext cx="8024774"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汇报人：</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新生儿体温调节机制</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新生儿正常体温范围</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新生儿体温调节影响因素</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新生儿低体温和高体温的预防与处理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新生儿体温监测与记录</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新生儿体温调节机制</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46" r="3254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46" r="3254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体温调节中枢的发育</a:t>
              </a:r>
            </a:p>
          </p:txBody>
        </p:sp>
      </p:grpSp>
      <p:sp>
        <p:nvSpPr>
          <p:cNvPr id="31" name="AutoShape 31"/>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随着年龄的增长，体温调节中枢逐渐发育完善，宝宝的体温调节能力也会逐渐增强。</a:t>
            </a:r>
            <a:endParaRPr lang="en-US" sz="1100"/>
          </a:p>
        </p:txBody>
      </p:sp>
      <p:sp>
        <p:nvSpPr>
          <p:cNvPr id="32" name="AutoShape 32"/>
          <p:cNvSpPr/>
          <p:nvPr/>
        </p:nvSpPr>
        <p:spPr>
          <a:xfrm>
            <a:off x="8406414" y="2594489"/>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体温调节中枢位于下丘脑，新生儿期该中枢的发育尚未完全成熟，因此体温调节能力相对较弱。</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604606" y="1508032"/>
            <a:ext cx="3311882" cy="4326814"/>
          </a:xfrm>
          <a:prstGeom prst="roundRect">
            <a:avLst>
              <a:gd name="adj" fmla="val 95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391478" y="1508032"/>
            <a:ext cx="3311882" cy="4326814"/>
          </a:xfrm>
          <a:prstGeom prst="roundRect">
            <a:avLst>
              <a:gd name="adj" fmla="val 1053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167153" y="1508032"/>
            <a:ext cx="3311882" cy="4326814"/>
          </a:xfrm>
          <a:prstGeom prst="roundRect">
            <a:avLst>
              <a:gd name="adj" fmla="val 924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588266"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新生儿通过控制皮肤温度、减少散热或增加产热来应对外界环境温度的变化。</a:t>
            </a:r>
          </a:p>
        </p:txBody>
      </p:sp>
      <p:sp>
        <p:nvSpPr>
          <p:cNvPr id="6" name="TextBox 6"/>
          <p:cNvSpPr txBox="1"/>
          <p:nvPr/>
        </p:nvSpPr>
        <p:spPr>
          <a:xfrm>
            <a:off x="8363940"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新生儿的体温调节机制在某些情况下可能会出现紊乱，如感染、低血糖等，导致体温异常升高或降低。</a:t>
            </a:r>
          </a:p>
        </p:txBody>
      </p:sp>
      <p:pic>
        <p:nvPicPr>
          <p:cNvPr id="7" name="Picture 7"/>
          <p:cNvPicPr>
            <a:picLocks noChangeAspect="1"/>
          </p:cNvPicPr>
          <p:nvPr/>
        </p:nvPicPr>
        <p:blipFill>
          <a:blip r:embed="rId2"/>
          <a:srcRect l="7128" r="7128"/>
          <a:stretch>
            <a:fillRect/>
          </a:stretch>
        </p:blipFill>
        <p:spPr>
          <a:xfrm>
            <a:off x="921958" y="1771933"/>
            <a:ext cx="2672865" cy="2203993"/>
          </a:xfrm>
          <a:prstGeom prst="roundRect">
            <a:avLst/>
          </a:prstGeom>
        </p:spPr>
      </p:pic>
      <p:pic>
        <p:nvPicPr>
          <p:cNvPr id="8" name="Picture 8"/>
          <p:cNvPicPr>
            <a:picLocks noChangeAspect="1"/>
          </p:cNvPicPr>
          <p:nvPr/>
        </p:nvPicPr>
        <p:blipFill>
          <a:blip r:embed="rId3"/>
          <a:srcRect t="8771" b="8771"/>
          <a:stretch>
            <a:fillRect/>
          </a:stretch>
        </p:blipFill>
        <p:spPr>
          <a:xfrm>
            <a:off x="4710987" y="1771933"/>
            <a:ext cx="2672865" cy="2203993"/>
          </a:xfrm>
          <a:prstGeom prst="roundRect">
            <a:avLst/>
          </a:prstGeom>
        </p:spPr>
      </p:pic>
      <p:pic>
        <p:nvPicPr>
          <p:cNvPr id="9" name="Picture 9"/>
          <p:cNvPicPr>
            <a:picLocks noChangeAspect="1"/>
          </p:cNvPicPr>
          <p:nvPr/>
        </p:nvPicPr>
        <p:blipFill>
          <a:blip r:embed="rId4"/>
          <a:srcRect t="8771" b="8771"/>
          <a:stretch>
            <a:fillRect/>
          </a:stretch>
        </p:blipFill>
        <p:spPr>
          <a:xfrm>
            <a:off x="8486661" y="1771933"/>
            <a:ext cx="2672865" cy="2203993"/>
          </a:xfrm>
          <a:prstGeom prst="roundRect">
            <a:avLst/>
          </a:prstGeom>
        </p:spPr>
      </p:pic>
      <p:sp>
        <p:nvSpPr>
          <p:cNvPr id="10" name="TextBox 10"/>
          <p:cNvSpPr txBox="1"/>
          <p:nvPr/>
        </p:nvSpPr>
        <p:spPr>
          <a:xfrm>
            <a:off x="763829" y="4240389"/>
            <a:ext cx="291615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新生儿的体温调节机制主要通过行为和生理反应来维持体温的相对稳定。</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体温调节机制的特点</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维持正常体温对于新生儿的生长发育至关重要，体温异常可能导致一系列健康问题，如感染、脱水、低血糖等。</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了解新生儿的体温特点及调节机制有助于家长和医护人员更好地照顾宝宝，预防和及时处理体温异常情况。</a:t>
            </a:r>
          </a:p>
        </p:txBody>
      </p:sp>
      <p:pic>
        <p:nvPicPr>
          <p:cNvPr id="6" name="Picture 6"/>
          <p:cNvPicPr>
            <a:picLocks noChangeAspect="1"/>
          </p:cNvPicPr>
          <p:nvPr/>
        </p:nvPicPr>
        <p:blipFill>
          <a:blip r:embed="rId2"/>
          <a:srcRect l="3607" r="3607"/>
          <a:stretch>
            <a:fillRect/>
          </a:stretch>
        </p:blipFill>
        <p:spPr>
          <a:xfrm>
            <a:off x="539110" y="1388509"/>
            <a:ext cx="2256056" cy="1267968"/>
          </a:xfrm>
          <a:prstGeom prst="rect">
            <a:avLst/>
          </a:prstGeom>
        </p:spPr>
      </p:pic>
      <p:pic>
        <p:nvPicPr>
          <p:cNvPr id="7" name="Picture 7"/>
          <p:cNvPicPr>
            <a:picLocks noChangeAspect="1"/>
          </p:cNvPicPr>
          <p:nvPr/>
        </p:nvPicPr>
        <p:blipFill>
          <a:blip r:embed="rId3"/>
          <a:srcRect t="17263" b="17263"/>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对于出现体温异常的新生儿，及时采取适当的护理和治疗措施，有助于维护宝宝的健康和安全。</a:t>
            </a:r>
          </a:p>
        </p:txBody>
      </p:sp>
      <p:pic>
        <p:nvPicPr>
          <p:cNvPr id="10" name="Picture 10"/>
          <p:cNvPicPr>
            <a:picLocks noChangeAspect="1"/>
          </p:cNvPicPr>
          <p:nvPr/>
        </p:nvPicPr>
        <p:blipFill>
          <a:blip r:embed="rId4"/>
          <a:srcRect t="14503" b="14503"/>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体温调节机制的重要性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新生儿正常体温范围</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新生儿期</a:t>
            </a:r>
            <a:endParaRPr lang="en-US" sz="1100"/>
          </a:p>
        </p:txBody>
      </p:sp>
      <p:sp>
        <p:nvSpPr>
          <p:cNvPr id="3" name="AutoShape 3"/>
          <p:cNvSpPr/>
          <p:nvPr/>
        </p:nvSpPr>
        <p:spPr>
          <a:xfrm>
            <a:off x="3575643"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婴儿期</a:t>
            </a:r>
            <a:endParaRPr lang="en-US" sz="1100"/>
          </a:p>
        </p:txBody>
      </p:sp>
      <p:sp>
        <p:nvSpPr>
          <p:cNvPr id="4" name="AutoShape 4"/>
          <p:cNvSpPr/>
          <p:nvPr/>
        </p:nvSpPr>
        <p:spPr>
          <a:xfrm>
            <a:off x="6220535"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学龄前期</a:t>
            </a:r>
            <a:endParaRPr lang="en-US" sz="1100"/>
          </a:p>
        </p:txBody>
      </p:sp>
      <p:sp>
        <p:nvSpPr>
          <p:cNvPr id="5" name="AutoShape 5"/>
          <p:cNvSpPr/>
          <p:nvPr/>
        </p:nvSpPr>
        <p:spPr>
          <a:xfrm>
            <a:off x="8927174"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学龄期</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不同年龄段的正常体温范围</a:t>
              </a:r>
            </a:p>
          </p:txBody>
        </p:sp>
      </p:grpSp>
      <p:pic>
        <p:nvPicPr>
          <p:cNvPr id="28" name="Picture 28"/>
          <p:cNvPicPr>
            <a:picLocks noChangeAspect="1"/>
          </p:cNvPicPr>
          <p:nvPr/>
        </p:nvPicPr>
        <p:blipFill>
          <a:blip r:embed="rId2"/>
          <a:srcRect l="12413" r="12413"/>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l="12413" r="12413"/>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t="116" b="116"/>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t="116" b="116"/>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36.5-37.5℃</a:t>
            </a:r>
            <a:endParaRPr lang="en-US" sz="1100"/>
          </a:p>
        </p:txBody>
      </p:sp>
      <p:sp>
        <p:nvSpPr>
          <p:cNvPr id="41" name="AutoShape 41"/>
          <p:cNvSpPr/>
          <p:nvPr/>
        </p:nvSpPr>
        <p:spPr>
          <a:xfrm>
            <a:off x="3595904"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36.0-37.5℃</a:t>
            </a:r>
            <a:endParaRPr lang="en-US" sz="1100"/>
          </a:p>
        </p:txBody>
      </p:sp>
      <p:sp>
        <p:nvSpPr>
          <p:cNvPr id="42" name="AutoShape 42"/>
          <p:cNvSpPr/>
          <p:nvPr/>
        </p:nvSpPr>
        <p:spPr>
          <a:xfrm>
            <a:off x="6274100"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36.0-37.0℃</a:t>
            </a:r>
            <a:endParaRPr lang="en-US" sz="1100"/>
          </a:p>
        </p:txBody>
      </p:sp>
      <p:sp>
        <p:nvSpPr>
          <p:cNvPr id="43" name="AutoShape 43"/>
          <p:cNvSpPr/>
          <p:nvPr/>
        </p:nvSpPr>
        <p:spPr>
          <a:xfrm>
            <a:off x="8952297"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36.0-37.0℃</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新生儿体温易受外界环境温度影响，过冷或过热的环境都可能导致体温波动。</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外界环境温度</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衣物穿着</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2500" r="1250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喂养和运动</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新生儿的衣物穿着也会影响体温，过多或过少的衣物都可能使体温升高或降低。</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新生儿在进食和运动时，体温会有所上升，但通常不会超过正常范围。</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正常体温范围的波动因素</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体温在37.5-38℃之间，可能伴随食欲不振、哭闹等症状。</a:t>
            </a:r>
          </a:p>
        </p:txBody>
      </p:sp>
      <p:pic>
        <p:nvPicPr>
          <p:cNvPr id="5" name="Picture 5"/>
          <p:cNvPicPr>
            <a:picLocks noChangeAspect="1"/>
          </p:cNvPicPr>
          <p:nvPr/>
        </p:nvPicPr>
        <p:blipFill>
          <a:blip r:embed="rId2"/>
          <a:srcRect l="7495" r="7495"/>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18209" r="18209"/>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t="5518" b="5518"/>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低热</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体温在38.1-39℃之间，可能伴随精神萎靡、呼吸急促等症状。</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中热</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体温在39.1-41℃之间，可能伴随惊厥、昏迷等症状。</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高热</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体温异常的判断标准</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新生儿体温调节影响因素</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https://d.book118.com/345321303130011104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7F7F7"/>
      </a:dk1>
      <a:lt1>
        <a:srgbClr val="000000"/>
      </a:lt1>
      <a:dk2>
        <a:srgbClr val="FFFFFF"/>
      </a:dk2>
      <a:lt2>
        <a:srgbClr val="000000"/>
      </a:lt2>
      <a:accent1>
        <a:srgbClr val="8C8C8C"/>
      </a:accent1>
      <a:accent2>
        <a:srgbClr val="A8A8A8"/>
      </a:accent2>
      <a:accent3>
        <a:srgbClr val="7B7B7B"/>
      </a:accent3>
      <a:accent4>
        <a:srgbClr val="515151"/>
      </a:accent4>
      <a:accent5>
        <a:srgbClr val="60727F"/>
      </a:accent5>
      <a:accent6>
        <a:srgbClr val="444444"/>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60</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2024-09-14T03:08:42.657</cp:lastPrinted>
  <dcterms:created xsi:type="dcterms:W3CDTF">2024-09-13T19:08:42Z</dcterms:created>
  <dcterms:modified xsi:type="dcterms:W3CDTF">2024-09-13T19:08:44Z</dcterms:modified>
</cp:coreProperties>
</file>