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7" r:id="rId28"/>
  </p:sldIdLst>
  <p:sldSz cx="12192000" cy="6858000"/>
  <p:notesSz cx="6858000" cy="9144000"/>
  <p:custDataLst>
    <p:tags r:id="rId2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tags" Target="tags/tag1.xml" /><Relationship Id="rId3" Type="http://schemas.openxmlformats.org/officeDocument/2006/relationships/slideMaster" Target="slideMasters/slideMaster3.xml" /><Relationship Id="rId30" Type="http://schemas.openxmlformats.org/officeDocument/2006/relationships/presProps" Target="presProps.xml" /><Relationship Id="rId31" Type="http://schemas.openxmlformats.org/officeDocument/2006/relationships/viewProps" Target="viewProps.xml" /><Relationship Id="rId32" Type="http://schemas.openxmlformats.org/officeDocument/2006/relationships/theme" Target="theme/theme1.xml" /><Relationship Id="rId33"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4045426C-4F64-4D71-9F80-0CDD39F48913}"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2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5" name="PlaceHolder 1"/>
          <p:cNvSpPr>
            <a:spLocks noGrp="1"/>
          </p:cNvSpPr>
          <p:nvPr>
            <p:ph type="sldImg"/>
          </p:nvPr>
        </p:nvSpPr>
        <p:spPr>
          <a:xfrm>
            <a:off x="685800" y="1143000"/>
            <a:ext cx="5486040" cy="3085920"/>
          </a:xfrm>
          <a:prstGeom prst="rect">
            <a:avLst/>
          </a:prstGeom>
          <a:ln w="0">
            <a:noFill/>
          </a:ln>
        </p:spPr>
      </p:sp>
      <p:sp>
        <p:nvSpPr>
          <p:cNvPr id="386"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87"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88" name="PlaceHolder 1"/>
          <p:cNvSpPr>
            <a:spLocks noGrp="1"/>
          </p:cNvSpPr>
          <p:nvPr>
            <p:ph type="sldImg"/>
          </p:nvPr>
        </p:nvSpPr>
        <p:spPr>
          <a:xfrm>
            <a:off x="685800" y="1143000"/>
            <a:ext cx="5486040" cy="3085920"/>
          </a:xfrm>
          <a:prstGeom prst="rect">
            <a:avLst/>
          </a:prstGeom>
          <a:ln w="0">
            <a:noFill/>
          </a:ln>
        </p:spPr>
      </p:sp>
      <p:sp>
        <p:nvSpPr>
          <p:cNvPr id="389"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0"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1" name="PlaceHolder 1"/>
          <p:cNvSpPr>
            <a:spLocks noGrp="1"/>
          </p:cNvSpPr>
          <p:nvPr>
            <p:ph type="sldImg"/>
          </p:nvPr>
        </p:nvSpPr>
        <p:spPr>
          <a:xfrm>
            <a:off x="685800" y="1143000"/>
            <a:ext cx="5486040" cy="3085920"/>
          </a:xfrm>
          <a:prstGeom prst="rect">
            <a:avLst/>
          </a:prstGeom>
          <a:ln w="0">
            <a:noFill/>
          </a:ln>
        </p:spPr>
      </p:sp>
      <p:sp>
        <p:nvSpPr>
          <p:cNvPr id="392"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3"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4" name="PlaceHolder 1"/>
          <p:cNvSpPr>
            <a:spLocks noGrp="1"/>
          </p:cNvSpPr>
          <p:nvPr>
            <p:ph type="sldImg"/>
          </p:nvPr>
        </p:nvSpPr>
        <p:spPr>
          <a:xfrm>
            <a:off x="685800" y="1143000"/>
            <a:ext cx="5486040" cy="3085920"/>
          </a:xfrm>
          <a:prstGeom prst="rect">
            <a:avLst/>
          </a:prstGeom>
          <a:ln w="0">
            <a:noFill/>
          </a:ln>
        </p:spPr>
      </p:sp>
      <p:sp>
        <p:nvSpPr>
          <p:cNvPr id="395"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6"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97" name="PlaceHolder 1"/>
          <p:cNvSpPr>
            <a:spLocks noGrp="1"/>
          </p:cNvSpPr>
          <p:nvPr>
            <p:ph type="sldImg"/>
          </p:nvPr>
        </p:nvSpPr>
        <p:spPr>
          <a:xfrm>
            <a:off x="685800" y="1143000"/>
            <a:ext cx="5486040" cy="3085920"/>
          </a:xfrm>
          <a:prstGeom prst="rect">
            <a:avLst/>
          </a:prstGeom>
          <a:ln w="0">
            <a:noFill/>
          </a:ln>
        </p:spPr>
      </p:sp>
      <p:sp>
        <p:nvSpPr>
          <p:cNvPr id="398"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99"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0" name="PlaceHolder 1"/>
          <p:cNvSpPr>
            <a:spLocks noGrp="1"/>
          </p:cNvSpPr>
          <p:nvPr>
            <p:ph type="sldImg"/>
          </p:nvPr>
        </p:nvSpPr>
        <p:spPr>
          <a:xfrm>
            <a:off x="685800" y="1143000"/>
            <a:ext cx="5486040" cy="3085920"/>
          </a:xfrm>
          <a:prstGeom prst="rect">
            <a:avLst/>
          </a:prstGeom>
          <a:ln w="0">
            <a:noFill/>
          </a:ln>
        </p:spPr>
      </p:sp>
      <p:sp>
        <p:nvSpPr>
          <p:cNvPr id="401"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2"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03" name="PlaceHolder 1"/>
          <p:cNvSpPr>
            <a:spLocks noGrp="1"/>
          </p:cNvSpPr>
          <p:nvPr>
            <p:ph type="sldImg"/>
          </p:nvPr>
        </p:nvSpPr>
        <p:spPr>
          <a:xfrm>
            <a:off x="685800" y="1143000"/>
            <a:ext cx="5486040" cy="3085920"/>
          </a:xfrm>
          <a:prstGeom prst="rect">
            <a:avLst/>
          </a:prstGeom>
          <a:ln w="0">
            <a:noFill/>
          </a:ln>
        </p:spPr>
      </p:sp>
      <p:sp>
        <p:nvSpPr>
          <p:cNvPr id="404" name="PlaceHolder 2"/>
          <p:cNvSpPr>
            <a:spLocks noGrp="1"/>
          </p:cNvSpPr>
          <p:nvPr>
            <p:ph type="body" idx="44"/>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05" name="PlaceHolder 3"/>
          <p:cNvSpPr>
            <a:spLocks noGrp="1"/>
          </p:cNvSpPr>
          <p:nvPr>
            <p:ph type="sldNum" idx="43"/>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86988E-220C-4BFA-8D5C-92119DE928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4C1027-2264-4FA3-A5D1-188CBA48E3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593FDD-9F21-4EA2-93A2-D9FC4ABABA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2F79F0-165A-4BB8-972D-5B62A2BDE2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2EF295B-1F31-4662-9904-D3A5A339E28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EF8E90F-D2E4-417D-AB93-D448C50D91F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31C159-F454-4C5C-BA24-D75E1790966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4E2B62-BF0F-49DE-B9CC-A835E41C146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C6379D-E44D-4A57-BF9A-23D3991A3D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C1D9D7-4909-4C0C-B451-42435550C6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D7A67E-9A2A-47B0-9371-C8C28D1253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5779EC8-4C1E-4FA7-845A-ABC68369825B}"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9F5B7D0E-A3D9-451C-A1B9-632698D41C66}"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7.xml" /><Relationship Id="rId3" Type="http://schemas.openxmlformats.org/officeDocument/2006/relationships/image" Target="../media/image1.jpeg"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6002012041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仓库管理的整理</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仓库管理的重要性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仓库布局规划</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仓库库存管理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仓库信息化管理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仓库人员管理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仓库风险管理</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7</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仓库管理的重要性</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仓库管理对企业的影响</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仓库管理是供应链管理中的一个重要环节，对企业的成本和效率有着直接影响。良好的仓库管理可以提高客户满意度，增强市场竞争力。</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仓库管理的作用</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保证供应链畅通</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存储产品和原材料</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避免库存积压或短缺</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控制库存水平</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提高物流效率</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促进物流流程的顺畅</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仓库管理的挑战</a:t>
            </a:r>
            <a:endParaRPr lang="en-US" sz="3500" b="0" strike="noStrike" spc="-1">
              <a:solidFill>
                <a:srgbClr val="000000"/>
              </a:solidFill>
              <a:latin typeface="Arial"/>
            </a:endParaRPr>
          </a:p>
        </p:txBody>
      </p:sp>
      <p:sp>
        <p:nvSpPr>
          <p:cNvPr id="95"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仓库管理面临着诸多挑战，如库存波动导致成本增加、仓库空间利用率不佳以及信息不畅通导致管理困难等问题。</a:t>
            </a:r>
            <a:endParaRPr lang="en-US" sz="2500" b="0" strike="noStrike" spc="-1">
              <a:solidFill>
                <a:srgbClr val="000000"/>
              </a:solidFill>
              <a:latin typeface="Arial"/>
            </a:endParaRPr>
          </a:p>
        </p:txBody>
      </p:sp>
      <p:sp>
        <p:nvSpPr>
          <p:cNvPr id="9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7"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优化仓库布局</a:t>
            </a:r>
            <a:endParaRPr lang="en-US" sz="2200" b="0" strike="noStrike" spc="-1">
              <a:solidFill>
                <a:srgbClr val="000000"/>
              </a:solidFill>
              <a:latin typeface="Arial"/>
            </a:endParaRPr>
          </a:p>
        </p:txBody>
      </p:sp>
      <p:sp>
        <p:nvSpPr>
          <p:cNvPr id="99"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合理分配存储空间</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提高仓库作业效率</a:t>
            </a:r>
            <a:endParaRPr lang="en-US" sz="1500" b="0" strike="noStrike" spc="-1">
              <a:solidFill>
                <a:srgbClr val="000000"/>
              </a:solidFill>
              <a:latin typeface="Arial"/>
            </a:endParaRPr>
          </a:p>
        </p:txBody>
      </p:sp>
      <p:sp>
        <p:nvSpPr>
          <p:cNvPr id="100"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1"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实现信息化管理</a:t>
            </a:r>
            <a:endParaRPr lang="en-US" sz="2200" b="0" strike="noStrike" spc="-1">
              <a:solidFill>
                <a:srgbClr val="000000"/>
              </a:solidFill>
              <a:latin typeface="Arial"/>
            </a:endParaRPr>
          </a:p>
        </p:txBody>
      </p:sp>
      <p:sp>
        <p:nvSpPr>
          <p:cNvPr id="102"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建立信息化系统</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提高仓库管理效率</a:t>
            </a:r>
            <a:endParaRPr lang="en-US" sz="1500" b="0" strike="noStrike" spc="-1">
              <a:solidFill>
                <a:srgbClr val="000000"/>
              </a:solidFill>
              <a:latin typeface="Arial"/>
            </a:endParaRPr>
          </a:p>
        </p:txBody>
      </p:sp>
      <p:sp>
        <p:nvSpPr>
          <p:cNvPr id="103"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5"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6"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仓库管理的目标</a:t>
            </a:r>
            <a:endParaRPr lang="en-US" sz="3600" b="0" strike="noStrike" spc="-1">
              <a:solidFill>
                <a:schemeClr val="dk1"/>
              </a:solidFill>
              <a:latin typeface="Arial"/>
            </a:endParaRPr>
          </a:p>
        </p:txBody>
      </p:sp>
      <p:sp>
        <p:nvSpPr>
          <p:cNvPr id="107"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8"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提高库存周转率</a:t>
            </a:r>
            <a:endParaRPr lang="en-US" sz="2200" b="0" strike="noStrike" spc="-1">
              <a:solidFill>
                <a:srgbClr val="000000"/>
              </a:solidFill>
              <a:latin typeface="Arial"/>
            </a:endParaRPr>
          </a:p>
        </p:txBody>
      </p:sp>
      <p:sp>
        <p:nvSpPr>
          <p:cNvPr id="109"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精细管理库存</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及时调整进销存策略</a:t>
            </a:r>
            <a:endParaRPr lang="en-US" sz="15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仓库管理的影响因素</a:t>
            </a:r>
            <a:endParaRPr lang="en-US" sz="3600" b="0" strike="noStrike" spc="-1">
              <a:solidFill>
                <a:schemeClr val="dk1"/>
              </a:solidFill>
              <a:latin typeface="Arial"/>
            </a:endParaRPr>
          </a:p>
        </p:txBody>
      </p:sp>
      <p:sp>
        <p:nvSpPr>
          <p:cNvPr id="11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确保供应链各环节衔接顺畅</a:t>
            </a:r>
            <a:endParaRPr lang="en-US" sz="1500" b="0" strike="noStrike" spc="-1">
              <a:solidFill>
                <a:srgbClr val="000000"/>
              </a:solidFill>
              <a:latin typeface="Arial"/>
            </a:endParaRPr>
          </a:p>
        </p:txBody>
      </p:sp>
      <p:sp>
        <p:nvSpPr>
          <p:cNvPr id="11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供应链协同</a:t>
            </a:r>
            <a:endParaRPr lang="en-US" sz="2200" b="0" strike="noStrike" spc="-1">
              <a:solidFill>
                <a:srgbClr val="000000"/>
              </a:solidFill>
              <a:latin typeface="Arial"/>
            </a:endParaRPr>
          </a:p>
        </p:txBody>
      </p:sp>
      <p:sp>
        <p:nvSpPr>
          <p:cNvPr id="11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采用先进的信息技术提升管理效率</a:t>
            </a:r>
            <a:endParaRPr lang="en-US" sz="1500" b="0" strike="noStrike" spc="-1">
              <a:solidFill>
                <a:srgbClr val="000000"/>
              </a:solidFill>
              <a:latin typeface="Arial"/>
            </a:endParaRPr>
          </a:p>
        </p:txBody>
      </p:sp>
      <p:sp>
        <p:nvSpPr>
          <p:cNvPr id="11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技术支持</a:t>
            </a:r>
            <a:endParaRPr lang="en-US" sz="2200" b="0" strike="noStrike" spc="-1">
              <a:solidFill>
                <a:srgbClr val="000000"/>
              </a:solidFill>
              <a:latin typeface="Arial"/>
            </a:endParaRPr>
          </a:p>
        </p:txBody>
      </p:sp>
      <p:sp>
        <p:nvSpPr>
          <p:cNvPr id="11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培养专业化仓储人才</a:t>
            </a:r>
            <a:endParaRPr lang="en-US" sz="1500" b="0" strike="noStrike" spc="-1">
              <a:solidFill>
                <a:srgbClr val="000000"/>
              </a:solidFill>
              <a:latin typeface="Arial"/>
            </a:endParaRPr>
          </a:p>
        </p:txBody>
      </p:sp>
      <p:sp>
        <p:nvSpPr>
          <p:cNvPr id="11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人员素质</a:t>
            </a:r>
            <a:endParaRPr lang="en-US" sz="2200" b="0" strike="noStrike" spc="-1">
              <a:solidFill>
                <a:srgbClr val="000000"/>
              </a:solidFill>
              <a:latin typeface="Arial"/>
            </a:endParaRPr>
          </a:p>
        </p:txBody>
      </p:sp>
      <p:sp>
        <p:nvSpPr>
          <p:cNvPr id="11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根据市场变化灵活调整管理策略</a:t>
            </a:r>
            <a:endParaRPr lang="en-US" sz="1500" b="0" strike="noStrike" spc="-1">
              <a:solidFill>
                <a:srgbClr val="000000"/>
              </a:solidFill>
              <a:latin typeface="Arial"/>
            </a:endParaRPr>
          </a:p>
        </p:txBody>
      </p:sp>
      <p:sp>
        <p:nvSpPr>
          <p:cNvPr id="11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市场需求</a:t>
            </a:r>
            <a:endParaRPr lang="en-US" sz="22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仓库布局规划</a:t>
            </a:r>
            <a:endParaRPr lang="en-US" sz="3600" b="0" strike="noStrike" spc="-1">
              <a:solidFill>
                <a:schemeClr val="dk1"/>
              </a:solidFill>
              <a:latin typeface="Arial"/>
            </a:endParaRPr>
          </a:p>
        </p:txBody>
      </p:sp>
      <p:sp>
        <p:nvSpPr>
          <p:cNvPr id="12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仓库布局设计原则</a:t>
            </a:r>
            <a:endParaRPr lang="en-US" sz="3600" b="0" strike="noStrike" spc="-1">
              <a:solidFill>
                <a:schemeClr val="dk1"/>
              </a:solidFill>
              <a:latin typeface="Arial"/>
            </a:endParaRPr>
          </a:p>
        </p:txBody>
      </p:sp>
      <p:sp>
        <p:nvSpPr>
          <p:cNvPr id="12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合理规划空间，提高储存效率</a:t>
            </a:r>
            <a:endParaRPr lang="en-US" sz="2000" b="0" strike="noStrike" spc="-1">
              <a:solidFill>
                <a:srgbClr val="000000"/>
              </a:solidFill>
              <a:latin typeface="Arial"/>
            </a:endParaRPr>
          </a:p>
        </p:txBody>
      </p:sp>
      <p:sp>
        <p:nvSpPr>
          <p:cNvPr id="12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最大化利用空间</a:t>
            </a:r>
            <a:endParaRPr lang="en-US" sz="3000" b="0" strike="noStrike" spc="-1">
              <a:solidFill>
                <a:srgbClr val="000000"/>
              </a:solidFill>
              <a:latin typeface="Arial"/>
            </a:endParaRPr>
          </a:p>
        </p:txBody>
      </p:sp>
      <p:sp>
        <p:nvSpPr>
          <p:cNvPr id="12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确保货物进出顺畅，减少拥堵现象</a:t>
            </a:r>
            <a:endParaRPr lang="en-US" sz="2000" b="0" strike="noStrike" spc="-1">
              <a:solidFill>
                <a:srgbClr val="000000"/>
              </a:solidFill>
              <a:latin typeface="Arial"/>
            </a:endParaRPr>
          </a:p>
        </p:txBody>
      </p:sp>
      <p:sp>
        <p:nvSpPr>
          <p:cNvPr id="12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保证货物流通畅通</a:t>
            </a:r>
            <a:endParaRPr lang="en-US" sz="3000" b="0" strike="noStrike" spc="-1">
              <a:solidFill>
                <a:srgbClr val="000000"/>
              </a:solidFill>
              <a:latin typeface="Arial"/>
            </a:endParaRPr>
          </a:p>
        </p:txBody>
      </p:sp>
      <p:sp>
        <p:nvSpPr>
          <p:cNvPr id="12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优化工作流程，减少工作时间</a:t>
            </a:r>
            <a:endParaRPr lang="en-US" sz="2000" b="0" strike="noStrike" spc="-1">
              <a:solidFill>
                <a:srgbClr val="000000"/>
              </a:solidFill>
              <a:latin typeface="Arial"/>
            </a:endParaRPr>
          </a:p>
        </p:txBody>
      </p:sp>
      <p:sp>
        <p:nvSpPr>
          <p:cNvPr id="13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提高工作效率</a:t>
            </a:r>
            <a:endParaRPr lang="en-US" sz="3000" b="0" strike="noStrike" spc="-1">
              <a:solidFill>
                <a:srgbClr val="000000"/>
              </a:solidFill>
              <a:latin typeface="Arial"/>
            </a:endParaRPr>
          </a:p>
        </p:txBody>
      </p:sp>
      <p:sp>
        <p:nvSpPr>
          <p:cNvPr id="13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仓库布局的关键点</a:t>
            </a:r>
            <a:endParaRPr lang="en-US" sz="3600" b="0" strike="noStrike" spc="-1">
              <a:solidFill>
                <a:schemeClr val="dk1"/>
              </a:solidFill>
              <a:latin typeface="Arial"/>
            </a:endParaRPr>
          </a:p>
        </p:txBody>
      </p:sp>
      <p:sp>
        <p:nvSpPr>
          <p:cNvPr id="13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合理划分储存区、拣货区等功能区域</a:t>
            </a:r>
            <a:endParaRPr lang="en-US" sz="1500" b="0" strike="noStrike" spc="-1">
              <a:solidFill>
                <a:srgbClr val="000000"/>
              </a:solidFill>
              <a:latin typeface="Arial"/>
            </a:endParaRPr>
          </a:p>
        </p:txBody>
      </p:sp>
      <p:sp>
        <p:nvSpPr>
          <p:cNvPr id="13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区域划分</a:t>
            </a:r>
            <a:endParaRPr lang="en-US" sz="2200" b="0" strike="noStrike" spc="-1">
              <a:solidFill>
                <a:srgbClr val="000000"/>
              </a:solidFill>
              <a:latin typeface="Arial"/>
            </a:endParaRPr>
          </a:p>
        </p:txBody>
      </p:sp>
      <p:sp>
        <p:nvSpPr>
          <p:cNvPr id="13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a:t>
            </a:r>
            <a:r>
              <a:rPr lang="en-US" sz="1500" b="0" strike="noStrike" spc="-1">
                <a:solidFill>
                  <a:schemeClr val="dk1">
                    <a:lumMod val="85000"/>
                    <a:lumOff val="15000"/>
                  </a:schemeClr>
                </a:solidFill>
                <a:latin typeface="微软雅黑"/>
                <a:ea typeface="微软雅黑"/>
              </a:rPr>
              <a:t>ABC</a:t>
            </a:r>
            <a:r>
              <a:rPr lang="zh-CN" sz="1500" b="0" strike="noStrike" spc="-1">
                <a:solidFill>
                  <a:schemeClr val="dk1">
                    <a:lumMod val="85000"/>
                    <a:lumOff val="15000"/>
                  </a:schemeClr>
                </a:solidFill>
                <a:latin typeface="微软雅黑"/>
                <a:ea typeface="微软雅黑"/>
              </a:rPr>
              <a:t>分类法进行货物摆放</a:t>
            </a:r>
            <a:endParaRPr lang="en-US" sz="1500" b="0" strike="noStrike" spc="-1">
              <a:solidFill>
                <a:srgbClr val="000000"/>
              </a:solidFill>
              <a:latin typeface="Arial"/>
            </a:endParaRPr>
          </a:p>
        </p:txBody>
      </p:sp>
      <p:sp>
        <p:nvSpPr>
          <p:cNvPr id="13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货物摆放</a:t>
            </a:r>
            <a:endParaRPr lang="en-US" sz="2200" b="0" strike="noStrike" spc="-1">
              <a:solidFill>
                <a:srgbClr val="000000"/>
              </a:solidFill>
              <a:latin typeface="Arial"/>
            </a:endParaRPr>
          </a:p>
        </p:txBody>
      </p:sp>
      <p:sp>
        <p:nvSpPr>
          <p:cNvPr id="13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合理配置叉车、输送带等作业设备</a:t>
            </a:r>
            <a:endParaRPr lang="en-US" sz="1500" b="0" strike="noStrike" spc="-1">
              <a:solidFill>
                <a:srgbClr val="000000"/>
              </a:solidFill>
              <a:latin typeface="Arial"/>
            </a:endParaRPr>
          </a:p>
        </p:txBody>
      </p:sp>
      <p:sp>
        <p:nvSpPr>
          <p:cNvPr id="13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设备配置</a:t>
            </a:r>
            <a:endParaRPr lang="en-US" sz="2200" b="0" strike="noStrike" spc="-1">
              <a:solidFill>
                <a:srgbClr val="000000"/>
              </a:solidFill>
              <a:latin typeface="Arial"/>
            </a:endParaRPr>
          </a:p>
        </p:txBody>
      </p:sp>
      <p:sp>
        <p:nvSpPr>
          <p:cNvPr id="13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实施</a:t>
            </a:r>
            <a:r>
              <a:rPr lang="en-US" sz="2200" b="1" strike="noStrike" spc="-1">
                <a:solidFill>
                  <a:schemeClr val="dk1"/>
                </a:solidFill>
                <a:latin typeface="微软雅黑"/>
                <a:ea typeface="微软雅黑"/>
              </a:rPr>
              <a:t>5S</a:t>
            </a:r>
            <a:r>
              <a:rPr lang="zh-CN" sz="2200" b="1" strike="noStrike" spc="-1">
                <a:solidFill>
                  <a:schemeClr val="dk1"/>
                </a:solidFill>
                <a:latin typeface="微软雅黑"/>
                <a:ea typeface="微软雅黑"/>
              </a:rPr>
              <a:t>整理</a:t>
            </a:r>
            <a:endParaRPr lang="en-US" sz="2200" b="0" strike="noStrike" spc="-1">
              <a:solidFill>
                <a:srgbClr val="000000"/>
              </a:solidFill>
              <a:latin typeface="Arial"/>
            </a:endParaRPr>
          </a:p>
        </p:txBody>
      </p:sp>
      <p:sp>
        <p:nvSpPr>
          <p:cNvPr id="14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整理、整顿、清扫、清洁、素养的五个步骤，提高工作效率</a:t>
            </a:r>
            <a:endParaRPr lang="en-US" sz="1500" b="0" strike="noStrike" spc="-1">
              <a:solidFill>
                <a:srgbClr val="000000"/>
              </a:solidFill>
              <a:latin typeface="Arial"/>
            </a:endParaRPr>
          </a:p>
        </p:txBody>
      </p:sp>
      <p:sp>
        <p:nvSpPr>
          <p:cNvPr id="14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应用仓库管理系统进行模拟</a:t>
            </a:r>
            <a:endParaRPr lang="en-US" sz="2200" b="0" strike="noStrike" spc="-1">
              <a:solidFill>
                <a:srgbClr val="000000"/>
              </a:solidFill>
              <a:latin typeface="Arial"/>
            </a:endParaRPr>
          </a:p>
        </p:txBody>
      </p:sp>
      <p:sp>
        <p:nvSpPr>
          <p:cNvPr id="14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通过软件模拟优化仓库布局，提高储存利用率</a:t>
            </a:r>
            <a:endParaRPr lang="en-US" sz="1500" b="0" strike="noStrike" spc="-1">
              <a:solidFill>
                <a:srgbClr val="000000"/>
              </a:solidFill>
              <a:latin typeface="Arial"/>
            </a:endParaRPr>
          </a:p>
        </p:txBody>
      </p:sp>
      <p:sp>
        <p:nvSpPr>
          <p:cNvPr id="14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4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仓库布局的优化方法</a:t>
            </a:r>
            <a:endParaRPr lang="en-US" sz="3600" b="0" strike="noStrike" spc="-1">
              <a:solidFill>
                <a:schemeClr val="dk1"/>
              </a:solidFill>
              <a:latin typeface="Arial"/>
            </a:endParaRPr>
          </a:p>
        </p:txBody>
      </p:sp>
      <p:sp>
        <p:nvSpPr>
          <p:cNvPr id="15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采用</a:t>
            </a:r>
            <a:r>
              <a:rPr lang="en-US" sz="2200" b="1" strike="noStrike" spc="-1">
                <a:solidFill>
                  <a:schemeClr val="dk1"/>
                </a:solidFill>
                <a:latin typeface="微软雅黑"/>
                <a:ea typeface="微软雅黑"/>
              </a:rPr>
              <a:t>ABC</a:t>
            </a:r>
            <a:r>
              <a:rPr lang="zh-CN" sz="2200" b="1" strike="noStrike" spc="-1">
                <a:solidFill>
                  <a:schemeClr val="dk1"/>
                </a:solidFill>
                <a:latin typeface="微软雅黑"/>
                <a:ea typeface="微软雅黑"/>
              </a:rPr>
              <a:t>分类法</a:t>
            </a:r>
            <a:endParaRPr lang="en-US" sz="2200" b="0" strike="noStrike" spc="-1">
              <a:solidFill>
                <a:srgbClr val="000000"/>
              </a:solidFill>
              <a:latin typeface="Arial"/>
            </a:endParaRPr>
          </a:p>
        </p:txBody>
      </p:sp>
      <p:sp>
        <p:nvSpPr>
          <p:cNvPr id="15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根据货物重要性和使用频率划分</a:t>
            </a:r>
            <a:r>
              <a:rPr lang="en-US" sz="1500" b="0" strike="noStrike" spc="-1">
                <a:solidFill>
                  <a:schemeClr val="dk1">
                    <a:lumMod val="85000"/>
                    <a:lumOff val="15000"/>
                  </a:schemeClr>
                </a:solidFill>
                <a:latin typeface="微软雅黑"/>
                <a:ea typeface="微软雅黑"/>
              </a:rPr>
              <a:t>A</a:t>
            </a:r>
            <a:r>
              <a:rPr lang="zh-CN" sz="1500" b="0" strike="noStrike" spc="-1">
                <a:solidFill>
                  <a:schemeClr val="dk1">
                    <a:lumMod val="85000"/>
                    <a:lumOff val="15000"/>
                  </a:schemeClr>
                </a:solidFill>
                <a:latin typeface="微软雅黑"/>
                <a:ea typeface="微软雅黑"/>
              </a:rPr>
              <a:t>、</a:t>
            </a:r>
            <a:r>
              <a:rPr lang="en-US" sz="1500" b="0" strike="noStrike" spc="-1">
                <a:solidFill>
                  <a:schemeClr val="dk1">
                    <a:lumMod val="85000"/>
                    <a:lumOff val="15000"/>
                  </a:schemeClr>
                </a:solidFill>
                <a:latin typeface="微软雅黑"/>
                <a:ea typeface="微软雅黑"/>
              </a:rPr>
              <a:t>B</a:t>
            </a:r>
            <a:r>
              <a:rPr lang="zh-CN" sz="1500" b="0" strike="noStrike" spc="-1">
                <a:solidFill>
                  <a:schemeClr val="dk1">
                    <a:lumMod val="85000"/>
                    <a:lumOff val="15000"/>
                  </a:schemeClr>
                </a:solidFill>
                <a:latin typeface="微软雅黑"/>
                <a:ea typeface="微软雅黑"/>
              </a:rPr>
              <a:t>、</a:t>
            </a:r>
            <a:r>
              <a:rPr lang="en-US" sz="1500" b="0" strike="noStrike" spc="-1">
                <a:solidFill>
                  <a:schemeClr val="dk1">
                    <a:lumMod val="85000"/>
                    <a:lumOff val="15000"/>
                  </a:schemeClr>
                </a:solidFill>
                <a:latin typeface="微软雅黑"/>
                <a:ea typeface="微软雅黑"/>
              </a:rPr>
              <a:t>C</a:t>
            </a:r>
            <a:r>
              <a:rPr lang="zh-CN" sz="1500" b="0" strike="noStrike" spc="-1">
                <a:solidFill>
                  <a:schemeClr val="dk1">
                    <a:lumMod val="85000"/>
                    <a:lumOff val="15000"/>
                  </a:schemeClr>
                </a:solidFill>
                <a:latin typeface="微软雅黑"/>
                <a:ea typeface="微软雅黑"/>
              </a:rPr>
              <a:t>类货物</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仓库布局的现代化趋势</a:t>
            </a:r>
            <a:endParaRPr lang="en-US" sz="3500" b="0" strike="noStrike" spc="-1">
              <a:solidFill>
                <a:srgbClr val="000000"/>
              </a:solidFill>
              <a:latin typeface="Arial"/>
            </a:endParaRPr>
          </a:p>
        </p:txBody>
      </p:sp>
      <p:sp>
        <p:nvSpPr>
          <p:cNvPr id="15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现代化仓库布局趋势包括自动化与智能化，无人仓库的发展和仓库机器人的应用。这些技术的应用提高了仓库管理的效率和准确性。</a:t>
            </a:r>
            <a:endParaRPr lang="en-US" sz="2500" b="0" strike="noStrike" spc="-1">
              <a:solidFill>
                <a:srgbClr val="000000"/>
              </a:solidFill>
              <a:latin typeface="Arial"/>
            </a:endParaRPr>
          </a:p>
        </p:txBody>
      </p:sp>
      <p:sp>
        <p:nvSpPr>
          <p:cNvPr id="15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仓库布局的现代化趋势</a:t>
            </a:r>
            <a:endParaRPr lang="en-US" sz="3600" b="0" strike="noStrike" spc="-1">
              <a:solidFill>
                <a:schemeClr val="dk1"/>
              </a:solidFill>
              <a:latin typeface="Arial"/>
            </a:endParaRPr>
          </a:p>
        </p:txBody>
      </p:sp>
      <p:sp>
        <p:nvSpPr>
          <p:cNvPr id="15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使用自动化设备和智能系统提高仓库管理效率</a:t>
            </a:r>
            <a:endParaRPr lang="en-US" sz="1500" b="0" strike="noStrike" spc="-1">
              <a:solidFill>
                <a:srgbClr val="000000"/>
              </a:solidFill>
              <a:latin typeface="Arial"/>
            </a:endParaRPr>
          </a:p>
        </p:txBody>
      </p:sp>
      <p:sp>
        <p:nvSpPr>
          <p:cNvPr id="16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自动化与智能化</a:t>
            </a:r>
            <a:endParaRPr lang="en-US" sz="2200" b="0" strike="noStrike" spc="-1">
              <a:solidFill>
                <a:srgbClr val="000000"/>
              </a:solidFill>
              <a:latin typeface="Arial"/>
            </a:endParaRPr>
          </a:p>
        </p:txBody>
      </p:sp>
      <p:sp>
        <p:nvSpPr>
          <p:cNvPr id="16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无人化的仓库管理系统将成为未来发展趋势</a:t>
            </a:r>
            <a:endParaRPr lang="en-US" sz="1500" b="0" strike="noStrike" spc="-1">
              <a:solidFill>
                <a:srgbClr val="000000"/>
              </a:solidFill>
              <a:latin typeface="Arial"/>
            </a:endParaRPr>
          </a:p>
        </p:txBody>
      </p:sp>
      <p:sp>
        <p:nvSpPr>
          <p:cNvPr id="16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无人仓库的发展</a:t>
            </a:r>
            <a:endParaRPr lang="en-US" sz="2200" b="0" strike="noStrike" spc="-1">
              <a:solidFill>
                <a:srgbClr val="000000"/>
              </a:solidFill>
              <a:latin typeface="Arial"/>
            </a:endParaRPr>
          </a:p>
        </p:txBody>
      </p:sp>
      <p:sp>
        <p:nvSpPr>
          <p:cNvPr id="16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机器人在仓库内的搬运、拣选等工作中得到广泛应用</a:t>
            </a:r>
            <a:endParaRPr lang="en-US" sz="1500" b="0" strike="noStrike" spc="-1">
              <a:solidFill>
                <a:srgbClr val="000000"/>
              </a:solidFill>
              <a:latin typeface="Arial"/>
            </a:endParaRPr>
          </a:p>
        </p:txBody>
      </p:sp>
      <p:sp>
        <p:nvSpPr>
          <p:cNvPr id="16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仓库机器人的应用</a:t>
            </a:r>
            <a:endParaRPr lang="en-US" sz="2200" b="0" strike="noStrike" spc="-1">
              <a:solidFill>
                <a:srgbClr val="000000"/>
              </a:solidFill>
              <a:latin typeface="Arial"/>
            </a:endParaRPr>
          </a:p>
        </p:txBody>
      </p:sp>
      <p:sp>
        <p:nvSpPr>
          <p:cNvPr id="16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仓库库存管理</a:t>
            </a:r>
            <a:endParaRPr lang="en-US" sz="3600" b="0" strike="noStrike" spc="-1">
              <a:solidFill>
                <a:schemeClr val="dk1"/>
              </a:solidFill>
              <a:latin typeface="Arial"/>
            </a:endParaRPr>
          </a:p>
        </p:txBody>
      </p:sp>
      <p:sp>
        <p:nvSpPr>
          <p:cNvPr id="16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0"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仓库库存的分类</a:t>
            </a:r>
            <a:endParaRPr lang="en-US" sz="3600" b="0" strike="noStrike" spc="-1">
              <a:solidFill>
                <a:schemeClr val="dk1"/>
              </a:solidFill>
              <a:latin typeface="Arial"/>
            </a:endParaRPr>
          </a:p>
        </p:txBody>
      </p:sp>
      <p:sp>
        <p:nvSpPr>
          <p:cNvPr id="171"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包括供应商提供的原材料存储量</a:t>
            </a:r>
            <a:endParaRPr lang="en-US" sz="2000" b="0" strike="noStrike" spc="-1">
              <a:solidFill>
                <a:srgbClr val="000000"/>
              </a:solidFill>
              <a:latin typeface="Arial"/>
            </a:endParaRPr>
          </a:p>
        </p:txBody>
      </p:sp>
      <p:sp>
        <p:nvSpPr>
          <p:cNvPr id="172"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原材料库存</a:t>
            </a:r>
            <a:endParaRPr lang="en-US" sz="3000" b="0" strike="noStrike" spc="-1">
              <a:solidFill>
                <a:srgbClr val="000000"/>
              </a:solidFill>
              <a:latin typeface="Arial"/>
            </a:endParaRPr>
          </a:p>
        </p:txBody>
      </p:sp>
      <p:sp>
        <p:nvSpPr>
          <p:cNvPr id="173"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4"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已完成生产并准备出货的产品存储量</a:t>
            </a:r>
            <a:endParaRPr lang="en-US" sz="2000" b="0" strike="noStrike" spc="-1">
              <a:solidFill>
                <a:srgbClr val="000000"/>
              </a:solidFill>
              <a:latin typeface="Arial"/>
            </a:endParaRPr>
          </a:p>
        </p:txBody>
      </p:sp>
      <p:sp>
        <p:nvSpPr>
          <p:cNvPr id="175"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成品库存</a:t>
            </a:r>
            <a:endParaRPr lang="en-US" sz="3000" b="0" strike="noStrike" spc="-1">
              <a:solidFill>
                <a:srgbClr val="000000"/>
              </a:solidFill>
              <a:latin typeface="Arial"/>
            </a:endParaRPr>
          </a:p>
        </p:txBody>
      </p:sp>
      <p:sp>
        <p:nvSpPr>
          <p:cNvPr id="176"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7"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生产线上的尚未完成的产品存储量</a:t>
            </a:r>
            <a:endParaRPr lang="en-US" sz="2000" b="0" strike="noStrike" spc="-1">
              <a:solidFill>
                <a:srgbClr val="000000"/>
              </a:solidFill>
              <a:latin typeface="Arial"/>
            </a:endParaRPr>
          </a:p>
        </p:txBody>
      </p:sp>
      <p:sp>
        <p:nvSpPr>
          <p:cNvPr id="178"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在制品库存</a:t>
            </a:r>
            <a:endParaRPr lang="en-US" sz="3000" b="0" strike="noStrike" spc="-1">
              <a:solidFill>
                <a:srgbClr val="000000"/>
              </a:solidFill>
              <a:latin typeface="Arial"/>
            </a:endParaRPr>
          </a:p>
        </p:txBody>
      </p:sp>
      <p:sp>
        <p:nvSpPr>
          <p:cNvPr id="179"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仓库库存的控制方法</a:t>
            </a:r>
            <a:endParaRPr lang="en-US" sz="3600" b="0" strike="noStrike" spc="-1">
              <a:solidFill>
                <a:schemeClr val="dk1"/>
              </a:solidFill>
              <a:latin typeface="Arial"/>
            </a:endParaRPr>
          </a:p>
        </p:txBody>
      </p:sp>
      <p:sp>
        <p:nvSpPr>
          <p:cNvPr id="18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根据需求量和供应速度确定订货点</a:t>
            </a:r>
            <a:endParaRPr lang="en-US" sz="1500" b="0" strike="noStrike" spc="-1">
              <a:solidFill>
                <a:srgbClr val="000000"/>
              </a:solidFill>
              <a:latin typeface="Arial"/>
            </a:endParaRPr>
          </a:p>
        </p:txBody>
      </p:sp>
      <p:sp>
        <p:nvSpPr>
          <p:cNvPr id="18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订货点法</a:t>
            </a:r>
            <a:endParaRPr lang="en-US" sz="2200" b="0" strike="noStrike" spc="-1">
              <a:solidFill>
                <a:srgbClr val="000000"/>
              </a:solidFill>
              <a:latin typeface="Arial"/>
            </a:endParaRPr>
          </a:p>
        </p:txBody>
      </p:sp>
      <p:sp>
        <p:nvSpPr>
          <p:cNvPr id="18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定期对库存进行盘点核对</a:t>
            </a:r>
            <a:endParaRPr lang="en-US" sz="1500" b="0" strike="noStrike" spc="-1">
              <a:solidFill>
                <a:srgbClr val="000000"/>
              </a:solidFill>
              <a:latin typeface="Arial"/>
            </a:endParaRPr>
          </a:p>
        </p:txBody>
      </p:sp>
      <p:sp>
        <p:nvSpPr>
          <p:cNvPr id="18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定期盘点法</a:t>
            </a:r>
            <a:endParaRPr lang="en-US" sz="2200" b="0" strike="noStrike" spc="-1">
              <a:solidFill>
                <a:srgbClr val="000000"/>
              </a:solidFill>
              <a:latin typeface="Arial"/>
            </a:endParaRPr>
          </a:p>
        </p:txBody>
      </p:sp>
      <p:sp>
        <p:nvSpPr>
          <p:cNvPr id="18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根据物品重要性划分等级，实行不同的管理措施</a:t>
            </a:r>
            <a:endParaRPr lang="en-US" sz="1500" b="0" strike="noStrike" spc="-1">
              <a:solidFill>
                <a:srgbClr val="000000"/>
              </a:solidFill>
              <a:latin typeface="Arial"/>
            </a:endParaRPr>
          </a:p>
        </p:txBody>
      </p:sp>
      <p:sp>
        <p:nvSpPr>
          <p:cNvPr id="18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ABC</a:t>
            </a:r>
            <a:r>
              <a:rPr lang="zh-CN" sz="2200" b="1" strike="noStrike" spc="-1">
                <a:solidFill>
                  <a:schemeClr val="dk1"/>
                </a:solidFill>
                <a:latin typeface="微软雅黑"/>
                <a:ea typeface="微软雅黑"/>
              </a:rPr>
              <a:t>分类法</a:t>
            </a:r>
            <a:endParaRPr lang="en-US" sz="2200" b="0" strike="noStrike" spc="-1">
              <a:solidFill>
                <a:srgbClr val="000000"/>
              </a:solidFill>
              <a:latin typeface="Arial"/>
            </a:endParaRPr>
          </a:p>
        </p:txBody>
      </p:sp>
      <p:sp>
        <p:nvSpPr>
          <p:cNvPr id="18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89"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仓库库存的控制方法</a:t>
            </a:r>
            <a:endParaRPr lang="en-US" sz="3600" b="0" strike="noStrike" spc="-1">
              <a:solidFill>
                <a:schemeClr val="dk1"/>
              </a:solidFill>
              <a:latin typeface="Arial"/>
            </a:endParaRPr>
          </a:p>
        </p:txBody>
      </p:sp>
      <p:sp>
        <p:nvSpPr>
          <p:cNvPr id="190"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订货点法是根据预测的需求量和供应速度确定订货点，确保及时补货以避免库存短缺；定期盘点法则通过周期性的库存盘点来核对实际库存与记录库存之间的差异；</a:t>
            </a:r>
            <a:r>
              <a:rPr lang="en-US" sz="2500" b="0" strike="noStrike" spc="-1">
                <a:solidFill>
                  <a:schemeClr val="dk1">
                    <a:lumMod val="85000"/>
                    <a:lumOff val="15000"/>
                  </a:schemeClr>
                </a:solidFill>
                <a:latin typeface="微软雅黑"/>
                <a:ea typeface="微软雅黑"/>
              </a:rPr>
              <a:t>ABC</a:t>
            </a:r>
            <a:r>
              <a:rPr lang="zh-CN" sz="2500" b="0" strike="noStrike" spc="-1">
                <a:solidFill>
                  <a:schemeClr val="dk1">
                    <a:lumMod val="85000"/>
                    <a:lumOff val="15000"/>
                  </a:schemeClr>
                </a:solidFill>
                <a:latin typeface="微软雅黑"/>
                <a:ea typeface="微软雅黑"/>
              </a:rPr>
              <a:t>分类法根据物品的重要性进行分类，从而实行不同的管理及控制措施。</a:t>
            </a:r>
            <a:endParaRPr lang="en-US" sz="2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定时供货</a:t>
            </a:r>
            <a:endParaRPr lang="en-US" sz="2200" b="0" strike="noStrike" spc="-1">
              <a:solidFill>
                <a:srgbClr val="000000"/>
              </a:solidFill>
              <a:latin typeface="Arial"/>
            </a:endParaRPr>
          </a:p>
        </p:txBody>
      </p:sp>
      <p:sp>
        <p:nvSpPr>
          <p:cNvPr id="19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按照需求周期性供应物料</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提高供应效率</a:t>
            </a:r>
            <a:endParaRPr lang="en-US" sz="1500" b="0" strike="noStrike" spc="-1">
              <a:solidFill>
                <a:srgbClr val="000000"/>
              </a:solidFill>
              <a:latin typeface="Arial"/>
            </a:endParaRPr>
          </a:p>
        </p:txBody>
      </p:sp>
      <p:sp>
        <p:nvSpPr>
          <p:cNvPr id="19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供应链协同管理</a:t>
            </a:r>
            <a:endParaRPr lang="en-US" sz="2200" b="0" strike="noStrike" spc="-1">
              <a:solidFill>
                <a:srgbClr val="000000"/>
              </a:solidFill>
              <a:latin typeface="Arial"/>
            </a:endParaRPr>
          </a:p>
        </p:txBody>
      </p:sp>
      <p:sp>
        <p:nvSpPr>
          <p:cNvPr id="19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协调供应商、生产商和销售方共同合作</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优化供应链效率</a:t>
            </a:r>
            <a:endParaRPr lang="en-US" sz="1500" b="0" strike="noStrike" spc="-1">
              <a:solidFill>
                <a:srgbClr val="000000"/>
              </a:solidFill>
              <a:latin typeface="Arial"/>
            </a:endParaRPr>
          </a:p>
        </p:txBody>
      </p:sp>
      <p:sp>
        <p:nvSpPr>
          <p:cNvPr id="19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0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仓库库存的优化策略</a:t>
            </a:r>
            <a:endParaRPr lang="en-US" sz="3600" b="0" strike="noStrike" spc="-1">
              <a:solidFill>
                <a:schemeClr val="dk1"/>
              </a:solidFill>
              <a:latin typeface="Arial"/>
            </a:endParaRPr>
          </a:p>
        </p:txBody>
      </p:sp>
      <p:sp>
        <p:nvSpPr>
          <p:cNvPr id="20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JIT</a:t>
            </a:r>
            <a:r>
              <a:rPr lang="zh-CN" sz="2200" b="1" strike="noStrike" spc="-1">
                <a:solidFill>
                  <a:schemeClr val="dk1"/>
                </a:solidFill>
                <a:latin typeface="微软雅黑"/>
                <a:ea typeface="微软雅黑"/>
              </a:rPr>
              <a:t>生产模式</a:t>
            </a:r>
            <a:endParaRPr lang="en-US" sz="2200" b="0" strike="noStrike" spc="-1">
              <a:solidFill>
                <a:srgbClr val="000000"/>
              </a:solidFill>
              <a:latin typeface="Arial"/>
            </a:endParaRPr>
          </a:p>
        </p:txBody>
      </p:sp>
      <p:sp>
        <p:nvSpPr>
          <p:cNvPr id="20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通过准确预测需求，实现零库存生产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降低库存压力和经济成本</a:t>
            </a:r>
            <a:endParaRPr lang="en-US" sz="1500" b="0" strike="noStrike" spc="-1">
              <a:solidFill>
                <a:srgbClr val="000000"/>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仓库库存损耗的预防措施</a:t>
            </a:r>
            <a:endParaRPr lang="en-US" sz="3500" b="0" strike="noStrike" spc="-1">
              <a:solidFill>
                <a:srgbClr val="000000"/>
              </a:solidFill>
              <a:latin typeface="Arial"/>
            </a:endParaRPr>
          </a:p>
        </p:txBody>
      </p:sp>
      <p:sp>
        <p:nvSpPr>
          <p:cNvPr id="20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仓库库存损耗的预防措施包括货物标识管理，确保货物有明确的标识，方便管理和识别；温湿度控制，保持仓库内适宜的环境条件，防止货物腐烂损坏；安全设施建设，如防火设施、防盗设备等，确保货物安全存放。</a:t>
            </a:r>
            <a:endParaRPr lang="en-US" sz="2500" b="0" strike="noStrike" spc="-1">
              <a:solidFill>
                <a:srgbClr val="000000"/>
              </a:solidFill>
              <a:latin typeface="Arial"/>
            </a:endParaRPr>
          </a:p>
        </p:txBody>
      </p:sp>
      <p:sp>
        <p:nvSpPr>
          <p:cNvPr id="20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208"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仓库库存损耗的预防措施</a:t>
            </a:r>
            <a:endParaRPr lang="en-US" sz="3600" b="0" strike="noStrike" spc="-1">
              <a:solidFill>
                <a:schemeClr val="dk1"/>
              </a:solidFill>
              <a:latin typeface="Arial"/>
            </a:endParaRPr>
          </a:p>
        </p:txBody>
      </p:sp>
      <p:sp>
        <p:nvSpPr>
          <p:cNvPr id="209"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确保货物有明确的标识，方便管理和识别</a:t>
            </a:r>
            <a:endParaRPr lang="en-US" sz="1500" b="0" strike="noStrike" spc="-1">
              <a:solidFill>
                <a:srgbClr val="000000"/>
              </a:solidFill>
              <a:latin typeface="Arial"/>
            </a:endParaRPr>
          </a:p>
        </p:txBody>
      </p:sp>
      <p:sp>
        <p:nvSpPr>
          <p:cNvPr id="210"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货物标识管理</a:t>
            </a:r>
            <a:endParaRPr lang="en-US" sz="2200" b="0" strike="noStrike" spc="-1">
              <a:solidFill>
                <a:srgbClr val="000000"/>
              </a:solidFill>
              <a:latin typeface="Arial"/>
            </a:endParaRPr>
          </a:p>
        </p:txBody>
      </p:sp>
      <p:sp>
        <p:nvSpPr>
          <p:cNvPr id="211"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保持仓库内适宜的环境条件，防止货物腐烂损坏</a:t>
            </a:r>
            <a:endParaRPr lang="en-US" sz="1500" b="0" strike="noStrike" spc="-1">
              <a:solidFill>
                <a:srgbClr val="000000"/>
              </a:solidFill>
              <a:latin typeface="Arial"/>
            </a:endParaRPr>
          </a:p>
        </p:txBody>
      </p:sp>
      <p:sp>
        <p:nvSpPr>
          <p:cNvPr id="212"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温湿度控制</a:t>
            </a:r>
            <a:endParaRPr lang="en-US" sz="2200" b="0" strike="noStrike" spc="-1">
              <a:solidFill>
                <a:srgbClr val="000000"/>
              </a:solidFill>
              <a:latin typeface="Arial"/>
            </a:endParaRPr>
          </a:p>
        </p:txBody>
      </p:sp>
      <p:sp>
        <p:nvSpPr>
          <p:cNvPr id="213"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包括防火设施、防盗设备等，确保货物安全存放</a:t>
            </a:r>
            <a:endParaRPr lang="en-US" sz="1500" b="0" strike="noStrike" spc="-1">
              <a:solidFill>
                <a:srgbClr val="000000"/>
              </a:solidFill>
              <a:latin typeface="Arial"/>
            </a:endParaRPr>
          </a:p>
        </p:txBody>
      </p:sp>
      <p:sp>
        <p:nvSpPr>
          <p:cNvPr id="214"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安全设施建设</a:t>
            </a:r>
            <a:endParaRPr lang="en-US" sz="2200" b="0" strike="noStrike" spc="-1">
              <a:solidFill>
                <a:srgbClr val="000000"/>
              </a:solidFill>
              <a:latin typeface="Arial"/>
            </a:endParaRPr>
          </a:p>
        </p:txBody>
      </p:sp>
      <p:sp>
        <p:nvSpPr>
          <p:cNvPr id="215"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216"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1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04</a:t>
            </a:r>
            <a:endParaRPr lang="en-US" sz="1800" b="0" strike="noStrike" spc="148">
              <a:solidFill>
                <a:schemeClr val="dk1">
                  <a:lumMod val="65000"/>
                  <a:lumOff val="35000"/>
                </a:schemeClr>
              </a:solidFill>
              <a:latin typeface="Arial"/>
            </a:endParaRPr>
          </a:p>
        </p:txBody>
      </p:sp>
      <p:sp>
        <p:nvSpPr>
          <p:cNvPr id="21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第四章 仓库信息化管理</a:t>
            </a:r>
            <a:endParaRPr lang="en-US" sz="3600" b="0" strike="noStrike" spc="-1">
              <a:solidFill>
                <a:schemeClr val="dk1"/>
              </a:solidFill>
              <a:latin typeface="Arial"/>
            </a:endParaRPr>
          </a:p>
        </p:txBody>
      </p:sp>
      <p:sp>
        <p:nvSpPr>
          <p:cNvPr id="21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22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仓库信息化管理的意义</a:t>
            </a:r>
            <a:endParaRPr lang="en-US" sz="3600" b="0" strike="noStrike" spc="-1">
              <a:solidFill>
                <a:schemeClr val="dk1"/>
              </a:solidFill>
              <a:latin typeface="Arial"/>
            </a:endParaRPr>
          </a:p>
        </p:txBody>
      </p:sp>
      <p:sp>
        <p:nvSpPr>
          <p:cNvPr id="22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仓库信息化管理对企业管理具有重要意义。首先，它可以提高管理效率，实现仓库管理过程的自动化和智能化，节约人力和时间成本。其次，加强数据安全，通过信息化管理系统对数据进行安全管理和备份，保障数据的完整性和隐私性。最后，促进信息流通，实现不同部门间信息的共享和互通，促进企业内部协作和决策的效率。</a:t>
            </a:r>
            <a:endParaRPr lang="en-US" sz="2500" b="0" strike="noStrike" spc="-1">
              <a:solidFill>
                <a:srgbClr val="000000"/>
              </a:solidFill>
              <a:latin typeface="Arial"/>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https://d.book118.com/346002012041010103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148</Paragraphs>
  <Slides>24</Slides>
  <Notes>7</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24</vt:i4>
      </vt:variant>
    </vt:vector>
  </HeadingPairs>
  <TitlesOfParts>
    <vt:vector baseType="lpstr" size="32">
      <vt:lpstr>Arial</vt:lpstr>
      <vt:lpstr>Calibri</vt:lpstr>
      <vt:lpstr>微软雅黑</vt:lpstr>
      <vt:lpstr>Times New Roman</vt:lpstr>
      <vt:lpstr>Wingdings</vt:lpstr>
      <vt:lpstr>Symbol</vt:lpstr>
      <vt:lpstr>DejaVu Sans</vt:lpstr>
      <vt:lpstr>Office Theme</vt:lpstr>
      <vt:lpstr>仓库管理的整理</vt:lpstr>
      <vt:lpstr>目录</vt:lpstr>
      <vt:lpstr>第1章 仓库管理的重要性</vt:lpstr>
      <vt:lpstr> </vt:lpstr>
      <vt:lpstr>仓库管理的作用</vt:lpstr>
      <vt:lpstr> </vt:lpstr>
      <vt:lpstr>仓库管理的目标</vt:lpstr>
      <vt:lpstr>仓库管理的影响因素</vt:lpstr>
      <vt:lpstr>第2章 仓库布局规划</vt:lpstr>
      <vt:lpstr>仓库布局设计原则</vt:lpstr>
      <vt:lpstr>仓库布局的关键点</vt:lpstr>
      <vt:lpstr>仓库布局的优化方法</vt:lpstr>
      <vt:lpstr> </vt:lpstr>
      <vt:lpstr>仓库布局的现代化趋势</vt:lpstr>
      <vt:lpstr>第3章 仓库库存管理</vt:lpstr>
      <vt:lpstr>仓库库存的分类</vt:lpstr>
      <vt:lpstr>仓库库存的控制方法</vt:lpstr>
      <vt:lpstr>仓库库存的控制方法</vt:lpstr>
      <vt:lpstr>仓库库存的优化策略</vt:lpstr>
      <vt:lpstr> </vt:lpstr>
      <vt:lpstr>仓库库存损耗的预防措施</vt:lpstr>
      <vt:lpstr>第四章 仓库信息化管理</vt:lpstr>
      <vt:lpstr>仓库信息化管理的意义</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2024-09-28T10:18:29.790</cp:lastPrinted>
  <dcterms:created xsi:type="dcterms:W3CDTF">2024-09-28T02:18:29Z</dcterms:created>
  <dcterms:modified xsi:type="dcterms:W3CDTF">2024-09-28T02:18:31Z</dcterms:modified>
</cp:coreProperties>
</file>