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13D14D-9322-4EC0-AF0A-E26349BC71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D96804-99C0-4EC3-8508-7CD2D3023D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211C5D-3EF2-42D0-9BF1-9D99251A66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A0EEAA9-316F-476A-A086-80072EDFE9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F5F6586-94A2-4D00-A6F6-B82636D6E9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1ED1C88-97F7-4851-91A5-D1ED1D606B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691E9D8-EF08-4173-A34D-082035900F0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120996-3862-4FF8-9C37-82CF749FA2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B4DA91-D2D7-44CE-BA01-BFF1199752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51851B-438F-44EC-8B8F-8DA1BDD999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953434-8AA0-4F38-884B-AC25AEB006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6002100041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景区电子导览系统运行与维护</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2024-01-23</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https://wenku.baidu.com</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景区电子导览系统概述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系统架构与关键技术</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系统运行管理</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系统维护与升级</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用户体验优化</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安全保障措施</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景区电子导览系统概述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定义</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实时导航</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语音讲解</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信息查询</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路线规划</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景点介绍</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景区电子导览系统是一种基于现代信息技术和多媒体技术的智能化导游服务系统，通过电子设备（如手机、平板电脑、专用导览机等）为游客提供个性化的导览服务。</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提供文字、图片、音频、视频等多媒体形式的景点介绍，帮助游客了解景点历史、文化、特色等信息。</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根据游客需求和偏好，为其规划最佳游览路线，节省游览时间，提高游览效率。</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通过GPS定位、地图显示等技术，为游客提供实时位置定位和导航服务，引导游客正确前往各个景点。</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提供多语种语音讲解服务，满足不同国家和地区游客的需求，提升游客体验。</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提供景区内各类服务设施（如餐饮、住宿、卫生间等）的位置和联系方式查询，方便游客获取所需信息。</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个性化服务</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随着大数据和人工智能技术的发展，景区电子导览系统将更加注重个性化服务，根据游客的历史行为、偏好和需求，为其提供更加精准、个性化的导览服务。</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为满足不同国家和地区游客的需求，景区电子导览系统将提供更加丰富的多语种支持，包括语音讲解、文字介绍等。</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随着虚拟现实（VR）和增强现实（AR）技术的发展，景区电子导览系统将更加注重与这些技术的融合，为游客提供更加沉浸式的游览体验。</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通过机器学习和深度学习技术，景区电子导览系统将能够自动分析游客的行为和需求，为其推荐更加符合其兴趣和需求的景点和服务。</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多语种支持</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虚拟现实与增强现实技术融合</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智能化推荐</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3819906" y="1705737"/>
            <a:ext cx="2557463" cy="907733"/>
            <a:chOff x="3819906" y="1705737"/>
            <a:chExt cx="2557463" cy="907733"/>
          </a:xfrm>
        </p:grpSpPr>
        <p:sp>
          <p:nvSpPr>
            <p:cNvPr id="3" name="Freeform 3"/>
            <p:cNvSpPr/>
            <p:nvPr/>
          </p:nvSpPr>
          <p:spPr>
            <a:xfrm>
              <a:off x="3819906"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115419" y="1960245"/>
              <a:ext cx="2164080" cy="3867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000" b="1">
                  <a:solidFill>
                    <a:srgbClr val="FFFFFF">
                      <a:alpha val="100000"/>
                    </a:srgbClr>
                  </a:solidFill>
                  <a:latin typeface="微软雅黑"/>
                  <a:ea typeface="微软雅黑"/>
                  <a:cs typeface="微软雅黑"/>
                </a:rPr>
                <a:t>第二季度</a:t>
              </a:r>
            </a:p>
          </p:txBody>
        </p:sp>
      </p:grpSp>
      <p:grpSp>
        <p:nvGrpSpPr>
          <p:cNvPr id="5" name="Group 5"/>
          <p:cNvGrpSpPr/>
          <p:nvPr/>
        </p:nvGrpSpPr>
        <p:grpSpPr>
          <a:xfrm>
            <a:off x="1682401" y="1705737"/>
            <a:ext cx="2557463" cy="907733"/>
            <a:chOff x="1682401" y="1705737"/>
            <a:chExt cx="2557463" cy="907733"/>
          </a:xfrm>
        </p:grpSpPr>
        <p:sp>
          <p:nvSpPr>
            <p:cNvPr id="6" name="Freeform 6"/>
            <p:cNvSpPr/>
            <p:nvPr/>
          </p:nvSpPr>
          <p:spPr>
            <a:xfrm>
              <a:off x="168240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949053" y="1929479"/>
              <a:ext cx="222123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第一季度</a:t>
              </a:r>
            </a:p>
          </p:txBody>
        </p:sp>
      </p:grpSp>
      <p:grpSp>
        <p:nvGrpSpPr>
          <p:cNvPr id="8" name="Group 8"/>
          <p:cNvGrpSpPr/>
          <p:nvPr/>
        </p:nvGrpSpPr>
        <p:grpSpPr>
          <a:xfrm>
            <a:off x="8095012" y="1705737"/>
            <a:ext cx="2557463" cy="907733"/>
            <a:chOff x="8095012" y="1705737"/>
            <a:chExt cx="2557463" cy="907733"/>
          </a:xfrm>
        </p:grpSpPr>
        <p:sp>
          <p:nvSpPr>
            <p:cNvPr id="9" name="Freeform 9"/>
            <p:cNvSpPr/>
            <p:nvPr/>
          </p:nvSpPr>
          <p:spPr>
            <a:xfrm>
              <a:off x="8095012"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96811" y="1929479"/>
              <a:ext cx="216408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第四季度</a:t>
              </a:r>
            </a:p>
          </p:txBody>
        </p:sp>
      </p:grpSp>
      <p:grpSp>
        <p:nvGrpSpPr>
          <p:cNvPr id="11" name="Group 11"/>
          <p:cNvGrpSpPr/>
          <p:nvPr/>
        </p:nvGrpSpPr>
        <p:grpSpPr>
          <a:xfrm>
            <a:off x="5957411" y="1705737"/>
            <a:ext cx="2557463" cy="907733"/>
            <a:chOff x="5957411" y="1705737"/>
            <a:chExt cx="2557463" cy="907733"/>
          </a:xfrm>
        </p:grpSpPr>
        <p:sp>
          <p:nvSpPr>
            <p:cNvPr id="12" name="Freeform 12"/>
            <p:cNvSpPr/>
            <p:nvPr/>
          </p:nvSpPr>
          <p:spPr>
            <a:xfrm>
              <a:off x="595741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80118" y="1929479"/>
              <a:ext cx="2135505"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第三季度</a:t>
              </a:r>
            </a:p>
          </p:txBody>
        </p:sp>
      </p:grpSp>
      <p:sp>
        <p:nvSpPr>
          <p:cNvPr id="14" name="AutoShape 14"/>
          <p:cNvSpPr/>
          <p:nvPr/>
        </p:nvSpPr>
        <p:spPr>
          <a:xfrm>
            <a:off x="1949053" y="2891515"/>
            <a:ext cx="2166366"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旅游景区</a:t>
            </a:r>
            <a:endParaRPr lang="en-US" sz="1100"/>
          </a:p>
        </p:txBody>
      </p:sp>
      <p:sp>
        <p:nvSpPr>
          <p:cNvPr id="15" name="AutoShape 15"/>
          <p:cNvSpPr/>
          <p:nvPr/>
        </p:nvSpPr>
        <p:spPr>
          <a:xfrm>
            <a:off x="4170283" y="2891515"/>
            <a:ext cx="2043638"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博物馆与展览馆</a:t>
            </a:r>
            <a:endParaRPr lang="en-US" sz="1100"/>
          </a:p>
        </p:txBody>
      </p:sp>
      <p:sp>
        <p:nvSpPr>
          <p:cNvPr id="16" name="AutoShape 16"/>
          <p:cNvSpPr/>
          <p:nvPr/>
        </p:nvSpPr>
        <p:spPr>
          <a:xfrm>
            <a:off x="6377368" y="2891515"/>
            <a:ext cx="2019443"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大型活动现场</a:t>
            </a:r>
            <a:endParaRPr lang="en-US" sz="1100"/>
          </a:p>
        </p:txBody>
      </p:sp>
      <p:sp>
        <p:nvSpPr>
          <p:cNvPr id="17" name="AutoShape 17"/>
          <p:cNvSpPr/>
          <p:nvPr/>
        </p:nvSpPr>
        <p:spPr>
          <a:xfrm>
            <a:off x="8514874" y="2891515"/>
            <a:ext cx="2137600"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城市导览</a:t>
            </a:r>
            <a:endParaRPr lang="en-US" sz="1100"/>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应用场景</a:t>
              </a:r>
            </a:p>
          </p:txBody>
        </p:sp>
      </p:grpSp>
      <p:sp>
        <p:nvSpPr>
          <p:cNvPr id="40" name="AutoShape 40"/>
          <p:cNvSpPr/>
          <p:nvPr/>
        </p:nvSpPr>
        <p:spPr>
          <a:xfrm>
            <a:off x="1949053" y="3324225"/>
            <a:ext cx="1907885"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景区电子导览系统可广泛应用于各类旅游景区，包括自然风光、历史文化、主题公园等，为游客提供更加便捷、个性化的游览服务。</a:t>
            </a:r>
            <a:endParaRPr lang="en-US" sz="1100"/>
          </a:p>
        </p:txBody>
      </p:sp>
      <p:sp>
        <p:nvSpPr>
          <p:cNvPr id="41" name="AutoShape 41"/>
          <p:cNvSpPr/>
          <p:nvPr/>
        </p:nvSpPr>
        <p:spPr>
          <a:xfrm>
            <a:off x="4159029"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博物馆和展览馆通常包含大量展品和历史文化信息，景区电子导览系统可为游客提供详细的展品介绍和历史文化背景解读，提升游客参观体验。</a:t>
            </a:r>
            <a:endParaRPr lang="en-US" sz="1100"/>
          </a:p>
        </p:txBody>
      </p:sp>
      <p:sp>
        <p:nvSpPr>
          <p:cNvPr id="42" name="AutoShape 42"/>
          <p:cNvSpPr/>
          <p:nvPr/>
        </p:nvSpPr>
        <p:spPr>
          <a:xfrm>
            <a:off x="6336481"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在大型活动现场（如演唱会、运动会等），景区电子导览系统可为观众提供座位导航、活动流程介绍等服务，方便观众快速了解现场情况并找到自己的位置。</a:t>
            </a:r>
            <a:endParaRPr lang="en-US" sz="1100"/>
          </a:p>
        </p:txBody>
      </p:sp>
      <p:sp>
        <p:nvSpPr>
          <p:cNvPr id="43" name="AutoShape 43"/>
          <p:cNvSpPr/>
          <p:nvPr/>
        </p:nvSpPr>
        <p:spPr>
          <a:xfrm>
            <a:off x="8531178"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景区电子导览系统还可应用于城市导览领域，为市民和游客提供城市历史文化、特色美食、著名景点等信息的介绍和推荐服务。</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系统架构与关键技术</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整体架构</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利用云计算平台，可以实现景区电子导览系统的弹性扩展和按需付费，降低运维成本和提高系统性能。</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云计算平台</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景区电子导览系统通常采用客户端-服务器架构，其中客户端负责提供用户界面和交互功能，服务器负责数据处理和存储。</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客户端-服务器架构</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为了提高系统的可用性和扩展性，景区电子导览系统可以采用分布式系统架构，将不同的功能模块部署在不同的服务器上，实现负载均衡和故障转移。</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分布式系统</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4320" b="2432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462" r="54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移动应用开发技术</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景区电子导览系统的客户端通常采用移动应用开发技术，如iOS、Android等，以便游客使用手机或平板电脑进行导览。</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地图与定位技术</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景区电子导览系统需要结合地图和定位技术，为游客提供准确的导航和定位服务，包括室内定位和室外定位。</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多媒体处理技术</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景区电子导览系统需要支持多媒体内容的处理和展示，如音频、视频、图片等，以便为游客提供丰富的导览体验。</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数据存储与传</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景区电子导览系统需要使用数据库技术来存储和管理各种数据，如景点信息、游客数据、导览记录等。</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数据传输协议</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为了保证数据传输的效率和安全性，景区电子导览系统需要采用合适的数据传输协议，如HTTP、HTTPS等。</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数据压缩与加密</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为了节省网络带宽和提高数据传输效率，可以采用数据压缩技术对传输的数据进行压缩；同时为了保证数据的安全性，可以采用加密技术对数据进行加密处理。</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数据库技术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系统运行管理</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定期对导览设备进行巡检，包括触摸屏、扬声器、电池等关键部件，确保设备正常运行。</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对设备进行定期保养，包括清洁设备表面、更换电池、更新软件等，以延长设备使用寿命。</a:t>
            </a:r>
          </a:p>
        </p:txBody>
      </p:sp>
      <p:pic>
        <p:nvPicPr>
          <p:cNvPr id="6" name="Picture 6"/>
          <p:cNvPicPr>
            <a:picLocks noChangeAspect="1"/>
          </p:cNvPicPr>
          <p:nvPr/>
        </p:nvPicPr>
        <p:blipFill>
          <a:blip r:embed="rId2"/>
          <a:srcRect t="18247" b="18247"/>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9855" b="9855"/>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建立设备巡检和保养记录，对发现的问题及时进行处理，确保景区电子导览系统的稳定运行。</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设备巡检与保养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当设备出现故障时，及时进行故障诊断，确定故障原因和范围，为故障处理提供依据。</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根据故障诊断结果，采取相应的处理措施，如更换故障部件、调整设备参数等，确保设备恢复正常运行。</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建立故障处理记录，对故障处理过程进行详细记录，为后续故障分析和预防提供参考。</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4032" r="4032"/>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故障诊断与处理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系统性能监控</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实时监控景区电子导览系统的性能状态，包括设备在线率、数据传输速度、系统响应时间等关键指标。</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对系统性能数据进行定期分析，发现潜在问题并及时进行处理，确保系统性能稳定可靠。</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建立系统性能监控记录，对监控过程中发现的问题进行记录和处理，为系统优化和升级提供依据。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系统维护与升级</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https://d.book118.com/346002100041010045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2024-09-13T22:07:08.071</cp:lastPrinted>
  <dcterms:created xsi:type="dcterms:W3CDTF">2024-09-13T14:07:08Z</dcterms:created>
  <dcterms:modified xsi:type="dcterms:W3CDTF">2024-09-13T14:07:10Z</dcterms:modified>
</cp:coreProperties>
</file>