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1" r:id="rId28"/>
    <p:sldId id="334" r:id="rId29"/>
    <p:sldId id="337" r:id="rId30"/>
    <p:sldId id="340" r:id="rId31"/>
    <p:sldId id="343" r:id="rId32"/>
    <p:sldId id="346" r:id="rId33"/>
    <p:sldId id="348" r:id="rId34"/>
  </p:sldIdLst>
  <p:sldSz cx="12192000" cy="6858000"/>
  <p:notesSz cx="6858000" cy="9144000"/>
  <p:custDataLst>
    <p:tags r:id="rId3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slide" Target="slides/slide26.xml" /><Relationship Id="rId3" Type="http://schemas.openxmlformats.org/officeDocument/2006/relationships/notesMaster" Target="notesMasters/notesMaster1.xml" /><Relationship Id="rId30" Type="http://schemas.openxmlformats.org/officeDocument/2006/relationships/slide" Target="slides/slide27.xml" /><Relationship Id="rId31" Type="http://schemas.openxmlformats.org/officeDocument/2006/relationships/slide" Target="slides/slide28.xml" /><Relationship Id="rId32" Type="http://schemas.openxmlformats.org/officeDocument/2006/relationships/slide" Target="slides/slide29.xml" /><Relationship Id="rId33" Type="http://schemas.openxmlformats.org/officeDocument/2006/relationships/slide" Target="slides/slide30.xml" /><Relationship Id="rId34" Type="http://schemas.openxmlformats.org/officeDocument/2006/relationships/slide" Target="slides/slide31.xml" /><Relationship Id="rId35" Type="http://schemas.openxmlformats.org/officeDocument/2006/relationships/tags" Target="tags/tag66.xml" /><Relationship Id="rId36" Type="http://schemas.openxmlformats.org/officeDocument/2006/relationships/presProps" Target="presProps.xml" /><Relationship Id="rId37" Type="http://schemas.openxmlformats.org/officeDocument/2006/relationships/viewProps" Target="viewProps.xml" /><Relationship Id="rId38" Type="http://schemas.openxmlformats.org/officeDocument/2006/relationships/theme" Target="theme/theme1.xml" /><Relationship Id="rId39"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19.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20.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_rels/notesSlide21.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_rels/notesSlide22.xml.rels>&#65279;<?xml version="1.0" encoding="utf-8" standalone="yes"?><Relationships xmlns="http://schemas.openxmlformats.org/package/2006/relationships"><Relationship Id="rId1" Type="http://schemas.openxmlformats.org/officeDocument/2006/relationships/slide" Target="../slides/slide23.xml" /><Relationship Id="rId2" Type="http://schemas.openxmlformats.org/officeDocument/2006/relationships/notesMaster" Target="../notesMasters/notesMaster1.xml" /></Relationships>
</file>

<file path=ppt/notesSlides/_rels/notesSlide23.xml.rels>&#65279;<?xml version="1.0" encoding="utf-8" standalone="yes"?><Relationships xmlns="http://schemas.openxmlformats.org/package/2006/relationships"><Relationship Id="rId1" Type="http://schemas.openxmlformats.org/officeDocument/2006/relationships/slide" Target="../slides/slide24.xml" /><Relationship Id="rId2" Type="http://schemas.openxmlformats.org/officeDocument/2006/relationships/notesMaster" Target="../notesMasters/notesMaster1.xml" /></Relationships>
</file>

<file path=ppt/notesSlides/_rels/notesSlide24.xml.rels>&#65279;<?xml version="1.0" encoding="utf-8" standalone="yes"?><Relationships xmlns="http://schemas.openxmlformats.org/package/2006/relationships"><Relationship Id="rId1" Type="http://schemas.openxmlformats.org/officeDocument/2006/relationships/slide" Target="../slides/slide25.xml" /><Relationship Id="rId2" Type="http://schemas.openxmlformats.org/officeDocument/2006/relationships/notesMaster" Target="../notesMasters/notesMaster1.xml" /></Relationships>
</file>

<file path=ppt/notesSlides/_rels/notesSlide25.xml.rels>&#65279;<?xml version="1.0" encoding="utf-8" standalone="yes"?><Relationships xmlns="http://schemas.openxmlformats.org/package/2006/relationships"><Relationship Id="rId1" Type="http://schemas.openxmlformats.org/officeDocument/2006/relationships/slide" Target="../slides/slide26.xml" /><Relationship Id="rId2" Type="http://schemas.openxmlformats.org/officeDocument/2006/relationships/notesMaster" Target="../notesMasters/notesMaster1.xml" /></Relationships>
</file>

<file path=ppt/notesSlides/_rels/notesSlide26.xml.rels>&#65279;<?xml version="1.0" encoding="utf-8" standalone="yes"?><Relationships xmlns="http://schemas.openxmlformats.org/package/2006/relationships"><Relationship Id="rId1" Type="http://schemas.openxmlformats.org/officeDocument/2006/relationships/slide" Target="../slides/slide27.xml" /><Relationship Id="rId2" Type="http://schemas.openxmlformats.org/officeDocument/2006/relationships/notesMaster" Target="../notesMasters/notesMaster1.xml" /></Relationships>
</file>

<file path=ppt/notesSlides/_rels/notesSlide27.xml.rels>&#65279;<?xml version="1.0" encoding="utf-8" standalone="yes"?><Relationships xmlns="http://schemas.openxmlformats.org/package/2006/relationships"><Relationship Id="rId1" Type="http://schemas.openxmlformats.org/officeDocument/2006/relationships/slide" Target="../slides/slide28.xml" /><Relationship Id="rId2" Type="http://schemas.openxmlformats.org/officeDocument/2006/relationships/notesMaster" Target="../notesMasters/notesMaster1.xml" /></Relationships>
</file>

<file path=ppt/notesSlides/_rels/notesSlide28.xml.rels>&#65279;<?xml version="1.0" encoding="utf-8" standalone="yes"?><Relationships xmlns="http://schemas.openxmlformats.org/package/2006/relationships"><Relationship Id="rId1" Type="http://schemas.openxmlformats.org/officeDocument/2006/relationships/slide" Target="../slides/slide29.xml" /><Relationship Id="rId2" Type="http://schemas.openxmlformats.org/officeDocument/2006/relationships/notesMaster" Target="../notesMasters/notesMaster1.xml" /></Relationships>
</file>

<file path=ppt/notesSlides/_rels/notesSlide29.xml.rels>&#65279;<?xml version="1.0" encoding="utf-8" standalone="yes"?><Relationships xmlns="http://schemas.openxmlformats.org/package/2006/relationships"><Relationship Id="rId1" Type="http://schemas.openxmlformats.org/officeDocument/2006/relationships/slide" Target="../slides/slide30.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22</a:t>
            </a:fld>
            <a:endParaRPr 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23</a:t>
            </a:fld>
            <a:endParaRPr 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24</a:t>
            </a:fld>
            <a:endParaRPr 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25</a:t>
            </a:fld>
            <a:endParaRPr 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26</a:t>
            </a:fld>
            <a:endParaRPr 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27</a:t>
            </a:fld>
            <a:endParaRPr 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28</a:t>
            </a:fld>
            <a:endParaRPr lang="en-US"/>
          </a:p>
        </p:txBody>
      </p:sp>
    </p:spTree>
  </p:cSld>
  <p:clrMapOvr>
    <a:masterClrMapping/>
  </p:clrMapOvr>
</p:notes>
</file>

<file path=ppt/notesSlides/notesSlide2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29</a:t>
            </a:fld>
            <a:endParaRPr 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txBox="1">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30</a:t>
            </a:fld>
            <a:endParaRPr 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6.xml" /><Relationship Id="rId2" Type="http://schemas.openxmlformats.org/officeDocument/2006/relationships/tags" Target="../tags/tag7.xml" /><Relationship Id="rId3" Type="http://schemas.openxmlformats.org/officeDocument/2006/relationships/tags" Target="../tags/tag8.xml" /><Relationship Id="rId4" Type="http://schemas.openxmlformats.org/officeDocument/2006/relationships/tags" Target="../tags/tag9.xml" /><Relationship Id="rId5" Type="http://schemas.openxmlformats.org/officeDocument/2006/relationships/tags" Target="../tags/tag10.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11.xml" /><Relationship Id="rId2" Type="http://schemas.openxmlformats.org/officeDocument/2006/relationships/tags" Target="../tags/tag12.xml" /><Relationship Id="rId3" Type="http://schemas.openxmlformats.org/officeDocument/2006/relationships/tags" Target="../tags/tag13.xml" /><Relationship Id="rId4" Type="http://schemas.openxmlformats.org/officeDocument/2006/relationships/tags" Target="../tags/tag14.xml" /><Relationship Id="rId5" Type="http://schemas.openxmlformats.org/officeDocument/2006/relationships/tags" Target="../tags/tag15.xml" /><Relationship Id="rId6"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16.xml" /><Relationship Id="rId2" Type="http://schemas.openxmlformats.org/officeDocument/2006/relationships/tags" Target="../tags/tag17.xml" /><Relationship Id="rId3" Type="http://schemas.openxmlformats.org/officeDocument/2006/relationships/tags" Target="../tags/tag18.xml" /><Relationship Id="rId4" Type="http://schemas.openxmlformats.org/officeDocument/2006/relationships/tags" Target="../tags/tag19.xml" /><Relationship Id="rId5" Type="http://schemas.openxmlformats.org/officeDocument/2006/relationships/tags" Target="../tags/tag20.xml" /><Relationship Id="rId6" Type="http://schemas.openxmlformats.org/officeDocument/2006/relationships/tags" Target="../tags/tag21.xml" /><Relationship Id="rId7"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22.xml" /><Relationship Id="rId2" Type="http://schemas.openxmlformats.org/officeDocument/2006/relationships/tags" Target="../tags/tag23.xml" /><Relationship Id="rId3" Type="http://schemas.openxmlformats.org/officeDocument/2006/relationships/tags" Target="../tags/tag24.xml" /><Relationship Id="rId4" Type="http://schemas.openxmlformats.org/officeDocument/2006/relationships/tags" Target="../tags/tag25.xml" /><Relationship Id="rId5" Type="http://schemas.openxmlformats.org/officeDocument/2006/relationships/tags" Target="../tags/tag26.xml" /><Relationship Id="rId6" Type="http://schemas.openxmlformats.org/officeDocument/2006/relationships/tags" Target="../tags/tag27.xml" /><Relationship Id="rId7" Type="http://schemas.openxmlformats.org/officeDocument/2006/relationships/tags" Target="../tags/tag28.xml" /><Relationship Id="rId8" Type="http://schemas.openxmlformats.org/officeDocument/2006/relationships/tags" Target="../tags/tag29.xml" /><Relationship Id="rId9"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30.xml" /><Relationship Id="rId2" Type="http://schemas.openxmlformats.org/officeDocument/2006/relationships/tags" Target="../tags/tag31.xml" /><Relationship Id="rId3" Type="http://schemas.openxmlformats.org/officeDocument/2006/relationships/tags" Target="../tags/tag32.xml" /><Relationship Id="rId4" Type="http://schemas.openxmlformats.org/officeDocument/2006/relationships/tags" Target="../tags/tag33.xml" /><Relationship Id="rId5"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34.xml" /><Relationship Id="rId2" Type="http://schemas.openxmlformats.org/officeDocument/2006/relationships/tags" Target="../tags/tag35.xml" /><Relationship Id="rId3" Type="http://schemas.openxmlformats.org/officeDocument/2006/relationships/tags" Target="../tags/tag36.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37.xml" /><Relationship Id="rId2" Type="http://schemas.openxmlformats.org/officeDocument/2006/relationships/tags" Target="../tags/tag38.xml" /><Relationship Id="rId3" Type="http://schemas.openxmlformats.org/officeDocument/2006/relationships/tags" Target="../tags/tag39.xml" /><Relationship Id="rId4" Type="http://schemas.openxmlformats.org/officeDocument/2006/relationships/tags" Target="../tags/tag40.xml" /><Relationship Id="rId5" Type="http://schemas.openxmlformats.org/officeDocument/2006/relationships/tags" Target="../tags/tag41.xml" /><Relationship Id="rId6" Type="http://schemas.openxmlformats.org/officeDocument/2006/relationships/tags" Target="../tags/tag42.xml" /><Relationship Id="rId7"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43.xml" /><Relationship Id="rId2" Type="http://schemas.openxmlformats.org/officeDocument/2006/relationships/tags" Target="../tags/tag44.xml" /><Relationship Id="rId3" Type="http://schemas.openxmlformats.org/officeDocument/2006/relationships/tags" Target="../tags/tag45.xml" /><Relationship Id="rId4" Type="http://schemas.openxmlformats.org/officeDocument/2006/relationships/tags" Target="../tags/tag46.xml" /><Relationship Id="rId5" Type="http://schemas.openxmlformats.org/officeDocument/2006/relationships/tags" Target="../tags/tag47.xml" /><Relationship Id="rId6"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48.xml" /><Relationship Id="rId2" Type="http://schemas.openxmlformats.org/officeDocument/2006/relationships/tags" Target="../tags/tag49.xml" /><Relationship Id="rId3" Type="http://schemas.openxmlformats.org/officeDocument/2006/relationships/tags" Target="../tags/tag50.xml" /><Relationship Id="rId4" Type="http://schemas.openxmlformats.org/officeDocument/2006/relationships/tags" Target="../tags/tag51.xml" /><Relationship Id="rId5"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52.xml" /><Relationship Id="rId2" Type="http://schemas.openxmlformats.org/officeDocument/2006/relationships/tags" Target="../tags/tag53.xml" /><Relationship Id="rId3" Type="http://schemas.openxmlformats.org/officeDocument/2006/relationships/tags" Target="../tags/tag54.xml" /><Relationship Id="rId4" Type="http://schemas.openxmlformats.org/officeDocument/2006/relationships/tags" Target="../tags/tag55.xml" /><Relationship Id="rId5" Type="http://schemas.openxmlformats.org/officeDocument/2006/relationships/tags" Target="../tags/tag56.xml" /><Relationship Id="rId6"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81347C7-CEEA-4177-B9B0-DD02E2A38C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607A276-FAF9-430B-AA48-88A2DCDA1E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AA2CA1E-5719-4584-A8B9-1AFEC47FC6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66265D4-D730-42E2-9082-85640E7EAF4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53CA768-C9A6-4700-8E5A-02AAA525D8C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E20AFD6-71DF-4070-9AD3-0353561C9CD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78ED684-BB46-460B-8202-67021C881FE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D9F6E6C-2614-4053-8C8F-44F8D56D0E3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E566270-DB8D-4446-A02F-9E01D40357F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3E02B29-8F87-403D-BC50-A549A26664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06FAB57-F08B-4957-B83A-7BE934DB87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custDataLst>
              <p:tags r:id="rId1"/>
            </p:custDataLst>
          </p:nvPr>
        </p:nvSpPr>
        <p:spPr>
          <a:xfrm>
            <a:off x="1198800" y="914400"/>
            <a:ext cx="9799200" cy="2570400"/>
          </a:xfrm>
        </p:spPr>
        <p:txBody>
          <a:bodyPr lIns="90000" tIns="46800" rIns="90000" bIns="46800" anchor="b" anchorCtr="0">
            <a:normAutofit/>
          </a:bodyPr>
          <a:lstStyle>
            <a:lvl1pPr algn="ctr">
              <a:defRPr sz="6000"/>
            </a:lvl1pPr>
          </a:lstStyle>
          <a:p>
            <a:r>
              <a:rPr lang="zh-CN" altLang="en-US"/>
              <a:t>单击此处编辑母版标题样式</a:t>
            </a:r>
            <a:endParaRPr lang="zh-CN" altLang="en-US"/>
          </a:p>
        </p:txBody>
      </p:sp>
      <p:sp>
        <p:nvSpPr>
          <p:cNvPr id="3" name="副标题 2"/>
          <p:cNvSpPr>
            <a:spLocks noGrp="1"/>
          </p:cNvSpPr>
          <p:nvPr>
            <p:ph type="subTitle" idx="1"/>
            <p:custDataLst>
              <p:tags r:id="rId2"/>
            </p:custDataLst>
          </p:nvPr>
        </p:nvSpPr>
        <p:spPr>
          <a:xfrm>
            <a:off x="1198800" y="3560400"/>
            <a:ext cx="9799200" cy="1472400"/>
          </a:xfrm>
        </p:spPr>
        <p:txBody>
          <a:bodyPr lIns="90000" tIns="46800" rIns="90000" bIns="46800">
            <a:normAutofit/>
          </a:bodyPr>
          <a:lstStyle>
            <a:lvl1pPr marL="0" indent="0" algn="ctr">
              <a:lnSpc>
                <a:spcPct val="110000"/>
              </a:lnSpc>
              <a:buNone/>
              <a:defRPr sz="2400" spc="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16" name="日期占位符 15"/>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4"/>
            </p:custDataLst>
          </p:nvPr>
        </p:nvSpPr>
        <p:spPr/>
        <p:txBody>
          <a:bodyPr/>
          <a:lstStyle/>
          <a:p>
            <a:endParaRPr lang="zh-CN" altLang="en-US"/>
          </a:p>
        </p:txBody>
      </p:sp>
      <p:sp>
        <p:nvSpPr>
          <p:cNvPr id="18" name="灯片编号占位符 17"/>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内容占位符 2"/>
          <p:cNvSpPr>
            <a:spLocks noGrp="1"/>
          </p:cNvSpPr>
          <p:nvPr>
            <p:ph idx="1"/>
            <p:custDataLst>
              <p:tags r:id="rId2"/>
            </p:custDataLst>
          </p:nvPr>
        </p:nvSpPr>
        <p:spPr>
          <a:xfrm>
            <a:off x="608400" y="1490400"/>
            <a:ext cx="10969200" cy="4759200"/>
          </a:xfrm>
        </p:spPr>
        <p:txBody>
          <a:bodyPr vert="horz" lIns="90000" tIns="46800" rIns="90000" bIns="4680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hasCustomPrompt="1"/>
            <p:custDataLst>
              <p:tags r:id="rId1"/>
            </p:custDataLst>
          </p:nvPr>
        </p:nvSpPr>
        <p:spPr>
          <a:xfrm>
            <a:off x="1990800" y="3848400"/>
            <a:ext cx="7768800" cy="766800"/>
          </a:xfrm>
        </p:spPr>
        <p:txBody>
          <a:bodyPr lIns="90000" tIns="46800" rIns="90000" bIns="46800" anchor="b" anchorCtr="0">
            <a:normAutofit/>
          </a:bodyPr>
          <a:lstStyle>
            <a:lvl1pPr>
              <a:defRPr sz="4400"/>
            </a:lvl1pPr>
          </a:lstStyle>
          <a:p>
            <a:r>
              <a:rPr lang="zh-CN" altLang="en-US"/>
              <a:t>单击此处编辑标题</a:t>
            </a:r>
            <a:endParaRPr lang="zh-CN" altLang="en-US"/>
          </a:p>
        </p:txBody>
      </p:sp>
      <p:sp>
        <p:nvSpPr>
          <p:cNvPr id="3" name="文本占位符 2"/>
          <p:cNvSpPr>
            <a:spLocks noGrp="1"/>
          </p:cNvSpPr>
          <p:nvPr>
            <p:ph type="body" idx="1" hasCustomPrompt="1"/>
            <p:custDataLst>
              <p:tags r:id="rId2"/>
            </p:custDataLst>
          </p:nvPr>
        </p:nvSpPr>
        <p:spPr>
          <a:xfrm>
            <a:off x="1990800" y="4615200"/>
            <a:ext cx="7768800" cy="867600"/>
          </a:xfrm>
        </p:spPr>
        <p:txBody>
          <a:bodyPr lIns="90000" tIns="46800" rIns="90000" bIns="46800">
            <a:normAutofit/>
          </a:bodyPr>
          <a:lstStyle>
            <a:lvl1pPr marL="0" indent="0">
              <a:buNone/>
              <a:defRPr sz="1800">
                <a:solidFill>
                  <a:schemeClr val="tx1">
                    <a:lumMod val="65000"/>
                    <a:lumOff val="3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单击此处编辑文本</a:t>
            </a:r>
            <a:endParaRPr lang="zh-CN" altLang="en-US"/>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内容占位符 2"/>
          <p:cNvSpPr>
            <a:spLocks noGrp="1"/>
          </p:cNvSpPr>
          <p:nvPr>
            <p:ph sz="half" idx="1"/>
            <p:custDataLst>
              <p:tags r:id="rId2"/>
            </p:custDataLst>
          </p:nvPr>
        </p:nvSpPr>
        <p:spPr>
          <a:xfrm>
            <a:off x="608400" y="1501200"/>
            <a:ext cx="5176800" cy="4748400"/>
          </a:xfrm>
        </p:spPr>
        <p:txBody>
          <a:bodyPr vert="horz" lIns="90000" tIns="46800" rIns="90000" bIns="4680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custDataLst>
              <p:tags r:id="rId3"/>
            </p:custDataLst>
          </p:nvPr>
        </p:nvSpPr>
        <p:spPr>
          <a:xfrm>
            <a:off x="6411600" y="1501200"/>
            <a:ext cx="5176800" cy="4748400"/>
          </a:xfrm>
        </p:spPr>
        <p:txBody>
          <a:bodyPr lIns="90000" tIns="46800" rIns="90000" bIns="4680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5"/>
            </p:custDataLst>
          </p:nvPr>
        </p:nvSpPr>
        <p:spPr/>
        <p:txBody>
          <a:bodyPr/>
          <a:lstStyle/>
          <a:p>
            <a:endParaRPr lang="zh-CN" altLang="en-US"/>
          </a:p>
        </p:txBody>
      </p:sp>
      <p:sp>
        <p:nvSpPr>
          <p:cNvPr id="7" name="灯片编号占位符 6"/>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文本占位符 2"/>
          <p:cNvSpPr>
            <a:spLocks noGrp="1"/>
          </p:cNvSpPr>
          <p:nvPr>
            <p:ph type="body" idx="1" hasCustomPrompt="1"/>
            <p:custDataLst>
              <p:tags r:id="rId2"/>
            </p:custDataLst>
          </p:nvPr>
        </p:nvSpPr>
        <p:spPr>
          <a:xfrm>
            <a:off x="608400" y="1429200"/>
            <a:ext cx="5342400" cy="381600"/>
          </a:xfrm>
        </p:spPr>
        <p:txBody>
          <a:bodyPr lIns="101600" tIns="38100" rIns="76200" bIns="3810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3"/>
            </p:custDataLst>
          </p:nvPr>
        </p:nvSpPr>
        <p:spPr>
          <a:xfrm>
            <a:off x="608400" y="1854000"/>
            <a:ext cx="5342400" cy="4395600"/>
          </a:xfrm>
        </p:spPr>
        <p:txBody>
          <a:bodyPr vert="horz" lIns="101600" tIns="0" rIns="82550" bIns="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hasCustomPrompt="1"/>
            <p:custDataLst>
              <p:tags r:id="rId4"/>
            </p:custDataLst>
          </p:nvPr>
        </p:nvSpPr>
        <p:spPr>
          <a:xfrm>
            <a:off x="6235750" y="1421729"/>
            <a:ext cx="5342400" cy="381600"/>
          </a:xfrm>
        </p:spPr>
        <p:txBody>
          <a:bodyPr vert="horz" lIns="101600" tIns="38100" rIns="76200" bIns="38100" rtlCol="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单击此处编辑文本</a:t>
            </a:r>
            <a:endParaRPr lang="zh-CN" altLang="en-US"/>
          </a:p>
        </p:txBody>
      </p:sp>
      <p:sp>
        <p:nvSpPr>
          <p:cNvPr id="6" name="内容占位符 5"/>
          <p:cNvSpPr>
            <a:spLocks noGrp="1"/>
          </p:cNvSpPr>
          <p:nvPr>
            <p:ph sz="quarter" idx="4"/>
            <p:custDataLst>
              <p:tags r:id="rId5"/>
            </p:custDataLst>
          </p:nvPr>
        </p:nvSpPr>
        <p:spPr>
          <a:xfrm>
            <a:off x="6235750" y="1854000"/>
            <a:ext cx="5342400" cy="4395600"/>
          </a:xfrm>
        </p:spPr>
        <p:txBody>
          <a:bodyPr vert="horz" lIns="101600" tIns="0" rIns="82550" bIns="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custDataLst>
              <p:tags r:id="rId6"/>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7"/>
            </p:custDataLst>
          </p:nvPr>
        </p:nvSpPr>
        <p:spPr/>
        <p:txBody>
          <a:bodyPr/>
          <a:lstStyle/>
          <a:p>
            <a:endParaRPr lang="zh-CN" altLang="en-US"/>
          </a:p>
        </p:txBody>
      </p:sp>
      <p:sp>
        <p:nvSpPr>
          <p:cNvPr id="9" name="灯片编号占位符 8"/>
          <p:cNvSpPr>
            <a:spLocks noGrp="1"/>
          </p:cNvSpPr>
          <p:nvPr>
            <p:ph type="sldNum" sz="quarter" idx="12"/>
            <p:custDataLst>
              <p:tags r:id="rId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spTree>
      <p:nvGrpSpPr>
        <p:cNvPr id="1" name=""/>
        <p:cNvGrpSpPr/>
        <p:nvPr/>
      </p:nvGrpSpPr>
      <p:grpSpPr>
        <a:xfrm>
          <a:off x="0" y="0"/>
          <a:ext cx="0" cy="0"/>
        </a:xfrm>
      </p:grpSpPr>
      <p:sp>
        <p:nvSpPr>
          <p:cNvPr id="3" name="图片占位符 2"/>
          <p:cNvSpPr>
            <a:spLocks noGrp="1"/>
          </p:cNvSpPr>
          <p:nvPr>
            <p:ph type="pic" idx="1"/>
            <p:custDataLst>
              <p:tags r:id="rId1"/>
            </p:custDataLst>
          </p:nvPr>
        </p:nvSpPr>
        <p:spPr>
          <a:xfrm>
            <a:off x="608400" y="1555200"/>
            <a:ext cx="5233077" cy="4608000"/>
          </a:xfrm>
        </p:spPr>
        <p:txBody>
          <a:bodyPr vert="horz" lIns="90000" tIns="46800" rIns="90000" bIns="46800" rtlCol="0">
            <a:normAutofit/>
          </a:bodyPr>
          <a:lstStyle>
            <a:lvl1pPr>
              <a:buNone/>
              <a:defRPr sz="1600"/>
            </a:lvl1pPr>
          </a:lstStyle>
          <a:p>
            <a:pPr lvl="0"/>
            <a:endParaRPr lang="zh-CN" altLang="en-US"/>
          </a:p>
        </p:txBody>
      </p:sp>
      <p:sp>
        <p:nvSpPr>
          <p:cNvPr id="4" name="文本占位符 3"/>
          <p:cNvSpPr>
            <a:spLocks noGrp="1"/>
          </p:cNvSpPr>
          <p:nvPr>
            <p:ph type="body" sz="half" idx="2"/>
            <p:custDataLst>
              <p:tags r:id="rId2"/>
            </p:custDataLst>
          </p:nvPr>
        </p:nvSpPr>
        <p:spPr>
          <a:xfrm>
            <a:off x="6350400" y="1555200"/>
            <a:ext cx="5227200" cy="4608000"/>
          </a:xfrm>
        </p:spPr>
        <p:txBody>
          <a:bodyPr vert="horz" lIns="90000" tIns="46800" rIns="90000" bIns="46800" rtlCol="0">
            <a:normAutofit/>
          </a:bodyPr>
          <a:lstStyle>
            <a:lvl1pPr>
              <a:buNone/>
              <a:defRPr sz="1600"/>
            </a:lvl1pPr>
          </a:lstStyle>
          <a:p>
            <a:pPr lvl="0"/>
            <a:r>
              <a:rPr lang="zh-CN" altLang="en-US" smtClean="0"/>
              <a:t>单击此处编辑母版文本样式</a:t>
            </a:r>
            <a:endParaRPr lang="zh-CN" altLang="en-US"/>
          </a:p>
        </p:txBody>
      </p:sp>
      <p:sp>
        <p:nvSpPr>
          <p:cNvPr id="5" name="日期占位符 4"/>
          <p:cNvSpPr>
            <a:spLocks noGrp="1"/>
          </p:cNvSpPr>
          <p:nvPr>
            <p:ph type="dt" sz="half" idx="10"/>
            <p:custDataLst>
              <p:tags r:id="rId3"/>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4"/>
            </p:custDataLst>
          </p:nvPr>
        </p:nvSpPr>
        <p:spPr/>
        <p:txBody>
          <a:bodyPr/>
          <a:lstStyle/>
          <a:p>
            <a:endParaRPr lang="zh-CN" altLang="en-US"/>
          </a:p>
        </p:txBody>
      </p:sp>
      <p:sp>
        <p:nvSpPr>
          <p:cNvPr id="7" name="灯片编号占位符 6"/>
          <p:cNvSpPr>
            <a:spLocks noGrp="1"/>
          </p:cNvSpPr>
          <p:nvPr>
            <p:ph type="sldNum" sz="quarter" idx="12"/>
            <p:custDataLst>
              <p:tags r:id="rId5"/>
            </p:custDataLst>
          </p:nvPr>
        </p:nvSpPr>
        <p:spPr/>
        <p:txBody>
          <a:bodyPr/>
          <a:lstStyle/>
          <a:p>
            <a:fld id="{FABC47A4-756D-490B-A52F-7D9E2C9FC05F}" type="slidenum">
              <a:rPr lang="zh-CN" altLang="en-US" smtClean="0"/>
              <a:t/>
            </a:fld>
            <a:endParaRPr lang="zh-CN" altLang="en-US"/>
          </a:p>
        </p:txBody>
      </p:sp>
      <p:sp>
        <p:nvSpPr>
          <p:cNvPr id="9" name="标题 8"/>
          <p:cNvSpPr>
            <a:spLocks noGrp="1"/>
          </p:cNvSpPr>
          <p:nvPr>
            <p:ph type="title"/>
            <p:custDataLst>
              <p:tags r:id="rId6"/>
            </p:custDataLst>
          </p:nvPr>
        </p:nvSpPr>
        <p:spPr/>
        <p:txBody>
          <a:bodyPr/>
          <a:lstStyle/>
          <a:p>
            <a:r>
              <a:rPr lang="zh-CN" altLang="en-US"/>
              <a:t>单击此处编辑母版标题样式</a:t>
            </a:r>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nvGrpSpPr>
      <p:grpSpPr>
        <a:xfrm>
          <a:off x="0" y="0"/>
          <a:ext cx="0" cy="0"/>
        </a:xfrm>
      </p:grpSpPr>
      <p:sp>
        <p:nvSpPr>
          <p:cNvPr id="2" name="竖排标题 1"/>
          <p:cNvSpPr>
            <a:spLocks noGrp="1"/>
          </p:cNvSpPr>
          <p:nvPr>
            <p:ph type="title" orient="vert" hasCustomPrompt="1"/>
            <p:custDataLst>
              <p:tags r:id="rId1"/>
            </p:custDataLst>
          </p:nvPr>
        </p:nvSpPr>
        <p:spPr>
          <a:xfrm>
            <a:off x="10234800" y="914400"/>
            <a:ext cx="1044000" cy="5029200"/>
          </a:xfrm>
        </p:spPr>
        <p:txBody>
          <a:bodyPr vert="eaVert" lIns="90000" tIns="46800" rIns="90000" bIns="46800" rtlCol="0" anchor="ctr" anchorCtr="0">
            <a:normAutofit/>
          </a:bodyPr>
          <a:lstStyle>
            <a:lvl1pPr>
              <a:buNone/>
              <a:defRPr sz="2800"/>
            </a:lvl1pPr>
          </a:lstStyle>
          <a:p>
            <a:pPr lvl="0"/>
            <a:r>
              <a:rPr lang="zh-CN" altLang="en-US" smtClean="0"/>
              <a:t>单击此处编辑标题</a:t>
            </a:r>
            <a:endParaRPr lang="zh-CN" altLang="en-US"/>
          </a:p>
        </p:txBody>
      </p:sp>
      <p:sp>
        <p:nvSpPr>
          <p:cNvPr id="3" name="竖排文字占位符 2"/>
          <p:cNvSpPr>
            <a:spLocks noGrp="1"/>
          </p:cNvSpPr>
          <p:nvPr>
            <p:ph type="body" orient="vert" idx="1"/>
            <p:custDataLst>
              <p:tags r:id="rId2"/>
            </p:custDataLst>
          </p:nvPr>
        </p:nvSpPr>
        <p:spPr>
          <a:xfrm>
            <a:off x="914400" y="914400"/>
            <a:ext cx="9169200" cy="5029200"/>
          </a:xfrm>
        </p:spPr>
        <p:txBody>
          <a:bodyPr vert="eaVert" lIns="46800" tIns="46800" rIns="46800" bIns="46800"/>
          <a:lstStyle>
            <a:lvl1pPr marL="228600" indent="-228600">
              <a:spcAft>
                <a:spcPts val="1000"/>
              </a:spcAft>
              <a:defRPr spc="300"/>
            </a:lvl1pPr>
            <a:lvl2pPr marL="685800" indent="-228600">
              <a:defRPr spc="300"/>
            </a:lvl2pPr>
            <a:lvl3pPr marL="1143000" indent="-228600">
              <a:defRPr spc="300"/>
            </a:lvl3pPr>
            <a:lvl4pPr marL="1600200" indent="-228600">
              <a:defRPr spc="300"/>
            </a:lvl4pPr>
            <a:lvl5pPr marL="2057400" indent="-228600">
              <a:defRPr spc="300"/>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spTree>
      <p:nvGrpSpPr>
        <p:cNvPr id="1" name=""/>
        <p:cNvGrpSpPr/>
        <p:nvPr/>
      </p:nvGrpSpPr>
      <p:grpSpPr>
        <a:xfrm>
          <a:off x="0" y="0"/>
          <a:ext cx="0" cy="0"/>
        </a:xfrm>
      </p:grpSpPr>
      <p:sp>
        <p:nvSpPr>
          <p:cNvPr id="3" name="日期占位符 2"/>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2"/>
            </p:custDataLst>
          </p:nvPr>
        </p:nvSpPr>
        <p:spPr/>
        <p:txBody>
          <a:bodyPr/>
          <a:lstStyle/>
          <a:p>
            <a:endParaRPr lang="zh-CN" altLang="en-US"/>
          </a:p>
        </p:txBody>
      </p:sp>
      <p:sp>
        <p:nvSpPr>
          <p:cNvPr id="5" name="灯片编号占位符 4"/>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4"/>
            </p:custDataLst>
          </p:nvPr>
        </p:nvSpPr>
        <p:spPr>
          <a:xfrm>
            <a:off x="608400" y="774000"/>
            <a:ext cx="10972800" cy="5482800"/>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nvGrpSpPr>
      <p:grpSpPr>
        <a:xfrm>
          <a:off x="0" y="0"/>
          <a:ext cx="0" cy="0"/>
        </a:xfrm>
      </p:grpSpPr>
      <p:sp>
        <p:nvSpPr>
          <p:cNvPr id="3" name="日期占位符 2"/>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2"/>
            </p:custDataLst>
          </p:nvPr>
        </p:nvSpPr>
        <p:spPr/>
        <p:txBody>
          <a:bodyPr/>
          <a:lstStyle/>
          <a:p>
            <a:endParaRPr lang="zh-CN" altLang="en-US"/>
          </a:p>
        </p:txBody>
      </p:sp>
      <p:sp>
        <p:nvSpPr>
          <p:cNvPr id="5" name="灯片编号占位符 4"/>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
        <p:nvSpPr>
          <p:cNvPr id="2" name="标题 1"/>
          <p:cNvSpPr>
            <a:spLocks noGrp="1"/>
          </p:cNvSpPr>
          <p:nvPr>
            <p:ph type="title" hasCustomPrompt="1"/>
            <p:custDataLst>
              <p:tags r:id="rId4"/>
            </p:custDataLst>
          </p:nvPr>
        </p:nvSpPr>
        <p:spPr>
          <a:xfrm>
            <a:off x="1198800" y="2484000"/>
            <a:ext cx="9799200" cy="1018800"/>
          </a:xfrm>
        </p:spPr>
        <p:txBody>
          <a:bodyPr vert="horz" lIns="90000" tIns="46800" rIns="90000" bIns="46800" rtlCol="0" anchor="t" anchorCtr="0">
            <a:normAutofit/>
          </a:bodyPr>
          <a:lstStyle>
            <a:lvl1pPr algn="ctr">
              <a:defRPr sz="6000"/>
            </a:lvl1pPr>
          </a:lstStyle>
          <a:p>
            <a:pPr lvl="0"/>
            <a:r>
              <a:rPr lang="zh-CN" altLang="en-US" smtClean="0"/>
              <a:t>单击此处编辑标题</a:t>
            </a:r>
            <a:endParaRPr lang="zh-CN" altLang="en-US"/>
          </a:p>
        </p:txBody>
      </p:sp>
      <p:sp>
        <p:nvSpPr>
          <p:cNvPr id="7" name="文本占位符 6"/>
          <p:cNvSpPr>
            <a:spLocks noGrp="1"/>
          </p:cNvSpPr>
          <p:nvPr>
            <p:ph type="body" sz="quarter" idx="13"/>
            <p:custDataLst>
              <p:tags r:id="rId5"/>
            </p:custDataLst>
          </p:nvPr>
        </p:nvSpPr>
        <p:spPr>
          <a:xfrm>
            <a:off x="1198800" y="3560400"/>
            <a:ext cx="9799200" cy="471600"/>
          </a:xfrm>
        </p:spPr>
        <p:txBody>
          <a:bodyPr lIns="90000" tIns="46800" rIns="90000" bIns="46800">
            <a:normAutofit/>
          </a:bodyPr>
          <a:lstStyle>
            <a:lvl1pPr algn="ctr">
              <a:lnSpc>
                <a:spcPct val="110000"/>
              </a:lnSpc>
              <a:buNone/>
              <a:defRPr sz="2400" spc="200"/>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57.xml" /><Relationship Id="rId13" Type="http://schemas.openxmlformats.org/officeDocument/2006/relationships/tags" Target="../tags/tag58.xml" /><Relationship Id="rId14" Type="http://schemas.openxmlformats.org/officeDocument/2006/relationships/tags" Target="../tags/tag59.xml" /><Relationship Id="rId15" Type="http://schemas.openxmlformats.org/officeDocument/2006/relationships/tags" Target="../tags/tag60.xml" /><Relationship Id="rId16" Type="http://schemas.openxmlformats.org/officeDocument/2006/relationships/tags" Target="../tags/tag61.xml" /><Relationship Id="rId17" Type="http://schemas.openxmlformats.org/officeDocument/2006/relationships/image" Target="file:///D:\qq&#25991;&#20214;\712321467\Image\C2C\Image2\%7b75232B38-A165-1FB7-499C-2E1C792CACB5%7d.png" TargetMode="External" /><Relationship Id="rId18" Type="http://schemas.openxmlformats.org/officeDocument/2006/relationships/image" Target="../media/image1.png" /><Relationship Id="rId19" Type="http://schemas.openxmlformats.org/officeDocument/2006/relationships/tags" Target="../tags/tag62.xml" /><Relationship Id="rId2" Type="http://schemas.openxmlformats.org/officeDocument/2006/relationships/slideLayout" Target="../slideLayouts/slideLayout13.xml" /><Relationship Id="rId20"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p:custDataLst>
              <p:tags r:id="rId12"/>
            </p:custDataLst>
          </p:nvPr>
        </p:nvSpPr>
        <p:spPr>
          <a:xfrm>
            <a:off x="608400" y="608400"/>
            <a:ext cx="10969200" cy="705600"/>
          </a:xfrm>
          <a:prstGeom prst="rect">
            <a:avLst/>
          </a:prstGeom>
        </p:spPr>
        <p:txBody>
          <a:bodyPr vert="horz" lIns="90170" tIns="46990" rIns="90170" bIns="46990" rtlCol="0" anchor="ctr"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13"/>
            </p:custDataLst>
          </p:nvPr>
        </p:nvSpPr>
        <p:spPr>
          <a:xfrm>
            <a:off x="608400" y="1490400"/>
            <a:ext cx="10969200" cy="4759200"/>
          </a:xfrm>
          <a:prstGeom prst="rect">
            <a:avLst/>
          </a:prstGeom>
        </p:spPr>
        <p:txBody>
          <a:bodyPr vert="horz" lIns="90000" tIns="46800" rIns="90000" bIns="4680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14"/>
            </p:custDataLst>
          </p:nvPr>
        </p:nvSpPr>
        <p:spPr>
          <a:xfrm>
            <a:off x="612000" y="6314400"/>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000" kern="1200" baseline="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15"/>
            </p:custDataLst>
          </p:nvPr>
        </p:nvSpPr>
        <p:spPr>
          <a:xfrm>
            <a:off x="4116000" y="6314400"/>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000" kern="1200" baseline="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16"/>
            </p:custDataLst>
          </p:nvPr>
        </p:nvSpPr>
        <p:spPr>
          <a:xfrm>
            <a:off x="8877600" y="6314400"/>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000" kern="1200" baseline="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pic>
        <p:nvPicPr>
          <p:cNvPr id="7" name="图片 1073743875" descr="学科网 zxxk.com" title=""/>
          <p:cNvPicPr>
            <a:picLocks noChangeAspect="1"/>
          </p:cNvPicPr>
          <p:nvPr/>
        </p:nvPicPr>
        <p:blipFill>
          <a:blip r:embed="rId18" r:link="rId17"/>
          <a:stretch>
            <a:fillRect/>
          </a:stretch>
        </p:blipFill>
        <p:spPr>
          <a:xfrm>
            <a:off x="838200" y="365125"/>
            <a:ext cx="9525" cy="9525"/>
          </a:xfrm>
          <a:prstGeom prst="rect">
            <a:avLst/>
          </a:prstGeom>
          <a:noFill/>
          <a:ln>
            <a:noFill/>
            <a:miter lim="800000"/>
          </a:ln>
        </p:spPr>
      </p:pic>
    </p:spTree>
    <p:custDataLst>
      <p:tags r:id="rId19"/>
    </p:custDataLst>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l" defTabSz="914400" rtl="0" eaLnBrk="1" fontAlgn="auto" latinLnBrk="0" hangingPunct="1">
        <a:lnSpc>
          <a:spcPct val="100000"/>
        </a:lnSpc>
        <a:spcBef>
          <a:spcPct val="0"/>
        </a:spcBef>
        <a:buNone/>
        <a:defRPr sz="3600" b="1" u="none" strike="noStrike" kern="1200" cap="none" spc="300" normalizeH="0" baseline="0">
          <a:solidFill>
            <a:schemeClr val="tx1">
              <a:lumMod val="85000"/>
              <a:lumOff val="15000"/>
            </a:schemeClr>
          </a:solidFill>
          <a:uFillTx/>
          <a:latin typeface="+mj-lt"/>
          <a:ea typeface="+mj-ea"/>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800" u="none" strike="noStrike" kern="1200" cap="none" spc="150" normalizeH="0" baseline="0">
          <a:solidFill>
            <a:schemeClr val="tx1">
              <a:lumMod val="65000"/>
              <a:lumOff val="35000"/>
            </a:schemeClr>
          </a:solidFill>
          <a:uFillTx/>
          <a:latin typeface="+mn-lt"/>
          <a:ea typeface="+mn-ea"/>
          <a:cs typeface="+mn-cs"/>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sz="1600" u="none" strike="noStrike" kern="1200" cap="none" spc="150" normalizeH="0" baseline="0">
          <a:solidFill>
            <a:schemeClr val="tx1">
              <a:lumMod val="65000"/>
              <a:lumOff val="35000"/>
            </a:schemeClr>
          </a:solidFill>
          <a:uFillTx/>
          <a:latin typeface="+mn-lt"/>
          <a:ea typeface="+mn-ea"/>
          <a:cs typeface="+mn-cs"/>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sz="1600" u="none" strike="noStrike" kern="1200" cap="none" spc="150" normalizeH="0" baseline="0">
          <a:solidFill>
            <a:schemeClr val="tx1">
              <a:lumMod val="65000"/>
              <a:lumOff val="35000"/>
            </a:schemeClr>
          </a:solidFill>
          <a:uFillTx/>
          <a:latin typeface="+mn-lt"/>
          <a:ea typeface="+mn-ea"/>
          <a:cs typeface="+mn-cs"/>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sz="1400" u="none" strike="noStrike" kern="1200" cap="none" spc="150" normalizeH="0" baseline="0">
          <a:solidFill>
            <a:schemeClr val="tx1">
              <a:lumMod val="65000"/>
              <a:lumOff val="35000"/>
            </a:schemeClr>
          </a:solidFill>
          <a:uFillTx/>
          <a:latin typeface="+mn-lt"/>
          <a:ea typeface="+mn-ea"/>
          <a:cs typeface="+mn-cs"/>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sz="1400" u="none" strike="noStrike" kern="1200" cap="none" spc="150" normalizeH="0" baseline="0">
          <a:solidFill>
            <a:schemeClr val="tx1">
              <a:lumMod val="65000"/>
              <a:lumOff val="35000"/>
            </a:schemeClr>
          </a:solidFill>
          <a:uFillTx/>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63.xml" /><Relationship Id="rId3" Type="http://schemas.openxmlformats.org/officeDocument/2006/relationships/tags" Target="../tags/tag64.xml" /><Relationship Id="rId4" Type="http://schemas.openxmlformats.org/officeDocument/2006/relationships/image" Target="../media/image2.jpeg" /><Relationship Id="rId5" Type="http://schemas.openxmlformats.org/officeDocument/2006/relationships/tags" Target="../tags/tag65.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notesSlide" Target="../notesSlides/notesSlide1.xml" /><Relationship Id="rId3" Type="http://schemas.openxmlformats.org/officeDocument/2006/relationships/image" Target="../media/image3.png" /><Relationship Id="rId4"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notesSlide" Target="../notesSlides/notesSlide2.xml" /><Relationship Id="rId3"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notesSlide" Target="../notesSlides/notesSlide3.xml" /><Relationship Id="rId3" Type="http://schemas.openxmlformats.org/officeDocument/2006/relationships/image" Target="../media/image4.pn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notesSlide" Target="../notesSlides/notesSlide4.xml"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notesSlide" Target="../notesSlides/notesSlide5.xml" /><Relationship Id="rId3" Type="http://schemas.openxmlformats.org/officeDocument/2006/relationships/image" Target="../media/image5.png" /><Relationship Id="rId4"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notesSlide" Target="../notesSlides/notesSlide6.xml" /><Relationship Id="rId3" Type="http://schemas.openxmlformats.org/officeDocument/2006/relationships/image" Target="../media/image6.png" /><Relationship Id="rId4"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notesSlide" Target="../notesSlides/notesSlide7.xml"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notesSlide" Target="../notesSlides/notesSlide8.xml"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notesSlide" Target="../notesSlides/notesSlide9.xml"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notesSlide" Target="../notesSlides/notesSlide10.xml"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notesSlide" Target="../notesSlides/notesSlide11.xml"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notesSlide" Target="../notesSlides/notesSlide12.xml" /><Relationship Id="rId3" Type="http://schemas.openxmlformats.org/officeDocument/2006/relationships/image" Target="../media/image7.png" /><Relationship Id="rId4"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notesSlide" Target="../notesSlides/notesSlide13.xml"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notesSlide" Target="../notesSlides/notesSlide14.xml" /><Relationship Id="rId3" Type="http://schemas.openxmlformats.org/officeDocument/2006/relationships/image" Target="../media/image8.png" /><Relationship Id="rId4"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notesSlide" Target="../notesSlides/notesSlide15.xml" /><Relationship Id="rId3"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notesSlide" Target="../notesSlides/notesSlide16.xml" /><Relationship Id="rId3" Type="http://schemas.openxmlformats.org/officeDocument/2006/relationships/image" Target="../media/image9.png" /><Relationship Id="rId4" Type="http://schemas.openxmlformats.org/officeDocument/2006/relationships/image" Target="../media/image10.png" /><Relationship Id="rId5" Type="http://schemas.openxmlformats.org/officeDocument/2006/relationships/image" Target="../media/image11.png" /><Relationship Id="rId6" Type="http://schemas.openxmlformats.org/officeDocument/2006/relationships/image" Target="../media/image12.png" /><Relationship Id="rId7" Type="http://schemas.openxmlformats.org/officeDocument/2006/relationships/image" Target="../media/image13.png" /><Relationship Id="rId8" Type="http://schemas.openxmlformats.org/officeDocument/2006/relationships/image" Target="../media/image2.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notesSlide" Target="../notesSlides/notesSlide17.xml" /><Relationship Id="rId3" Type="http://schemas.openxmlformats.org/officeDocument/2006/relationships/image" Target="../media/image2.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notesSlide" Target="../notesSlides/notesSlide18.xml" /><Relationship Id="rId3" Type="http://schemas.openxmlformats.org/officeDocument/2006/relationships/image" Target="../media/image14.png" /><Relationship Id="rId4" Type="http://schemas.openxmlformats.org/officeDocument/2006/relationships/image" Target="../media/image2.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notesSlide" Target="../notesSlides/notesSlide19.xml" /><Relationship Id="rId3" Type="http://schemas.openxmlformats.org/officeDocument/2006/relationships/image" Target="../media/image2.jpe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notesSlide" Target="../notesSlides/notesSlide20.xml" /><Relationship Id="rId3" Type="http://schemas.openxmlformats.org/officeDocument/2006/relationships/image" Target="../media/image15.png" /><Relationship Id="rId4" Type="http://schemas.openxmlformats.org/officeDocument/2006/relationships/image" Target="../media/image2.jpe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notesSlide" Target="../notesSlides/notesSlide21.xml" /><Relationship Id="rId3" Type="http://schemas.openxmlformats.org/officeDocument/2006/relationships/image" Target="../media/image2.jpe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notesSlide" Target="../notesSlides/notesSlide22.xml" /><Relationship Id="rId3" Type="http://schemas.openxmlformats.org/officeDocument/2006/relationships/image" Target="../media/image16.png" /><Relationship Id="rId4" Type="http://schemas.openxmlformats.org/officeDocument/2006/relationships/image" Target="../media/image17.png" /><Relationship Id="rId5" Type="http://schemas.openxmlformats.org/officeDocument/2006/relationships/image" Target="../media/image18.png" /><Relationship Id="rId6" Type="http://schemas.openxmlformats.org/officeDocument/2006/relationships/image" Target="../media/image19.png" /><Relationship Id="rId7" Type="http://schemas.openxmlformats.org/officeDocument/2006/relationships/image" Target="../media/image2.jpe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notesSlide" Target="../notesSlides/notesSlide23.xml" /><Relationship Id="rId3" Type="http://schemas.openxmlformats.org/officeDocument/2006/relationships/image" Target="../media/image2.jpeg"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notesSlide" Target="../notesSlides/notesSlide24.xml" /><Relationship Id="rId3" Type="http://schemas.openxmlformats.org/officeDocument/2006/relationships/image" Target="../media/image2.jpeg"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notesSlide" Target="../notesSlides/notesSlide25.xml" /><Relationship Id="rId3" Type="http://schemas.openxmlformats.org/officeDocument/2006/relationships/image" Target="../media/image20.png" /><Relationship Id="rId4" Type="http://schemas.openxmlformats.org/officeDocument/2006/relationships/image" Target="../media/image2.jpeg"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notesSlide" Target="../notesSlides/notesSlide26.xml" /><Relationship Id="rId3" Type="http://schemas.openxmlformats.org/officeDocument/2006/relationships/image" Target="../media/image2.jpeg"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notesSlide" Target="../notesSlides/notesSlide27.xml" /><Relationship Id="rId3" Type="http://schemas.openxmlformats.org/officeDocument/2006/relationships/image" Target="../media/image21.png" /><Relationship Id="rId4" Type="http://schemas.openxmlformats.org/officeDocument/2006/relationships/image" Target="../media/image2.jpeg"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notesSlide" Target="../notesSlides/notesSlide28.xml" /><Relationship Id="rId3" Type="http://schemas.openxmlformats.org/officeDocument/2006/relationships/image" Target="../media/image22.png" /><Relationship Id="rId4" Type="http://schemas.openxmlformats.org/officeDocument/2006/relationships/image" Target="../media/image2.jpeg"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notesSlide" Target="../notesSlides/notesSlide29.xml" /><Relationship Id="rId3" Type="http://schemas.openxmlformats.org/officeDocument/2006/relationships/image" Target="../media/image2.jpeg"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46010022040010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4">
            <a:alphaModFix amt="44000"/>
          </a:blip>
          <a:stretch>
            <a:fillRect/>
          </a:stretch>
        </a:blipFill>
        <a:effectLst/>
      </p:bgPr>
    </p:bg>
    <p:spTree>
      <p:nvGrpSpPr>
        <p:cNvPr id="1" name=""/>
        <p:cNvGrpSpPr/>
        <p:nvPr/>
      </p:nvGrpSpPr>
      <p:grpSpPr>
        <a:xfrm>
          <a:off x="0" y="0"/>
          <a:ext cx="0" cy="0"/>
        </a:xfrm>
      </p:grpSpPr>
      <p:sp>
        <p:nvSpPr>
          <p:cNvPr id="2" name="标题 1" title=""/>
          <p:cNvSpPr>
            <a:spLocks noGrp="1"/>
          </p:cNvSpPr>
          <p:nvPr>
            <p:ph type="ctrTitle"/>
            <p:custDataLst>
              <p:tags r:id="rId2"/>
            </p:custDataLst>
          </p:nvPr>
        </p:nvSpPr>
        <p:spPr/>
        <p:txBody>
          <a:bodyPr/>
          <a:lstStyle/>
          <a:p>
            <a:r>
              <a:rPr lang="zh-CN" altLang="zh-CN"/>
              <a:t>7.3力的平衡</a:t>
            </a:r>
            <a:endParaRPr lang="zh-CN" altLang="zh-CN"/>
          </a:p>
        </p:txBody>
      </p:sp>
      <p:sp>
        <p:nvSpPr>
          <p:cNvPr id="3" name="副标题 2" title=""/>
          <p:cNvSpPr>
            <a:spLocks noGrp="1"/>
          </p:cNvSpPr>
          <p:nvPr>
            <p:ph type="subTitle" idx="1"/>
            <p:custDataLst>
              <p:tags r:id="rId3"/>
            </p:custDataLst>
          </p:nvPr>
        </p:nvSpPr>
        <p:spPr/>
        <p:txBody>
          <a:bodyPr/>
          <a:lstStyle/>
          <a:p>
            <a:r>
              <a:rPr lang="zh-CN" altLang="zh-CN">
                <a:sym typeface="+mn-ea"/>
              </a:rPr>
              <a:t>沪科版物理八年级考点练习</a:t>
            </a:r>
            <a:endParaRPr lang="zh-CN" altLang="en-US"/>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4">
            <a:alphaModFix amt="44000"/>
          </a:blip>
          <a:stretch>
            <a:fillRect/>
          </a:stretch>
        </a:blipFill>
        <a:effectLst/>
      </p:bgPr>
    </p:bg>
    <p:spTree>
      <p:nvGrpSpPr>
        <p:cNvPr id="1" name=""/>
        <p:cNvGrpSpPr/>
        <p:nvPr/>
      </p:nvGrpSpPr>
      <p:grpSpPr>
        <a:xfrm>
          <a:off x="0" y="0"/>
          <a:ext cx="0" cy="0"/>
        </a:xfrm>
      </p:grpSpPr>
      <p:pic>
        <p:nvPicPr>
          <p:cNvPr id="8" name="New picture" title=""/>
          <p:cNvPicPr/>
          <p:nvPr/>
        </p:nvPicPr>
        <p:blipFill>
          <a:blip r:embed="rId3"/>
          <a:stretch>
            <a:fillRect/>
          </a:stretch>
        </p:blipFill>
        <p:spPr>
          <a:xfrm>
            <a:off x="10153014" y="635000"/>
            <a:ext cx="1346200" cy="927100"/>
          </a:xfrm>
          <a:prstGeom prst="rect">
            <a:avLst/>
          </a:prstGeom>
        </p:spPr>
      </p:pic>
      <p:sp>
        <p:nvSpPr>
          <p:cNvPr id="7" name="文本框 3" title=""/>
          <p:cNvSpPr txBox="1"/>
          <p:nvPr/>
        </p:nvSpPr>
        <p:spPr>
          <a:xfrm>
            <a:off x="436880" y="508000"/>
            <a:ext cx="9652635" cy="4171029"/>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1.如图所示</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举重运动员举起杠铃静止的站在地面上</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下列说法中错误的是</a:t>
            </a:r>
            <a:r>
              <a:rPr lang="en-US" altLang="zh-CN" sz="2800">
                <a:latin typeface="新宋体" panose="02010609030101010101" charset="-122"/>
                <a:ea typeface="新宋体" panose="02010609030101010101" charset="-122"/>
                <a:cs typeface="新宋体" panose="02010609030101010101" charset="-122"/>
              </a:rPr>
              <a:t>(</a:t>
            </a:r>
            <a:r>
              <a:rPr lang="en-US" altLang="zh-CN" sz="2800">
                <a:solidFill>
                  <a:srgbClr val="FFFFFF">
                    <a:alpha val="0"/>
                  </a:srgbClr>
                </a:solidFill>
                <a:latin typeface="Times New Roman" panose="02020603050405020304" pitchFamily="34" charset="0"/>
                <a:ea typeface="微软雅黑"/>
                <a:cs typeface="Times New Roman" panose="02020603050405020304" pitchFamily="34" charset="-120"/>
              </a:rPr>
              <a:t> ____ </a:t>
            </a:r>
            <a:r>
              <a:rPr lang="en-US" altLang="zh-CN" sz="2800">
                <a:latin typeface="新宋体" panose="02010609030101010101" charset="-122"/>
                <a:ea typeface="新宋体" panose="02010609030101010101" charset="-122"/>
                <a:cs typeface="新宋体" panose="02010609030101010101" charset="-122"/>
              </a:rPr>
              <a:t>)</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A.杠铃受到的重力与运动员对杠铃的支持力是一对平衡力</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B.杠铃对运动员的压力与运动员对杠铃的支持力是相互作用力</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C.运动员受到的重力与地面对运动员的支持力是一对平衡力</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D.运动员对地面的压力与地面对运动员的支持力是相互作用力</a:t>
            </a:r>
            <a:endParaRPr lang="zh-CN" altLang="en-US" sz="2800">
              <a:latin typeface="Times New Roman" panose="02020603050405020304" pitchFamily="34" charset="0"/>
              <a:ea typeface="微软雅黑"/>
              <a:cs typeface="Times New Roman" panose="02020603050405020304" pitchFamily="34" charset="-120"/>
              <a:sym typeface="+mn-ea"/>
            </a:endParaRPr>
          </a:p>
        </p:txBody>
      </p:sp>
      <p:sp>
        <p:nvSpPr>
          <p:cNvPr id="9" name="文本框 5" title=""/>
          <p:cNvSpPr txBox="1"/>
          <p:nvPr/>
        </p:nvSpPr>
        <p:spPr>
          <a:xfrm>
            <a:off x="436880" y="4933029"/>
            <a:ext cx="11335385" cy="1103567"/>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【解析】解：A、杠铃受到的重力与运动员对杠铃的支持力大小相等、方向相反、作用在同一直线上、作用在同一物体上</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是一对平衡力</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
        <p:nvSpPr>
          <p:cNvPr id="10" name="文本框 5" title=""/>
          <p:cNvSpPr txBox="1"/>
          <p:nvPr/>
        </p:nvSpPr>
        <p:spPr>
          <a:xfrm>
            <a:off x="3417592" y="988082"/>
            <a:ext cx="444456" cy="59270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C</a:t>
            </a:r>
            <a:endPar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3"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left)">
                                      <p:cBhvr>
                                        <p:cTn id="7" dur="500"/>
                                        <p:tgtEl>
                                          <p:spTgt spid="10"/>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8" dur="500" fill="hold" grpId="4"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wipe(left)">
                                      <p:cBhvr>
                                        <p:cTn id="1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3">
            <a:alphaModFix amt="44000"/>
          </a:blip>
          <a:stretch>
            <a:fillRect/>
          </a:stretch>
        </a:blipFill>
        <a:effectLst/>
      </p:bgPr>
    </p:bg>
    <p:spTree>
      <p:nvGrpSpPr>
        <p:cNvPr id="1" name=""/>
        <p:cNvGrpSpPr/>
        <p:nvPr/>
      </p:nvGrpSpPr>
      <p:grpSpPr>
        <a:xfrm>
          <a:off x="0" y="0"/>
          <a:ext cx="0" cy="0"/>
        </a:xfrm>
      </p:grpSpPr>
      <p:sp>
        <p:nvSpPr>
          <p:cNvPr id="10" name="文本框 5" title=""/>
          <p:cNvSpPr txBox="1"/>
          <p:nvPr/>
        </p:nvSpPr>
        <p:spPr>
          <a:xfrm>
            <a:off x="436880" y="508000"/>
            <a:ext cx="11335385" cy="5195411"/>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故A正确；</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B、杠铃对运动员的压力与运动员对杠铃的支持力大小相等、方向相反、作用在同一直线上、作用在两个物体上</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是一对相互作用力</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故B正确；</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C、运动员受到的重力与地面对运动员的支持力大小不相等</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不是一对平衡力</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故C错误；</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D、运动员对地面的压力与地面对运动员的支持力大小相等、方向相反、作用在同一直线上、作用在两个物体上</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是一对相互作用力</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故D正确。</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故选：C。</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8" dur="500" fill="hold" grpId="1" nodeType="after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left)">
                                      <p:cBhvr>
                                        <p:cTn id="7" dur="500"/>
                                        <p:tgtEl>
                                          <p:spTgt spid="10"/>
                                        </p:tgtEl>
                                      </p:cBhvr>
                                    </p:animEffect>
                                  </p:childTnLst>
                                </p:cTn>
                              </p:par>
                              <p:par>
                                <p:cTn id="8" presetID="22" presetClass="entr" presetSubtype="8" dur="500" fill="hold" grpId="2"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wipe(left)">
                                      <p:cBhvr>
                                        <p:cTn id="10" dur="500"/>
                                        <p:tgtEl>
                                          <p:spTgt spid="10"/>
                                        </p:tgtEl>
                                      </p:cBhvr>
                                    </p:animEffect>
                                  </p:childTnLst>
                                </p:cTn>
                              </p:par>
                              <p:par>
                                <p:cTn id="11" presetID="22" presetClass="entr" presetSubtype="8" dur="500" fill="hold" grpId="3" nodeType="withEffect">
                                  <p:stCondLst>
                                    <p:cond delay="0"/>
                                  </p:stCondLst>
                                  <p:childTnLst>
                                    <p:set>
                                      <p:cBhvr>
                                        <p:cTn id="12" dur="1" fill="hold">
                                          <p:stCondLst>
                                            <p:cond delay="0"/>
                                          </p:stCondLst>
                                        </p:cTn>
                                        <p:tgtEl>
                                          <p:spTgt spid="10"/>
                                        </p:tgtEl>
                                        <p:attrNameLst>
                                          <p:attrName>style.visibility</p:attrName>
                                        </p:attrNameLst>
                                      </p:cBhvr>
                                      <p:to>
                                        <p:strVal val="visible"/>
                                      </p:to>
                                    </p:set>
                                    <p:animEffect transition="in" filter="wipe(left)">
                                      <p:cBhvr>
                                        <p:cTn id="13" dur="500"/>
                                        <p:tgtEl>
                                          <p:spTgt spid="10"/>
                                        </p:tgtEl>
                                      </p:cBhvr>
                                    </p:animEffect>
                                  </p:childTnLst>
                                </p:cTn>
                              </p:par>
                              <p:par>
                                <p:cTn id="14" presetID="22" presetClass="entr" presetSubtype="8" dur="500" fill="hold" grpId="4" nodeType="withEffect">
                                  <p:stCondLst>
                                    <p:cond delay="0"/>
                                  </p:stCondLst>
                                  <p:childTnLst>
                                    <p:set>
                                      <p:cBhvr>
                                        <p:cTn id="15" dur="1" fill="hold">
                                          <p:stCondLst>
                                            <p:cond delay="0"/>
                                          </p:stCondLst>
                                        </p:cTn>
                                        <p:tgtEl>
                                          <p:spTgt spid="10"/>
                                        </p:tgtEl>
                                        <p:attrNameLst>
                                          <p:attrName>style.visibility</p:attrName>
                                        </p:attrNameLst>
                                      </p:cBhvr>
                                      <p:to>
                                        <p:strVal val="visible"/>
                                      </p:to>
                                    </p:set>
                                    <p:animEffect transition="in" filter="wipe(left)">
                                      <p:cBhvr>
                                        <p:cTn id="16" dur="500"/>
                                        <p:tgtEl>
                                          <p:spTgt spid="10"/>
                                        </p:tgtEl>
                                      </p:cBhvr>
                                    </p:animEffect>
                                  </p:childTnLst>
                                </p:cTn>
                              </p:par>
                              <p:par>
                                <p:cTn id="17" presetID="22" presetClass="entr" presetSubtype="8" dur="500" fill="hold" grpId="5" nodeType="withEffect">
                                  <p:stCondLst>
                                    <p:cond delay="0"/>
                                  </p:stCondLst>
                                  <p:childTnLst>
                                    <p:set>
                                      <p:cBhvr>
                                        <p:cTn id="18" dur="1" fill="hold">
                                          <p:stCondLst>
                                            <p:cond delay="0"/>
                                          </p:stCondLst>
                                        </p:cTn>
                                        <p:tgtEl>
                                          <p:spTgt spid="10"/>
                                        </p:tgtEl>
                                        <p:attrNameLst>
                                          <p:attrName>style.visibility</p:attrName>
                                        </p:attrNameLst>
                                      </p:cBhvr>
                                      <p:to>
                                        <p:strVal val="visible"/>
                                      </p:to>
                                    </p:set>
                                    <p:animEffect transition="in" filter="wipe(left)">
                                      <p:cBhvr>
                                        <p:cTn id="19"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4">
            <a:alphaModFix amt="44000"/>
          </a:blip>
          <a:stretch>
            <a:fillRect/>
          </a:stretch>
        </a:blipFill>
        <a:effectLst/>
      </p:bgPr>
    </p:bg>
    <p:spTree>
      <p:nvGrpSpPr>
        <p:cNvPr id="1" name=""/>
        <p:cNvGrpSpPr/>
        <p:nvPr/>
      </p:nvGrpSpPr>
      <p:grpSpPr>
        <a:xfrm>
          <a:off x="0" y="0"/>
          <a:ext cx="0" cy="0"/>
        </a:xfrm>
      </p:grpSpPr>
      <p:pic>
        <p:nvPicPr>
          <p:cNvPr id="8" name="New picture" title=""/>
          <p:cNvPicPr/>
          <p:nvPr/>
        </p:nvPicPr>
        <p:blipFill>
          <a:blip r:embed="rId3"/>
          <a:stretch>
            <a:fillRect/>
          </a:stretch>
        </p:blipFill>
        <p:spPr>
          <a:xfrm>
            <a:off x="9041764" y="635000"/>
            <a:ext cx="2235200" cy="1270000"/>
          </a:xfrm>
          <a:prstGeom prst="rect">
            <a:avLst/>
          </a:prstGeom>
        </p:spPr>
      </p:pic>
      <p:sp>
        <p:nvSpPr>
          <p:cNvPr id="7" name="文本框 3" title=""/>
          <p:cNvSpPr txBox="1"/>
          <p:nvPr/>
        </p:nvSpPr>
        <p:spPr>
          <a:xfrm>
            <a:off x="436880" y="508000"/>
            <a:ext cx="8541385" cy="4171029"/>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2.如图所示为研究二力平衡条件的实验装置</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下列关于这个实验的叙述错误的是</a:t>
            </a:r>
            <a:r>
              <a:rPr lang="en-US" altLang="zh-CN" sz="2800">
                <a:latin typeface="新宋体" panose="02010609030101010101" charset="-122"/>
                <a:ea typeface="新宋体" panose="02010609030101010101" charset="-122"/>
                <a:cs typeface="新宋体" panose="02010609030101010101" charset="-122"/>
              </a:rPr>
              <a:t>(</a:t>
            </a:r>
            <a:r>
              <a:rPr lang="en-US" altLang="zh-CN" sz="2800">
                <a:solidFill>
                  <a:srgbClr val="FFFFFF">
                    <a:alpha val="0"/>
                  </a:srgbClr>
                </a:solidFill>
                <a:latin typeface="Times New Roman" panose="02020603050405020304" pitchFamily="34" charset="0"/>
                <a:ea typeface="微软雅黑"/>
                <a:cs typeface="Times New Roman" panose="02020603050405020304" pitchFamily="34" charset="-120"/>
              </a:rPr>
              <a:t> ____ </a:t>
            </a:r>
            <a:r>
              <a:rPr lang="en-US" altLang="zh-CN" sz="2800">
                <a:latin typeface="新宋体" panose="02010609030101010101" charset="-122"/>
                <a:ea typeface="新宋体" panose="02010609030101010101" charset="-122"/>
                <a:cs typeface="新宋体" panose="02010609030101010101" charset="-122"/>
              </a:rPr>
              <a:t>)</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A.为了减小摩擦</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应选用尽量光滑的水平桌面</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B.为使实验效果明显</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应选用质量较大的小车</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C.调整两边的托盘所放的钩码数量</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可以改变力的大小</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D.将小车扭转一个角度</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是为了让两个拉力不在同一直线上</a:t>
            </a:r>
            <a:endParaRPr lang="zh-CN" altLang="en-US" sz="2800">
              <a:latin typeface="Times New Roman" panose="02020603050405020304" pitchFamily="34" charset="0"/>
              <a:ea typeface="微软雅黑"/>
              <a:cs typeface="Times New Roman" panose="02020603050405020304" pitchFamily="34" charset="-120"/>
              <a:sym typeface="+mn-ea"/>
            </a:endParaRPr>
          </a:p>
        </p:txBody>
      </p:sp>
      <p:sp>
        <p:nvSpPr>
          <p:cNvPr id="9" name="文本框 5" title=""/>
          <p:cNvSpPr txBox="1"/>
          <p:nvPr/>
        </p:nvSpPr>
        <p:spPr>
          <a:xfrm>
            <a:off x="436880" y="4933029"/>
            <a:ext cx="11335385" cy="1098898"/>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【解析】解：A．为了减小摩擦</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应选选用尽量光滑的水平桌面</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可以减小摩擦对本实验的影响</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故A正确；</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
        <p:nvSpPr>
          <p:cNvPr id="10" name="文本框 5" title=""/>
          <p:cNvSpPr txBox="1"/>
          <p:nvPr/>
        </p:nvSpPr>
        <p:spPr>
          <a:xfrm>
            <a:off x="5206014" y="988082"/>
            <a:ext cx="423612" cy="59270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B</a:t>
            </a:r>
            <a:endPar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3"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left)">
                                      <p:cBhvr>
                                        <p:cTn id="7" dur="500"/>
                                        <p:tgtEl>
                                          <p:spTgt spid="10"/>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8" dur="500" fill="hold" grpId="4"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wipe(left)">
                                      <p:cBhvr>
                                        <p:cTn id="1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3">
            <a:alphaModFix amt="44000"/>
          </a:blip>
          <a:stretch>
            <a:fillRect/>
          </a:stretch>
        </a:blipFill>
        <a:effectLst/>
      </p:bgPr>
    </p:bg>
    <p:spTree>
      <p:nvGrpSpPr>
        <p:cNvPr id="1" name=""/>
        <p:cNvGrpSpPr/>
        <p:nvPr/>
      </p:nvGrpSpPr>
      <p:grpSpPr>
        <a:xfrm>
          <a:off x="0" y="0"/>
          <a:ext cx="0" cy="0"/>
        </a:xfrm>
      </p:grpSpPr>
      <p:sp>
        <p:nvSpPr>
          <p:cNvPr id="10" name="文本框 5" title=""/>
          <p:cNvSpPr txBox="1"/>
          <p:nvPr/>
        </p:nvSpPr>
        <p:spPr>
          <a:xfrm>
            <a:off x="436880" y="508000"/>
            <a:ext cx="11335385" cy="3659219"/>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B．质量较大的小车对桌面的压力大</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小车受到的摩擦力大</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对实验影响较大</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故B错误；</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C．调整两边的托盘所放的钩码数量</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可以改变力的大小</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可以探究二力平衡时两个力的大小关系</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故C正确；</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D．将小车扭转一个角度</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是为了改变力的作用线的位置</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探究二力平衡时两个力的是否在同一直线上</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故D正确。</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故选：B。</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8" dur="500" fill="hold" grpId="1" nodeType="after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left)">
                                      <p:cBhvr>
                                        <p:cTn id="7" dur="500"/>
                                        <p:tgtEl>
                                          <p:spTgt spid="10"/>
                                        </p:tgtEl>
                                      </p:cBhvr>
                                    </p:animEffect>
                                  </p:childTnLst>
                                </p:cTn>
                              </p:par>
                              <p:par>
                                <p:cTn id="8" presetID="22" presetClass="entr" presetSubtype="8" dur="500" fill="hold" grpId="2"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wipe(left)">
                                      <p:cBhvr>
                                        <p:cTn id="10" dur="500"/>
                                        <p:tgtEl>
                                          <p:spTgt spid="10"/>
                                        </p:tgtEl>
                                      </p:cBhvr>
                                    </p:animEffect>
                                  </p:childTnLst>
                                </p:cTn>
                              </p:par>
                              <p:par>
                                <p:cTn id="11" presetID="22" presetClass="entr" presetSubtype="8" dur="500" fill="hold" grpId="3" nodeType="withEffect">
                                  <p:stCondLst>
                                    <p:cond delay="0"/>
                                  </p:stCondLst>
                                  <p:childTnLst>
                                    <p:set>
                                      <p:cBhvr>
                                        <p:cTn id="12" dur="1" fill="hold">
                                          <p:stCondLst>
                                            <p:cond delay="0"/>
                                          </p:stCondLst>
                                        </p:cTn>
                                        <p:tgtEl>
                                          <p:spTgt spid="10"/>
                                        </p:tgtEl>
                                        <p:attrNameLst>
                                          <p:attrName>style.visibility</p:attrName>
                                        </p:attrNameLst>
                                      </p:cBhvr>
                                      <p:to>
                                        <p:strVal val="visible"/>
                                      </p:to>
                                    </p:set>
                                    <p:animEffect transition="in" filter="wipe(left)">
                                      <p:cBhvr>
                                        <p:cTn id="13" dur="500"/>
                                        <p:tgtEl>
                                          <p:spTgt spid="10"/>
                                        </p:tgtEl>
                                      </p:cBhvr>
                                    </p:animEffect>
                                  </p:childTnLst>
                                </p:cTn>
                              </p:par>
                              <p:par>
                                <p:cTn id="14" presetID="22" presetClass="entr" presetSubtype="8" dur="500" fill="hold" grpId="4" nodeType="withEffect">
                                  <p:stCondLst>
                                    <p:cond delay="0"/>
                                  </p:stCondLst>
                                  <p:childTnLst>
                                    <p:set>
                                      <p:cBhvr>
                                        <p:cTn id="15" dur="1" fill="hold">
                                          <p:stCondLst>
                                            <p:cond delay="0"/>
                                          </p:stCondLst>
                                        </p:cTn>
                                        <p:tgtEl>
                                          <p:spTgt spid="10"/>
                                        </p:tgtEl>
                                        <p:attrNameLst>
                                          <p:attrName>style.visibility</p:attrName>
                                        </p:attrNameLst>
                                      </p:cBhvr>
                                      <p:to>
                                        <p:strVal val="visible"/>
                                      </p:to>
                                    </p:set>
                                    <p:animEffect transition="in" filter="wipe(left)">
                                      <p:cBhvr>
                                        <p:cTn id="16"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4">
            <a:alphaModFix amt="44000"/>
          </a:blip>
          <a:stretch>
            <a:fillRect/>
          </a:stretch>
        </a:blipFill>
        <a:effectLst/>
      </p:bgPr>
    </p:bg>
    <p:spTree>
      <p:nvGrpSpPr>
        <p:cNvPr id="1" name=""/>
        <p:cNvGrpSpPr/>
        <p:nvPr/>
      </p:nvGrpSpPr>
      <p:grpSpPr>
        <a:xfrm>
          <a:off x="0" y="0"/>
          <a:ext cx="0" cy="0"/>
        </a:xfrm>
      </p:grpSpPr>
      <p:sp>
        <p:nvSpPr>
          <p:cNvPr id="7" name="文本框 3" title=""/>
          <p:cNvSpPr txBox="1"/>
          <p:nvPr/>
        </p:nvSpPr>
        <p:spPr>
          <a:xfrm>
            <a:off x="436880" y="508000"/>
            <a:ext cx="11335385" cy="5742228"/>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3.重力相同的a、b两件货物在两台吊车钢索的牵引下竖直向上运动</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它们运动的s-t图像分别如图甲、乙所示</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则在图像描述的运动过程中</a:t>
            </a:r>
            <a:r>
              <a:rPr lang="en-US" altLang="zh-CN" sz="2800">
                <a:latin typeface="新宋体" panose="02010609030101010101" charset="-122"/>
                <a:ea typeface="新宋体" panose="02010609030101010101" charset="-122"/>
                <a:cs typeface="新宋体" panose="02010609030101010101" charset="-122"/>
              </a:rPr>
              <a:t>(</a:t>
            </a:r>
            <a:r>
              <a:rPr lang="en-US" altLang="zh-CN" sz="2800">
                <a:solidFill>
                  <a:srgbClr val="FFFFFF">
                    <a:alpha val="0"/>
                  </a:srgbClr>
                </a:solidFill>
                <a:latin typeface="Times New Roman" panose="02020603050405020304" pitchFamily="34" charset="0"/>
                <a:ea typeface="微软雅黑"/>
                <a:cs typeface="Times New Roman" panose="02020603050405020304" pitchFamily="34" charset="-120"/>
              </a:rPr>
              <a:t> ____ </a:t>
            </a:r>
            <a:r>
              <a:rPr lang="en-US" altLang="zh-CN" sz="2800">
                <a:latin typeface="新宋体" panose="02010609030101010101" charset="-122"/>
                <a:ea typeface="新宋体" panose="02010609030101010101" charset="-122"/>
                <a:cs typeface="新宋体" panose="02010609030101010101" charset="-122"/>
              </a:rPr>
              <a:t>)</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sz="14190">
                <a:solidFill>
                  <a:srgbClr val="FFFFFF">
                    <a:alpha val="0"/>
                  </a:srgbClr>
                </a:solidFill>
                <a:latin typeface="Times New Roman" panose="02020603050405020304"/>
                <a:ea typeface="Times New Roman" panose="02020603050405020304"/>
                <a:cs typeface="Times New Roman" panose="02020603050405020304"/>
              </a:rPr>
              <a:t>______</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A.它们都做匀速直线运动</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B.a货物所受重力和钢索对它的牵引力是一对平衡力</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C.b货物所受重力和钢索对它的牵引力是一对平衡力</a:t>
            </a:r>
            <a:endParaRPr lang="zh-CN" altLang="en-US" sz="2800">
              <a:latin typeface="Times New Roman" panose="02020603050405020304" pitchFamily="34" charset="0"/>
              <a:ea typeface="微软雅黑"/>
              <a:cs typeface="Times New Roman" panose="02020603050405020304" pitchFamily="34" charset="-120"/>
              <a:sym typeface="+mn-ea"/>
            </a:endParaRPr>
          </a:p>
        </p:txBody>
      </p:sp>
      <p:sp>
        <p:nvSpPr>
          <p:cNvPr id="8" name="文本框 5" title=""/>
          <p:cNvSpPr txBox="1"/>
          <p:nvPr/>
        </p:nvSpPr>
        <p:spPr>
          <a:xfrm>
            <a:off x="716564" y="1500400"/>
            <a:ext cx="423612" cy="59270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B</a:t>
            </a:r>
            <a:endPar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pic>
        <p:nvPicPr>
          <p:cNvPr id="9" name="New picture" title=""/>
          <p:cNvPicPr/>
          <p:nvPr/>
        </p:nvPicPr>
        <p:blipFill>
          <a:blip r:embed="rId3"/>
          <a:stretch>
            <a:fillRect/>
          </a:stretch>
        </p:blipFill>
        <p:spPr>
          <a:xfrm>
            <a:off x="528320" y="2374846"/>
            <a:ext cx="5406930" cy="2162772"/>
          </a:xfrm>
          <a:prstGeom prst="rect">
            <a:avLst/>
          </a:prstGeom>
        </p:spPr>
      </p:pic>
      <p:sp>
        <p:nvSpPr>
          <p:cNvPr id="2" name="文本框 3" title=""/>
          <p:cNvSpPr txBox="1"/>
          <p:nvPr/>
        </p:nvSpPr>
        <p:spPr>
          <a:xfrm>
            <a:off x="436880" y="6250305"/>
            <a:ext cx="11335385" cy="58658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D.前6秒内</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a货物运动的平均速度大于b货物运动的平均速度</a:t>
            </a:r>
            <a:endParaRPr lang="zh-CN" altLang="en-US" sz="2800">
              <a:latin typeface="Times New Roman" panose="02020603050405020304" pitchFamily="34" charset="0"/>
              <a:ea typeface="微软雅黑"/>
              <a:cs typeface="Times New Roman" panose="02020603050405020304" pitchFamily="34" charset="-120"/>
              <a:sym typeface="+mn-ea"/>
            </a:endParaRPr>
          </a:p>
        </p:txBody>
      </p:sp>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3"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left)">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4">
            <a:alphaModFix amt="44000"/>
          </a:blip>
          <a:stretch>
            <a:fillRect/>
          </a:stretch>
        </a:blipFill>
        <a:effectLst/>
      </p:bgPr>
    </p:bg>
    <p:spTree>
      <p:nvGrpSpPr>
        <p:cNvPr id="1" name=""/>
        <p:cNvGrpSpPr/>
        <p:nvPr/>
      </p:nvGrpSpPr>
      <p:grpSpPr>
        <a:xfrm>
          <a:off x="0" y="0"/>
          <a:ext cx="0" cy="0"/>
        </a:xfrm>
      </p:grpSpPr>
      <mc:AlternateContent>
        <mc:Choice Requires="a14">
          <p:sp>
            <p:nvSpPr>
              <p:cNvPr id="9" name="文本框 5" title=""/>
              <p:cNvSpPr txBox="1"/>
              <p:nvPr/>
            </p:nvSpPr>
            <p:spPr>
              <a:xfrm>
                <a:off x="436880" y="1348580"/>
                <a:ext cx="11335385" cy="4918812"/>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【解析】解：A、甲图中路程和时间成正比说明a做匀速直线运动</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乙图中路程和时间的比值变小说明b不做匀速直线运动</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故A错误；</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B、由A知</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a货物做匀速直线运动</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处于平衡状态</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a货物所受重力和钢索对它的牵引力符合二力平衡条件</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是一对平衡力</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故B正确；</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C、由A知</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b货物做变速运动</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处于非平衡状态</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b货物所受重力和钢索对它的牵引力不是一对平衡力</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故C错误；</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D、由图象可知：前6秒内</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s</a:t>
                </a:r>
                <a:r>
                  <a:rPr lang="en-US" altLang="zh-CN" sz="2800" b="1" baseline="-42000">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a</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=0.4m,s</a:t>
                </a:r>
                <a:r>
                  <a:rPr lang="en-US" altLang="zh-CN" sz="2800" b="1" baseline="-42000">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b</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=0.6m,所以根据v=</a:t>
                </a:r>
                <a:r>
                  <a:t> </a:t>
                </a:r>
                <a14:m>
                  <m:oMathPara>
                    <m:oMathParaPr>
                      <m:jc/>
                    </m:oMathParaPr>
                    <m:oMath>
                      <m:f>
                        <m:fPr>
                          <m:type m:val="bar"/>
                          <m:ctrlPr>
                            <a:rPr/>
                          </m:ctrlPr>
                        </m:fPr>
                        <m:num>
                          <m:r>
                            <m:rPr>
                              <m:sty m:val="bi"/>
                            </m:rPr>
                            <a:rPr b="1" i="1">
                              <a:latin typeface="Cambria Math" panose="02040503050406030204" charset="0"/>
                            </a:rPr>
                            <m:t>𝒔</m:t>
                          </m:r>
                        </m:num>
                        <m:den>
                          <m:r>
                            <m:rPr>
                              <m:sty m:val="bi"/>
                            </m:rPr>
                            <a:rPr b="1" i="1">
                              <a:latin typeface="Cambria Math" panose="02040503050406030204" charset="0"/>
                            </a:rPr>
                            <m:t>𝒕</m:t>
                          </m:r>
                        </m:den>
                      </m:f>
                    </m:oMath>
                  </m:oMathPara>
                </a14:m>
                <a:r>
                  <a:t> </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可知a货物运动的平均速度小于b货物运动的平均速度</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故D错误。</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故选：B。</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mc:Choice>
        <mc:Fallback>
          <p:sp>
            <p:nvSpPr>
              <p:cNvPr id="9" name="文本框 5" descr="ques_method"/>
              <p:cNvSpPr txBox="1">
                <a:spLocks noRot="1" noChangeAspect="1" noMove="1" noResize="1" noEditPoints="1" noAdjustHandles="1" noChangeArrowheads="1" noChangeShapeType="1" noTextEdit="1"/>
              </p:cNvSpPr>
              <p:nvPr/>
            </p:nvSpPr>
            <p:spPr>
              <a:xfrm>
                <a:off x="436880" y="1348580"/>
                <a:ext cx="11335385" cy="4918812"/>
              </a:xfrm>
              <a:prstGeom prst="rect">
                <a:avLst/>
              </a:prstGeom>
              <a:blipFill rotWithShape="1">
                <a:blip r:embed="rId3"/>
                <a:stretch>
                  <a:fillRect t="-10" b="12"/>
                </a:stretch>
              </a:blipFill>
            </p:spPr>
            <p:txBody>
              <a:bodyPr/>
              <a:lstStyle/>
              <a:p>
                <a:r>
                  <a:rPr lang="zh-CN" altLang="en-US">
                    <a:noFill/>
                  </a:rPr>
                  <a:t> </a:t>
                </a:r>
              </a:p>
            </p:txBody>
          </p:sp>
        </mc:Fallback>
      </mc:AlternateContent>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1"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left)">
                                      <p:cBhvr>
                                        <p:cTn id="7" dur="500"/>
                                        <p:tgtEl>
                                          <p:spTgt spid="9"/>
                                        </p:tgtEl>
                                      </p:cBhvr>
                                    </p:animEffect>
                                  </p:childTnLst>
                                </p:cTn>
                              </p:par>
                              <p:par>
                                <p:cTn id="8" presetID="22" presetClass="entr" presetSubtype="8" dur="500" fill="hold" grpId="2"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wipe(left)">
                                      <p:cBhvr>
                                        <p:cTn id="10" dur="500"/>
                                        <p:tgtEl>
                                          <p:spTgt spid="9"/>
                                        </p:tgtEl>
                                      </p:cBhvr>
                                    </p:animEffect>
                                  </p:childTnLst>
                                </p:cTn>
                              </p:par>
                              <p:par>
                                <p:cTn id="11" presetID="22" presetClass="entr" presetSubtype="8" dur="500" fill="hold" grpId="3" nodeType="withEffect">
                                  <p:stCondLst>
                                    <p:cond delay="0"/>
                                  </p:stCondLst>
                                  <p:childTnLst>
                                    <p:set>
                                      <p:cBhvr>
                                        <p:cTn id="12" dur="1" fill="hold">
                                          <p:stCondLst>
                                            <p:cond delay="0"/>
                                          </p:stCondLst>
                                        </p:cTn>
                                        <p:tgtEl>
                                          <p:spTgt spid="9"/>
                                        </p:tgtEl>
                                        <p:attrNameLst>
                                          <p:attrName>style.visibility</p:attrName>
                                        </p:attrNameLst>
                                      </p:cBhvr>
                                      <p:to>
                                        <p:strVal val="visible"/>
                                      </p:to>
                                    </p:set>
                                    <p:animEffect transition="in" filter="wipe(left)">
                                      <p:cBhvr>
                                        <p:cTn id="13" dur="500"/>
                                        <p:tgtEl>
                                          <p:spTgt spid="9"/>
                                        </p:tgtEl>
                                      </p:cBhvr>
                                    </p:animEffect>
                                  </p:childTnLst>
                                </p:cTn>
                              </p:par>
                              <p:par>
                                <p:cTn id="14" presetID="22" presetClass="entr" presetSubtype="8" dur="500" fill="hold" grpId="4" nodeType="withEffect">
                                  <p:stCondLst>
                                    <p:cond delay="0"/>
                                  </p:stCondLst>
                                  <p:childTnLst>
                                    <p:set>
                                      <p:cBhvr>
                                        <p:cTn id="15" dur="1" fill="hold">
                                          <p:stCondLst>
                                            <p:cond delay="0"/>
                                          </p:stCondLst>
                                        </p:cTn>
                                        <p:tgtEl>
                                          <p:spTgt spid="9"/>
                                        </p:tgtEl>
                                        <p:attrNameLst>
                                          <p:attrName>style.visibility</p:attrName>
                                        </p:attrNameLst>
                                      </p:cBhvr>
                                      <p:to>
                                        <p:strVal val="visible"/>
                                      </p:to>
                                    </p:set>
                                    <p:animEffect transition="in" filter="wipe(left)">
                                      <p:cBhvr>
                                        <p:cTn id="16" dur="500"/>
                                        <p:tgtEl>
                                          <p:spTgt spid="9"/>
                                        </p:tgtEl>
                                      </p:cBhvr>
                                    </p:animEffect>
                                  </p:childTnLst>
                                </p:cTn>
                              </p:par>
                              <p:par>
                                <p:cTn id="17" presetID="22" presetClass="entr" presetSubtype="8" dur="500" fill="hold" grpId="5" nodeType="withEffect">
                                  <p:stCondLst>
                                    <p:cond delay="0"/>
                                  </p:stCondLst>
                                  <p:childTnLst>
                                    <p:set>
                                      <p:cBhvr>
                                        <p:cTn id="18" dur="1" fill="hold">
                                          <p:stCondLst>
                                            <p:cond delay="0"/>
                                          </p:stCondLst>
                                        </p:cTn>
                                        <p:tgtEl>
                                          <p:spTgt spid="9"/>
                                        </p:tgtEl>
                                        <p:attrNameLst>
                                          <p:attrName>style.visibility</p:attrName>
                                        </p:attrNameLst>
                                      </p:cBhvr>
                                      <p:to>
                                        <p:strVal val="visible"/>
                                      </p:to>
                                    </p:set>
                                    <p:animEffect transition="in" filter="wipe(left)">
                                      <p:cBhvr>
                                        <p:cTn id="19"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3">
            <a:alphaModFix amt="44000"/>
          </a:blip>
          <a:stretch>
            <a:fillRect/>
          </a:stretch>
        </a:blipFill>
        <a:effectLst/>
      </p:bgPr>
    </p:bg>
    <p:spTree>
      <p:nvGrpSpPr>
        <p:cNvPr id="1" name=""/>
        <p:cNvGrpSpPr/>
        <p:nvPr/>
      </p:nvGrpSpPr>
      <p:grpSpPr>
        <a:xfrm>
          <a:off x="0" y="0"/>
          <a:ext cx="0" cy="0"/>
        </a:xfrm>
      </p:grpSpPr>
      <p:sp>
        <p:nvSpPr>
          <p:cNvPr id="7" name="文本框 3" title=""/>
          <p:cNvSpPr txBox="1"/>
          <p:nvPr/>
        </p:nvSpPr>
        <p:spPr>
          <a:xfrm>
            <a:off x="436880" y="508000"/>
            <a:ext cx="11335385" cy="2634837"/>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4.一本书静止在水平桌面上</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与书所受的重力相互平衡的力是</a:t>
            </a:r>
            <a:r>
              <a:rPr lang="en-US" altLang="zh-CN" sz="2800">
                <a:latin typeface="新宋体" panose="02010609030101010101" charset="-122"/>
                <a:ea typeface="新宋体" panose="02010609030101010101" charset="-122"/>
                <a:cs typeface="新宋体" panose="02010609030101010101" charset="-122"/>
              </a:rPr>
              <a:t>(</a:t>
            </a:r>
            <a:r>
              <a:rPr lang="en-US" altLang="zh-CN" sz="2800">
                <a:solidFill>
                  <a:srgbClr val="FFFFFF">
                    <a:alpha val="0"/>
                  </a:srgbClr>
                </a:solidFill>
                <a:latin typeface="Times New Roman" panose="02020603050405020304" pitchFamily="34" charset="0"/>
                <a:ea typeface="微软雅黑"/>
                <a:cs typeface="Times New Roman" panose="02020603050405020304" pitchFamily="34" charset="-120"/>
              </a:rPr>
              <a:t> ____ </a:t>
            </a:r>
            <a:r>
              <a:rPr lang="en-US" altLang="zh-CN" sz="2800">
                <a:latin typeface="新宋体" panose="02010609030101010101" charset="-122"/>
                <a:ea typeface="新宋体" panose="02010609030101010101" charset="-122"/>
                <a:cs typeface="新宋体" panose="02010609030101010101" charset="-122"/>
              </a:rPr>
              <a:t>)</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A.桌子的重力</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B.书对桌面的压力</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C.桌面对书的支持力</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D.地面对桌子的支持力</a:t>
            </a:r>
            <a:endParaRPr lang="zh-CN" altLang="en-US" sz="2800">
              <a:latin typeface="Times New Roman" panose="02020603050405020304" pitchFamily="34" charset="0"/>
              <a:ea typeface="微软雅黑"/>
              <a:cs typeface="Times New Roman" panose="02020603050405020304" pitchFamily="34" charset="-120"/>
              <a:sym typeface="+mn-ea"/>
            </a:endParaRPr>
          </a:p>
        </p:txBody>
      </p:sp>
      <p:sp>
        <p:nvSpPr>
          <p:cNvPr id="8" name="文本框 5" title=""/>
          <p:cNvSpPr txBox="1"/>
          <p:nvPr/>
        </p:nvSpPr>
        <p:spPr>
          <a:xfrm>
            <a:off x="436880" y="3396837"/>
            <a:ext cx="11335385" cy="2635091"/>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【解析】解：</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A．桌子的重力与书所受的重力</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方向都是竖直向下且大小不相等</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不是一对平衡力</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故A错误；</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B．书对桌面的压力与书所受的重力</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方向都是竖直向下且作用点不在同一个物体上</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不是一对平衡力</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故B错误；</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
        <p:nvSpPr>
          <p:cNvPr id="9" name="文本框 5" title=""/>
          <p:cNvSpPr txBox="1"/>
          <p:nvPr/>
        </p:nvSpPr>
        <p:spPr>
          <a:xfrm>
            <a:off x="10440692" y="476018"/>
            <a:ext cx="444456" cy="59270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C</a:t>
            </a:r>
            <a:endPar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3"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left)">
                                      <p:cBhvr>
                                        <p:cTn id="7" dur="500"/>
                                        <p:tgtEl>
                                          <p:spTgt spid="9"/>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8" dur="500" fill="hold" grpId="4"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wipe(left)">
                                      <p:cBhvr>
                                        <p:cTn id="12" dur="500"/>
                                        <p:tgtEl>
                                          <p:spTgt spid="8"/>
                                        </p:tgtEl>
                                      </p:cBhvr>
                                    </p:animEffect>
                                  </p:childTnLst>
                                </p:cTn>
                              </p:par>
                              <p:par>
                                <p:cTn id="13" presetID="22" presetClass="entr" presetSubtype="8" dur="500" fill="hold" grpId="5" nodeType="with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wipe(left)">
                                      <p:cBhvr>
                                        <p:cTn id="15" dur="500"/>
                                        <p:tgtEl>
                                          <p:spTgt spid="8"/>
                                        </p:tgtEl>
                                      </p:cBhvr>
                                    </p:animEffect>
                                  </p:childTnLst>
                                </p:cTn>
                              </p:par>
                              <p:par>
                                <p:cTn id="16" presetID="22" presetClass="entr" presetSubtype="8" dur="500" fill="hold" grpId="6" nodeType="with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wipe(left)">
                                      <p:cBhvr>
                                        <p:cTn id="18"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3">
            <a:alphaModFix amt="44000"/>
          </a:blip>
          <a:stretch>
            <a:fillRect/>
          </a:stretch>
        </a:blipFill>
        <a:effectLst/>
      </p:bgPr>
    </p:bg>
    <p:spTree>
      <p:nvGrpSpPr>
        <p:cNvPr id="1" name=""/>
        <p:cNvGrpSpPr/>
        <p:nvPr/>
      </p:nvGrpSpPr>
      <p:grpSpPr>
        <a:xfrm>
          <a:off x="0" y="0"/>
          <a:ext cx="0" cy="0"/>
        </a:xfrm>
      </p:grpSpPr>
      <p:sp>
        <p:nvSpPr>
          <p:cNvPr id="9" name="文本框 5" title=""/>
          <p:cNvSpPr txBox="1"/>
          <p:nvPr/>
        </p:nvSpPr>
        <p:spPr>
          <a:xfrm>
            <a:off x="436880" y="508000"/>
            <a:ext cx="11335385" cy="2635091"/>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C．桌面对书的支持力与书所受的重力</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大小相等、方向相反、作用在同一直线上且作用在同一个物体上</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是一对平衡力</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故C正确；</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D．地面对桌子的支持力与书所受的重力</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两个力大小不相等且作用在两个物体上</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不是一对平衡力</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故D错误。</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故选：C。</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8" dur="500" fill="hold" grpId="1"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left)">
                                      <p:cBhvr>
                                        <p:cTn id="7" dur="500"/>
                                        <p:tgtEl>
                                          <p:spTgt spid="9"/>
                                        </p:tgtEl>
                                      </p:cBhvr>
                                    </p:animEffect>
                                  </p:childTnLst>
                                </p:cTn>
                              </p:par>
                              <p:par>
                                <p:cTn id="8" presetID="22" presetClass="entr" presetSubtype="8" dur="500" fill="hold" grpId="2"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wipe(left)">
                                      <p:cBhvr>
                                        <p:cTn id="10" dur="500"/>
                                        <p:tgtEl>
                                          <p:spTgt spid="9"/>
                                        </p:tgtEl>
                                      </p:cBhvr>
                                    </p:animEffect>
                                  </p:childTnLst>
                                </p:cTn>
                              </p:par>
                              <p:par>
                                <p:cTn id="11" presetID="22" presetClass="entr" presetSubtype="8" dur="500" fill="hold" grpId="3" nodeType="withEffect">
                                  <p:stCondLst>
                                    <p:cond delay="0"/>
                                  </p:stCondLst>
                                  <p:childTnLst>
                                    <p:set>
                                      <p:cBhvr>
                                        <p:cTn id="12" dur="1" fill="hold">
                                          <p:stCondLst>
                                            <p:cond delay="0"/>
                                          </p:stCondLst>
                                        </p:cTn>
                                        <p:tgtEl>
                                          <p:spTgt spid="9"/>
                                        </p:tgtEl>
                                        <p:attrNameLst>
                                          <p:attrName>style.visibility</p:attrName>
                                        </p:attrNameLst>
                                      </p:cBhvr>
                                      <p:to>
                                        <p:strVal val="visible"/>
                                      </p:to>
                                    </p:set>
                                    <p:animEffect transition="in" filter="wipe(left)">
                                      <p:cBhvr>
                                        <p:cTn id="13"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3">
            <a:alphaModFix amt="44000"/>
          </a:blip>
          <a:stretch>
            <a:fillRect/>
          </a:stretch>
        </a:blipFill>
        <a:effectLst/>
      </p:bgPr>
    </p:bg>
    <p:spTree>
      <p:nvGrpSpPr>
        <p:cNvPr id="1" name=""/>
        <p:cNvGrpSpPr/>
        <p:nvPr/>
      </p:nvGrpSpPr>
      <p:grpSpPr>
        <a:xfrm>
          <a:off x="0" y="0"/>
          <a:ext cx="0" cy="0"/>
        </a:xfrm>
      </p:grpSpPr>
      <p:sp>
        <p:nvSpPr>
          <p:cNvPr id="7" name="文本框 3" title=""/>
          <p:cNvSpPr txBox="1"/>
          <p:nvPr/>
        </p:nvSpPr>
        <p:spPr>
          <a:xfrm>
            <a:off x="436880" y="508000"/>
            <a:ext cx="11335385" cy="3146901"/>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5.老师进入了教室</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我将一本物理课本平放在水平桌面上</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当书静止时</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书受到的平衡力是</a:t>
            </a:r>
            <a:r>
              <a:rPr lang="en-US" altLang="zh-CN" sz="2800">
                <a:latin typeface="新宋体" panose="02010609030101010101" charset="-122"/>
                <a:ea typeface="新宋体" panose="02010609030101010101" charset="-122"/>
                <a:cs typeface="新宋体" panose="02010609030101010101" charset="-122"/>
              </a:rPr>
              <a:t>(</a:t>
            </a:r>
            <a:r>
              <a:rPr lang="en-US" altLang="zh-CN" sz="2800">
                <a:solidFill>
                  <a:srgbClr val="FFFFFF">
                    <a:alpha val="0"/>
                  </a:srgbClr>
                </a:solidFill>
                <a:latin typeface="Times New Roman" panose="02020603050405020304" pitchFamily="34" charset="0"/>
                <a:ea typeface="微软雅黑"/>
                <a:cs typeface="Times New Roman" panose="02020603050405020304" pitchFamily="34" charset="-120"/>
              </a:rPr>
              <a:t> ____ </a:t>
            </a:r>
            <a:r>
              <a:rPr lang="en-US" altLang="zh-CN" sz="2800">
                <a:latin typeface="新宋体" panose="02010609030101010101" charset="-122"/>
                <a:ea typeface="新宋体" panose="02010609030101010101" charset="-122"/>
                <a:cs typeface="新宋体" panose="02010609030101010101" charset="-122"/>
              </a:rPr>
              <a:t>)</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A.桌面受到的重力和书对桌面的压力</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B.书受到的重力和桌面对书的支持力</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C.书对桌面的压力和桌面对书的支持力</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D.书受到的重力和桌子受到的重力</a:t>
            </a:r>
            <a:endParaRPr lang="zh-CN" altLang="en-US" sz="2800">
              <a:latin typeface="Times New Roman" panose="02020603050405020304" pitchFamily="34" charset="0"/>
              <a:ea typeface="微软雅黑"/>
              <a:cs typeface="Times New Roman" panose="02020603050405020304" pitchFamily="34" charset="-120"/>
              <a:sym typeface="+mn-ea"/>
            </a:endParaRPr>
          </a:p>
        </p:txBody>
      </p:sp>
      <p:sp>
        <p:nvSpPr>
          <p:cNvPr id="8" name="文本框 5" title=""/>
          <p:cNvSpPr txBox="1"/>
          <p:nvPr/>
        </p:nvSpPr>
        <p:spPr>
          <a:xfrm>
            <a:off x="436880" y="3908902"/>
            <a:ext cx="11335385" cy="212769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【解析】解：A．桌面受到的重力和书对桌面的压力</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力的方向相同</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不是一对平衡力</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故A不符合题意：</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B．书受到的重力和桌面对书的支持力</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这两个力满足了二力平衡的四个条件：等大、反向、共线、作用在同一物体上</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是一对平衡力</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
        <p:nvSpPr>
          <p:cNvPr id="9" name="文本框 5" title=""/>
          <p:cNvSpPr txBox="1"/>
          <p:nvPr/>
        </p:nvSpPr>
        <p:spPr>
          <a:xfrm>
            <a:off x="4139214" y="988082"/>
            <a:ext cx="423612" cy="59270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B</a:t>
            </a:r>
            <a:endPar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3"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left)">
                                      <p:cBhvr>
                                        <p:cTn id="7" dur="500"/>
                                        <p:tgtEl>
                                          <p:spTgt spid="9"/>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8" dur="500" fill="hold" grpId="4"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wipe(left)">
                                      <p:cBhvr>
                                        <p:cTn id="12" dur="500"/>
                                        <p:tgtEl>
                                          <p:spTgt spid="8"/>
                                        </p:tgtEl>
                                      </p:cBhvr>
                                    </p:animEffect>
                                  </p:childTnLst>
                                </p:cTn>
                              </p:par>
                              <p:par>
                                <p:cTn id="13" presetID="22" presetClass="entr" presetSubtype="8" dur="500" fill="hold" grpId="5" nodeType="with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wipe(left)">
                                      <p:cBhvr>
                                        <p:cTn id="15"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3">
            <a:alphaModFix amt="44000"/>
          </a:blip>
          <a:stretch>
            <a:fillRect/>
          </a:stretch>
        </a:blipFill>
        <a:effectLst/>
      </p:bgPr>
    </p:bg>
    <p:spTree>
      <p:nvGrpSpPr>
        <p:cNvPr id="1" name=""/>
        <p:cNvGrpSpPr/>
        <p:nvPr/>
      </p:nvGrpSpPr>
      <p:grpSpPr>
        <a:xfrm>
          <a:off x="0" y="0"/>
          <a:ext cx="0" cy="0"/>
        </a:xfrm>
      </p:grpSpPr>
      <p:sp>
        <p:nvSpPr>
          <p:cNvPr id="9" name="文本框 5" title=""/>
          <p:cNvSpPr txBox="1"/>
          <p:nvPr/>
        </p:nvSpPr>
        <p:spPr>
          <a:xfrm>
            <a:off x="436880" y="508000"/>
            <a:ext cx="11335385" cy="314715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故B符合题意.</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C．书对桌面的压力和桌面对书的支持力是一对相互作用力</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这两个力不作用在同一物体上</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不是一对平衡力</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故C不符合题意；</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D．书受到的重力和桌面所受的重力</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作用在不同物体上</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不是一对平衡力</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故D不符合题意；</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故选：B。</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8" dur="500" fill="hold" grpId="1"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left)">
                                      <p:cBhvr>
                                        <p:cTn id="7" dur="500"/>
                                        <p:tgtEl>
                                          <p:spTgt spid="9"/>
                                        </p:tgtEl>
                                      </p:cBhvr>
                                    </p:animEffect>
                                  </p:childTnLst>
                                </p:cTn>
                              </p:par>
                              <p:par>
                                <p:cTn id="8" presetID="22" presetClass="entr" presetSubtype="8" dur="500" fill="hold" grpId="2"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wipe(left)">
                                      <p:cBhvr>
                                        <p:cTn id="10" dur="500"/>
                                        <p:tgtEl>
                                          <p:spTgt spid="9"/>
                                        </p:tgtEl>
                                      </p:cBhvr>
                                    </p:animEffect>
                                  </p:childTnLst>
                                </p:cTn>
                              </p:par>
                              <p:par>
                                <p:cTn id="11" presetID="22" presetClass="entr" presetSubtype="8" dur="500" fill="hold" grpId="3" nodeType="withEffect">
                                  <p:stCondLst>
                                    <p:cond delay="0"/>
                                  </p:stCondLst>
                                  <p:childTnLst>
                                    <p:set>
                                      <p:cBhvr>
                                        <p:cTn id="12" dur="1" fill="hold">
                                          <p:stCondLst>
                                            <p:cond delay="0"/>
                                          </p:stCondLst>
                                        </p:cTn>
                                        <p:tgtEl>
                                          <p:spTgt spid="9"/>
                                        </p:tgtEl>
                                        <p:attrNameLst>
                                          <p:attrName>style.visibility</p:attrName>
                                        </p:attrNameLst>
                                      </p:cBhvr>
                                      <p:to>
                                        <p:strVal val="visible"/>
                                      </p:to>
                                    </p:set>
                                    <p:animEffect transition="in" filter="wipe(left)">
                                      <p:cBhvr>
                                        <p:cTn id="13" dur="500"/>
                                        <p:tgtEl>
                                          <p:spTgt spid="9"/>
                                        </p:tgtEl>
                                      </p:cBhvr>
                                    </p:animEffect>
                                  </p:childTnLst>
                                </p:cTn>
                              </p:par>
                              <p:par>
                                <p:cTn id="14" presetID="22" presetClass="entr" presetSubtype="8" dur="500" fill="hold" grpId="4" nodeType="withEffect">
                                  <p:stCondLst>
                                    <p:cond delay="0"/>
                                  </p:stCondLst>
                                  <p:childTnLst>
                                    <p:set>
                                      <p:cBhvr>
                                        <p:cTn id="15" dur="1" fill="hold">
                                          <p:stCondLst>
                                            <p:cond delay="0"/>
                                          </p:stCondLst>
                                        </p:cTn>
                                        <p:tgtEl>
                                          <p:spTgt spid="9"/>
                                        </p:tgtEl>
                                        <p:attrNameLst>
                                          <p:attrName>style.visibility</p:attrName>
                                        </p:attrNameLst>
                                      </p:cBhvr>
                                      <p:to>
                                        <p:strVal val="visible"/>
                                      </p:to>
                                    </p:set>
                                    <p:animEffect transition="in" filter="wipe(left)">
                                      <p:cBhvr>
                                        <p:cTn id="16"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3">
            <a:alphaModFix amt="44000"/>
          </a:blip>
          <a:stretch>
            <a:fillRect/>
          </a:stretch>
        </a:blipFill>
        <a:effectLst/>
      </p:bgPr>
    </p:bg>
    <p:spTree>
      <p:nvGrpSpPr>
        <p:cNvPr id="1" name=""/>
        <p:cNvGrpSpPr/>
        <p:nvPr/>
      </p:nvGrpSpPr>
      <p:grpSpPr>
        <a:xfrm>
          <a:off x="0" y="0"/>
          <a:ext cx="0" cy="0"/>
        </a:xfrm>
      </p:grpSpPr>
      <p:sp>
        <p:nvSpPr>
          <p:cNvPr id="7" name="文本框 3" title=""/>
          <p:cNvSpPr txBox="1"/>
          <p:nvPr/>
        </p:nvSpPr>
        <p:spPr>
          <a:xfrm>
            <a:off x="436880" y="508000"/>
            <a:ext cx="11335385" cy="2634837"/>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6.汽车在水平路面上匀速直线行驶</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与汽车的重力相平衡的是</a:t>
            </a:r>
            <a:r>
              <a:rPr lang="en-US" altLang="zh-CN" sz="2800">
                <a:latin typeface="新宋体" panose="02010609030101010101" charset="-122"/>
                <a:ea typeface="新宋体" panose="02010609030101010101" charset="-122"/>
                <a:cs typeface="新宋体" panose="02010609030101010101" charset="-122"/>
              </a:rPr>
              <a:t>(</a:t>
            </a:r>
            <a:r>
              <a:rPr lang="en-US" altLang="zh-CN" sz="2800">
                <a:solidFill>
                  <a:srgbClr val="FFFFFF">
                    <a:alpha val="0"/>
                  </a:srgbClr>
                </a:solidFill>
                <a:latin typeface="Times New Roman" panose="02020603050405020304" pitchFamily="34" charset="0"/>
                <a:ea typeface="微软雅黑"/>
                <a:cs typeface="Times New Roman" panose="02020603050405020304" pitchFamily="34" charset="-120"/>
              </a:rPr>
              <a:t> ____ </a:t>
            </a:r>
            <a:r>
              <a:rPr lang="en-US" altLang="zh-CN" sz="2800">
                <a:latin typeface="新宋体" panose="02010609030101010101" charset="-122"/>
                <a:ea typeface="新宋体" panose="02010609030101010101" charset="-122"/>
                <a:cs typeface="新宋体" panose="02010609030101010101" charset="-122"/>
              </a:rPr>
              <a:t>)</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A.汽车受到的牵引力</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B.汽车受到的阻力</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C.汽车对路面的压力</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D.路面对汽车的支持力</a:t>
            </a:r>
            <a:endParaRPr lang="zh-CN" altLang="en-US" sz="2800">
              <a:latin typeface="Times New Roman" panose="02020603050405020304" pitchFamily="34" charset="0"/>
              <a:ea typeface="微软雅黑"/>
              <a:cs typeface="Times New Roman" panose="02020603050405020304" pitchFamily="34" charset="-120"/>
              <a:sym typeface="+mn-ea"/>
            </a:endParaRPr>
          </a:p>
        </p:txBody>
      </p:sp>
      <p:sp>
        <p:nvSpPr>
          <p:cNvPr id="8" name="文本框 5" title=""/>
          <p:cNvSpPr txBox="1"/>
          <p:nvPr/>
        </p:nvSpPr>
        <p:spPr>
          <a:xfrm>
            <a:off x="436880" y="3396837"/>
            <a:ext cx="11335385" cy="2123027"/>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【解析】解：汽车的重力与路面对汽车的支持力大小相等、方向相反、作用在一条直线上、作用在同一物体上</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是一对平衡力</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故D正确</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ABC错误。</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故选：D。</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
        <p:nvSpPr>
          <p:cNvPr id="9" name="文本框 5" title=""/>
          <p:cNvSpPr txBox="1"/>
          <p:nvPr/>
        </p:nvSpPr>
        <p:spPr>
          <a:xfrm>
            <a:off x="10440692" y="476018"/>
            <a:ext cx="444456" cy="59270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D</a:t>
            </a:r>
            <a:endPar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3"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left)">
                                      <p:cBhvr>
                                        <p:cTn id="7" dur="500"/>
                                        <p:tgtEl>
                                          <p:spTgt spid="9"/>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8" dur="500" fill="hold" grpId="4"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wipe(left)">
                                      <p:cBhvr>
                                        <p:cTn id="12" dur="500"/>
                                        <p:tgtEl>
                                          <p:spTgt spid="8"/>
                                        </p:tgtEl>
                                      </p:cBhvr>
                                    </p:animEffect>
                                  </p:childTnLst>
                                </p:cTn>
                              </p:par>
                              <p:par>
                                <p:cTn id="13" presetID="22" presetClass="entr" presetSubtype="8" dur="500" fill="hold" grpId="5" nodeType="with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wipe(left)">
                                      <p:cBhvr>
                                        <p:cTn id="15"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4">
            <a:alphaModFix amt="44000"/>
          </a:blip>
          <a:stretch>
            <a:fillRect/>
          </a:stretch>
        </a:blipFill>
        <a:effectLst/>
      </p:bgPr>
    </p:bg>
    <p:spTree>
      <p:nvGrpSpPr>
        <p:cNvPr id="1" name=""/>
        <p:cNvGrpSpPr/>
        <p:nvPr/>
      </p:nvGrpSpPr>
      <p:grpSpPr>
        <a:xfrm>
          <a:off x="0" y="0"/>
          <a:ext cx="0" cy="0"/>
        </a:xfrm>
      </p:grpSpPr>
      <p:pic>
        <p:nvPicPr>
          <p:cNvPr id="8" name="New picture" title=""/>
          <p:cNvPicPr/>
          <p:nvPr/>
        </p:nvPicPr>
        <p:blipFill>
          <a:blip r:embed="rId3"/>
          <a:stretch>
            <a:fillRect/>
          </a:stretch>
        </p:blipFill>
        <p:spPr>
          <a:xfrm>
            <a:off x="9978389" y="635000"/>
            <a:ext cx="1485900" cy="1181100"/>
          </a:xfrm>
          <a:prstGeom prst="rect">
            <a:avLst/>
          </a:prstGeom>
        </p:spPr>
      </p:pic>
      <p:sp>
        <p:nvSpPr>
          <p:cNvPr id="7" name="文本框 3" title=""/>
          <p:cNvSpPr txBox="1"/>
          <p:nvPr/>
        </p:nvSpPr>
        <p:spPr>
          <a:xfrm>
            <a:off x="436880" y="508000"/>
            <a:ext cx="9478010" cy="365896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7.如图所示</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05A两栖装甲突击车在地面匀速行驶</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下列的说法中正确的是</a:t>
            </a:r>
            <a:r>
              <a:rPr lang="en-US" altLang="zh-CN" sz="2800">
                <a:latin typeface="新宋体" panose="02010609030101010101" charset="-122"/>
                <a:ea typeface="新宋体" panose="02010609030101010101" charset="-122"/>
                <a:cs typeface="新宋体" panose="02010609030101010101" charset="-122"/>
              </a:rPr>
              <a:t>(</a:t>
            </a:r>
            <a:r>
              <a:rPr lang="en-US" altLang="zh-CN" sz="2800">
                <a:solidFill>
                  <a:srgbClr val="FFFFFF">
                    <a:alpha val="0"/>
                  </a:srgbClr>
                </a:solidFill>
                <a:latin typeface="Times New Roman" panose="02020603050405020304" pitchFamily="34" charset="0"/>
                <a:ea typeface="微软雅黑"/>
                <a:cs typeface="Times New Roman" panose="02020603050405020304" pitchFamily="34" charset="-120"/>
              </a:rPr>
              <a:t> ____ </a:t>
            </a:r>
            <a:r>
              <a:rPr lang="en-US" altLang="zh-CN" sz="2800">
                <a:latin typeface="新宋体" panose="02010609030101010101" charset="-122"/>
                <a:ea typeface="新宋体" panose="02010609030101010101" charset="-122"/>
                <a:cs typeface="新宋体" panose="02010609030101010101" charset="-122"/>
              </a:rPr>
              <a:t>)</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A.以地面为参照物</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突击车是静止的</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B.突击车所受重力和突击车对地面的压力是一对相互作用力</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C.突击车对地面的压力和地面对突击车的支持力是一对平衡力</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D.突击车所受重力和地面对突击车的支持力是一对平衡力</a:t>
            </a:r>
            <a:endParaRPr lang="zh-CN" altLang="en-US" sz="2800">
              <a:latin typeface="Times New Roman" panose="02020603050405020304" pitchFamily="34" charset="0"/>
              <a:ea typeface="微软雅黑"/>
              <a:cs typeface="Times New Roman" panose="02020603050405020304" pitchFamily="34" charset="-120"/>
              <a:sym typeface="+mn-ea"/>
            </a:endParaRPr>
          </a:p>
        </p:txBody>
      </p:sp>
      <p:sp>
        <p:nvSpPr>
          <p:cNvPr id="9" name="文本框 5" title=""/>
          <p:cNvSpPr txBox="1"/>
          <p:nvPr/>
        </p:nvSpPr>
        <p:spPr>
          <a:xfrm>
            <a:off x="436880" y="4420965"/>
            <a:ext cx="11335385" cy="1610962"/>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【解析】解：A、以地面为参照物</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突击车与地面有相对位置的变化</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突击车是运动的</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故A错误；</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B、突击车所受重力和突击车对地面的压力方向都是向下的</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
        <p:nvSpPr>
          <p:cNvPr id="10" name="文本框 5" title=""/>
          <p:cNvSpPr txBox="1"/>
          <p:nvPr/>
        </p:nvSpPr>
        <p:spPr>
          <a:xfrm>
            <a:off x="3417592" y="988082"/>
            <a:ext cx="444456" cy="59270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D</a:t>
            </a:r>
            <a:endPar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3"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left)">
                                      <p:cBhvr>
                                        <p:cTn id="7" dur="500"/>
                                        <p:tgtEl>
                                          <p:spTgt spid="10"/>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8" dur="500" fill="hold" grpId="4"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wipe(left)">
                                      <p:cBhvr>
                                        <p:cTn id="12" dur="500"/>
                                        <p:tgtEl>
                                          <p:spTgt spid="9"/>
                                        </p:tgtEl>
                                      </p:cBhvr>
                                    </p:animEffect>
                                  </p:childTnLst>
                                </p:cTn>
                              </p:par>
                              <p:par>
                                <p:cTn id="13" presetID="22" presetClass="entr" presetSubtype="8" dur="500" fill="hold" grpId="5" nodeType="with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wipe(left)">
                                      <p:cBhvr>
                                        <p:cTn id="15"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3">
            <a:alphaModFix amt="44000"/>
          </a:blip>
          <a:stretch>
            <a:fillRect/>
          </a:stretch>
        </a:blipFill>
        <a:effectLst/>
      </p:bgPr>
    </p:bg>
    <p:spTree>
      <p:nvGrpSpPr>
        <p:cNvPr id="1" name=""/>
        <p:cNvGrpSpPr/>
        <p:nvPr/>
      </p:nvGrpSpPr>
      <p:grpSpPr>
        <a:xfrm>
          <a:off x="0" y="0"/>
          <a:ext cx="0" cy="0"/>
        </a:xfrm>
      </p:grpSpPr>
      <p:sp>
        <p:nvSpPr>
          <p:cNvPr id="10" name="文本框 5" title=""/>
          <p:cNvSpPr txBox="1"/>
          <p:nvPr/>
        </p:nvSpPr>
        <p:spPr>
          <a:xfrm>
            <a:off x="436880" y="508000"/>
            <a:ext cx="11335385" cy="4171283"/>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所以不是相互作用力</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故B错误；</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C、突击车对地面的压力和地面对突击车的支持力大小相等、方向相反、分别作用在地面、突击车两个物体上</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作用在同一条直线上</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所以是一对相互作用力</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故C错误；</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D、突击车所受重力和地面对突击车的支持力大小相等、方向相反、作用在同一个物体上</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作用在同一条直线上</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所以是一对平衡力</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故D正确。</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故选：D。</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8" dur="500" fill="hold" grpId="1" nodeType="after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left)">
                                      <p:cBhvr>
                                        <p:cTn id="7" dur="500"/>
                                        <p:tgtEl>
                                          <p:spTgt spid="10"/>
                                        </p:tgtEl>
                                      </p:cBhvr>
                                    </p:animEffect>
                                  </p:childTnLst>
                                </p:cTn>
                              </p:par>
                              <p:par>
                                <p:cTn id="8" presetID="22" presetClass="entr" presetSubtype="8" dur="500" fill="hold" grpId="2"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wipe(left)">
                                      <p:cBhvr>
                                        <p:cTn id="10" dur="500"/>
                                        <p:tgtEl>
                                          <p:spTgt spid="10"/>
                                        </p:tgtEl>
                                      </p:cBhvr>
                                    </p:animEffect>
                                  </p:childTnLst>
                                </p:cTn>
                              </p:par>
                              <p:par>
                                <p:cTn id="11" presetID="22" presetClass="entr" presetSubtype="8" dur="500" fill="hold" grpId="3" nodeType="withEffect">
                                  <p:stCondLst>
                                    <p:cond delay="0"/>
                                  </p:stCondLst>
                                  <p:childTnLst>
                                    <p:set>
                                      <p:cBhvr>
                                        <p:cTn id="12" dur="1" fill="hold">
                                          <p:stCondLst>
                                            <p:cond delay="0"/>
                                          </p:stCondLst>
                                        </p:cTn>
                                        <p:tgtEl>
                                          <p:spTgt spid="10"/>
                                        </p:tgtEl>
                                        <p:attrNameLst>
                                          <p:attrName>style.visibility</p:attrName>
                                        </p:attrNameLst>
                                      </p:cBhvr>
                                      <p:to>
                                        <p:strVal val="visible"/>
                                      </p:to>
                                    </p:set>
                                    <p:animEffect transition="in" filter="wipe(left)">
                                      <p:cBhvr>
                                        <p:cTn id="13" dur="500"/>
                                        <p:tgtEl>
                                          <p:spTgt spid="10"/>
                                        </p:tgtEl>
                                      </p:cBhvr>
                                    </p:animEffect>
                                  </p:childTnLst>
                                </p:cTn>
                              </p:par>
                              <p:par>
                                <p:cTn id="14" presetID="22" presetClass="entr" presetSubtype="8" dur="500" fill="hold" grpId="4" nodeType="withEffect">
                                  <p:stCondLst>
                                    <p:cond delay="0"/>
                                  </p:stCondLst>
                                  <p:childTnLst>
                                    <p:set>
                                      <p:cBhvr>
                                        <p:cTn id="15" dur="1" fill="hold">
                                          <p:stCondLst>
                                            <p:cond delay="0"/>
                                          </p:stCondLst>
                                        </p:cTn>
                                        <p:tgtEl>
                                          <p:spTgt spid="10"/>
                                        </p:tgtEl>
                                        <p:attrNameLst>
                                          <p:attrName>style.visibility</p:attrName>
                                        </p:attrNameLst>
                                      </p:cBhvr>
                                      <p:to>
                                        <p:strVal val="visible"/>
                                      </p:to>
                                    </p:set>
                                    <p:animEffect transition="in" filter="wipe(left)">
                                      <p:cBhvr>
                                        <p:cTn id="16"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4">
            <a:alphaModFix amt="44000"/>
          </a:blip>
          <a:stretch>
            <a:fillRect/>
          </a:stretch>
        </a:blipFill>
        <a:effectLst/>
      </p:bgPr>
    </p:bg>
    <p:spTree>
      <p:nvGrpSpPr>
        <p:cNvPr id="1" name=""/>
        <p:cNvGrpSpPr/>
        <p:nvPr/>
      </p:nvGrpSpPr>
      <p:grpSpPr>
        <a:xfrm>
          <a:off x="0" y="0"/>
          <a:ext cx="0" cy="0"/>
        </a:xfrm>
      </p:grpSpPr>
      <p:pic>
        <p:nvPicPr>
          <p:cNvPr id="8" name="New picture" title=""/>
          <p:cNvPicPr/>
          <p:nvPr/>
        </p:nvPicPr>
        <p:blipFill>
          <a:blip r:embed="rId3"/>
          <a:stretch>
            <a:fillRect/>
          </a:stretch>
        </p:blipFill>
        <p:spPr>
          <a:xfrm>
            <a:off x="9930764" y="635000"/>
            <a:ext cx="1524000" cy="2120900"/>
          </a:xfrm>
          <a:prstGeom prst="rect">
            <a:avLst/>
          </a:prstGeom>
        </p:spPr>
      </p:pic>
      <p:sp>
        <p:nvSpPr>
          <p:cNvPr id="7" name="文本框 3" title=""/>
          <p:cNvSpPr txBox="1"/>
          <p:nvPr/>
        </p:nvSpPr>
        <p:spPr>
          <a:xfrm>
            <a:off x="436880" y="508000"/>
            <a:ext cx="9430385" cy="5707221"/>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8.微雨四五点</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春风九十里。2023年4月27日我校初三学子奔赴韶山开展以“追寻伟人足迹</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追光砥砺前行”为主题的研学实践活动。如图所示</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巨大的毛泽东铜像屹立在大理石基座正中央</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同学们在伟人铜像前庄重宣誓“砥砺前行</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不负韶华”。下列说法正确的是</a:t>
            </a:r>
            <a:r>
              <a:rPr lang="en-US" altLang="zh-CN" sz="2800">
                <a:latin typeface="新宋体" panose="02010609030101010101" charset="-122"/>
                <a:ea typeface="新宋体" panose="02010609030101010101" charset="-122"/>
                <a:cs typeface="新宋体" panose="02010609030101010101" charset="-122"/>
              </a:rPr>
              <a:t>(</a:t>
            </a:r>
            <a:r>
              <a:rPr lang="en-US" altLang="zh-CN" sz="2800">
                <a:solidFill>
                  <a:srgbClr val="FFFFFF">
                    <a:alpha val="0"/>
                  </a:srgbClr>
                </a:solidFill>
                <a:latin typeface="Times New Roman" panose="02020603050405020304" pitchFamily="34" charset="0"/>
                <a:ea typeface="微软雅黑"/>
                <a:cs typeface="Times New Roman" panose="02020603050405020304" pitchFamily="34" charset="-120"/>
              </a:rPr>
              <a:t> ____ </a:t>
            </a:r>
            <a:r>
              <a:rPr lang="en-US" altLang="zh-CN" sz="2800">
                <a:latin typeface="新宋体" panose="02010609030101010101" charset="-122"/>
                <a:ea typeface="新宋体" panose="02010609030101010101" charset="-122"/>
                <a:cs typeface="新宋体" panose="02010609030101010101" charset="-122"/>
              </a:rPr>
              <a:t>)</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A.基座受到的重力和地面对基座的支持力是一对平衡力</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B.基座对地面的压力和地面对基座的支持力是一对平衡力</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C.铜像对基座的压力和基座对铜像的支持力是一对相互作用力</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D.基座对地面的压力和基座对铜像的支持力是一对相互作用力</a:t>
            </a:r>
            <a:endParaRPr lang="zh-CN" altLang="en-US" sz="2800">
              <a:latin typeface="Times New Roman" panose="02020603050405020304" pitchFamily="34" charset="0"/>
              <a:ea typeface="微软雅黑"/>
              <a:cs typeface="Times New Roman" panose="02020603050405020304" pitchFamily="34" charset="-120"/>
              <a:sym typeface="+mn-ea"/>
            </a:endParaRPr>
          </a:p>
        </p:txBody>
      </p:sp>
      <p:sp>
        <p:nvSpPr>
          <p:cNvPr id="9" name="文本框 5" title=""/>
          <p:cNvSpPr txBox="1"/>
          <p:nvPr/>
        </p:nvSpPr>
        <p:spPr>
          <a:xfrm>
            <a:off x="4997155" y="2524274"/>
            <a:ext cx="444456" cy="59270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C</a:t>
            </a:r>
            <a:endPar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3"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left)">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3">
            <a:alphaModFix amt="44000"/>
          </a:blip>
          <a:stretch>
            <a:fillRect/>
          </a:stretch>
        </a:blipFill>
        <a:effectLst/>
      </p:bgPr>
    </p:bg>
    <p:spTree>
      <p:nvGrpSpPr>
        <p:cNvPr id="1" name=""/>
        <p:cNvGrpSpPr/>
        <p:nvPr/>
      </p:nvGrpSpPr>
      <p:grpSpPr>
        <a:xfrm>
          <a:off x="0" y="0"/>
          <a:ext cx="0" cy="0"/>
        </a:xfrm>
      </p:grpSpPr>
      <p:sp>
        <p:nvSpPr>
          <p:cNvPr id="9" name="文本框 5" title=""/>
          <p:cNvSpPr txBox="1"/>
          <p:nvPr/>
        </p:nvSpPr>
        <p:spPr>
          <a:xfrm>
            <a:off x="436880" y="508000"/>
            <a:ext cx="11335385" cy="4683347"/>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【解析】解：A．基座受到的重力和地面对基座的支持力大小不相等</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不是一对平衡力</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故A错误；</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B．基座对地面的压力和地面对基座的支持力作用在两个物体上</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不是一对平衡力</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故B错误；</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C．塑像对基座的压力和基座对塑像的支持力</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作用在两个物体上</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大小相等、方向相反、作用在同一直线</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是一对相互作用力</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故C正确；</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D．基座对地面的压力和基座对塑像的支持力大小不相等</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不是一对相互作用力</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故D错误。</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故选：C。</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8" dur="500" fill="hold" grpId="1"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left)">
                                      <p:cBhvr>
                                        <p:cTn id="7" dur="500"/>
                                        <p:tgtEl>
                                          <p:spTgt spid="9"/>
                                        </p:tgtEl>
                                      </p:cBhvr>
                                    </p:animEffect>
                                  </p:childTnLst>
                                </p:cTn>
                              </p:par>
                              <p:par>
                                <p:cTn id="8" presetID="22" presetClass="entr" presetSubtype="8" dur="500" fill="hold" grpId="2"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wipe(left)">
                                      <p:cBhvr>
                                        <p:cTn id="10" dur="500"/>
                                        <p:tgtEl>
                                          <p:spTgt spid="9"/>
                                        </p:tgtEl>
                                      </p:cBhvr>
                                    </p:animEffect>
                                  </p:childTnLst>
                                </p:cTn>
                              </p:par>
                              <p:par>
                                <p:cTn id="11" presetID="22" presetClass="entr" presetSubtype="8" dur="500" fill="hold" grpId="3" nodeType="withEffect">
                                  <p:stCondLst>
                                    <p:cond delay="0"/>
                                  </p:stCondLst>
                                  <p:childTnLst>
                                    <p:set>
                                      <p:cBhvr>
                                        <p:cTn id="12" dur="1" fill="hold">
                                          <p:stCondLst>
                                            <p:cond delay="0"/>
                                          </p:stCondLst>
                                        </p:cTn>
                                        <p:tgtEl>
                                          <p:spTgt spid="9"/>
                                        </p:tgtEl>
                                        <p:attrNameLst>
                                          <p:attrName>style.visibility</p:attrName>
                                        </p:attrNameLst>
                                      </p:cBhvr>
                                      <p:to>
                                        <p:strVal val="visible"/>
                                      </p:to>
                                    </p:set>
                                    <p:animEffect transition="in" filter="wipe(left)">
                                      <p:cBhvr>
                                        <p:cTn id="13" dur="500"/>
                                        <p:tgtEl>
                                          <p:spTgt spid="9"/>
                                        </p:tgtEl>
                                      </p:cBhvr>
                                    </p:animEffect>
                                  </p:childTnLst>
                                </p:cTn>
                              </p:par>
                              <p:par>
                                <p:cTn id="14" presetID="22" presetClass="entr" presetSubtype="8" dur="500" fill="hold" grpId="4" nodeType="withEffect">
                                  <p:stCondLst>
                                    <p:cond delay="0"/>
                                  </p:stCondLst>
                                  <p:childTnLst>
                                    <p:set>
                                      <p:cBhvr>
                                        <p:cTn id="15" dur="1" fill="hold">
                                          <p:stCondLst>
                                            <p:cond delay="0"/>
                                          </p:stCondLst>
                                        </p:cTn>
                                        <p:tgtEl>
                                          <p:spTgt spid="9"/>
                                        </p:tgtEl>
                                        <p:attrNameLst>
                                          <p:attrName>style.visibility</p:attrName>
                                        </p:attrNameLst>
                                      </p:cBhvr>
                                      <p:to>
                                        <p:strVal val="visible"/>
                                      </p:to>
                                    </p:set>
                                    <p:animEffect transition="in" filter="wipe(left)">
                                      <p:cBhvr>
                                        <p:cTn id="16" dur="500"/>
                                        <p:tgtEl>
                                          <p:spTgt spid="9"/>
                                        </p:tgtEl>
                                      </p:cBhvr>
                                    </p:animEffect>
                                  </p:childTnLst>
                                </p:cTn>
                              </p:par>
                              <p:par>
                                <p:cTn id="17" presetID="22" presetClass="entr" presetSubtype="8" dur="500" fill="hold" grpId="5" nodeType="withEffect">
                                  <p:stCondLst>
                                    <p:cond delay="0"/>
                                  </p:stCondLst>
                                  <p:childTnLst>
                                    <p:set>
                                      <p:cBhvr>
                                        <p:cTn id="18" dur="1" fill="hold">
                                          <p:stCondLst>
                                            <p:cond delay="0"/>
                                          </p:stCondLst>
                                        </p:cTn>
                                        <p:tgtEl>
                                          <p:spTgt spid="9"/>
                                        </p:tgtEl>
                                        <p:attrNameLst>
                                          <p:attrName>style.visibility</p:attrName>
                                        </p:attrNameLst>
                                      </p:cBhvr>
                                      <p:to>
                                        <p:strVal val="visible"/>
                                      </p:to>
                                    </p:set>
                                    <p:animEffect transition="in" filter="wipe(left)">
                                      <p:cBhvr>
                                        <p:cTn id="19"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8">
            <a:alphaModFix amt="44000"/>
          </a:blip>
          <a:stretch>
            <a:fillRect/>
          </a:stretch>
        </a:blipFill>
        <a:effectLst/>
      </p:bgPr>
    </p:bg>
    <p:spTree>
      <p:nvGrpSpPr>
        <p:cNvPr id="1" name=""/>
        <p:cNvGrpSpPr/>
        <p:nvPr/>
      </p:nvGrpSpPr>
      <p:grpSpPr>
        <a:xfrm>
          <a:off x="0" y="0"/>
          <a:ext cx="0" cy="0"/>
        </a:xfrm>
      </p:grpSpPr>
      <p:sp>
        <p:nvSpPr>
          <p:cNvPr id="7" name="文本框 3" title=""/>
          <p:cNvSpPr txBox="1"/>
          <p:nvPr/>
        </p:nvSpPr>
        <p:spPr>
          <a:xfrm>
            <a:off x="436880" y="508000"/>
            <a:ext cx="11335385" cy="4795376"/>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9.如图所示</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重10N的物体M</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其上表面通过测力计与电梯顶部相连</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电梯由静止开始竖直向上运动</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测力计在不同的时间段的示数如图甲所示</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则电梯在此过程中速度随时间变化的图像应为乙图中的</a:t>
            </a:r>
            <a:r>
              <a:rPr lang="en-US" altLang="zh-CN" sz="2800">
                <a:latin typeface="新宋体" panose="02010609030101010101" charset="-122"/>
                <a:ea typeface="新宋体" panose="02010609030101010101" charset="-122"/>
                <a:cs typeface="新宋体" panose="02010609030101010101" charset="-122"/>
              </a:rPr>
              <a:t>(</a:t>
            </a:r>
            <a:r>
              <a:rPr lang="en-US" altLang="zh-CN" sz="2800">
                <a:solidFill>
                  <a:srgbClr val="FFFFFF">
                    <a:alpha val="0"/>
                  </a:srgbClr>
                </a:solidFill>
                <a:latin typeface="Times New Roman" panose="02020603050405020304" pitchFamily="34" charset="0"/>
                <a:ea typeface="微软雅黑"/>
                <a:cs typeface="Times New Roman" panose="02020603050405020304" pitchFamily="34" charset="-120"/>
              </a:rPr>
              <a:t> ____ </a:t>
            </a:r>
            <a:r>
              <a:rPr lang="en-US" altLang="zh-CN" sz="2800">
                <a:latin typeface="新宋体" panose="02010609030101010101" charset="-122"/>
                <a:ea typeface="新宋体" panose="02010609030101010101" charset="-122"/>
                <a:cs typeface="新宋体" panose="02010609030101010101" charset="-122"/>
              </a:rPr>
              <a:t>)</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sz="17905">
                <a:solidFill>
                  <a:srgbClr val="FFFFFF">
                    <a:alpha val="0"/>
                  </a:srgbClr>
                </a:solidFill>
                <a:latin typeface="Times New Roman" panose="02020603050405020304"/>
                <a:ea typeface="Times New Roman" panose="02020603050405020304"/>
                <a:cs typeface="Times New Roman" panose="02020603050405020304"/>
              </a:rPr>
              <a:t>____</a:t>
            </a:r>
            <a:endParaRPr lang="zh-CN" altLang="en-US" sz="2800">
              <a:latin typeface="Times New Roman" panose="02020603050405020304" pitchFamily="34" charset="0"/>
              <a:ea typeface="微软雅黑"/>
              <a:cs typeface="Times New Roman" panose="02020603050405020304" pitchFamily="34" charset="-120"/>
              <a:sym typeface="+mn-ea"/>
            </a:endParaRPr>
          </a:p>
        </p:txBody>
      </p:sp>
      <p:sp>
        <p:nvSpPr>
          <p:cNvPr id="8" name="文本框 5" title=""/>
          <p:cNvSpPr txBox="1"/>
          <p:nvPr/>
        </p:nvSpPr>
        <p:spPr>
          <a:xfrm>
            <a:off x="9818392" y="1500146"/>
            <a:ext cx="444456" cy="59270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D</a:t>
            </a:r>
            <a:endPar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pic>
        <p:nvPicPr>
          <p:cNvPr id="9" name="New picture" title=""/>
          <p:cNvPicPr/>
          <p:nvPr/>
        </p:nvPicPr>
        <p:blipFill>
          <a:blip r:embed="rId3"/>
          <a:stretch>
            <a:fillRect/>
          </a:stretch>
        </p:blipFill>
        <p:spPr>
          <a:xfrm>
            <a:off x="528320" y="2465705"/>
            <a:ext cx="2963545" cy="2049780"/>
          </a:xfrm>
          <a:prstGeom prst="rect">
            <a:avLst/>
          </a:prstGeom>
        </p:spPr>
      </p:pic>
      <p:sp>
        <p:nvSpPr>
          <p:cNvPr id="2" name="文本框 3" title=""/>
          <p:cNvSpPr txBox="1"/>
          <p:nvPr/>
        </p:nvSpPr>
        <p:spPr>
          <a:xfrm>
            <a:off x="3677285" y="2154555"/>
            <a:ext cx="11335385" cy="452694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A.</a:t>
            </a:r>
            <a:r>
              <a:rPr lang="en-US" sz="11880">
                <a:solidFill>
                  <a:srgbClr val="FFFFFF">
                    <a:alpha val="0"/>
                  </a:srgbClr>
                </a:solidFill>
                <a:latin typeface="Times New Roman" panose="02020603050405020304"/>
                <a:ea typeface="Times New Roman" panose="02020603050405020304"/>
                <a:cs typeface="Times New Roman" panose="02020603050405020304"/>
              </a:rPr>
              <a:t>___</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B.</a:t>
            </a:r>
            <a:r>
              <a:rPr lang="en-US" sz="12790">
                <a:solidFill>
                  <a:srgbClr val="FFFFFF">
                    <a:alpha val="0"/>
                  </a:srgbClr>
                </a:solidFill>
                <a:latin typeface="Times New Roman" panose="02020603050405020304"/>
                <a:ea typeface="Times New Roman" panose="02020603050405020304"/>
                <a:cs typeface="Times New Roman" panose="02020603050405020304"/>
              </a:rPr>
              <a:t>___</a:t>
            </a:r>
            <a:endParaRPr lang="zh-CN" altLang="en-US" sz="2800">
              <a:latin typeface="Times New Roman" panose="02020603050405020304" pitchFamily="34" charset="0"/>
              <a:ea typeface="微软雅黑"/>
              <a:cs typeface="Times New Roman" panose="02020603050405020304" pitchFamily="34" charset="-120"/>
              <a:sym typeface="+mn-ea"/>
            </a:endParaRPr>
          </a:p>
        </p:txBody>
      </p:sp>
      <p:pic>
        <p:nvPicPr>
          <p:cNvPr id="3" name="New picture" title=""/>
          <p:cNvPicPr/>
          <p:nvPr/>
        </p:nvPicPr>
        <p:blipFill>
          <a:blip r:embed="rId4"/>
          <a:stretch>
            <a:fillRect/>
          </a:stretch>
        </p:blipFill>
        <p:spPr>
          <a:xfrm>
            <a:off x="4114800" y="2411408"/>
            <a:ext cx="2263366" cy="1810693"/>
          </a:xfrm>
          <a:prstGeom prst="rect">
            <a:avLst/>
          </a:prstGeom>
        </p:spPr>
      </p:pic>
      <p:pic>
        <p:nvPicPr>
          <p:cNvPr id="10" name="New picture" title=""/>
          <p:cNvPicPr/>
          <p:nvPr/>
        </p:nvPicPr>
        <p:blipFill>
          <a:blip r:embed="rId5"/>
          <a:stretch>
            <a:fillRect/>
          </a:stretch>
        </p:blipFill>
        <p:spPr>
          <a:xfrm>
            <a:off x="4094162" y="4606500"/>
            <a:ext cx="2436263" cy="1949010"/>
          </a:xfrm>
          <a:prstGeom prst="rect">
            <a:avLst/>
          </a:prstGeom>
        </p:spPr>
      </p:pic>
      <p:sp>
        <p:nvSpPr>
          <p:cNvPr id="4" name="文本框 3" title=""/>
          <p:cNvSpPr txBox="1"/>
          <p:nvPr/>
        </p:nvSpPr>
        <p:spPr>
          <a:xfrm>
            <a:off x="7399655" y="1870075"/>
            <a:ext cx="11335385" cy="5061803"/>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C.</a:t>
            </a:r>
            <a:r>
              <a:rPr lang="en-US" sz="13450">
                <a:solidFill>
                  <a:srgbClr val="FFFFFF">
                    <a:alpha val="0"/>
                  </a:srgbClr>
                </a:solidFill>
                <a:latin typeface="Times New Roman" panose="02020603050405020304"/>
                <a:ea typeface="Times New Roman" panose="02020603050405020304"/>
                <a:cs typeface="Times New Roman" panose="02020603050405020304"/>
              </a:rPr>
              <a:t>__</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D.</a:t>
            </a:r>
            <a:r>
              <a:rPr lang="en-US" sz="14190">
                <a:solidFill>
                  <a:srgbClr val="FFFFFF">
                    <a:alpha val="0"/>
                  </a:srgbClr>
                </a:solidFill>
                <a:latin typeface="Times New Roman" panose="02020603050405020304"/>
                <a:ea typeface="Times New Roman" panose="02020603050405020304"/>
                <a:cs typeface="Times New Roman" panose="02020603050405020304"/>
              </a:rPr>
              <a:t>__</a:t>
            </a:r>
            <a:endParaRPr lang="zh-CN" altLang="en-US" sz="2800">
              <a:latin typeface="Times New Roman" panose="02020603050405020304" pitchFamily="34" charset="0"/>
              <a:ea typeface="微软雅黑"/>
              <a:cs typeface="Times New Roman" panose="02020603050405020304" pitchFamily="34" charset="-120"/>
              <a:sym typeface="+mn-ea"/>
            </a:endParaRPr>
          </a:p>
        </p:txBody>
      </p:sp>
      <p:pic>
        <p:nvPicPr>
          <p:cNvPr id="5" name="New picture" title=""/>
          <p:cNvPicPr/>
          <p:nvPr/>
        </p:nvPicPr>
        <p:blipFill>
          <a:blip r:embed="rId6"/>
          <a:stretch>
            <a:fillRect/>
          </a:stretch>
        </p:blipFill>
        <p:spPr>
          <a:xfrm>
            <a:off x="7816532" y="2154786"/>
            <a:ext cx="1708003" cy="2049604"/>
          </a:xfrm>
          <a:prstGeom prst="rect">
            <a:avLst/>
          </a:prstGeom>
        </p:spPr>
      </p:pic>
      <p:pic>
        <p:nvPicPr>
          <p:cNvPr id="11" name="New picture" title=""/>
          <p:cNvPicPr/>
          <p:nvPr/>
        </p:nvPicPr>
        <p:blipFill>
          <a:blip r:embed="rId7"/>
          <a:stretch>
            <a:fillRect/>
          </a:stretch>
        </p:blipFill>
        <p:spPr>
          <a:xfrm>
            <a:off x="7837170" y="4632524"/>
            <a:ext cx="1802310" cy="2162772"/>
          </a:xfrm>
          <a:prstGeom prst="rect">
            <a:avLst/>
          </a:prstGeom>
        </p:spPr>
      </p:pic>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3"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left)">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3">
            <a:alphaModFix amt="44000"/>
          </a:blip>
          <a:stretch>
            <a:fillRect/>
          </a:stretch>
        </a:blipFill>
        <a:effectLst/>
      </p:bgPr>
    </p:bg>
    <p:spTree>
      <p:nvGrpSpPr>
        <p:cNvPr id="1" name=""/>
        <p:cNvGrpSpPr/>
        <p:nvPr/>
      </p:nvGrpSpPr>
      <p:grpSpPr>
        <a:xfrm>
          <a:off x="0" y="0"/>
          <a:ext cx="0" cy="0"/>
        </a:xfrm>
      </p:grpSpPr>
      <p:sp>
        <p:nvSpPr>
          <p:cNvPr id="10" name="文本框 5" title=""/>
          <p:cNvSpPr txBox="1"/>
          <p:nvPr/>
        </p:nvSpPr>
        <p:spPr>
          <a:xfrm>
            <a:off x="436880" y="508000"/>
            <a:ext cx="11335385" cy="570747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【解析】解：</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根据题意可知</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物重G=10N</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物体由静止开始竖直向上运动</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测力计的示数反映了向上拉力的大小；</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1</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由F-t图象可知</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0</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t</a:t>
            </a:r>
            <a:r>
              <a:rPr lang="en-US" altLang="zh-CN" sz="2800" b="1" baseline="-42000">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1</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时间内</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拉力F</a:t>
            </a:r>
            <a:r>
              <a:rPr lang="en-US" altLang="zh-CN" sz="2800" b="1" baseline="-42000">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1</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=13N；</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比较可知</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拉力</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重力</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合力的方向向上</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所以物体向上做加速运动；</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2</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由F-t图象可知</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t</a:t>
            </a:r>
            <a:r>
              <a:rPr lang="en-US" altLang="zh-CN" sz="2800" b="1" baseline="-42000">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1</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t</a:t>
            </a:r>
            <a:r>
              <a:rPr lang="en-US" altLang="zh-CN" sz="2800" b="1" baseline="-42000">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2</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时间内</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拉力F</a:t>
            </a:r>
            <a:r>
              <a:rPr lang="en-US" altLang="zh-CN" sz="2800" b="1" baseline="-42000">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2</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=10N；</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比较可知</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拉力=重力</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物体所受合力为零</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所以物体保持原来的速度做匀速直线运动；</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3</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由F-t图象可知</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t</a:t>
            </a:r>
            <a:r>
              <a:rPr lang="en-US" altLang="zh-CN" sz="2800" b="1" baseline="-42000">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2</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t</a:t>
            </a:r>
            <a:r>
              <a:rPr lang="en-US" altLang="zh-CN" sz="2800" b="1" baseline="-42000">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3</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时间内</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拉力F</a:t>
            </a:r>
            <a:r>
              <a:rPr lang="en-US" altLang="zh-CN" sz="2800" b="1" baseline="-42000">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3</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=7N；</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比较可知</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拉力</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重力</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合力的方向向下</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所以物体向上做减速运动；</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根据以上分析可知</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物体在此过程中速度随时间变化的图象</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v-t图象</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a:sym typeface="+mn-ea"/>
              </a:rPr>
              <a:t>应为D图所示。</a:t>
            </a:r>
            <a:endParaRPr lang="zh-CN" altLang="en-US"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8" dur="500" fill="hold" grpId="1" nodeType="after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left)">
                                      <p:cBhvr>
                                        <p:cTn id="7" dur="500"/>
                                        <p:tgtEl>
                                          <p:spTgt spid="10"/>
                                        </p:tgtEl>
                                      </p:cBhvr>
                                    </p:animEffect>
                                  </p:childTnLst>
                                </p:cTn>
                              </p:par>
                              <p:par>
                                <p:cTn id="8" presetID="22" presetClass="entr" presetSubtype="8" dur="500" fill="hold" grpId="2"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wipe(left)">
                                      <p:cBhvr>
                                        <p:cTn id="10" dur="500"/>
                                        <p:tgtEl>
                                          <p:spTgt spid="10"/>
                                        </p:tgtEl>
                                      </p:cBhvr>
                                    </p:animEffect>
                                  </p:childTnLst>
                                </p:cTn>
                              </p:par>
                              <p:par>
                                <p:cTn id="11" presetID="22" presetClass="entr" presetSubtype="8" dur="500" fill="hold" grpId="3" nodeType="withEffect">
                                  <p:stCondLst>
                                    <p:cond delay="0"/>
                                  </p:stCondLst>
                                  <p:childTnLst>
                                    <p:set>
                                      <p:cBhvr>
                                        <p:cTn id="12" dur="1" fill="hold">
                                          <p:stCondLst>
                                            <p:cond delay="0"/>
                                          </p:stCondLst>
                                        </p:cTn>
                                        <p:tgtEl>
                                          <p:spTgt spid="10"/>
                                        </p:tgtEl>
                                        <p:attrNameLst>
                                          <p:attrName>style.visibility</p:attrName>
                                        </p:attrNameLst>
                                      </p:cBhvr>
                                      <p:to>
                                        <p:strVal val="visible"/>
                                      </p:to>
                                    </p:set>
                                    <p:animEffect transition="in" filter="wipe(left)">
                                      <p:cBhvr>
                                        <p:cTn id="13" dur="500"/>
                                        <p:tgtEl>
                                          <p:spTgt spid="10"/>
                                        </p:tgtEl>
                                      </p:cBhvr>
                                    </p:animEffect>
                                  </p:childTnLst>
                                </p:cTn>
                              </p:par>
                              <p:par>
                                <p:cTn id="14" presetID="22" presetClass="entr" presetSubtype="8" dur="500" fill="hold" grpId="4" nodeType="withEffect">
                                  <p:stCondLst>
                                    <p:cond delay="0"/>
                                  </p:stCondLst>
                                  <p:childTnLst>
                                    <p:set>
                                      <p:cBhvr>
                                        <p:cTn id="15" dur="1" fill="hold">
                                          <p:stCondLst>
                                            <p:cond delay="0"/>
                                          </p:stCondLst>
                                        </p:cTn>
                                        <p:tgtEl>
                                          <p:spTgt spid="10"/>
                                        </p:tgtEl>
                                        <p:attrNameLst>
                                          <p:attrName>style.visibility</p:attrName>
                                        </p:attrNameLst>
                                      </p:cBhvr>
                                      <p:to>
                                        <p:strVal val="visible"/>
                                      </p:to>
                                    </p:set>
                                    <p:animEffect transition="in" filter="wipe(left)">
                                      <p:cBhvr>
                                        <p:cTn id="16" dur="500"/>
                                        <p:tgtEl>
                                          <p:spTgt spid="10"/>
                                        </p:tgtEl>
                                      </p:cBhvr>
                                    </p:animEffect>
                                  </p:childTnLst>
                                </p:cTn>
                              </p:par>
                              <p:par>
                                <p:cTn id="17" presetID="22" presetClass="entr" presetSubtype="8" dur="500" fill="hold" grpId="5" nodeType="withEffect">
                                  <p:stCondLst>
                                    <p:cond delay="0"/>
                                  </p:stCondLst>
                                  <p:childTnLst>
                                    <p:set>
                                      <p:cBhvr>
                                        <p:cTn id="18" dur="1" fill="hold">
                                          <p:stCondLst>
                                            <p:cond delay="0"/>
                                          </p:stCondLst>
                                        </p:cTn>
                                        <p:tgtEl>
                                          <p:spTgt spid="10"/>
                                        </p:tgtEl>
                                        <p:attrNameLst>
                                          <p:attrName>style.visibility</p:attrName>
                                        </p:attrNameLst>
                                      </p:cBhvr>
                                      <p:to>
                                        <p:strVal val="visible"/>
                                      </p:to>
                                    </p:set>
                                    <p:animEffect transition="in" filter="wipe(left)">
                                      <p:cBhvr>
                                        <p:cTn id="19" dur="500"/>
                                        <p:tgtEl>
                                          <p:spTgt spid="10"/>
                                        </p:tgtEl>
                                      </p:cBhvr>
                                    </p:animEffect>
                                  </p:childTnLst>
                                </p:cTn>
                              </p:par>
                              <p:par>
                                <p:cTn id="20" presetID="22" presetClass="entr" presetSubtype="8" dur="500" fill="hold" grpId="6" nodeType="with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wipe(left)">
                                      <p:cBhvr>
                                        <p:cTn id="22" dur="500"/>
                                        <p:tgtEl>
                                          <p:spTgt spid="10"/>
                                        </p:tgtEl>
                                      </p:cBhvr>
                                    </p:animEffect>
                                  </p:childTnLst>
                                </p:cTn>
                              </p:par>
                              <p:par>
                                <p:cTn id="23" presetID="22" presetClass="entr" presetSubtype="8" dur="500" fill="hold" grpId="7" nodeType="withEffect">
                                  <p:stCondLst>
                                    <p:cond delay="0"/>
                                  </p:stCondLst>
                                  <p:childTnLst>
                                    <p:set>
                                      <p:cBhvr>
                                        <p:cTn id="24" dur="1" fill="hold">
                                          <p:stCondLst>
                                            <p:cond delay="0"/>
                                          </p:stCondLst>
                                        </p:cTn>
                                        <p:tgtEl>
                                          <p:spTgt spid="10"/>
                                        </p:tgtEl>
                                        <p:attrNameLst>
                                          <p:attrName>style.visibility</p:attrName>
                                        </p:attrNameLst>
                                      </p:cBhvr>
                                      <p:to>
                                        <p:strVal val="visible"/>
                                      </p:to>
                                    </p:set>
                                    <p:animEffect transition="in" filter="wipe(left)">
                                      <p:cBhvr>
                                        <p:cTn id="25" dur="500"/>
                                        <p:tgtEl>
                                          <p:spTgt spid="10"/>
                                        </p:tgtEl>
                                      </p:cBhvr>
                                    </p:animEffect>
                                  </p:childTnLst>
                                </p:cTn>
                              </p:par>
                              <p:par>
                                <p:cTn id="26" presetID="22" presetClass="entr" presetSubtype="8" dur="500" fill="hold" grpId="8" nodeType="withEffect">
                                  <p:stCondLst>
                                    <p:cond delay="0"/>
                                  </p:stCondLst>
                                  <p:childTnLst>
                                    <p:set>
                                      <p:cBhvr>
                                        <p:cTn id="27" dur="1" fill="hold">
                                          <p:stCondLst>
                                            <p:cond delay="0"/>
                                          </p:stCondLst>
                                        </p:cTn>
                                        <p:tgtEl>
                                          <p:spTgt spid="10"/>
                                        </p:tgtEl>
                                        <p:attrNameLst>
                                          <p:attrName>style.visibility</p:attrName>
                                        </p:attrNameLst>
                                      </p:cBhvr>
                                      <p:to>
                                        <p:strVal val="visible"/>
                                      </p:to>
                                    </p:set>
                                    <p:animEffect transition="in" filter="wipe(left)">
                                      <p:cBhvr>
                                        <p:cTn id="28" dur="500"/>
                                        <p:tgtEl>
                                          <p:spTgt spid="10"/>
                                        </p:tgtEl>
                                      </p:cBhvr>
                                    </p:animEffect>
                                  </p:childTnLst>
                                </p:cTn>
                              </p:par>
                              <p:par>
                                <p:cTn id="29" presetID="22" presetClass="entr" presetSubtype="8" dur="500" fill="hold" grpId="9" nodeType="withEffect">
                                  <p:stCondLst>
                                    <p:cond delay="0"/>
                                  </p:stCondLst>
                                  <p:childTnLst>
                                    <p:set>
                                      <p:cBhvr>
                                        <p:cTn id="30" dur="1" fill="hold">
                                          <p:stCondLst>
                                            <p:cond delay="0"/>
                                          </p:stCondLst>
                                        </p:cTn>
                                        <p:tgtEl>
                                          <p:spTgt spid="10"/>
                                        </p:tgtEl>
                                        <p:attrNameLst>
                                          <p:attrName>style.visibility</p:attrName>
                                        </p:attrNameLst>
                                      </p:cBhvr>
                                      <p:to>
                                        <p:strVal val="visible"/>
                                      </p:to>
                                    </p:set>
                                    <p:animEffect transition="in" filter="wipe(left)">
                                      <p:cBhvr>
                                        <p:cTn id="31"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4">
            <a:alphaModFix amt="44000"/>
          </a:blip>
          <a:stretch>
            <a:fillRect/>
          </a:stretch>
        </a:blipFill>
        <a:effectLst/>
      </p:bgPr>
    </p:bg>
    <p:spTree>
      <p:nvGrpSpPr>
        <p:cNvPr id="1" name=""/>
        <p:cNvGrpSpPr/>
        <p:nvPr/>
      </p:nvGrpSpPr>
      <p:grpSpPr>
        <a:xfrm>
          <a:off x="0" y="0"/>
          <a:ext cx="0" cy="0"/>
        </a:xfrm>
      </p:grpSpPr>
      <p:pic>
        <p:nvPicPr>
          <p:cNvPr id="8" name="New picture" title=""/>
          <p:cNvPicPr/>
          <p:nvPr/>
        </p:nvPicPr>
        <p:blipFill>
          <a:blip r:embed="rId3"/>
          <a:stretch>
            <a:fillRect/>
          </a:stretch>
        </p:blipFill>
        <p:spPr>
          <a:xfrm>
            <a:off x="9740264" y="635000"/>
            <a:ext cx="1676400" cy="1485900"/>
          </a:xfrm>
          <a:prstGeom prst="rect">
            <a:avLst/>
          </a:prstGeom>
        </p:spPr>
      </p:pic>
      <p:sp>
        <p:nvSpPr>
          <p:cNvPr id="7" name="文本框 3" title=""/>
          <p:cNvSpPr txBox="1"/>
          <p:nvPr/>
        </p:nvSpPr>
        <p:spPr>
          <a:xfrm>
            <a:off x="436880" y="508000"/>
            <a:ext cx="9239885" cy="5195157"/>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10.环保节能是当今世界的主题。如图所示</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林林骑着自行车在平直的道路上匀速行驶</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下列说法中正确的是</a:t>
            </a:r>
            <a:r>
              <a:rPr lang="en-US" altLang="zh-CN" sz="2800">
                <a:latin typeface="新宋体" panose="02010609030101010101" charset="-122"/>
                <a:ea typeface="新宋体" panose="02010609030101010101" charset="-122"/>
                <a:cs typeface="新宋体" panose="02010609030101010101" charset="-122"/>
              </a:rPr>
              <a:t>(</a:t>
            </a:r>
            <a:r>
              <a:rPr lang="en-US" altLang="zh-CN" sz="2800">
                <a:solidFill>
                  <a:srgbClr val="FFFFFF">
                    <a:alpha val="0"/>
                  </a:srgbClr>
                </a:solidFill>
                <a:latin typeface="Times New Roman" panose="02020603050405020304" pitchFamily="34" charset="0"/>
                <a:ea typeface="微软雅黑"/>
                <a:cs typeface="Times New Roman" panose="02020603050405020304" pitchFamily="34" charset="-120"/>
              </a:rPr>
              <a:t> ____ </a:t>
            </a:r>
            <a:r>
              <a:rPr lang="en-US" altLang="zh-CN" sz="2800">
                <a:latin typeface="新宋体" panose="02010609030101010101" charset="-122"/>
                <a:ea typeface="新宋体" panose="02010609030101010101" charset="-122"/>
                <a:cs typeface="新宋体" panose="02010609030101010101" charset="-122"/>
              </a:rPr>
              <a:t>)</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A.自行车对地面的压力与地面对自行车的支持力是一对平衡力</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B.自行车所受到的重力与自行车对林林的支持力是一对平衡力</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C.自行车所受的重力与自行车对地面的压力是一对相互作用力</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D.林林所受的重力与自行车对林林的支持力是一对平衡力</a:t>
            </a:r>
            <a:endParaRPr lang="zh-CN" altLang="en-US" sz="2800">
              <a:latin typeface="Times New Roman" panose="02020603050405020304" pitchFamily="34" charset="0"/>
              <a:ea typeface="微软雅黑"/>
              <a:cs typeface="Times New Roman" panose="02020603050405020304" pitchFamily="34" charset="-120"/>
              <a:sym typeface="+mn-ea"/>
            </a:endParaRPr>
          </a:p>
        </p:txBody>
      </p:sp>
      <p:sp>
        <p:nvSpPr>
          <p:cNvPr id="9" name="文本框 5" title=""/>
          <p:cNvSpPr txBox="1"/>
          <p:nvPr/>
        </p:nvSpPr>
        <p:spPr>
          <a:xfrm>
            <a:off x="8707142" y="988082"/>
            <a:ext cx="444456" cy="59270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D</a:t>
            </a:r>
            <a:endPar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3"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left)">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3">
            <a:alphaModFix amt="44000"/>
          </a:blip>
          <a:stretch>
            <a:fillRect/>
          </a:stretch>
        </a:blipFill>
        <a:effectLst/>
      </p:bgPr>
    </p:bg>
    <p:spTree>
      <p:nvGrpSpPr>
        <p:cNvPr id="1" name=""/>
        <p:cNvGrpSpPr/>
        <p:nvPr/>
      </p:nvGrpSpPr>
      <p:grpSpPr>
        <a:xfrm>
          <a:off x="0" y="0"/>
          <a:ext cx="0" cy="0"/>
        </a:xfrm>
      </p:grpSpPr>
      <p:sp>
        <p:nvSpPr>
          <p:cNvPr id="9" name="文本框 5" title=""/>
          <p:cNvSpPr txBox="1"/>
          <p:nvPr/>
        </p:nvSpPr>
        <p:spPr>
          <a:xfrm>
            <a:off x="436880" y="508000"/>
            <a:ext cx="11335385" cy="570747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【解析】解：</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A、自行车对地面的压力与地面对自行车的支持力是作用在不同物体上的两个力</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不是一对平衡力</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故A错误；</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B、自行车所受到的重力与自行车对林林的支持力大小不等</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不是一对相互作用力</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故B错误；</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C、自行车所受的重力与自行车对地面的压力方向相同</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且大小不等</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不是一对相互作用力</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故C错误；</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D、林林所受的重力与自行车对林林的支持力</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二力的大小相等、方向相反、作用在同一个物体上、作用在同一条直线上</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是一对平衡力</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故D正确。</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故选：D。</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8" dur="500" fill="hold" grpId="1"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left)">
                                      <p:cBhvr>
                                        <p:cTn id="7" dur="500"/>
                                        <p:tgtEl>
                                          <p:spTgt spid="9"/>
                                        </p:tgtEl>
                                      </p:cBhvr>
                                    </p:animEffect>
                                  </p:childTnLst>
                                </p:cTn>
                              </p:par>
                              <p:par>
                                <p:cTn id="8" presetID="22" presetClass="entr" presetSubtype="8" dur="500" fill="hold" grpId="2"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wipe(left)">
                                      <p:cBhvr>
                                        <p:cTn id="10" dur="500"/>
                                        <p:tgtEl>
                                          <p:spTgt spid="9"/>
                                        </p:tgtEl>
                                      </p:cBhvr>
                                    </p:animEffect>
                                  </p:childTnLst>
                                </p:cTn>
                              </p:par>
                              <p:par>
                                <p:cTn id="11" presetID="22" presetClass="entr" presetSubtype="8" dur="500" fill="hold" grpId="3" nodeType="withEffect">
                                  <p:stCondLst>
                                    <p:cond delay="0"/>
                                  </p:stCondLst>
                                  <p:childTnLst>
                                    <p:set>
                                      <p:cBhvr>
                                        <p:cTn id="12" dur="1" fill="hold">
                                          <p:stCondLst>
                                            <p:cond delay="0"/>
                                          </p:stCondLst>
                                        </p:cTn>
                                        <p:tgtEl>
                                          <p:spTgt spid="9"/>
                                        </p:tgtEl>
                                        <p:attrNameLst>
                                          <p:attrName>style.visibility</p:attrName>
                                        </p:attrNameLst>
                                      </p:cBhvr>
                                      <p:to>
                                        <p:strVal val="visible"/>
                                      </p:to>
                                    </p:set>
                                    <p:animEffect transition="in" filter="wipe(left)">
                                      <p:cBhvr>
                                        <p:cTn id="13" dur="500"/>
                                        <p:tgtEl>
                                          <p:spTgt spid="9"/>
                                        </p:tgtEl>
                                      </p:cBhvr>
                                    </p:animEffect>
                                  </p:childTnLst>
                                </p:cTn>
                              </p:par>
                              <p:par>
                                <p:cTn id="14" presetID="22" presetClass="entr" presetSubtype="8" dur="500" fill="hold" grpId="4" nodeType="withEffect">
                                  <p:stCondLst>
                                    <p:cond delay="0"/>
                                  </p:stCondLst>
                                  <p:childTnLst>
                                    <p:set>
                                      <p:cBhvr>
                                        <p:cTn id="15" dur="1" fill="hold">
                                          <p:stCondLst>
                                            <p:cond delay="0"/>
                                          </p:stCondLst>
                                        </p:cTn>
                                        <p:tgtEl>
                                          <p:spTgt spid="9"/>
                                        </p:tgtEl>
                                        <p:attrNameLst>
                                          <p:attrName>style.visibility</p:attrName>
                                        </p:attrNameLst>
                                      </p:cBhvr>
                                      <p:to>
                                        <p:strVal val="visible"/>
                                      </p:to>
                                    </p:set>
                                    <p:animEffect transition="in" filter="wipe(left)">
                                      <p:cBhvr>
                                        <p:cTn id="16" dur="500"/>
                                        <p:tgtEl>
                                          <p:spTgt spid="9"/>
                                        </p:tgtEl>
                                      </p:cBhvr>
                                    </p:animEffect>
                                  </p:childTnLst>
                                </p:cTn>
                              </p:par>
                              <p:par>
                                <p:cTn id="17" presetID="22" presetClass="entr" presetSubtype="8" dur="500" fill="hold" grpId="5" nodeType="withEffect">
                                  <p:stCondLst>
                                    <p:cond delay="0"/>
                                  </p:stCondLst>
                                  <p:childTnLst>
                                    <p:set>
                                      <p:cBhvr>
                                        <p:cTn id="18" dur="1" fill="hold">
                                          <p:stCondLst>
                                            <p:cond delay="0"/>
                                          </p:stCondLst>
                                        </p:cTn>
                                        <p:tgtEl>
                                          <p:spTgt spid="9"/>
                                        </p:tgtEl>
                                        <p:attrNameLst>
                                          <p:attrName>style.visibility</p:attrName>
                                        </p:attrNameLst>
                                      </p:cBhvr>
                                      <p:to>
                                        <p:strVal val="visible"/>
                                      </p:to>
                                    </p:set>
                                    <p:animEffect transition="in" filter="wipe(left)">
                                      <p:cBhvr>
                                        <p:cTn id="19" dur="500"/>
                                        <p:tgtEl>
                                          <p:spTgt spid="9"/>
                                        </p:tgtEl>
                                      </p:cBhvr>
                                    </p:animEffect>
                                  </p:childTnLst>
                                </p:cTn>
                              </p:par>
                              <p:par>
                                <p:cTn id="20" presetID="22" presetClass="entr" presetSubtype="8" dur="500" fill="hold" grpId="6" nodeType="with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wipe(left)">
                                      <p:cBhvr>
                                        <p:cTn id="2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4">
            <a:alphaModFix amt="44000"/>
          </a:blip>
          <a:stretch>
            <a:fillRect/>
          </a:stretch>
        </a:blipFill>
        <a:effectLst/>
      </p:bgPr>
    </p:bg>
    <p:spTree>
      <p:nvGrpSpPr>
        <p:cNvPr id="1" name=""/>
        <p:cNvGrpSpPr/>
        <p:nvPr/>
      </p:nvGrpSpPr>
      <p:grpSpPr>
        <a:xfrm>
          <a:off x="0" y="0"/>
          <a:ext cx="0" cy="0"/>
        </a:xfrm>
      </p:grpSpPr>
      <p:pic>
        <p:nvPicPr>
          <p:cNvPr id="8" name="New picture" title=""/>
          <p:cNvPicPr/>
          <p:nvPr/>
        </p:nvPicPr>
        <p:blipFill>
          <a:blip r:embed="rId3"/>
          <a:stretch>
            <a:fillRect/>
          </a:stretch>
        </p:blipFill>
        <p:spPr>
          <a:xfrm>
            <a:off x="9867264" y="635000"/>
            <a:ext cx="1574800" cy="1155700"/>
          </a:xfrm>
          <a:prstGeom prst="rect">
            <a:avLst/>
          </a:prstGeom>
        </p:spPr>
      </p:pic>
      <p:sp>
        <p:nvSpPr>
          <p:cNvPr id="7" name="文本框 3" title=""/>
          <p:cNvSpPr txBox="1"/>
          <p:nvPr/>
        </p:nvSpPr>
        <p:spPr>
          <a:xfrm>
            <a:off x="436880" y="508000"/>
            <a:ext cx="9366885" cy="4683093"/>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11.北京时间5月7日凌晨</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2023跳水世界杯蒙特利尔站女子双人10米台决赛中</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中国组合全红婵/陈芋汐发挥出色</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五跳总分378.60分</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领先第一</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最终以373.20分的总成绩</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顺利为中国队摘得首枚金牌。下列说法正确的是</a:t>
            </a:r>
            <a:r>
              <a:rPr lang="en-US" altLang="zh-CN" sz="2800">
                <a:latin typeface="新宋体" panose="02010609030101010101" charset="-122"/>
                <a:ea typeface="新宋体" panose="02010609030101010101" charset="-122"/>
                <a:cs typeface="新宋体" panose="02010609030101010101" charset="-122"/>
              </a:rPr>
              <a:t>(</a:t>
            </a:r>
            <a:r>
              <a:rPr lang="en-US" altLang="zh-CN" sz="2800">
                <a:solidFill>
                  <a:srgbClr val="FFFFFF">
                    <a:alpha val="0"/>
                  </a:srgbClr>
                </a:solidFill>
                <a:latin typeface="Times New Roman" panose="02020603050405020304" pitchFamily="34" charset="0"/>
                <a:ea typeface="微软雅黑"/>
                <a:cs typeface="Times New Roman" panose="02020603050405020304" pitchFamily="34" charset="-120"/>
              </a:rPr>
              <a:t> ____ </a:t>
            </a:r>
            <a:r>
              <a:rPr lang="en-US" altLang="zh-CN" sz="2800">
                <a:latin typeface="新宋体" panose="02010609030101010101" charset="-122"/>
                <a:ea typeface="新宋体" panose="02010609030101010101" charset="-122"/>
                <a:cs typeface="新宋体" panose="02010609030101010101" charset="-122"/>
              </a:rPr>
              <a:t>)</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A.跳水运动员站在跳台上时</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只受重力作用</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B.跳水运动员起跳腾空时过程中处于平衡状态</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C.跳水运动员起跳时用力压跳台</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跳台没有发生形变</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D.跳水运动员用力踏跳板起跳时</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脚对跳板的压力与跳板对人的支持力是一对相互作用力</a:t>
            </a:r>
            <a:endParaRPr lang="zh-CN" altLang="en-US" sz="2800">
              <a:latin typeface="Times New Roman" panose="02020603050405020304" pitchFamily="34" charset="0"/>
              <a:ea typeface="微软雅黑"/>
              <a:cs typeface="Times New Roman" panose="02020603050405020304" pitchFamily="34" charset="-120"/>
              <a:sym typeface="+mn-ea"/>
            </a:endParaRPr>
          </a:p>
        </p:txBody>
      </p:sp>
      <p:sp>
        <p:nvSpPr>
          <p:cNvPr id="9" name="文本框 5" title=""/>
          <p:cNvSpPr txBox="1"/>
          <p:nvPr/>
        </p:nvSpPr>
        <p:spPr>
          <a:xfrm>
            <a:off x="436880" y="5445093"/>
            <a:ext cx="11335385" cy="586834"/>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
        <p:nvSpPr>
          <p:cNvPr id="10" name="文本框 5" title=""/>
          <p:cNvSpPr txBox="1"/>
          <p:nvPr/>
        </p:nvSpPr>
        <p:spPr>
          <a:xfrm>
            <a:off x="8040392" y="2012210"/>
            <a:ext cx="444456" cy="59270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D</a:t>
            </a:r>
            <a:endPar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3"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left)">
                                      <p:cBhvr>
                                        <p:cTn id="7" dur="500"/>
                                        <p:tgtEl>
                                          <p:spTgt spid="10"/>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8" dur="500" fill="hold" grpId="4"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wipe(left)">
                                      <p:cBhvr>
                                        <p:cTn id="1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3">
            <a:alphaModFix amt="44000"/>
          </a:blip>
          <a:stretch>
            <a:fillRect/>
          </a:stretch>
        </a:blipFill>
        <a:effectLst/>
      </p:bgPr>
    </p:bg>
    <p:spTree>
      <p:nvGrpSpPr>
        <p:cNvPr id="1" name=""/>
        <p:cNvGrpSpPr/>
        <p:nvPr/>
      </p:nvGrpSpPr>
      <p:grpSpPr>
        <a:xfrm>
          <a:off x="0" y="0"/>
          <a:ext cx="0" cy="0"/>
        </a:xfrm>
      </p:grpSpPr>
      <p:sp>
        <p:nvSpPr>
          <p:cNvPr id="10" name="文本框 5" title=""/>
          <p:cNvSpPr txBox="1"/>
          <p:nvPr/>
        </p:nvSpPr>
        <p:spPr>
          <a:xfrm>
            <a:off x="436880" y="508000"/>
            <a:ext cx="11335385" cy="3659219"/>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a:sym typeface="+mn-ea"/>
              </a:rPr>
              <a:t>【解析】解：A、跳水运动员站在跳台上时</a:t>
            </a:r>
            <a:r>
              <a:rPr lang="en-US" altLang="zh-CN">
                <a:latin typeface="新宋体" panose="02010609030101010101" charset="-122"/>
                <a:ea typeface="新宋体" panose="02010609030101010101" charset="-122"/>
                <a:cs typeface="新宋体" panose="02010609030101010101" charset="-122"/>
                <a:sym typeface="+mn-ea"/>
              </a:rPr>
              <a:t>，</a:t>
            </a:r>
            <a:r>
              <a:rPr lang="en-US" altLang="zh-CN">
                <a:sym typeface="+mn-ea"/>
              </a:rPr>
              <a:t>受重力和支持力作用</a:t>
            </a:r>
            <a:r>
              <a:rPr lang="en-US" altLang="zh-CN">
                <a:latin typeface="新宋体" panose="02010609030101010101" charset="-122"/>
                <a:ea typeface="新宋体" panose="02010609030101010101" charset="-122"/>
                <a:cs typeface="新宋体" panose="02010609030101010101" charset="-122"/>
                <a:sym typeface="+mn-ea"/>
              </a:rPr>
              <a:t>，</a:t>
            </a:r>
            <a:endParaRPr lang="zh-CN" altLang="en-US"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故A错误；</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B、跳水运动员起跳腾空时过程中速度减小</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处于非平衡状态</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故B错误；</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C、跳水运动员起跳时用力压跳台</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跳台发生了形变</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故C错误；</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D、跳水运动员用力踏跳板起跳时</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脚对跳板的压力与跳板对人的支持力是一对相互作用力</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故D正确。</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故选：D。</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8" dur="500" fill="hold" grpId="1" nodeType="after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left)">
                                      <p:cBhvr>
                                        <p:cTn id="7" dur="500"/>
                                        <p:tgtEl>
                                          <p:spTgt spid="10"/>
                                        </p:tgtEl>
                                      </p:cBhvr>
                                    </p:animEffect>
                                  </p:childTnLst>
                                </p:cTn>
                              </p:par>
                            </p:childTnLst>
                          </p:cTn>
                        </p:par>
                      </p:childTnLst>
                    </p:cTn>
                  </p:par>
                  <p:par>
                    <p:cTn id="8" fill="hold" nodeType="clickPar">
                      <p:stCondLst>
                        <p:cond delay="indefinite"/>
                        <p:cond evt="onBegin" delay="0">
                          <p:tn val="7"/>
                        </p:cond>
                      </p:stCondLst>
                      <p:childTnLst>
                        <p:par>
                          <p:cTn id="9" fill="hold">
                            <p:stCondLst>
                              <p:cond delay="0"/>
                            </p:stCondLst>
                            <p:childTnLst>
                              <p:par>
                                <p:cTn id="10" presetID="22" presetClass="entr" presetSubtype="8" dur="500" fill="hold" grpId="1"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wipe(left)">
                                      <p:cBhvr>
                                        <p:cTn id="12" dur="500"/>
                                        <p:tgtEl>
                                          <p:spTgt spid="10"/>
                                        </p:tgtEl>
                                      </p:cBhvr>
                                    </p:animEffect>
                                  </p:childTnLst>
                                </p:cTn>
                              </p:par>
                              <p:par>
                                <p:cTn id="13" presetID="22" presetClass="entr" presetSubtype="8" dur="500" fill="hold" grpId="2" nodeType="withEffect">
                                  <p:stCondLst>
                                    <p:cond delay="0"/>
                                  </p:stCondLst>
                                  <p:childTnLst>
                                    <p:set>
                                      <p:cBhvr>
                                        <p:cTn id="14" dur="1" fill="hold">
                                          <p:stCondLst>
                                            <p:cond delay="0"/>
                                          </p:stCondLst>
                                        </p:cTn>
                                        <p:tgtEl>
                                          <p:spTgt spid="10"/>
                                        </p:tgtEl>
                                        <p:attrNameLst>
                                          <p:attrName>style.visibility</p:attrName>
                                        </p:attrNameLst>
                                      </p:cBhvr>
                                      <p:to>
                                        <p:strVal val="visible"/>
                                      </p:to>
                                    </p:set>
                                    <p:animEffect transition="in" filter="wipe(left)">
                                      <p:cBhvr>
                                        <p:cTn id="15" dur="500"/>
                                        <p:tgtEl>
                                          <p:spTgt spid="10"/>
                                        </p:tgtEl>
                                      </p:cBhvr>
                                    </p:animEffect>
                                  </p:childTnLst>
                                </p:cTn>
                              </p:par>
                              <p:par>
                                <p:cTn id="16" presetID="22" presetClass="entr" presetSubtype="8" dur="500" fill="hold" grpId="3" nodeType="withEffect">
                                  <p:stCondLst>
                                    <p:cond delay="0"/>
                                  </p:stCondLst>
                                  <p:childTnLst>
                                    <p:set>
                                      <p:cBhvr>
                                        <p:cTn id="17" dur="1" fill="hold">
                                          <p:stCondLst>
                                            <p:cond delay="0"/>
                                          </p:stCondLst>
                                        </p:cTn>
                                        <p:tgtEl>
                                          <p:spTgt spid="10"/>
                                        </p:tgtEl>
                                        <p:attrNameLst>
                                          <p:attrName>style.visibility</p:attrName>
                                        </p:attrNameLst>
                                      </p:cBhvr>
                                      <p:to>
                                        <p:strVal val="visible"/>
                                      </p:to>
                                    </p:set>
                                    <p:animEffect transition="in" filter="wipe(left)">
                                      <p:cBhvr>
                                        <p:cTn id="18" dur="500"/>
                                        <p:tgtEl>
                                          <p:spTgt spid="10"/>
                                        </p:tgtEl>
                                      </p:cBhvr>
                                    </p:animEffect>
                                  </p:childTnLst>
                                </p:cTn>
                              </p:par>
                              <p:par>
                                <p:cTn id="19" presetID="22" presetClass="entr" presetSubtype="8" dur="500" fill="hold" grpId="4" nodeType="withEffect">
                                  <p:stCondLst>
                                    <p:cond delay="0"/>
                                  </p:stCondLst>
                                  <p:childTnLst>
                                    <p:set>
                                      <p:cBhvr>
                                        <p:cTn id="20" dur="1" fill="hold">
                                          <p:stCondLst>
                                            <p:cond delay="0"/>
                                          </p:stCondLst>
                                        </p:cTn>
                                        <p:tgtEl>
                                          <p:spTgt spid="10"/>
                                        </p:tgtEl>
                                        <p:attrNameLst>
                                          <p:attrName>style.visibility</p:attrName>
                                        </p:attrNameLst>
                                      </p:cBhvr>
                                      <p:to>
                                        <p:strVal val="visible"/>
                                      </p:to>
                                    </p:set>
                                    <p:animEffect transition="in" filter="wipe(left)">
                                      <p:cBhvr>
                                        <p:cTn id="21" dur="500"/>
                                        <p:tgtEl>
                                          <p:spTgt spid="10"/>
                                        </p:tgtEl>
                                      </p:cBhvr>
                                    </p:animEffect>
                                  </p:childTnLst>
                                </p:cTn>
                              </p:par>
                              <p:par>
                                <p:cTn id="22" presetID="22" presetClass="entr" presetSubtype="8" dur="500" fill="hold" grpId="5" nodeType="withEffect">
                                  <p:stCondLst>
                                    <p:cond delay="0"/>
                                  </p:stCondLst>
                                  <p:childTnLst>
                                    <p:set>
                                      <p:cBhvr>
                                        <p:cTn id="23" dur="1" fill="hold">
                                          <p:stCondLst>
                                            <p:cond delay="0"/>
                                          </p:stCondLst>
                                        </p:cTn>
                                        <p:tgtEl>
                                          <p:spTgt spid="10"/>
                                        </p:tgtEl>
                                        <p:attrNameLst>
                                          <p:attrName>style.visibility</p:attrName>
                                        </p:attrNameLst>
                                      </p:cBhvr>
                                      <p:to>
                                        <p:strVal val="visible"/>
                                      </p:to>
                                    </p:set>
                                    <p:animEffect transition="in" filter="wipe(left)">
                                      <p:cBhvr>
                                        <p:cTn id="24"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7">
            <a:alphaModFix amt="44000"/>
          </a:blip>
          <a:stretch>
            <a:fillRect/>
          </a:stretch>
        </a:blipFill>
        <a:effectLst/>
      </p:bgPr>
    </p:bg>
    <p:spTree>
      <p:nvGrpSpPr>
        <p:cNvPr id="1" name=""/>
        <p:cNvGrpSpPr/>
        <p:nvPr/>
      </p:nvGrpSpPr>
      <p:grpSpPr>
        <a:xfrm>
          <a:off x="0" y="0"/>
          <a:ext cx="0" cy="0"/>
        </a:xfrm>
      </p:grpSpPr>
      <p:sp>
        <p:nvSpPr>
          <p:cNvPr id="7" name="文本框 3" title=""/>
          <p:cNvSpPr txBox="1"/>
          <p:nvPr/>
        </p:nvSpPr>
        <p:spPr>
          <a:xfrm>
            <a:off x="436880" y="508000"/>
            <a:ext cx="11335385" cy="4693358"/>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12.下列四幅图中</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在水平地面上不可能保持平衡的是</a:t>
            </a:r>
            <a:r>
              <a:rPr lang="en-US" altLang="zh-CN" sz="2800">
                <a:latin typeface="新宋体" panose="02010609030101010101" charset="-122"/>
                <a:ea typeface="新宋体" panose="02010609030101010101" charset="-122"/>
                <a:cs typeface="新宋体" panose="02010609030101010101" charset="-122"/>
              </a:rPr>
              <a:t>(</a:t>
            </a:r>
            <a:r>
              <a:rPr lang="en-US" altLang="zh-CN" sz="2800">
                <a:solidFill>
                  <a:srgbClr val="FFFFFF">
                    <a:alpha val="0"/>
                  </a:srgbClr>
                </a:solidFill>
                <a:latin typeface="Times New Roman" panose="02020603050405020304" pitchFamily="34" charset="0"/>
                <a:ea typeface="微软雅黑"/>
                <a:cs typeface="Times New Roman" panose="02020603050405020304" pitchFamily="34" charset="-120"/>
              </a:rPr>
              <a:t> ____ </a:t>
            </a:r>
            <a:r>
              <a:rPr lang="en-US" altLang="zh-CN" sz="2800">
                <a:latin typeface="新宋体" panose="02010609030101010101" charset="-122"/>
                <a:ea typeface="新宋体" panose="02010609030101010101" charset="-122"/>
                <a:cs typeface="新宋体" panose="02010609030101010101" charset="-122"/>
              </a:rPr>
              <a:t>)</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A.</a:t>
            </a:r>
            <a:r>
              <a:rPr lang="en-US" sz="5860">
                <a:solidFill>
                  <a:srgbClr val="FFFFFF">
                    <a:alpha val="0"/>
                  </a:srgbClr>
                </a:solidFill>
                <a:latin typeface="Times New Roman" panose="02020603050405020304"/>
                <a:ea typeface="Times New Roman" panose="02020603050405020304"/>
                <a:cs typeface="Times New Roman" panose="02020603050405020304"/>
              </a:rPr>
              <a:t>_____</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B.</a:t>
            </a:r>
            <a:r>
              <a:rPr lang="en-US" sz="6025">
                <a:solidFill>
                  <a:srgbClr val="FFFFFF">
                    <a:alpha val="0"/>
                  </a:srgbClr>
                </a:solidFill>
                <a:latin typeface="Times New Roman" panose="02020603050405020304"/>
                <a:ea typeface="Times New Roman" panose="02020603050405020304"/>
                <a:cs typeface="Times New Roman" panose="02020603050405020304"/>
              </a:rPr>
              <a:t>___</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C.</a:t>
            </a:r>
            <a:r>
              <a:rPr lang="en-US" sz="5695">
                <a:solidFill>
                  <a:srgbClr val="FFFFFF">
                    <a:alpha val="0"/>
                  </a:srgbClr>
                </a:solidFill>
                <a:latin typeface="Times New Roman" panose="02020603050405020304"/>
                <a:ea typeface="Times New Roman" panose="02020603050405020304"/>
                <a:cs typeface="Times New Roman" panose="02020603050405020304"/>
              </a:rPr>
              <a:t>___</a:t>
            </a:r>
            <a:endParaRPr lang="zh-CN" altLang="en-US" sz="2800">
              <a:latin typeface="Times New Roman" panose="02020603050405020304" pitchFamily="34" charset="0"/>
              <a:ea typeface="微软雅黑"/>
              <a:cs typeface="Times New Roman" panose="02020603050405020304" pitchFamily="34" charset="-120"/>
              <a:sym typeface="+mn-ea"/>
            </a:endParaRPr>
          </a:p>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D.</a:t>
            </a:r>
            <a:r>
              <a:rPr lang="en-US" sz="4950">
                <a:solidFill>
                  <a:srgbClr val="FFFFFF">
                    <a:alpha val="0"/>
                  </a:srgbClr>
                </a:solidFill>
                <a:latin typeface="Times New Roman" panose="02020603050405020304"/>
                <a:ea typeface="Times New Roman" panose="02020603050405020304"/>
                <a:cs typeface="Times New Roman" panose="02020603050405020304"/>
              </a:rPr>
              <a:t>___</a:t>
            </a:r>
            <a:endParaRPr lang="zh-CN" altLang="en-US" sz="2800">
              <a:latin typeface="Times New Roman" panose="02020603050405020304" pitchFamily="34" charset="0"/>
              <a:ea typeface="微软雅黑"/>
              <a:cs typeface="Times New Roman" panose="02020603050405020304" pitchFamily="34" charset="-120"/>
              <a:sym typeface="+mn-ea"/>
            </a:endParaRPr>
          </a:p>
        </p:txBody>
      </p:sp>
      <p:sp>
        <p:nvSpPr>
          <p:cNvPr id="8" name="文本框 5" title=""/>
          <p:cNvSpPr txBox="1"/>
          <p:nvPr/>
        </p:nvSpPr>
        <p:spPr>
          <a:xfrm>
            <a:off x="436880" y="5455358"/>
            <a:ext cx="11335385" cy="591503"/>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
        <p:nvSpPr>
          <p:cNvPr id="9" name="文本框 5" title=""/>
          <p:cNvSpPr txBox="1"/>
          <p:nvPr/>
        </p:nvSpPr>
        <p:spPr>
          <a:xfrm>
            <a:off x="9196092" y="476018"/>
            <a:ext cx="444456" cy="59270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A</a:t>
            </a:r>
            <a:endPar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pic>
        <p:nvPicPr>
          <p:cNvPr id="10" name="New picture" title=""/>
          <p:cNvPicPr/>
          <p:nvPr/>
        </p:nvPicPr>
        <p:blipFill>
          <a:blip r:embed="rId3"/>
          <a:stretch>
            <a:fillRect/>
          </a:stretch>
        </p:blipFill>
        <p:spPr>
          <a:xfrm>
            <a:off x="874395" y="1146331"/>
            <a:ext cx="1859942" cy="892772"/>
          </a:xfrm>
          <a:prstGeom prst="rect">
            <a:avLst/>
          </a:prstGeom>
        </p:spPr>
      </p:pic>
      <p:pic>
        <p:nvPicPr>
          <p:cNvPr id="11" name="New picture" title=""/>
          <p:cNvPicPr/>
          <p:nvPr/>
        </p:nvPicPr>
        <p:blipFill>
          <a:blip r:embed="rId4"/>
          <a:stretch>
            <a:fillRect/>
          </a:stretch>
        </p:blipFill>
        <p:spPr>
          <a:xfrm>
            <a:off x="853757" y="2221705"/>
            <a:ext cx="1147401" cy="917921"/>
          </a:xfrm>
          <a:prstGeom prst="rect">
            <a:avLst/>
          </a:prstGeom>
        </p:spPr>
      </p:pic>
      <p:pic>
        <p:nvPicPr>
          <p:cNvPr id="12" name="New picture" title=""/>
          <p:cNvPicPr/>
          <p:nvPr/>
        </p:nvPicPr>
        <p:blipFill>
          <a:blip r:embed="rId5"/>
          <a:stretch>
            <a:fillRect/>
          </a:stretch>
        </p:blipFill>
        <p:spPr>
          <a:xfrm>
            <a:off x="853757" y="3315115"/>
            <a:ext cx="1084530" cy="867624"/>
          </a:xfrm>
          <a:prstGeom prst="rect">
            <a:avLst/>
          </a:prstGeom>
        </p:spPr>
      </p:pic>
      <p:pic>
        <p:nvPicPr>
          <p:cNvPr id="13" name="New picture" title=""/>
          <p:cNvPicPr/>
          <p:nvPr/>
        </p:nvPicPr>
        <p:blipFill>
          <a:blip r:embed="rId6"/>
          <a:stretch>
            <a:fillRect/>
          </a:stretch>
        </p:blipFill>
        <p:spPr>
          <a:xfrm>
            <a:off x="874395" y="4338051"/>
            <a:ext cx="943069" cy="754455"/>
          </a:xfrm>
          <a:prstGeom prst="rect">
            <a:avLst/>
          </a:prstGeom>
        </p:spPr>
      </p:pic>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3"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left)">
                                      <p:cBhvr>
                                        <p:cTn id="7" dur="500"/>
                                        <p:tgtEl>
                                          <p:spTgt spid="9"/>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8" dur="500" fill="hold" grpId="4"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wipe(left)">
                                      <p:cBhvr>
                                        <p:cTn id="1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3">
            <a:alphaModFix amt="44000"/>
          </a:blip>
          <a:stretch>
            <a:fillRect/>
          </a:stretch>
        </a:blipFill>
        <a:effectLst/>
      </p:bgPr>
    </p:bg>
    <p:spTree>
      <p:nvGrpSpPr>
        <p:cNvPr id="1" name=""/>
        <p:cNvGrpSpPr/>
        <p:nvPr/>
      </p:nvGrpSpPr>
      <p:grpSpPr>
        <a:xfrm>
          <a:off x="0" y="0"/>
          <a:ext cx="0" cy="0"/>
        </a:xfrm>
      </p:grpSpPr>
      <p:sp>
        <p:nvSpPr>
          <p:cNvPr id="9" name="文本框 5" title=""/>
          <p:cNvSpPr txBox="1"/>
          <p:nvPr/>
        </p:nvSpPr>
        <p:spPr>
          <a:xfrm>
            <a:off x="436880" y="508000"/>
            <a:ext cx="11335385" cy="314715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a:sym typeface="+mn-ea"/>
              </a:rPr>
              <a:t>【解析】解：图中四个物体均受到重力和支持力的作用</a:t>
            </a:r>
            <a:r>
              <a:rPr lang="en-US" altLang="zh-CN">
                <a:latin typeface="新宋体" panose="02010609030101010101" charset="-122"/>
                <a:ea typeface="新宋体" panose="02010609030101010101" charset="-122"/>
                <a:cs typeface="新宋体" panose="02010609030101010101" charset="-122"/>
                <a:sym typeface="+mn-ea"/>
              </a:rPr>
              <a:t>，</a:t>
            </a:r>
            <a:r>
              <a:rPr lang="en-US" altLang="zh-CN">
                <a:sym typeface="+mn-ea"/>
              </a:rPr>
              <a:t>要想保持平衡</a:t>
            </a:r>
            <a:endParaRPr lang="zh-CN" altLang="en-US"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则其受到的重力和支持力必须是一对平衡力</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即同时满足大小相等、方向相反、作用在同一个物体上</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作用在同一条直线上这四个条件</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由图可知</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只有A物体所受重力和支持力不可能在同一直线上</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所以A物体受到的重力和支持力一定不是平衡力</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A物体在水平地面上不可能保持平衡。</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故选：A。</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8" dur="500" fill="hold" grpId="1"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left)">
                                      <p:cBhvr>
                                        <p:cTn id="7" dur="500"/>
                                        <p:tgtEl>
                                          <p:spTgt spid="9"/>
                                        </p:tgtEl>
                                      </p:cBhvr>
                                    </p:animEffect>
                                  </p:childTnLst>
                                </p:cTn>
                              </p:par>
                            </p:childTnLst>
                          </p:cTn>
                        </p:par>
                      </p:childTnLst>
                    </p:cTn>
                  </p:par>
                  <p:par>
                    <p:cTn id="8" fill="hold" nodeType="clickPar">
                      <p:stCondLst>
                        <p:cond delay="indefinite"/>
                        <p:cond evt="onBegin" delay="0">
                          <p:tn val="7"/>
                        </p:cond>
                      </p:stCondLst>
                      <p:childTnLst>
                        <p:par>
                          <p:cTn id="9" fill="hold">
                            <p:stCondLst>
                              <p:cond delay="0"/>
                            </p:stCondLst>
                            <p:childTnLst>
                              <p:par>
                                <p:cTn id="10" presetID="22" presetClass="entr" presetSubtype="8" dur="500" fill="hold" grpId="1"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wipe(left)">
                                      <p:cBhvr>
                                        <p:cTn id="12" dur="500"/>
                                        <p:tgtEl>
                                          <p:spTgt spid="9"/>
                                        </p:tgtEl>
                                      </p:cBhvr>
                                    </p:animEffect>
                                  </p:childTnLst>
                                </p:cTn>
                              </p:par>
                              <p:par>
                                <p:cTn id="13" presetID="22" presetClass="entr" presetSubtype="8" dur="500" fill="hold" grpId="2" nodeType="with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wipe(left)">
                                      <p:cBhvr>
                                        <p:cTn id="15"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3">
            <a:alphaModFix amt="44000"/>
          </a:blip>
          <a:stretch>
            <a:fillRect/>
          </a:stretch>
        </a:blipFill>
        <a:effectLst/>
      </p:bgPr>
    </p:bg>
    <p:spTree>
      <p:nvGrpSpPr>
        <p:cNvPr id="1" name=""/>
        <p:cNvGrpSpPr/>
        <p:nvPr/>
      </p:nvGrpSpPr>
      <p:grpSpPr>
        <a:xfrm>
          <a:off x="0" y="0"/>
          <a:ext cx="0" cy="0"/>
        </a:xfrm>
      </p:grpSpPr>
      <p:sp>
        <p:nvSpPr>
          <p:cNvPr id="7" name="文本框 3" title=""/>
          <p:cNvSpPr txBox="1"/>
          <p:nvPr/>
        </p:nvSpPr>
        <p:spPr>
          <a:xfrm>
            <a:off x="436880" y="508000"/>
            <a:ext cx="11335385" cy="1610709"/>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13.一本书放在桌面上</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书受到桌面的支持力F</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这个力的受力物体是  ____ ；桌面同时受到书的压力F′</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这个力的施力物体是  ____ </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这两个力是一对  _____________ </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选填“平衡力”、“相互作用力”</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a:t>
            </a:r>
            <a:endParaRPr lang="zh-CN" altLang="en-US" sz="2800">
              <a:latin typeface="Times New Roman" panose="02020603050405020304" pitchFamily="34" charset="0"/>
              <a:ea typeface="微软雅黑"/>
              <a:cs typeface="Times New Roman" panose="02020603050405020304" pitchFamily="34" charset="-120"/>
              <a:sym typeface="+mn-ea"/>
            </a:endParaRPr>
          </a:p>
        </p:txBody>
      </p:sp>
      <p:sp>
        <p:nvSpPr>
          <p:cNvPr id="8" name="文本框 5" title=""/>
          <p:cNvSpPr txBox="1"/>
          <p:nvPr/>
        </p:nvSpPr>
        <p:spPr>
          <a:xfrm>
            <a:off x="436880" y="2372709"/>
            <a:ext cx="11335385" cy="3151823"/>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【解析】解：一本书放在桌面上</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书受到桌面的支持力为F</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支持力的受力物体是书</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施力物体是桌子；物体间力的作用是相互的</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书受到桌面的支持力</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同时书给桌面向下的压力</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压力的受力物体是桌面</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压力的施力物体是书；这两个力是作用在不同物体上</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施力物体和受力物体相互交换的</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是一对相互作用力。</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故答案为：书；书；相互作用力</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
        <p:nvSpPr>
          <p:cNvPr id="9" name="文本框 5" title=""/>
          <p:cNvSpPr txBox="1"/>
          <p:nvPr/>
        </p:nvSpPr>
        <p:spPr>
          <a:xfrm>
            <a:off x="656438" y="985724"/>
            <a:ext cx="543865" cy="597418"/>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书</a:t>
            </a:r>
            <a:endPar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
        <p:nvSpPr>
          <p:cNvPr id="10" name="文本框 5" title=""/>
          <p:cNvSpPr txBox="1"/>
          <p:nvPr/>
        </p:nvSpPr>
        <p:spPr>
          <a:xfrm>
            <a:off x="9333712" y="985724"/>
            <a:ext cx="543865" cy="597418"/>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书</a:t>
            </a:r>
            <a:endPar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
        <p:nvSpPr>
          <p:cNvPr id="11" name="文本框 5" title=""/>
          <p:cNvSpPr txBox="1"/>
          <p:nvPr/>
        </p:nvSpPr>
        <p:spPr>
          <a:xfrm>
            <a:off x="2293975" y="1497789"/>
            <a:ext cx="1980489" cy="597418"/>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相互作用力</a:t>
            </a:r>
            <a:endPar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3"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left)">
                                      <p:cBhvr>
                                        <p:cTn id="7" dur="500"/>
                                        <p:tgtEl>
                                          <p:spTgt spid="9"/>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8" dur="500" fill="hold" grpId="4"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wipe(left)">
                                      <p:cBhvr>
                                        <p:cTn id="12" dur="500"/>
                                        <p:tgtEl>
                                          <p:spTgt spid="10"/>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22" presetClass="entr" presetSubtype="8" dur="500" fill="hold" grpId="5"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wipe(left)">
                                      <p:cBhvr>
                                        <p:cTn id="17" dur="500"/>
                                        <p:tgtEl>
                                          <p:spTgt spid="11"/>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22" presetClass="entr" presetSubtype="8" dur="500" fill="hold" grpId="6"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wipe(left)">
                                      <p:cBhvr>
                                        <p:cTn id="22" dur="500"/>
                                        <p:tgtEl>
                                          <p:spTgt spid="8"/>
                                        </p:tgtEl>
                                      </p:cBhvr>
                                    </p:animEffect>
                                  </p:childTnLst>
                                </p:cTn>
                              </p:par>
                              <p:par>
                                <p:cTn id="23" presetID="22" presetClass="entr" presetSubtype="8" dur="500" fill="hold" grpId="7" nodeType="withEffect">
                                  <p:stCondLst>
                                    <p:cond delay="0"/>
                                  </p:stCondLst>
                                  <p:childTnLst>
                                    <p:set>
                                      <p:cBhvr>
                                        <p:cTn id="24" dur="1" fill="hold">
                                          <p:stCondLst>
                                            <p:cond delay="0"/>
                                          </p:stCondLst>
                                        </p:cTn>
                                        <p:tgtEl>
                                          <p:spTgt spid="8"/>
                                        </p:tgtEl>
                                        <p:attrNameLst>
                                          <p:attrName>style.visibility</p:attrName>
                                        </p:attrNameLst>
                                      </p:cBhvr>
                                      <p:to>
                                        <p:strVal val="visible"/>
                                      </p:to>
                                    </p:set>
                                    <p:animEffect transition="in" filter="wipe(left)">
                                      <p:cBhvr>
                                        <p:cTn id="25"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4">
            <a:alphaModFix amt="44000"/>
          </a:blip>
          <a:stretch>
            <a:fillRect/>
          </a:stretch>
        </a:blipFill>
        <a:effectLst/>
      </p:bgPr>
    </p:bg>
    <p:spTree>
      <p:nvGrpSpPr>
        <p:cNvPr id="1" name=""/>
        <p:cNvGrpSpPr/>
        <p:nvPr/>
      </p:nvGrpSpPr>
      <p:grpSpPr>
        <a:xfrm>
          <a:off x="0" y="0"/>
          <a:ext cx="0" cy="0"/>
        </a:xfrm>
      </p:grpSpPr>
      <p:pic>
        <p:nvPicPr>
          <p:cNvPr id="8" name="New picture" title=""/>
          <p:cNvPicPr/>
          <p:nvPr/>
        </p:nvPicPr>
        <p:blipFill>
          <a:blip r:embed="rId3"/>
          <a:stretch>
            <a:fillRect/>
          </a:stretch>
        </p:blipFill>
        <p:spPr>
          <a:xfrm>
            <a:off x="11280139" y="635000"/>
            <a:ext cx="444500" cy="1092200"/>
          </a:xfrm>
          <a:prstGeom prst="rect">
            <a:avLst/>
          </a:prstGeom>
        </p:spPr>
      </p:pic>
      <p:sp>
        <p:nvSpPr>
          <p:cNvPr id="7" name="文本框 3" title=""/>
          <p:cNvSpPr txBox="1"/>
          <p:nvPr/>
        </p:nvSpPr>
        <p:spPr>
          <a:xfrm>
            <a:off x="436880" y="508000"/>
            <a:ext cx="10779760" cy="2122773"/>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14.如图所示</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一个物块重2N</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带有磁性的黑板擦吸在黑板上保持静止</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此时黑板擦与黑板间的摩擦力为  ____ N；现在用5N的力竖直向上推黑板擦</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黑板擦做匀速直线运动</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如要使黑板擦向下做匀速直线运动</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则向下推黑板擦的力为  ____ N。</a:t>
            </a:r>
            <a:endParaRPr lang="zh-CN" altLang="en-US" sz="2800">
              <a:latin typeface="Times New Roman" panose="02020603050405020304" pitchFamily="34" charset="0"/>
              <a:ea typeface="微软雅黑"/>
              <a:cs typeface="Times New Roman" panose="02020603050405020304" pitchFamily="34" charset="-120"/>
              <a:sym typeface="+mn-ea"/>
            </a:endParaRPr>
          </a:p>
        </p:txBody>
      </p:sp>
      <p:sp>
        <p:nvSpPr>
          <p:cNvPr id="9" name="文本框 5" title=""/>
          <p:cNvSpPr txBox="1"/>
          <p:nvPr/>
        </p:nvSpPr>
        <p:spPr>
          <a:xfrm>
            <a:off x="436880" y="2884774"/>
            <a:ext cx="11335385" cy="3151823"/>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【解析】解：黑板擦在竖直方向上处于静止状态</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即平衡状态</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受到平衡力的作用：黑板给它的一个向上的摩擦力和重力</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这两个力是一对平衡力</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摩擦力f=G=2N；</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用5N的力竖直向上推黑板擦</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黑板擦做匀速直线运动</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重力和摩擦力的合力与推力是平衡力</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则摩擦力f</a:t>
            </a:r>
            <a:r>
              <a:rPr lang="en-US" altLang="zh-CN" sz="2800" b="1" baseline="-42000">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1</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=F-G=5N-2N=3N；</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如要使黑板擦向下做匀速直线运动</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压力和接触面的粗糙程度不变</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
        <p:nvSpPr>
          <p:cNvPr id="10" name="文本框 5" title=""/>
          <p:cNvSpPr txBox="1"/>
          <p:nvPr/>
        </p:nvSpPr>
        <p:spPr>
          <a:xfrm>
            <a:off x="6569177" y="988082"/>
            <a:ext cx="364287" cy="59270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2</a:t>
            </a:r>
            <a:endPar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
        <p:nvSpPr>
          <p:cNvPr id="11" name="文本框 5" title=""/>
          <p:cNvSpPr txBox="1"/>
          <p:nvPr/>
        </p:nvSpPr>
        <p:spPr>
          <a:xfrm>
            <a:off x="5857977" y="2012210"/>
            <a:ext cx="364287" cy="59270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1</a:t>
            </a:r>
            <a:endPar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3"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left)">
                                      <p:cBhvr>
                                        <p:cTn id="7" dur="500"/>
                                        <p:tgtEl>
                                          <p:spTgt spid="10"/>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8" dur="500" fill="hold" grpId="4"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wipe(left)">
                                      <p:cBhvr>
                                        <p:cTn id="12" dur="500"/>
                                        <p:tgtEl>
                                          <p:spTgt spid="11"/>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22" presetClass="entr" presetSubtype="8" dur="500" fill="hold" grpId="5"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wipe(left)">
                                      <p:cBhvr>
                                        <p:cTn id="17" dur="500"/>
                                        <p:tgtEl>
                                          <p:spTgt spid="9"/>
                                        </p:tgtEl>
                                      </p:cBhvr>
                                    </p:animEffect>
                                  </p:childTnLst>
                                </p:cTn>
                              </p:par>
                              <p:par>
                                <p:cTn id="18" presetID="22" presetClass="entr" presetSubtype="8" dur="500" fill="hold" grpId="6" nodeType="withEffect">
                                  <p:stCondLst>
                                    <p:cond delay="0"/>
                                  </p:stCondLst>
                                  <p:childTnLst>
                                    <p:set>
                                      <p:cBhvr>
                                        <p:cTn id="19" dur="1" fill="hold">
                                          <p:stCondLst>
                                            <p:cond delay="0"/>
                                          </p:stCondLst>
                                        </p:cTn>
                                        <p:tgtEl>
                                          <p:spTgt spid="9"/>
                                        </p:tgtEl>
                                        <p:attrNameLst>
                                          <p:attrName>style.visibility</p:attrName>
                                        </p:attrNameLst>
                                      </p:cBhvr>
                                      <p:to>
                                        <p:strVal val="visible"/>
                                      </p:to>
                                    </p:set>
                                    <p:animEffect transition="in" filter="wipe(left)">
                                      <p:cBhvr>
                                        <p:cTn id="20" dur="500"/>
                                        <p:tgtEl>
                                          <p:spTgt spid="9"/>
                                        </p:tgtEl>
                                      </p:cBhvr>
                                    </p:animEffect>
                                  </p:childTnLst>
                                </p:cTn>
                              </p:par>
                              <p:par>
                                <p:cTn id="21" presetID="22" presetClass="entr" presetSubtype="8" dur="500" fill="hold" grpId="7" nodeType="withEffect">
                                  <p:stCondLst>
                                    <p:cond delay="0"/>
                                  </p:stCondLst>
                                  <p:childTnLst>
                                    <p:set>
                                      <p:cBhvr>
                                        <p:cTn id="22" dur="1" fill="hold">
                                          <p:stCondLst>
                                            <p:cond delay="0"/>
                                          </p:stCondLst>
                                        </p:cTn>
                                        <p:tgtEl>
                                          <p:spTgt spid="9"/>
                                        </p:tgtEl>
                                        <p:attrNameLst>
                                          <p:attrName>style.visibility</p:attrName>
                                        </p:attrNameLst>
                                      </p:cBhvr>
                                      <p:to>
                                        <p:strVal val="visible"/>
                                      </p:to>
                                    </p:set>
                                    <p:animEffect transition="in" filter="wipe(left)">
                                      <p:cBhvr>
                                        <p:cTn id="23"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3">
            <a:alphaModFix amt="44000"/>
          </a:blip>
          <a:stretch>
            <a:fillRect/>
          </a:stretch>
        </a:blipFill>
        <a:effectLst/>
      </p:bgPr>
    </p:bg>
    <p:spTree>
      <p:nvGrpSpPr>
        <p:cNvPr id="1" name=""/>
        <p:cNvGrpSpPr/>
        <p:nvPr/>
      </p:nvGrpSpPr>
      <p:grpSpPr>
        <a:xfrm>
          <a:off x="0" y="0"/>
          <a:ext cx="0" cy="0"/>
        </a:xfrm>
      </p:grpSpPr>
      <p:sp>
        <p:nvSpPr>
          <p:cNvPr id="10" name="文本框 5" title=""/>
          <p:cNvSpPr txBox="1"/>
          <p:nvPr/>
        </p:nvSpPr>
        <p:spPr>
          <a:xfrm>
            <a:off x="436880" y="508000"/>
            <a:ext cx="11335385" cy="1610962"/>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摩擦力不变</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推力和重力的合力等于摩擦力</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则推力F</a:t>
            </a:r>
            <a:r>
              <a:rPr lang="en-US" altLang="zh-CN" sz="2800" b="1" baseline="-42000">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1</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=f</a:t>
            </a:r>
            <a:r>
              <a:rPr lang="en-US" altLang="zh-CN" sz="2800" b="1" baseline="-42000">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1</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-G=3N-2N=1N。</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故答案为：2；1。</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8" dur="500" fill="hold" grpId="1" nodeType="after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left)">
                                      <p:cBhvr>
                                        <p:cTn id="7" dur="500"/>
                                        <p:tgtEl>
                                          <p:spTgt spid="10"/>
                                        </p:tgtEl>
                                      </p:cBhvr>
                                    </p:animEffect>
                                  </p:childTnLst>
                                </p:cTn>
                              </p:par>
                              <p:par>
                                <p:cTn id="8" presetID="22" presetClass="entr" presetSubtype="8" dur="500" fill="hold" grpId="2"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wipe(left)">
                                      <p:cBhvr>
                                        <p:cTn id="10"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4">
            <a:alphaModFix amt="44000"/>
          </a:blip>
          <a:stretch>
            <a:fillRect/>
          </a:stretch>
        </a:blipFill>
        <a:effectLst/>
      </p:bgPr>
    </p:bg>
    <p:spTree>
      <p:nvGrpSpPr>
        <p:cNvPr id="1" name=""/>
        <p:cNvGrpSpPr/>
        <p:nvPr/>
      </p:nvGrpSpPr>
      <p:grpSpPr>
        <a:xfrm>
          <a:off x="0" y="0"/>
          <a:ext cx="0" cy="0"/>
        </a:xfrm>
      </p:grpSpPr>
      <p:pic>
        <p:nvPicPr>
          <p:cNvPr id="8" name="New picture" title=""/>
          <p:cNvPicPr/>
          <p:nvPr/>
        </p:nvPicPr>
        <p:blipFill>
          <a:blip r:embed="rId3"/>
          <a:stretch>
            <a:fillRect/>
          </a:stretch>
        </p:blipFill>
        <p:spPr>
          <a:xfrm>
            <a:off x="8978264" y="635000"/>
            <a:ext cx="2286000" cy="1422400"/>
          </a:xfrm>
          <a:prstGeom prst="rect">
            <a:avLst/>
          </a:prstGeom>
        </p:spPr>
      </p:pic>
      <p:sp>
        <p:nvSpPr>
          <p:cNvPr id="7" name="文本框 3" title=""/>
          <p:cNvSpPr txBox="1"/>
          <p:nvPr/>
        </p:nvSpPr>
        <p:spPr>
          <a:xfrm>
            <a:off x="436880" y="508000"/>
            <a:ext cx="8477885" cy="2634837"/>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15.如图所示</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用细线拴一块橡皮</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橡皮绕手做匀速圆周运动时</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橡皮受  __________ </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选填“平衡力”或“非平衡力”</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。如果这时橡皮所受的力都突然消失</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橡皮将  __________________ </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选填“处于静止”或“做匀速直线运动”</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a:t>
            </a:r>
            <a:endParaRPr lang="zh-CN" altLang="en-US" sz="2800">
              <a:latin typeface="Times New Roman" panose="02020603050405020304" pitchFamily="34" charset="0"/>
              <a:ea typeface="微软雅黑"/>
              <a:cs typeface="Times New Roman" panose="02020603050405020304" pitchFamily="34" charset="-120"/>
              <a:sym typeface="+mn-ea"/>
            </a:endParaRPr>
          </a:p>
        </p:txBody>
      </p:sp>
      <p:sp>
        <p:nvSpPr>
          <p:cNvPr id="9" name="文本框 5" title=""/>
          <p:cNvSpPr txBox="1"/>
          <p:nvPr/>
        </p:nvSpPr>
        <p:spPr>
          <a:xfrm>
            <a:off x="436880" y="3396838"/>
            <a:ext cx="11335385" cy="2639759"/>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【解析】解：橡皮的运动方向时刻变化</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运动状态改变</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所以受到非平衡力的作用；</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由牛顿第一定律可知</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若橡皮所受所有的力都消失</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由于橡皮有一定的初速度</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橡皮将做匀速直线运动。</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故答案为：非平衡力；做匀速直线运动。</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
        <p:nvSpPr>
          <p:cNvPr id="10" name="文本框 5" title=""/>
          <p:cNvSpPr txBox="1"/>
          <p:nvPr/>
        </p:nvSpPr>
        <p:spPr>
          <a:xfrm>
            <a:off x="3629253" y="985725"/>
            <a:ext cx="1621333" cy="597418"/>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非平衡力</a:t>
            </a:r>
            <a:endPar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
        <p:nvSpPr>
          <p:cNvPr id="11" name="文本框 5" title=""/>
          <p:cNvSpPr txBox="1"/>
          <p:nvPr/>
        </p:nvSpPr>
        <p:spPr>
          <a:xfrm>
            <a:off x="1312519" y="2009853"/>
            <a:ext cx="2698801" cy="597418"/>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做匀速直线运动</a:t>
            </a:r>
            <a:endPar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3"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left)">
                                      <p:cBhvr>
                                        <p:cTn id="7" dur="500"/>
                                        <p:tgtEl>
                                          <p:spTgt spid="10"/>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8" dur="500" fill="hold" grpId="4"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wipe(left)">
                                      <p:cBhvr>
                                        <p:cTn id="12" dur="500"/>
                                        <p:tgtEl>
                                          <p:spTgt spid="11"/>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22" presetClass="entr" presetSubtype="8" dur="500" fill="hold" grpId="5"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wipe(left)">
                                      <p:cBhvr>
                                        <p:cTn id="17" dur="500"/>
                                        <p:tgtEl>
                                          <p:spTgt spid="9"/>
                                        </p:tgtEl>
                                      </p:cBhvr>
                                    </p:animEffect>
                                  </p:childTnLst>
                                </p:cTn>
                              </p:par>
                              <p:par>
                                <p:cTn id="18" presetID="22" presetClass="entr" presetSubtype="8" dur="500" fill="hold" grpId="6" nodeType="withEffect">
                                  <p:stCondLst>
                                    <p:cond delay="0"/>
                                  </p:stCondLst>
                                  <p:childTnLst>
                                    <p:set>
                                      <p:cBhvr>
                                        <p:cTn id="19" dur="1" fill="hold">
                                          <p:stCondLst>
                                            <p:cond delay="0"/>
                                          </p:stCondLst>
                                        </p:cTn>
                                        <p:tgtEl>
                                          <p:spTgt spid="9"/>
                                        </p:tgtEl>
                                        <p:attrNameLst>
                                          <p:attrName>style.visibility</p:attrName>
                                        </p:attrNameLst>
                                      </p:cBhvr>
                                      <p:to>
                                        <p:strVal val="visible"/>
                                      </p:to>
                                    </p:set>
                                    <p:animEffect transition="in" filter="wipe(left)">
                                      <p:cBhvr>
                                        <p:cTn id="20" dur="500"/>
                                        <p:tgtEl>
                                          <p:spTgt spid="9"/>
                                        </p:tgtEl>
                                      </p:cBhvr>
                                    </p:animEffect>
                                  </p:childTnLst>
                                </p:cTn>
                              </p:par>
                              <p:par>
                                <p:cTn id="21" presetID="22" presetClass="entr" presetSubtype="8" dur="500" fill="hold" grpId="7" nodeType="withEffect">
                                  <p:stCondLst>
                                    <p:cond delay="0"/>
                                  </p:stCondLst>
                                  <p:childTnLst>
                                    <p:set>
                                      <p:cBhvr>
                                        <p:cTn id="22" dur="1" fill="hold">
                                          <p:stCondLst>
                                            <p:cond delay="0"/>
                                          </p:stCondLst>
                                        </p:cTn>
                                        <p:tgtEl>
                                          <p:spTgt spid="9"/>
                                        </p:tgtEl>
                                        <p:attrNameLst>
                                          <p:attrName>style.visibility</p:attrName>
                                        </p:attrNameLst>
                                      </p:cBhvr>
                                      <p:to>
                                        <p:strVal val="visible"/>
                                      </p:to>
                                    </p:set>
                                    <p:animEffect transition="in" filter="wipe(left)">
                                      <p:cBhvr>
                                        <p:cTn id="23"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4">
            <a:alphaModFix amt="44000"/>
          </a:blip>
          <a:stretch>
            <a:fillRect/>
          </a:stretch>
        </a:blipFill>
        <a:effectLst/>
      </p:bgPr>
    </p:bg>
    <p:spTree>
      <p:nvGrpSpPr>
        <p:cNvPr id="1" name=""/>
        <p:cNvGrpSpPr/>
        <p:nvPr/>
      </p:nvGrpSpPr>
      <p:grpSpPr>
        <a:xfrm>
          <a:off x="0" y="0"/>
          <a:ext cx="0" cy="0"/>
        </a:xfrm>
      </p:grpSpPr>
      <p:pic>
        <p:nvPicPr>
          <p:cNvPr id="8" name="New picture" title=""/>
          <p:cNvPicPr/>
          <p:nvPr/>
        </p:nvPicPr>
        <p:blipFill>
          <a:blip r:embed="rId3"/>
          <a:stretch>
            <a:fillRect/>
          </a:stretch>
        </p:blipFill>
        <p:spPr>
          <a:xfrm>
            <a:off x="10375264" y="635000"/>
            <a:ext cx="1168400" cy="1117600"/>
          </a:xfrm>
          <a:prstGeom prst="rect">
            <a:avLst/>
          </a:prstGeom>
        </p:spPr>
      </p:pic>
      <p:sp>
        <p:nvSpPr>
          <p:cNvPr id="7" name="文本框 3" title=""/>
          <p:cNvSpPr txBox="1"/>
          <p:nvPr/>
        </p:nvSpPr>
        <p:spPr>
          <a:xfrm>
            <a:off x="436880" y="508000"/>
            <a:ext cx="9874885" cy="3146901"/>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a:solidFill>
                  <a:srgbClr val="000000"/>
                </a:solidFill>
                <a:latin typeface="Times New Roman" panose="02020603050405020304" pitchFamily="34" charset="0"/>
                <a:ea typeface="微软雅黑"/>
                <a:cs typeface="Times New Roman" panose="02020603050405020304" pitchFamily="34" charset="-120"/>
              </a:defRPr>
            </a:pPr>
            <a:r>
              <a:rPr lang="en-US" altLang="zh-CN" sz="2800">
                <a:latin typeface="Times New Roman" panose="02020603050405020304" pitchFamily="34" charset="0"/>
                <a:ea typeface="微软雅黑"/>
                <a:cs typeface="Times New Roman" panose="02020603050405020304" pitchFamily="34" charset="-120"/>
              </a:rPr>
              <a:t>16.五一假期</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小明同学在游乐场体验了一次极限运动</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当他乘坐过山车在环形轨道上高速运动时</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感觉“天旋地转”好像地面上的人和建筑物都在旋转</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这时他选取的参照物是  _____ </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当他乘坐的过山车位于如图位置时</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他自身受到的重力方向是  __________ 的</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该过程中他  _____________ </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选填“受平衡力”、“受非平衡力”或“不受力”</a:t>
            </a:r>
            <a:r>
              <a:rPr lang="en-US" altLang="zh-CN" sz="2800">
                <a:latin typeface="新宋体" panose="02010609030101010101" charset="-122"/>
                <a:ea typeface="新宋体" panose="02010609030101010101" charset="-122"/>
                <a:cs typeface="新宋体" panose="02010609030101010101" charset="-122"/>
              </a:rPr>
              <a:t>)</a:t>
            </a:r>
            <a:r>
              <a:rPr lang="en-US" altLang="zh-CN" sz="2800">
                <a:latin typeface="Times New Roman" panose="02020603050405020304" pitchFamily="34" charset="0"/>
                <a:ea typeface="微软雅黑"/>
                <a:cs typeface="Times New Roman" panose="02020603050405020304" pitchFamily="34" charset="-120"/>
              </a:rPr>
              <a:t>作用。</a:t>
            </a:r>
            <a:endParaRPr lang="zh-CN" altLang="en-US" sz="2800">
              <a:latin typeface="Times New Roman" panose="02020603050405020304" pitchFamily="34" charset="0"/>
              <a:ea typeface="微软雅黑"/>
              <a:cs typeface="Times New Roman" panose="02020603050405020304" pitchFamily="34" charset="-120"/>
              <a:sym typeface="+mn-ea"/>
            </a:endParaRPr>
          </a:p>
        </p:txBody>
      </p:sp>
      <p:sp>
        <p:nvSpPr>
          <p:cNvPr id="9" name="文本框 5" title=""/>
          <p:cNvSpPr txBox="1"/>
          <p:nvPr/>
        </p:nvSpPr>
        <p:spPr>
          <a:xfrm>
            <a:off x="436880" y="3908901"/>
            <a:ext cx="11335385" cy="212769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【解析】解：</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1</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以他自己为参照物</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地面上的人和建筑物与他之间的位置不断发生变化</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建筑物是不断运动的</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所以感觉“天旋地转”</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好像地面上的人和建筑物都在旋转。</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2</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因为重力的方向总是竖直向下的</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
        <p:nvSpPr>
          <p:cNvPr id="10" name="文本框 5" title=""/>
          <p:cNvSpPr txBox="1"/>
          <p:nvPr/>
        </p:nvSpPr>
        <p:spPr>
          <a:xfrm>
            <a:off x="8522309" y="1497789"/>
            <a:ext cx="903021" cy="597418"/>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自己</a:t>
            </a:r>
            <a:endPar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
        <p:nvSpPr>
          <p:cNvPr id="11" name="文本框 5" title=""/>
          <p:cNvSpPr txBox="1"/>
          <p:nvPr/>
        </p:nvSpPr>
        <p:spPr>
          <a:xfrm>
            <a:off x="651104" y="2521917"/>
            <a:ext cx="1621333" cy="597418"/>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竖直向下</a:t>
            </a:r>
            <a:endPar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
        <p:nvSpPr>
          <p:cNvPr id="12" name="文本框 5" title=""/>
          <p:cNvSpPr txBox="1"/>
          <p:nvPr/>
        </p:nvSpPr>
        <p:spPr>
          <a:xfrm>
            <a:off x="5227676" y="2521917"/>
            <a:ext cx="1980489" cy="597418"/>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受非平衡力</a:t>
            </a:r>
            <a:endPar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3"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left)">
                                      <p:cBhvr>
                                        <p:cTn id="7" dur="500"/>
                                        <p:tgtEl>
                                          <p:spTgt spid="10"/>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8" dur="500" fill="hold" grpId="4"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wipe(left)">
                                      <p:cBhvr>
                                        <p:cTn id="12" dur="500"/>
                                        <p:tgtEl>
                                          <p:spTgt spid="11"/>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22" presetClass="entr" presetSubtype="8" dur="500" fill="hold" grpId="5" nodeType="click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wipe(left)">
                                      <p:cBhvr>
                                        <p:cTn id="17" dur="500"/>
                                        <p:tgtEl>
                                          <p:spTgt spid="12"/>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22" presetClass="entr" presetSubtype="8" dur="500" fill="hold" grpId="6"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wipe(left)">
                                      <p:cBhvr>
                                        <p:cTn id="22" dur="500"/>
                                        <p:tgtEl>
                                          <p:spTgt spid="9"/>
                                        </p:tgtEl>
                                      </p:cBhvr>
                                    </p:animEffect>
                                  </p:childTnLst>
                                </p:cTn>
                              </p:par>
                              <p:par>
                                <p:cTn id="23" presetID="22" presetClass="entr" presetSubtype="8" dur="500" fill="hold" grpId="7" nodeType="withEffect">
                                  <p:stCondLst>
                                    <p:cond delay="0"/>
                                  </p:stCondLst>
                                  <p:childTnLst>
                                    <p:set>
                                      <p:cBhvr>
                                        <p:cTn id="24" dur="1" fill="hold">
                                          <p:stCondLst>
                                            <p:cond delay="0"/>
                                          </p:stCondLst>
                                        </p:cTn>
                                        <p:tgtEl>
                                          <p:spTgt spid="9"/>
                                        </p:tgtEl>
                                        <p:attrNameLst>
                                          <p:attrName>style.visibility</p:attrName>
                                        </p:attrNameLst>
                                      </p:cBhvr>
                                      <p:to>
                                        <p:strVal val="visible"/>
                                      </p:to>
                                    </p:set>
                                    <p:animEffect transition="in" filter="wipe(left)">
                                      <p:cBhvr>
                                        <p:cTn id="25"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3">
            <a:alphaModFix amt="44000"/>
          </a:blip>
          <a:stretch>
            <a:fillRect/>
          </a:stretch>
        </a:blipFill>
        <a:effectLst/>
      </p:bgPr>
    </p:bg>
    <p:spTree>
      <p:nvGrpSpPr>
        <p:cNvPr id="1" name=""/>
        <p:cNvGrpSpPr/>
        <p:nvPr/>
      </p:nvGrpSpPr>
      <p:grpSpPr>
        <a:xfrm>
          <a:off x="0" y="0"/>
          <a:ext cx="0" cy="0"/>
        </a:xfrm>
      </p:grpSpPr>
      <p:sp>
        <p:nvSpPr>
          <p:cNvPr id="10" name="文本框 5" title=""/>
          <p:cNvSpPr txBox="1"/>
          <p:nvPr/>
        </p:nvSpPr>
        <p:spPr>
          <a:xfrm>
            <a:off x="436880" y="508000"/>
            <a:ext cx="11335385" cy="2639759"/>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所以无论他乘坐的过山车处于什么位置</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他自身受到的重力方向都是竖直向下。</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3</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该过程中</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他的运动方向和速度在不停地发生变化</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他的运动状态是改变的</a:t>
            </a:r>
            <a:r>
              <a:rPr lang="en-US" altLang="zh-CN" sz="2800" b="1">
                <a:solidFill>
                  <a:srgbClr val="FF0000"/>
                </a:solidFill>
                <a:latin typeface="新宋体" panose="02010609030101010101" charset="-122"/>
                <a:ea typeface="新宋体" panose="02010609030101010101" charset="-122"/>
                <a:cs typeface="新宋体" panose="02010609030101010101" charset="-122"/>
                <a:sym typeface="+mn-ea"/>
              </a:rPr>
              <a:t>，</a:t>
            </a: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受非平衡力。</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a:p>
            <a:pPr algn="l" eaLnBrk="0" fontAlgn="ctr" hangingPunct="0">
              <a:lnSpc>
                <a:spcPct val="120000"/>
              </a:lnSpc>
              <a:spcBef>
                <a:spcPct val="0"/>
              </a:spcBef>
              <a:spcAft>
                <a:spcPct val="0"/>
              </a:spcAft>
              <a:defRPr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defRPr>
            </a:pPr>
            <a:r>
              <a:rPr lang="en-US" altLang="zh-CN"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rPr>
              <a:t>故答案为：自己；竖直向下；受非平衡力。</a:t>
            </a:r>
            <a:endParaRPr lang="zh-CN" altLang="en-US" sz="2800" b="1">
              <a:solidFill>
                <a:srgbClr val="FF0000"/>
              </a:solidFill>
              <a:latin typeface="Times New Roman" panose="02020603050405020304" pitchFamily="34" charset="0"/>
              <a:ea typeface="楷体" panose="02010609060101010101" pitchFamily="34" charset="-122"/>
              <a:cs typeface="Times New Roman" panose="02020603050405020304" pitchFamily="34" charset="-120"/>
              <a:sym typeface="+mn-ea"/>
            </a:endParaRPr>
          </a:p>
        </p:txBody>
      </p:sp>
    </p:spTree>
  </p:cSld>
  <p:clrMapOvr>
    <a:masterClrMapping/>
  </p:clrMapOvr>
  <p:transition>
    <p:split dir="in"/>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8" dur="500" fill="hold" grpId="1" nodeType="after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left)">
                                      <p:cBhvr>
                                        <p:cTn id="7" dur="500"/>
                                        <p:tgtEl>
                                          <p:spTgt spid="10"/>
                                        </p:tgtEl>
                                      </p:cBhvr>
                                    </p:animEffect>
                                  </p:childTnLst>
                                </p:cTn>
                              </p:par>
                              <p:par>
                                <p:cTn id="8" presetID="22" presetClass="entr" presetSubtype="8" dur="500" fill="hold" grpId="2"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wipe(left)">
                                      <p:cBhvr>
                                        <p:cTn id="10" dur="500"/>
                                        <p:tgtEl>
                                          <p:spTgt spid="10"/>
                                        </p:tgtEl>
                                      </p:cBhvr>
                                    </p:animEffect>
                                  </p:childTnLst>
                                </p:cTn>
                              </p:par>
                              <p:par>
                                <p:cTn id="11" presetID="22" presetClass="entr" presetSubtype="8" dur="500" fill="hold" grpId="3" nodeType="withEffect">
                                  <p:stCondLst>
                                    <p:cond delay="0"/>
                                  </p:stCondLst>
                                  <p:childTnLst>
                                    <p:set>
                                      <p:cBhvr>
                                        <p:cTn id="12" dur="1" fill="hold">
                                          <p:stCondLst>
                                            <p:cond delay="0"/>
                                          </p:stCondLst>
                                        </p:cTn>
                                        <p:tgtEl>
                                          <p:spTgt spid="10"/>
                                        </p:tgtEl>
                                        <p:attrNameLst>
                                          <p:attrName>style.visibility</p:attrName>
                                        </p:attrNameLst>
                                      </p:cBhvr>
                                      <p:to>
                                        <p:strVal val="visible"/>
                                      </p:to>
                                    </p:set>
                                    <p:animEffect transition="in" filter="wipe(left)">
                                      <p:cBhvr>
                                        <p:cTn id="13"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https://d.book118.com/346010022040010103</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7.xml><?xml version="1.0" encoding="utf-8"?>
<p:tagLst xmlns:p="http://schemas.openxmlformats.org/presentationml/2006/main">
  <p:tag name="KSO_WM_BEAUTIFY_FLAG" val="#wm#"/>
  <p:tag name="KSO_WM_TAG_VERSION" val="1.0"/>
  <p:tag name="KSO_WM_TEMPLATE_CATEGORY" val="custom"/>
  <p:tag name="KSO_WM_TEMPLATE_INDEX" val="20205081"/>
  <p:tag name="KSO_WM_UNIT_COMPATIBLE" val="0"/>
  <p:tag name="KSO_WM_UNIT_DIAGRAM_ISNUMVISUAL" val="0"/>
  <p:tag name="KSO_WM_UNIT_DIAGRAM_ISREFERUNIT" val="0"/>
  <p:tag name="KSO_WM_UNIT_HIGHLIGHT" val="0"/>
  <p:tag name="KSO_WM_UNIT_ID" val="_0**"/>
  <p:tag name="KSO_WM_UNIT_LAYERLEVEL" val="1"/>
</p:tagLst>
</file>

<file path=ppt/tags/tag58.xml><?xml version="1.0" encoding="utf-8"?>
<p:tagLst xmlns:p="http://schemas.openxmlformats.org/presentationml/2006/main">
  <p:tag name="KSO_WM_BEAUTIFY_FLAG" val="#wm#"/>
  <p:tag name="KSO_WM_TAG_VERSION" val="1.0"/>
  <p:tag name="KSO_WM_TEMPLATE_CATEGORY" val="custom"/>
  <p:tag name="KSO_WM_TEMPLATE_INDEX" val="20205081"/>
  <p:tag name="KSO_WM_UNIT_COMPATIBLE" val="0"/>
  <p:tag name="KSO_WM_UNIT_DIAGRAM_ISNUMVISUAL" val="0"/>
  <p:tag name="KSO_WM_UNIT_DIAGRAM_ISREFERUNIT" val="0"/>
  <p:tag name="KSO_WM_UNIT_HIGHLIGHT" val="0"/>
  <p:tag name="KSO_WM_UNIT_ID" val="_0**"/>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2.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63.xml><?xml version="1.0" encoding="utf-8"?>
<p:tagLst xmlns:p="http://schemas.openxmlformats.org/presentationml/2006/main">
  <p:tag name="KSO_WM_BEAUTIFY_FLAG" val="#wm#"/>
  <p:tag name="KSO_WM_TAG_VERSION" val="1.0"/>
  <p:tag name="KSO_WM_TEMPLATE_CATEGORY" val="custom"/>
  <p:tag name="KSO_WM_TEMPLATE_INDEX" val="20205081"/>
  <p:tag name="KSO_WM_UNIT_COMPATIBLE" val="0"/>
  <p:tag name="KSO_WM_UNIT_DIAGRAM_ISNUMVISUAL" val="0"/>
  <p:tag name="KSO_WM_UNIT_DIAGRAM_ISREFERUNIT" val="0"/>
  <p:tag name="KSO_WM_UNIT_HIGHLIGHT" val="0"/>
  <p:tag name="KSO_WM_UNIT_ID" val="custom20205081_1*a*1"/>
  <p:tag name="KSO_WM_UNIT_INDEX" val="1"/>
  <p:tag name="KSO_WM_UNIT_ISCONTENTSTITLE" val="0"/>
  <p:tag name="KSO_WM_UNIT_ISNUMDGMTITLE" val="0"/>
  <p:tag name="KSO_WM_UNIT_LAYERLEVEL" val="1"/>
  <p:tag name="KSO_WM_UNIT_NOCLEAR" val="0"/>
  <p:tag name="KSO_WM_UNIT_SHOW_EDIT_AREA_INDICATION" val="1"/>
  <p:tag name="KSO_WM_UNIT_TYPE" val="a"/>
  <p:tag name="KSO_WM_UNIT_VALUE" val="28"/>
</p:tagLst>
</file>

<file path=ppt/tags/tag64.xml><?xml version="1.0" encoding="utf-8"?>
<p:tagLst xmlns:p="http://schemas.openxmlformats.org/presentationml/2006/main">
  <p:tag name="KSO_WM_BEAUTIFY_FLAG" val="#wm#"/>
  <p:tag name="KSO_WM_TAG_VERSION" val="1.0"/>
  <p:tag name="KSO_WM_TEMPLATE_CATEGORY" val="custom"/>
  <p:tag name="KSO_WM_TEMPLATE_INDEX" val="20205081"/>
  <p:tag name="KSO_WM_UNIT_COMPATIBLE" val="0"/>
  <p:tag name="KSO_WM_UNIT_DIAGRAM_ISNUMVISUAL" val="0"/>
  <p:tag name="KSO_WM_UNIT_DIAGRAM_ISREFERUNIT" val="0"/>
  <p:tag name="KSO_WM_UNIT_HIGHLIGHT" val="0"/>
  <p:tag name="KSO_WM_UNIT_ID" val="custom20205081_1*b*1"/>
  <p:tag name="KSO_WM_UNIT_INDEX" val="1"/>
  <p:tag name="KSO_WM_UNIT_ISCONTENTSTITLE" val="0"/>
  <p:tag name="KSO_WM_UNIT_ISNUMDGMTITLE" val="0"/>
  <p:tag name="KSO_WM_UNIT_LAYERLEVEL" val="1"/>
  <p:tag name="KSO_WM_UNIT_NOCLEAR" val="0"/>
  <p:tag name="KSO_WM_UNIT_SHOW_EDIT_AREA_INDICATION" val="1"/>
  <p:tag name="KSO_WM_UNIT_TYPE" val="b"/>
  <p:tag name="KSO_WM_UNIT_VALUE" val="111"/>
</p:tagLst>
</file>

<file path=ppt/tags/tag65.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66.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ysClr val="windowText" lastClr="000000"/>
      </a:dk1>
      <a:lt1>
        <a:sysClr val="window" lastClr="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name="WPS">
      <a:fillStyleLst>
        <a:solidFill>
          <a:schemeClr val="phClr"/>
        </a:solidFill>
        <a:gradFill>
          <a:gsLst>
            <a:gs pos="0">
              <a:schemeClr val="phClr">
                <a:lumOff val="17500"/>
              </a:schemeClr>
            </a:gs>
            <a:gs pos="100000">
              <a:schemeClr val="phClr"/>
            </a:gs>
          </a:gsLst>
          <a:lin ang="2700000" scaled="0"/>
        </a:gradFill>
        <a:gradFill>
          <a:gsLst>
            <a:gs pos="0">
              <a:schemeClr val="phClr">
                <a:hueOff val="-2520000"/>
              </a:schemeClr>
            </a:gs>
            <a:gs pos="100000">
              <a:schemeClr val="phClr"/>
            </a:gs>
          </a:gsLst>
          <a:lin ang="2700000" scaled="0"/>
        </a:gradFill>
      </a:fillStyleLst>
      <a:lnStyleLst>
        <a:ln w="12700" cap="flat" cmpd="sng" algn="ctr">
          <a:solidFill>
            <a:schemeClr val="phClr"/>
          </a:solidFill>
          <a:prstDash val="solid"/>
          <a:miter lim="800000"/>
        </a:ln>
        <a:ln w="12700" cap="flat" cmpd="sng" algn="ctr">
          <a:solidFill>
            <a:schemeClr val="phClr"/>
          </a:solidFill>
          <a:prstDash val="solid"/>
          <a:miter lim="800000"/>
        </a:ln>
        <a:ln w="12700" cap="flat" cmpd="sng" algn="ctr">
          <a:gradFill>
            <a:gsLst>
              <a:gs pos="0">
                <a:schemeClr val="phClr">
                  <a:hueOff val="-4200000"/>
                </a:schemeClr>
              </a:gs>
              <a:gs pos="100000">
                <a:schemeClr val="phClr"/>
              </a:gs>
            </a:gsLst>
            <a:lin ang="2700000" scaled="1"/>
          </a:gradFill>
          <a:prstDash val="solid"/>
          <a:miter lim="800000"/>
        </a:ln>
      </a:lnStyleLst>
      <a:effectStyleLst>
        <a:effectStyle>
          <a:effectLst>
            <a:outerShdw blurRad="101600" dist="50800" dir="5400000" algn="ctr" rotWithShape="0">
              <a:schemeClr val="phClr">
                <a:alpha val="60000"/>
              </a:schemeClr>
            </a:outerShdw>
          </a:effectLst>
        </a:effectStyle>
        <a:effectStyle>
          <a:effectLst>
            <a:reflection stA="50000" endA="300" endPos="40000" dist="25400" dir="5400000" sy="-100000" algn="bl" rotWithShape="0"/>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171</Paragraphs>
  <Slides>31</Slides>
  <Notes>29</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31</vt:i4>
      </vt:variant>
    </vt:vector>
  </HeadingPairs>
  <TitlesOfParts>
    <vt:vector baseType="lpstr" size="40">
      <vt:lpstr>Arial</vt:lpstr>
      <vt:lpstr>Calibri</vt:lpstr>
      <vt:lpstr>微软雅黑</vt:lpstr>
      <vt:lpstr>Wingdings</vt:lpstr>
      <vt:lpstr>Times New Roman</vt:lpstr>
      <vt:lpstr>新宋体</vt:lpstr>
      <vt:lpstr>楷体</vt:lpstr>
      <vt:lpstr>Calibri Light</vt:lpstr>
      <vt:lpstr>Office Theme</vt:lpstr>
      <vt:lpstr>7.3力的平衡</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2024-09-28T09:40:36.405</cp:lastPrinted>
  <dcterms:created xsi:type="dcterms:W3CDTF">2024-09-28T01:40:36Z</dcterms:created>
  <dcterms:modified xsi:type="dcterms:W3CDTF">2024-09-28T01:40:38Z</dcterms:modified>
</cp:coreProperties>
</file>