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png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5D82F-DA0A-4336-A84A-7C20B3E81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08D4C-8E71-4BA7-90EE-CC256E8BB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709E4-42A5-46A1-BF09-09B61259B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031A58-A92D-4D7B-BE7C-4033C5900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FD782B-D461-426B-B430-8FB1474A8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12571B-91E6-4180-83A4-2B4761299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0C0F1F-99BF-41C5-A222-1AC303311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DFE729-C7FA-4C2A-89B6-4A5AEA10D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A16835-CE5D-4877-ABBD-BB5FEA22F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1F3B9-4C9B-493E-A2B4-660152DF6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F38A2-0BF5-46A0-A67F-331459774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/>
              <a:t>单击此处编辑母版副标题样式</a:t>
            </a:r>
            <a:endParaRPr lang="zh-CN" altLang="en-US" noProof="1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endParaRPr lang="en-US" altLang="en-US" sz="140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buFont typeface="Arial"/>
            </a:pPr>
            <a:endParaRPr lang="en-US" altLang="en-US" sz="140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>
              <a:buFont typeface="Arial"/>
            </a:pPr>
            <a:fld id="{C6EA555C-A163-4591-A88F-2CC1C8549400}" type="slidenum">
              <a:rPr lang="en-US" altLang="zh-CN" sz="1400"/>
              <a:t/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endParaRPr lang="en-US" altLang="en-US" sz="140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buFont typeface="Arial"/>
            </a:pPr>
            <a:endParaRPr lang="en-US" altLang="en-US" sz="140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>
              <a:buFont typeface="Arial"/>
            </a:pPr>
            <a:fld id="{C6EA555C-A163-4591-A88F-2CC1C8549400}" type="slidenum">
              <a:rPr lang="en-US" altLang="zh-CN" sz="1400"/>
              <a:t/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endParaRPr lang="en-US" altLang="en-US" sz="140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buFont typeface="Arial"/>
            </a:pPr>
            <a:endParaRPr lang="en-US" altLang="en-US" sz="140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>
              <a:buFont typeface="Arial"/>
            </a:pPr>
            <a:fld id="{C6EA555C-A163-4591-A88F-2CC1C8549400}" type="slidenum">
              <a:rPr lang="en-US" altLang="zh-CN" sz="1400"/>
              <a:t/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08476" cy="4114800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9724" y="1981200"/>
            <a:ext cx="3808476" cy="4114800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endParaRPr lang="en-US" altLang="en-US" sz="1400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buFont typeface="Arial"/>
            </a:pPr>
            <a:endParaRPr lang="en-US" altLang="en-US" sz="1400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>
              <a:buFont typeface="Arial"/>
            </a:pPr>
            <a:fld id="{C6EA555C-A163-4591-A88F-2CC1C8549400}" type="slidenum">
              <a:rPr lang="en-US" altLang="zh-CN" sz="1400"/>
              <a:t/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7" name="Rectangle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endParaRPr lang="en-US" altLang="en-US" sz="1400"/>
          </a:p>
        </p:txBody>
      </p:sp>
      <p:sp>
        <p:nvSpPr>
          <p:cNvPr id="8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buFont typeface="Arial"/>
            </a:pPr>
            <a:endParaRPr lang="en-US" altLang="en-US" sz="1400"/>
          </a:p>
        </p:txBody>
      </p:sp>
      <p:sp>
        <p:nvSpPr>
          <p:cNvPr id="9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>
              <a:buFont typeface="Arial"/>
            </a:pPr>
            <a:fld id="{C6EA555C-A163-4591-A88F-2CC1C8549400}" type="slidenum">
              <a:rPr lang="en-US" altLang="zh-CN" sz="1400"/>
              <a:t/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Rectangle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endParaRPr lang="en-US" altLang="en-US" sz="1400"/>
          </a:p>
        </p:txBody>
      </p:sp>
      <p:sp>
        <p:nvSpPr>
          <p:cNvPr id="4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buFont typeface="Arial"/>
            </a:pPr>
            <a:endParaRPr lang="en-US" altLang="en-US" sz="1400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>
              <a:buFont typeface="Arial"/>
            </a:pPr>
            <a:fld id="{C6EA555C-A163-4591-A88F-2CC1C8549400}" type="slidenum">
              <a:rPr lang="en-US" altLang="zh-CN" sz="1400"/>
              <a:t/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endParaRPr lang="en-US" altLang="en-US" sz="1400"/>
          </a:p>
        </p:txBody>
      </p:sp>
      <p:sp>
        <p:nvSpPr>
          <p:cNvPr id="3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buFont typeface="Arial"/>
            </a:pPr>
            <a:endParaRPr lang="en-US" altLang="en-US" sz="1400"/>
          </a:p>
        </p:txBody>
      </p:sp>
      <p:sp>
        <p:nvSpPr>
          <p:cNvPr id="4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>
              <a:buFont typeface="Arial"/>
            </a:pPr>
            <a:fld id="{C6EA555C-A163-4591-A88F-2CC1C8549400}" type="slidenum">
              <a:rPr lang="en-US" altLang="zh-CN" sz="1400"/>
              <a:t/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endParaRPr lang="en-US" altLang="en-US" sz="1400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buFont typeface="Arial"/>
            </a:pPr>
            <a:endParaRPr lang="en-US" altLang="en-US" sz="1400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>
              <a:buFont typeface="Arial"/>
            </a:pPr>
            <a:fld id="{C6EA555C-A163-4591-A88F-2CC1C8549400}" type="slidenum">
              <a:rPr lang="en-US" altLang="zh-CN" sz="1400"/>
              <a:t/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endParaRPr lang="en-US" altLang="en-US" sz="1400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buFont typeface="Arial"/>
            </a:pPr>
            <a:endParaRPr lang="en-US" altLang="en-US" sz="1400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>
              <a:buFont typeface="Arial"/>
            </a:pPr>
            <a:fld id="{C6EA555C-A163-4591-A88F-2CC1C8549400}" type="slidenum">
              <a:rPr lang="en-US" altLang="zh-CN" sz="1400"/>
              <a:t/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endParaRPr lang="en-US" altLang="en-US" sz="140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buFont typeface="Arial"/>
            </a:pPr>
            <a:endParaRPr lang="en-US" altLang="en-US" sz="140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>
              <a:buFont typeface="Arial"/>
            </a:pPr>
            <a:fld id="{C6EA555C-A163-4591-A88F-2CC1C8549400}" type="slidenum">
              <a:rPr lang="en-US" altLang="zh-CN" sz="1400"/>
              <a:t/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716657" cy="5486400"/>
          </a:xfrm>
        </p:spPr>
        <p:txBody>
          <a:bodyPr vert="eaVert"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endParaRPr lang="en-US" altLang="en-US" sz="140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buFont typeface="Arial"/>
            </a:pPr>
            <a:endParaRPr lang="en-US" altLang="en-US" sz="140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>
              <a:buFont typeface="Arial"/>
            </a:pPr>
            <a:fld id="{C6EA555C-A163-4591-A88F-2CC1C8549400}" type="slidenum">
              <a:rPr lang="en-US" altLang="zh-CN" sz="1400"/>
              <a:t/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rotWithShape="0">
          <a:gsLst>
            <a:gs pos="0">
              <a:srgbClr val="8AF3C7"/>
            </a:gs>
            <a:gs pos="50000">
              <a:srgbClr val="B9F5DB"/>
            </a:gs>
            <a:gs pos="100000">
              <a:srgbClr val="DDFAED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>
            <a:spLocks noGrp="1"/>
          </p:cNvSpPr>
          <p:nvPr>
            <p:ph type="title" idx="4294967295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Rectangle 3"/>
          <p:cNvSpPr>
            <a:spLocks noGrp="1"/>
          </p:cNvSpPr>
          <p:nvPr>
            <p:ph type="body" idx="5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Rectangle 4"/>
          <p:cNvSpPr>
            <a:spLocks noGrp="1"/>
          </p:cNvSpPr>
          <p:nvPr>
            <p:ph type="dt" sz="half" idx="2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endParaRPr lang="en-US" altLang="en-US" sz="1400"/>
          </a:p>
        </p:txBody>
      </p:sp>
      <p:sp>
        <p:nvSpPr>
          <p:cNvPr id="102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buFont typeface="Arial"/>
            </a:pPr>
            <a:endParaRPr lang="en-US" altLang="en-US" sz="1400"/>
          </a:p>
        </p:txBody>
      </p:sp>
      <p:sp>
        <p:nvSpPr>
          <p:cNvPr id="1030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>
              <a:buFont typeface="Arial"/>
            </a:pPr>
            <a:fld id="{C6EA555C-A163-4591-A88F-2CC1C8549400}" type="slidenum">
              <a:rPr lang="en-US" altLang="zh-CN" sz="1400"/>
              <a:t/>
            </a:fld>
            <a:endParaRPr lang="en-US" altLang="zh-CN" sz="1400"/>
          </a:p>
        </p:txBody>
      </p:sp>
      <p:pic>
        <p:nvPicPr>
          <p:cNvPr id="1031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kern="1200" baseline="0">
          <a:solidFill>
            <a:schemeClr val="tx2"/>
          </a:solidFill>
          <a:effectLst/>
          <a:latin typeface="Times New Roman" panose="02020603050405020304" pitchFamily="18" charset="0"/>
          <a:ea typeface="宋体" panose="02010600030101010101" pitchFamily="2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lvl="1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lvl="2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lvl="3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lvl="4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lvl="5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kumimoji="0" sz="24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kumimoji="0" sz="24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kumimoji="0" sz="24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kumimoji="0" sz="24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kumimoji="0" sz="24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gif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gi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gif" /><Relationship Id="rId4" Type="http://schemas.openxmlformats.org/officeDocument/2006/relationships/hyperlink" Target="&#20551;&#22914;&#29983;&#27963;&#27450;&#39575;&#20102;&#20320;_320x240.mp4" TargetMode="Externa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gif" /><Relationship Id="rId3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png" /><Relationship Id="rId4" Type="http://schemas.openxmlformats.org/officeDocument/2006/relationships/audio" Target="NULL" /><Relationship Id="rId5" Type="http://schemas.openxmlformats.org/officeDocument/2006/relationships/image" Target="../media/image1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14.png" /><Relationship Id="rId4" Type="http://schemas.openxmlformats.org/officeDocument/2006/relationships/vmlDrawing" Target="../drawings/vmlDrawing1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012054131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0825" y="0"/>
            <a:ext cx="9656763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075" name="Rectangle 4"/>
          <p:cNvSpPr/>
          <p:nvPr/>
        </p:nvSpPr>
        <p:spPr>
          <a:xfrm>
            <a:off x="1447800" y="2152650"/>
            <a:ext cx="6889750" cy="10985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0">
              <a:buFont typeface="Arial"/>
            </a:pPr>
            <a:r>
              <a:rPr lang="en-US" altLang="en-US" sz="6600" spc="0">
                <a:solidFill>
                  <a:srgbClr val="FF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华文行楷" panose="02010800040101010101" pitchFamily="2" charset="-122"/>
              </a:rPr>
              <a:t>假如生活欺骗了你</a:t>
            </a:r>
            <a:endParaRPr lang="en-US" altLang="en-US" sz="6600">
              <a:solidFill>
                <a:srgbClr val="FF0066"/>
              </a:solidFill>
              <a:effectLst>
                <a:outerShdw blurRad="38100" dist="38100" dir="2700000" algn="tl">
                  <a:srgbClr val="000000"/>
                </a:outerShdw>
              </a:effectLst>
              <a:ea typeface="华文行楷" panose="02010800040101010101" pitchFamily="2" charset="-122"/>
            </a:endParaRPr>
          </a:p>
        </p:txBody>
      </p:sp>
      <p:sp>
        <p:nvSpPr>
          <p:cNvPr id="3076" name="Text Box 5"/>
          <p:cNvSpPr txBox="1"/>
          <p:nvPr/>
        </p:nvSpPr>
        <p:spPr>
          <a:xfrm>
            <a:off x="3419475" y="3357563"/>
            <a:ext cx="3440113" cy="9223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0">
              <a:buFont typeface="Arial"/>
            </a:pPr>
            <a:r>
              <a:rPr lang="en-US" altLang="en-US" sz="5400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隶书" pitchFamily="49" charset="-122"/>
              </a:rPr>
              <a:t>俄</a:t>
            </a:r>
            <a:r>
              <a:rPr lang="en-US" altLang="en-US" sz="5400" spc="0">
                <a:solidFill>
                  <a:srgbClr val="0000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隶书" pitchFamily="49" charset="-122"/>
              </a:rPr>
              <a:t>   普希金</a:t>
            </a:r>
            <a:endParaRPr lang="en-US" altLang="en-US" sz="5400">
              <a:solidFill>
                <a:srgbClr val="0000FF"/>
              </a:solidFill>
              <a:effectLst>
                <a:outerShdw blurRad="38100" dist="38100" dir="2700000" algn="tl">
                  <a:srgbClr val="000000"/>
                </a:outerShdw>
              </a:effectLst>
              <a:ea typeface="隶书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/>
      <p:bldP spid="307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Picture 2"/>
          <p:cNvPicPr>
            <a:picLocks noChangeAspect="1"/>
          </p:cNvPicPr>
          <p:nvPr/>
        </p:nvPicPr>
        <p:blipFill>
          <a:blip r:embed="rId2">
            <a:lum bright="40000" contrast="-5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099" name="文本框 4098"/>
          <p:cNvSpPr txBox="1"/>
          <p:nvPr/>
        </p:nvSpPr>
        <p:spPr>
          <a:xfrm>
            <a:off x="323850" y="1412875"/>
            <a:ext cx="6911975" cy="49545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  <a:buFont typeface="Arial"/>
              <a:buNone/>
            </a:pPr>
            <a:r>
              <a:rPr lang="en-US" altLang="zh-CN" sz="4400" b="1">
                <a:solidFill>
                  <a:srgbClr val="FF0000"/>
                </a:solidFill>
              </a:rPr>
              <a:t>If you were deceived by life</a:t>
            </a:r>
            <a:r>
              <a:rPr lang="en-US" altLang="zh-CN" sz="4400" b="1">
                <a:solidFill>
                  <a:srgbClr val="0000FF"/>
                </a:solidFill>
              </a:rPr>
              <a:t> </a:t>
            </a:r>
            <a:endParaRPr lang="en-US" altLang="zh-CN" sz="4400" b="1">
              <a:solidFill>
                <a:srgbClr val="0000FF"/>
              </a:solidFill>
            </a:endParaRPr>
          </a:p>
          <a:p>
            <a:pPr marL="0" lvl="0" indent="0" eaLnBrk="1" hangingPunct="1">
              <a:spcBef>
                <a:spcPct val="50000"/>
              </a:spcBef>
              <a:buFont typeface="Arial"/>
              <a:buNone/>
            </a:pPr>
            <a:r>
              <a:rPr lang="en-US" altLang="zh-CN" b="1">
                <a:solidFill>
                  <a:srgbClr val="0000FF"/>
                </a:solidFill>
              </a:rPr>
              <a:t>If you were deceived by life , </a:t>
            </a:r>
            <a:r>
              <a:rPr lang="zh-CN" altLang="en-US" b="1">
                <a:solidFill>
                  <a:srgbClr val="0000FF"/>
                </a:solidFill>
              </a:rPr>
              <a:t>　　</a:t>
            </a:r>
            <a:br>
              <a:rPr lang="zh-CN" altLang="en-US" b="1">
                <a:solidFill>
                  <a:srgbClr val="0000FF"/>
                </a:solidFill>
              </a:rPr>
            </a:br>
            <a:r>
              <a:rPr lang="en-US" altLang="zh-CN" b="1">
                <a:solidFill>
                  <a:srgbClr val="0000FF"/>
                </a:solidFill>
              </a:rPr>
              <a:t>Don't be dismal,don't be wild! </a:t>
            </a:r>
            <a:r>
              <a:rPr lang="zh-CN" altLang="en-US" b="1">
                <a:solidFill>
                  <a:srgbClr val="0000FF"/>
                </a:solidFill>
              </a:rPr>
              <a:t>　　</a:t>
            </a:r>
            <a:br>
              <a:rPr lang="zh-CN" altLang="en-US" b="1">
                <a:solidFill>
                  <a:srgbClr val="0000FF"/>
                </a:solidFill>
              </a:rPr>
            </a:br>
            <a:r>
              <a:rPr lang="en-US" altLang="zh-CN" b="1">
                <a:solidFill>
                  <a:srgbClr val="0000FF"/>
                </a:solidFill>
              </a:rPr>
              <a:t>In the day of grief, be mild: </a:t>
            </a:r>
            <a:r>
              <a:rPr lang="zh-CN" altLang="en-US" b="1">
                <a:solidFill>
                  <a:srgbClr val="0000FF"/>
                </a:solidFill>
              </a:rPr>
              <a:t>　　</a:t>
            </a:r>
            <a:br>
              <a:rPr lang="zh-CN" altLang="en-US" b="1">
                <a:solidFill>
                  <a:srgbClr val="0000FF"/>
                </a:solidFill>
              </a:rPr>
            </a:br>
            <a:r>
              <a:rPr lang="en-US" altLang="zh-CN" b="1">
                <a:solidFill>
                  <a:srgbClr val="0000FF"/>
                </a:solidFill>
              </a:rPr>
              <a:t>Merry days will come, believe. </a:t>
            </a:r>
            <a:r>
              <a:rPr lang="zh-CN" altLang="en-US" b="1">
                <a:solidFill>
                  <a:srgbClr val="0000FF"/>
                </a:solidFill>
              </a:rPr>
              <a:t>　　</a:t>
            </a:r>
            <a:br>
              <a:rPr lang="zh-CN" altLang="en-US" b="1">
                <a:solidFill>
                  <a:srgbClr val="0000FF"/>
                </a:solidFill>
              </a:rPr>
            </a:br>
            <a:r>
              <a:rPr lang="en-US" altLang="zh-CN" b="1">
                <a:solidFill>
                  <a:srgbClr val="0000FF"/>
                </a:solidFill>
              </a:rPr>
              <a:t>Heart is living in tomorrow; </a:t>
            </a:r>
            <a:r>
              <a:rPr lang="zh-CN" altLang="en-US" b="1">
                <a:solidFill>
                  <a:srgbClr val="0000FF"/>
                </a:solidFill>
              </a:rPr>
              <a:t>　　</a:t>
            </a:r>
            <a:br>
              <a:rPr lang="zh-CN" altLang="en-US" b="1">
                <a:solidFill>
                  <a:srgbClr val="0000FF"/>
                </a:solidFill>
              </a:rPr>
            </a:br>
            <a:r>
              <a:rPr lang="en-US" altLang="zh-CN" b="1">
                <a:solidFill>
                  <a:srgbClr val="0000FF"/>
                </a:solidFill>
              </a:rPr>
              <a:t>Present is dejected here: </a:t>
            </a:r>
            <a:r>
              <a:rPr lang="zh-CN" altLang="en-US" b="1">
                <a:solidFill>
                  <a:srgbClr val="0000FF"/>
                </a:solidFill>
              </a:rPr>
              <a:t>　　</a:t>
            </a:r>
            <a:br>
              <a:rPr lang="zh-CN" altLang="en-US" b="1">
                <a:solidFill>
                  <a:srgbClr val="0000FF"/>
                </a:solidFill>
              </a:rPr>
            </a:br>
            <a:r>
              <a:rPr lang="en-US" altLang="zh-CN" b="1">
                <a:solidFill>
                  <a:srgbClr val="0000FF"/>
                </a:solidFill>
              </a:rPr>
              <a:t>In a moment,passes sorrow; </a:t>
            </a:r>
            <a:r>
              <a:rPr lang="zh-CN" altLang="en-US" b="1">
                <a:solidFill>
                  <a:srgbClr val="0000FF"/>
                </a:solidFill>
              </a:rPr>
              <a:t>　　</a:t>
            </a:r>
            <a:br>
              <a:rPr lang="zh-CN" altLang="en-US" b="1">
                <a:solidFill>
                  <a:srgbClr val="0000FF"/>
                </a:solidFill>
              </a:rPr>
            </a:br>
            <a:r>
              <a:rPr lang="en-US" altLang="zh-CN" b="1">
                <a:solidFill>
                  <a:srgbClr val="0000FF"/>
                </a:solidFill>
              </a:rPr>
              <a:t>That which passes will be dear</a:t>
            </a:r>
            <a:r>
              <a:rPr lang="en-US" altLang="zh-CN">
                <a:solidFill>
                  <a:srgbClr val="0000FF"/>
                </a:solidFill>
              </a:rPr>
              <a:t>.</a:t>
            </a:r>
            <a:endParaRPr lang="zh-CN" altLang="en-US">
              <a:solidFill>
                <a:srgbClr val="0000FF"/>
              </a:solidFill>
            </a:endParaRPr>
          </a:p>
        </p:txBody>
      </p:sp>
      <p:sp>
        <p:nvSpPr>
          <p:cNvPr id="4100" name="矩形 4099"/>
          <p:cNvSpPr>
            <a:spLocks noTextEdit="1"/>
          </p:cNvSpPr>
          <p:nvPr/>
        </p:nvSpPr>
        <p:spPr>
          <a:xfrm>
            <a:off x="611188" y="549275"/>
            <a:ext cx="4114800" cy="457200"/>
          </a:xfrm>
        </p:spPr>
        <p:txBody>
          <a:bodyPr wrap="none" fromWordArt="1">
            <a:prstTxWarp prst="textPlain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ctr"/>
            <a:r>
              <a:rPr sz="3600" b="1" kern="10">
                <a:ln>
                  <a:noFill/>
                </a:ln>
                <a:solidFill>
                  <a:srgbClr val="0000FF"/>
                </a:solidFill>
                <a:effectLst>
                  <a:outerShdw dist="35921" dir="2700000" algn="ctr">
                    <a:srgbClr val="C0C0C0">
                      <a:alpha val="79999"/>
                    </a:srgbClr>
                  </a:outerShdw>
                </a:effectLst>
                <a:latin typeface="华文新魏"/>
              </a:rPr>
              <a:t>读一读，读懂了吗？</a:t>
            </a:r>
            <a:endParaRPr sz="3600" b="1" kern="10">
              <a:ln>
                <a:noFill/>
              </a:ln>
              <a:solidFill>
                <a:srgbClr val="0000FF"/>
              </a:solidFill>
              <a:effectLst>
                <a:outerShdw dist="35921" dir="2700000" algn="ctr">
                  <a:srgbClr val="C0C0C0">
                    <a:alpha val="79999"/>
                  </a:srgbClr>
                </a:outerShdw>
              </a:effectLst>
              <a:latin typeface="华文新魏"/>
            </a:endParaRPr>
          </a:p>
        </p:txBody>
      </p:sp>
      <p:pic>
        <p:nvPicPr>
          <p:cNvPr id="4101" name="图片 410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9925" y="3933825"/>
            <a:ext cx="1439863" cy="2027238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2" name="Picture 2"/>
          <p:cNvPicPr>
            <a:picLocks noChangeAspect="1"/>
          </p:cNvPicPr>
          <p:nvPr/>
        </p:nvPicPr>
        <p:blipFill>
          <a:blip r:embed="rId2">
            <a:lum bright="40000" contrast="-5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5123" name="文本框 5122"/>
          <p:cNvSpPr txBox="1"/>
          <p:nvPr/>
        </p:nvSpPr>
        <p:spPr>
          <a:xfrm>
            <a:off x="395288" y="1628775"/>
            <a:ext cx="5400675" cy="44005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Font typeface="Arial"/>
              <a:buNone/>
            </a:pPr>
            <a:r>
              <a:rPr lang="zh-CN" altLang="en-US" sz="2800" b="1">
                <a:solidFill>
                  <a:srgbClr val="0000FF"/>
                </a:solidFill>
                <a:latin typeface="方正舒体" pitchFamily="2" charset="-122"/>
                <a:ea typeface="方正舒体" pitchFamily="2" charset="-122"/>
              </a:rPr>
              <a:t>假如生活欺骗了你 ，</a:t>
            </a:r>
            <a:br>
              <a:rPr lang="zh-CN" altLang="en-US" sz="2800" b="1">
                <a:solidFill>
                  <a:srgbClr val="0000FF"/>
                </a:solidFill>
                <a:latin typeface="方正舒体" pitchFamily="2" charset="-122"/>
                <a:ea typeface="方正舒体" pitchFamily="2" charset="-122"/>
              </a:rPr>
            </a:br>
            <a:r>
              <a:rPr lang="zh-CN" altLang="en-US" sz="2800" b="1">
                <a:solidFill>
                  <a:srgbClr val="0000FF"/>
                </a:solidFill>
                <a:latin typeface="方正舒体" pitchFamily="2" charset="-122"/>
                <a:ea typeface="方正舒体" pitchFamily="2" charset="-122"/>
              </a:rPr>
              <a:t>不要悲伤 ，不要心急 ！</a:t>
            </a:r>
            <a:br>
              <a:rPr lang="zh-CN" altLang="en-US" sz="2800" b="1">
                <a:solidFill>
                  <a:srgbClr val="0000FF"/>
                </a:solidFill>
                <a:latin typeface="方正舒体" pitchFamily="2" charset="-122"/>
                <a:ea typeface="方正舒体" pitchFamily="2" charset="-122"/>
              </a:rPr>
            </a:br>
            <a:r>
              <a:rPr lang="zh-CN" altLang="en-US" sz="2800" b="1">
                <a:solidFill>
                  <a:srgbClr val="0000FF"/>
                </a:solidFill>
                <a:latin typeface="方正舒体" pitchFamily="2" charset="-122"/>
                <a:ea typeface="方正舒体" pitchFamily="2" charset="-122"/>
              </a:rPr>
              <a:t>忧郁的日子里须要镇静： </a:t>
            </a:r>
            <a:br>
              <a:rPr lang="zh-CN" altLang="en-US" sz="2800" b="1">
                <a:solidFill>
                  <a:srgbClr val="0000FF"/>
                </a:solidFill>
                <a:latin typeface="方正舒体" pitchFamily="2" charset="-122"/>
                <a:ea typeface="方正舒体" pitchFamily="2" charset="-122"/>
              </a:rPr>
            </a:br>
            <a:r>
              <a:rPr lang="zh-CN" altLang="en-US" sz="2800" b="1">
                <a:solidFill>
                  <a:srgbClr val="0000FF"/>
                </a:solidFill>
                <a:latin typeface="方正舒体" pitchFamily="2" charset="-122"/>
                <a:ea typeface="方正舒体" pitchFamily="2" charset="-122"/>
              </a:rPr>
              <a:t>相信吧 ，快乐的日子将会来临。 </a:t>
            </a:r>
            <a:br>
              <a:rPr lang="zh-CN" altLang="en-US" sz="2800" b="1">
                <a:solidFill>
                  <a:srgbClr val="0000FF"/>
                </a:solidFill>
                <a:latin typeface="方正舒体" pitchFamily="2" charset="-122"/>
                <a:ea typeface="方正舒体" pitchFamily="2" charset="-122"/>
              </a:rPr>
            </a:br>
            <a:r>
              <a:rPr lang="zh-CN" altLang="en-US" sz="2800" b="1">
                <a:solidFill>
                  <a:srgbClr val="0000FF"/>
                </a:solidFill>
                <a:latin typeface="方正舒体" pitchFamily="2" charset="-122"/>
                <a:ea typeface="方正舒体" pitchFamily="2" charset="-122"/>
              </a:rPr>
              <a:t>心儿永远向往着未来； </a:t>
            </a:r>
            <a:br>
              <a:rPr lang="zh-CN" altLang="en-US" sz="2800" b="1">
                <a:solidFill>
                  <a:srgbClr val="0000FF"/>
                </a:solidFill>
                <a:latin typeface="方正舒体" pitchFamily="2" charset="-122"/>
                <a:ea typeface="方正舒体" pitchFamily="2" charset="-122"/>
              </a:rPr>
            </a:br>
            <a:r>
              <a:rPr lang="zh-CN" altLang="en-US" sz="2800" b="1">
                <a:solidFill>
                  <a:srgbClr val="0000FF"/>
                </a:solidFill>
                <a:latin typeface="方正舒体" pitchFamily="2" charset="-122"/>
                <a:ea typeface="方正舒体" pitchFamily="2" charset="-122"/>
              </a:rPr>
              <a:t>现在却常是忧郁 。</a:t>
            </a:r>
            <a:br>
              <a:rPr lang="zh-CN" altLang="en-US" sz="2800" b="1">
                <a:solidFill>
                  <a:srgbClr val="0000FF"/>
                </a:solidFill>
                <a:latin typeface="方正舒体" pitchFamily="2" charset="-122"/>
                <a:ea typeface="方正舒体" pitchFamily="2" charset="-122"/>
              </a:rPr>
            </a:br>
            <a:r>
              <a:rPr lang="zh-CN" altLang="en-US" sz="2800" b="1">
                <a:solidFill>
                  <a:srgbClr val="0000FF"/>
                </a:solidFill>
                <a:latin typeface="方正舒体" pitchFamily="2" charset="-122"/>
                <a:ea typeface="方正舒体" pitchFamily="2" charset="-122"/>
              </a:rPr>
              <a:t>一切都是瞬息 ，</a:t>
            </a:r>
            <a:br>
              <a:rPr lang="zh-CN" altLang="en-US" sz="2800" b="1">
                <a:solidFill>
                  <a:srgbClr val="0000FF"/>
                </a:solidFill>
                <a:latin typeface="方正舒体" pitchFamily="2" charset="-122"/>
                <a:ea typeface="方正舒体" pitchFamily="2" charset="-122"/>
              </a:rPr>
            </a:br>
            <a:r>
              <a:rPr lang="zh-CN" altLang="en-US" sz="2800" b="1">
                <a:solidFill>
                  <a:srgbClr val="0000FF"/>
                </a:solidFill>
                <a:latin typeface="方正舒体" pitchFamily="2" charset="-122"/>
                <a:ea typeface="方正舒体" pitchFamily="2" charset="-122"/>
              </a:rPr>
              <a:t>一切都将会过去 ；</a:t>
            </a:r>
            <a:br>
              <a:rPr lang="zh-CN" altLang="en-US" sz="2800" b="1">
                <a:solidFill>
                  <a:srgbClr val="0000FF"/>
                </a:solidFill>
                <a:latin typeface="方正舒体" pitchFamily="2" charset="-122"/>
                <a:ea typeface="方正舒体" pitchFamily="2" charset="-122"/>
              </a:rPr>
            </a:br>
            <a:r>
              <a:rPr lang="zh-CN" altLang="en-US" sz="2800" b="1">
                <a:solidFill>
                  <a:srgbClr val="0000FF"/>
                </a:solidFill>
                <a:latin typeface="方正舒体" pitchFamily="2" charset="-122"/>
                <a:ea typeface="方正舒体" pitchFamily="2" charset="-122"/>
              </a:rPr>
              <a:t>而那过去了的， </a:t>
            </a:r>
            <a:br>
              <a:rPr lang="zh-CN" altLang="en-US" sz="2800" b="1">
                <a:solidFill>
                  <a:srgbClr val="0000FF"/>
                </a:solidFill>
                <a:latin typeface="方正舒体" pitchFamily="2" charset="-122"/>
                <a:ea typeface="方正舒体" pitchFamily="2" charset="-122"/>
              </a:rPr>
            </a:br>
            <a:r>
              <a:rPr lang="zh-CN" altLang="en-US" sz="2800" b="1">
                <a:solidFill>
                  <a:srgbClr val="0000FF"/>
                </a:solidFill>
                <a:latin typeface="方正舒体" pitchFamily="2" charset="-122"/>
                <a:ea typeface="方正舒体" pitchFamily="2" charset="-122"/>
              </a:rPr>
              <a:t>就会成为亲切的怀恋。</a:t>
            </a:r>
            <a:endParaRPr lang="zh-CN" altLang="en-US" sz="2800" b="1">
              <a:solidFill>
                <a:srgbClr val="0000FF"/>
              </a:solidFill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5124" name="矩形 5123"/>
          <p:cNvSpPr>
            <a:spLocks noTextEdit="1"/>
          </p:cNvSpPr>
          <p:nvPr/>
        </p:nvSpPr>
        <p:spPr>
          <a:xfrm>
            <a:off x="611188" y="836613"/>
            <a:ext cx="4114800" cy="457200"/>
          </a:xfrm>
        </p:spPr>
        <p:txBody>
          <a:bodyPr wrap="none" fromWordArt="1">
            <a:prstTxWarp prst="textPlain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ctr"/>
            <a:r>
              <a:rPr sz="3600" b="1" kern="10">
                <a:ln>
                  <a:noFill/>
                </a:ln>
                <a:solidFill>
                  <a:srgbClr val="FF0000"/>
                </a:solidFill>
                <a:effectLst>
                  <a:outerShdw dist="35921" dir="2700000" algn="ctr">
                    <a:srgbClr val="C0C0C0">
                      <a:alpha val="79999"/>
                    </a:srgbClr>
                  </a:outerShdw>
                </a:effectLst>
                <a:latin typeface="华文新魏"/>
              </a:rPr>
              <a:t>再读一读，能读懂吗？</a:t>
            </a:r>
            <a:endParaRPr sz="3600" b="1" kern="10">
              <a:ln>
                <a:noFill/>
              </a:ln>
              <a:solidFill>
                <a:srgbClr val="FF0000"/>
              </a:solidFill>
              <a:effectLst>
                <a:outerShdw dist="35921" dir="2700000" algn="ctr">
                  <a:srgbClr val="C0C0C0">
                    <a:alpha val="79999"/>
                  </a:srgbClr>
                </a:outerShdw>
              </a:effectLst>
              <a:latin typeface="华文新魏"/>
            </a:endParaRPr>
          </a:p>
        </p:txBody>
      </p:sp>
      <p:pic>
        <p:nvPicPr>
          <p:cNvPr id="5125" name="图片 512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4025" y="4292600"/>
            <a:ext cx="1439863" cy="2027238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文本占位符 26626"/>
          <p:cNvSpPr>
            <a:spLocks noGrp="1"/>
          </p:cNvSpPr>
          <p:nvPr>
            <p:ph idx="1"/>
          </p:nvPr>
        </p:nvSpPr>
        <p:spPr>
          <a:xfrm>
            <a:off x="247650" y="1106488"/>
            <a:ext cx="8439150" cy="4114800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90000"/>
              </a:lnSpc>
              <a:buNone/>
            </a:pPr>
            <a:r>
              <a:rPr lang="en-US" altLang="zh-CN" b="1">
                <a:latin typeface="华文中宋" pitchFamily="2" charset="-122"/>
                <a:ea typeface="华文中宋" pitchFamily="2" charset="-122"/>
                <a:sym typeface="Wingdings 2" pitchFamily="18" charset="2"/>
              </a:rPr>
              <a:t></a:t>
            </a:r>
            <a:r>
              <a:rPr lang="zh-CN" altLang="en-US" b="1">
                <a:latin typeface="华文中宋" pitchFamily="2" charset="-122"/>
                <a:ea typeface="华文中宋" pitchFamily="2" charset="-122"/>
              </a:rPr>
              <a:t>他是俄国诗人（</a:t>
            </a:r>
            <a:r>
              <a:rPr lang="en-US" altLang="zh-CN" b="1">
                <a:latin typeface="华文中宋" pitchFamily="2" charset="-122"/>
                <a:ea typeface="华文中宋" pitchFamily="2" charset="-122"/>
              </a:rPr>
              <a:t>1799—1837</a:t>
            </a:r>
            <a:r>
              <a:rPr lang="zh-CN" altLang="en-US" b="1">
                <a:latin typeface="华文中宋" pitchFamily="2" charset="-122"/>
                <a:ea typeface="华文中宋" pitchFamily="2" charset="-122"/>
              </a:rPr>
              <a:t>），他的创作对俄国文学和语言的发展影响很大。</a:t>
            </a:r>
            <a:endParaRPr lang="zh-CN" altLang="en-US" b="1"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90000"/>
              </a:lnSpc>
              <a:buNone/>
            </a:pPr>
            <a:endParaRPr lang="zh-CN" altLang="en-US" sz="800" b="1"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lang="en-US" altLang="zh-CN" b="1">
                <a:latin typeface="华文中宋" pitchFamily="2" charset="-122"/>
                <a:ea typeface="华文中宋" pitchFamily="2" charset="-122"/>
                <a:sym typeface="Wingdings 2" pitchFamily="18" charset="2"/>
              </a:rPr>
              <a:t></a:t>
            </a:r>
            <a:r>
              <a:rPr lang="zh-CN" altLang="en-US" b="1">
                <a:latin typeface="华文中宋" pitchFamily="2" charset="-122"/>
                <a:ea typeface="华文中宋" pitchFamily="2" charset="-122"/>
              </a:rPr>
              <a:t>他的一生创作了近</a:t>
            </a:r>
            <a:r>
              <a:rPr lang="en-US" altLang="zh-CN" b="1">
                <a:latin typeface="华文中宋" pitchFamily="2" charset="-122"/>
                <a:ea typeface="华文中宋" pitchFamily="2" charset="-122"/>
              </a:rPr>
              <a:t>800</a:t>
            </a:r>
            <a:r>
              <a:rPr lang="zh-CN" altLang="en-US" b="1">
                <a:latin typeface="华文中宋" pitchFamily="2" charset="-122"/>
                <a:ea typeface="华文中宋" pitchFamily="2" charset="-122"/>
              </a:rPr>
              <a:t>首优秀的抒情诗篇。</a:t>
            </a:r>
            <a:endParaRPr lang="zh-CN" altLang="en-US" b="1"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90000"/>
              </a:lnSpc>
              <a:buNone/>
            </a:pPr>
            <a:endParaRPr lang="zh-CN" altLang="en-US" sz="800" b="1"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lang="en-US" altLang="zh-CN" b="1">
                <a:latin typeface="华文中宋" pitchFamily="2" charset="-122"/>
                <a:ea typeface="华文中宋" pitchFamily="2" charset="-122"/>
                <a:sym typeface="Wingdings 2" pitchFamily="18" charset="2"/>
              </a:rPr>
              <a:t></a:t>
            </a:r>
            <a:r>
              <a:rPr lang="zh-CN" altLang="en-US" b="1">
                <a:latin typeface="华文中宋" pitchFamily="2" charset="-122"/>
                <a:ea typeface="华文中宋" pitchFamily="2" charset="-122"/>
              </a:rPr>
              <a:t>他的诗歌，像太阳一样，照耀着</a:t>
            </a:r>
            <a:r>
              <a:rPr lang="en-US" altLang="zh-CN" b="1">
                <a:latin typeface="华文中宋" pitchFamily="2" charset="-122"/>
                <a:ea typeface="华文中宋" pitchFamily="2" charset="-122"/>
              </a:rPr>
              <a:t>19</a:t>
            </a:r>
            <a:r>
              <a:rPr lang="zh-CN" altLang="en-US" b="1">
                <a:latin typeface="华文中宋" pitchFamily="2" charset="-122"/>
                <a:ea typeface="华文中宋" pitchFamily="2" charset="-122"/>
              </a:rPr>
              <a:t>世纪的文坛，他被誉为“</a:t>
            </a:r>
            <a:r>
              <a:rPr lang="zh-CN" altLang="en-US" b="1">
                <a:solidFill>
                  <a:srgbClr val="FF0000"/>
                </a:solidFill>
                <a:latin typeface="华文中宋" pitchFamily="2" charset="-122"/>
                <a:ea typeface="华文中宋" pitchFamily="2" charset="-122"/>
              </a:rPr>
              <a:t>诗歌的太阳</a:t>
            </a:r>
            <a:r>
              <a:rPr lang="zh-CN" altLang="en-US" b="1">
                <a:latin typeface="华文中宋" pitchFamily="2" charset="-122"/>
                <a:ea typeface="华文中宋" pitchFamily="2" charset="-122"/>
              </a:rPr>
              <a:t>”。</a:t>
            </a:r>
            <a:endParaRPr lang="zh-CN" altLang="en-US" b="1"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90000"/>
              </a:lnSpc>
              <a:buNone/>
            </a:pPr>
            <a:endParaRPr lang="zh-CN" altLang="en-US" sz="800" b="1"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lang="en-US" altLang="zh-CN" b="1">
                <a:latin typeface="华文中宋" pitchFamily="2" charset="-122"/>
                <a:ea typeface="华文中宋" pitchFamily="2" charset="-122"/>
                <a:sym typeface="Wingdings 2" pitchFamily="18" charset="2"/>
              </a:rPr>
              <a:t></a:t>
            </a:r>
            <a:r>
              <a:rPr lang="zh-CN" altLang="en-US" b="1">
                <a:latin typeface="华文中宋" pitchFamily="2" charset="-122"/>
                <a:ea typeface="华文中宋" pitchFamily="2" charset="-122"/>
              </a:rPr>
              <a:t>他的说理诗</a:t>
            </a:r>
            <a:r>
              <a:rPr lang="en-US" altLang="zh-CN" b="1">
                <a:latin typeface="华文中宋" pitchFamily="2" charset="-122"/>
                <a:ea typeface="华文中宋" pitchFamily="2" charset="-122"/>
              </a:rPr>
              <a:t>《</a:t>
            </a:r>
            <a:r>
              <a:rPr lang="zh-CN" altLang="en-US" b="1">
                <a:latin typeface="华文中宋" pitchFamily="2" charset="-122"/>
                <a:ea typeface="华文中宋" pitchFamily="2" charset="-122"/>
              </a:rPr>
              <a:t>假如生活欺骗了你</a:t>
            </a:r>
            <a:r>
              <a:rPr lang="en-US" altLang="zh-CN" b="1">
                <a:latin typeface="华文中宋" pitchFamily="2" charset="-122"/>
                <a:ea typeface="华文中宋" pitchFamily="2" charset="-122"/>
              </a:rPr>
              <a:t>》</a:t>
            </a:r>
            <a:r>
              <a:rPr lang="zh-CN" altLang="en-US" b="1">
                <a:latin typeface="华文中宋" pitchFamily="2" charset="-122"/>
                <a:ea typeface="华文中宋" pitchFamily="2" charset="-122"/>
              </a:rPr>
              <a:t>问世后，成为许多人激励自已的</a:t>
            </a:r>
            <a:r>
              <a:rPr lang="zh-CN" altLang="en-US" b="1">
                <a:solidFill>
                  <a:srgbClr val="FF0000"/>
                </a:solidFill>
                <a:latin typeface="华文中宋" pitchFamily="2" charset="-122"/>
                <a:ea typeface="华文中宋" pitchFamily="2" charset="-122"/>
              </a:rPr>
              <a:t>座右铭</a:t>
            </a:r>
            <a:r>
              <a:rPr lang="zh-CN" altLang="en-US" b="1">
                <a:latin typeface="华文中宋" pitchFamily="2" charset="-122"/>
                <a:ea typeface="华文中宋" pitchFamily="2" charset="-122"/>
              </a:rPr>
              <a:t>。</a:t>
            </a:r>
            <a:endParaRPr lang="zh-CN" altLang="en-US" b="1">
              <a:latin typeface="华文中宋" pitchFamily="2" charset="-122"/>
              <a:ea typeface="华文中宋" pitchFamily="2" charset="-122"/>
            </a:endParaRPr>
          </a:p>
        </p:txBody>
      </p:sp>
      <p:sp>
        <p:nvSpPr>
          <p:cNvPr id="6147" name="矩形 5123"/>
          <p:cNvSpPr>
            <a:spLocks noTextEdit="1"/>
          </p:cNvSpPr>
          <p:nvPr/>
        </p:nvSpPr>
        <p:spPr>
          <a:xfrm>
            <a:off x="2417763" y="201613"/>
            <a:ext cx="4114800" cy="457200"/>
          </a:xfrm>
        </p:spPr>
        <p:txBody>
          <a:bodyPr wrap="none" fromWordArt="1">
            <a:prstTxWarp prst="textPlain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ctr"/>
            <a:r>
              <a:rPr sz="3600" b="1" kern="10">
                <a:ln>
                  <a:noFill/>
                </a:ln>
                <a:solidFill>
                  <a:srgbClr val="FF0000"/>
                </a:solidFill>
                <a:effectLst>
                  <a:outerShdw dist="35921" dir="2700000" algn="ctr">
                    <a:srgbClr val="C0C0C0">
                      <a:alpha val="79999"/>
                    </a:srgbClr>
                  </a:outerShdw>
                </a:effectLst>
                <a:latin typeface="华文新魏"/>
              </a:rPr>
              <a:t>猜猜他是谁</a:t>
            </a:r>
            <a:endParaRPr sz="3600" b="1" kern="10">
              <a:ln>
                <a:noFill/>
              </a:ln>
              <a:solidFill>
                <a:srgbClr val="FF0000"/>
              </a:solidFill>
              <a:effectLst>
                <a:outerShdw dist="35921" dir="2700000" algn="ctr">
                  <a:srgbClr val="C0C0C0">
                    <a:alpha val="79999"/>
                  </a:srgbClr>
                </a:outerShdw>
              </a:effectLst>
              <a:latin typeface="华文新魏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文本占位符 27650"/>
          <p:cNvSpPr>
            <a:spLocks noGrp="1"/>
          </p:cNvSpPr>
          <p:nvPr>
            <p:ph idx="1"/>
          </p:nvPr>
        </p:nvSpPr>
        <p:spPr>
          <a:xfrm>
            <a:off x="1295400" y="457200"/>
            <a:ext cx="7239000" cy="990600"/>
          </a:xfrm>
          <a:noFill/>
          <a:ln>
            <a:miter lim="800000"/>
          </a:ln>
          <a:effectLst>
            <a:outerShdw dist="35921" dir="2700000" algn="ctr">
              <a:srgbClr val="808080"/>
            </a:outerShdw>
          </a:effectLst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0"/>
              </a:spcBef>
              <a:buNone/>
            </a:pPr>
            <a:r>
              <a:rPr lang="zh-CN" altLang="en-US" sz="5400" b="1">
                <a:solidFill>
                  <a:srgbClr val="FF3300"/>
                </a:solidFill>
                <a:ea typeface="华文彩云" pitchFamily="2" charset="-122"/>
              </a:rPr>
              <a:t>他就是诗人</a:t>
            </a:r>
            <a:r>
              <a:rPr lang="en-US" altLang="zh-CN" sz="5400" b="1">
                <a:solidFill>
                  <a:srgbClr val="FF3300"/>
                </a:solidFill>
                <a:ea typeface="华文彩云" pitchFamily="2" charset="-122"/>
              </a:rPr>
              <a:t>——</a:t>
            </a:r>
            <a:r>
              <a:rPr lang="zh-CN" altLang="en-US" sz="5400" b="1">
                <a:solidFill>
                  <a:srgbClr val="FF3300"/>
                </a:solidFill>
                <a:ea typeface="华文彩云" pitchFamily="2" charset="-122"/>
              </a:rPr>
              <a:t>普希金</a:t>
            </a:r>
            <a:endParaRPr lang="zh-CN" altLang="en-US" sz="5400" b="1">
              <a:solidFill>
                <a:srgbClr val="FF3300"/>
              </a:solidFill>
              <a:ea typeface="华文彩云" pitchFamily="2" charset="-122"/>
            </a:endParaRPr>
          </a:p>
        </p:txBody>
      </p:sp>
      <p:pic>
        <p:nvPicPr>
          <p:cNvPr id="7171" name="图片 2765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600" y="1752600"/>
            <a:ext cx="4033838" cy="48006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Text Box 4"/>
          <p:cNvSpPr txBox="1"/>
          <p:nvPr/>
        </p:nvSpPr>
        <p:spPr>
          <a:xfrm>
            <a:off x="4276725" y="1555750"/>
            <a:ext cx="4749800" cy="38465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Font typeface="Arial"/>
              <a:buNone/>
            </a:pPr>
            <a:r>
              <a:rPr lang="en-US" altLang="zh-CN" sz="2800">
                <a:latin typeface="华文新魏" pitchFamily="2" charset="-122"/>
                <a:ea typeface="华文新魏" pitchFamily="2" charset="-122"/>
              </a:rPr>
              <a:t>        </a:t>
            </a:r>
            <a:r>
              <a:rPr lang="zh-CN" altLang="en-US" sz="2800">
                <a:latin typeface="华文新魏" pitchFamily="2" charset="-122"/>
                <a:ea typeface="华文新魏" pitchFamily="2" charset="-122"/>
              </a:rPr>
              <a:t>俄罗斯伟大的民族</a:t>
            </a:r>
            <a:r>
              <a:rPr lang="zh-CN" altLang="en-US" sz="2800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诗人、小说家</a:t>
            </a:r>
            <a:r>
              <a:rPr lang="zh-CN" altLang="en-US" sz="2800">
                <a:latin typeface="华文新魏" pitchFamily="2" charset="-122"/>
                <a:ea typeface="华文新魏" pitchFamily="2" charset="-122"/>
              </a:rPr>
              <a:t>，史称“</a:t>
            </a:r>
            <a:r>
              <a:rPr lang="zh-CN" altLang="en-US" sz="2800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俄罗斯文学之父</a:t>
            </a:r>
            <a:r>
              <a:rPr lang="zh-CN" altLang="en-US" sz="2800">
                <a:latin typeface="华文新魏" pitchFamily="2" charset="-122"/>
                <a:ea typeface="华文新魏" pitchFamily="2" charset="-122"/>
              </a:rPr>
              <a:t>”，是俄罗斯文学语言的创建者和新俄罗斯文学的奠基人。他曾两度被流放，但不肯屈服，最后在沙皇政府的阴谋策划下与人决斗而死，年仅</a:t>
            </a:r>
            <a:r>
              <a:rPr lang="en-US" altLang="zh-CN" sz="2800">
                <a:latin typeface="华文新魏" pitchFamily="2" charset="-122"/>
                <a:ea typeface="华文新魏" pitchFamily="2" charset="-122"/>
              </a:rPr>
              <a:t>38</a:t>
            </a:r>
            <a:r>
              <a:rPr lang="zh-CN" altLang="en-US" sz="2800">
                <a:latin typeface="华文新魏" pitchFamily="2" charset="-122"/>
                <a:ea typeface="华文新魏" pitchFamily="2" charset="-122"/>
              </a:rPr>
              <a:t>岁。</a:t>
            </a:r>
            <a:br>
              <a:rPr lang="zh-CN" altLang="en-US" sz="2000">
                <a:latin typeface="华文新魏" pitchFamily="2" charset="-122"/>
                <a:ea typeface="华文新魏" pitchFamily="2" charset="-122"/>
              </a:rPr>
            </a:br>
            <a:endParaRPr lang="zh-CN" altLang="en-US" sz="2000">
              <a:latin typeface="华文新魏" pitchFamily="2" charset="-122"/>
              <a:ea typeface="华文新魏" pitchFamily="2" charset="-122"/>
            </a:endParaRPr>
          </a:p>
        </p:txBody>
      </p:sp>
      <p:pic>
        <p:nvPicPr>
          <p:cNvPr id="819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213" y="779463"/>
            <a:ext cx="3240087" cy="5386387"/>
          </a:xfrm>
          <a:prstGeom prst="rect">
            <a:avLst/>
          </a:prstGeom>
          <a:noFill/>
          <a:ln w="98425" cmpd="tri">
            <a:solidFill>
              <a:srgbClr val="FF6600"/>
            </a:solidFill>
            <a:miter lim="800000"/>
          </a:ln>
        </p:spPr>
      </p:pic>
      <p:sp>
        <p:nvSpPr>
          <p:cNvPr id="8196" name="Text Box 6"/>
          <p:cNvSpPr txBox="1"/>
          <p:nvPr/>
        </p:nvSpPr>
        <p:spPr>
          <a:xfrm>
            <a:off x="4500563" y="404813"/>
            <a:ext cx="2016125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0">
              <a:buFont typeface="Arial"/>
            </a:pPr>
            <a:r>
              <a:rPr lang="en-US" altLang="en-US" sz="4000" spc="0">
                <a:solidFill>
                  <a:srgbClr val="FF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华文彩云" pitchFamily="2" charset="-122"/>
              </a:rPr>
              <a:t>普希金</a:t>
            </a:r>
            <a:endParaRPr lang="en-US" altLang="en-US" sz="4000">
              <a:solidFill>
                <a:srgbClr val="FF0066"/>
              </a:solidFill>
              <a:effectLst>
                <a:outerShdw blurRad="38100" dist="38100" dir="2700000" algn="tl">
                  <a:srgbClr val="000000"/>
                </a:outerShdw>
              </a:effectLst>
              <a:ea typeface="华文彩云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8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219" name="Picture 6">
            <a:hlinkClick r:id="rId4" action="ppaction://hlinkfile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7675" y="4508500"/>
            <a:ext cx="2520950" cy="17462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9220" name="Text Box 5"/>
          <p:cNvSpPr txBox="1"/>
          <p:nvPr/>
        </p:nvSpPr>
        <p:spPr>
          <a:xfrm>
            <a:off x="1258888" y="2205038"/>
            <a:ext cx="6696075" cy="10144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Font typeface="Arial"/>
              <a:buNone/>
            </a:pPr>
            <a:r>
              <a:rPr lang="zh-CN" altLang="en-US" sz="6000" b="1">
                <a:solidFill>
                  <a:srgbClr val="FF0000"/>
                </a:solidFill>
                <a:latin typeface="Arial" pitchFamily="34" charset="0"/>
                <a:ea typeface="华文新魏" pitchFamily="2" charset="-122"/>
              </a:rPr>
              <a:t>读诗，整体感知</a:t>
            </a:r>
            <a:endParaRPr lang="zh-CN" altLang="en-US" sz="6000" b="1">
              <a:solidFill>
                <a:srgbClr val="FF0000"/>
              </a:solidFill>
              <a:latin typeface="Arial" pitchFamily="34" charset="0"/>
              <a:ea typeface="华文新魏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文本框 8193"/>
          <p:cNvSpPr txBox="1"/>
          <p:nvPr/>
        </p:nvSpPr>
        <p:spPr>
          <a:xfrm>
            <a:off x="395288" y="1916113"/>
            <a:ext cx="6192837" cy="50466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Font typeface="Arial"/>
              <a:buNone/>
            </a:pPr>
            <a:r>
              <a:rPr lang="zh-CN" altLang="en-US" sz="2800" b="1">
                <a:solidFill>
                  <a:srgbClr val="0000FF"/>
                </a:solidFill>
                <a:ea typeface="方正姚体" pitchFamily="2" charset="-122"/>
              </a:rPr>
              <a:t>假如</a:t>
            </a:r>
            <a:r>
              <a:rPr lang="en-US" altLang="zh-CN" sz="2800" b="1">
                <a:solidFill>
                  <a:srgbClr val="FF0066"/>
                </a:solidFill>
                <a:ea typeface="方正姚体" pitchFamily="2" charset="-122"/>
              </a:rPr>
              <a:t>/</a:t>
            </a:r>
            <a:r>
              <a:rPr lang="zh-CN" altLang="en-US" sz="2800" b="1">
                <a:solidFill>
                  <a:srgbClr val="0000FF"/>
                </a:solidFill>
                <a:ea typeface="方正姚体" pitchFamily="2" charset="-122"/>
              </a:rPr>
              <a:t>生活</a:t>
            </a:r>
            <a:r>
              <a:rPr lang="en-US" altLang="zh-CN" sz="2800" b="1">
                <a:solidFill>
                  <a:srgbClr val="FF0066"/>
                </a:solidFill>
                <a:ea typeface="方正姚体" pitchFamily="2" charset="-122"/>
              </a:rPr>
              <a:t>/</a:t>
            </a:r>
            <a:r>
              <a:rPr lang="zh-CN" altLang="en-US" sz="2800" b="1">
                <a:solidFill>
                  <a:srgbClr val="0000FF"/>
                </a:solidFill>
                <a:ea typeface="方正姚体" pitchFamily="2" charset="-122"/>
              </a:rPr>
              <a:t>欺骗了你 ，</a:t>
            </a:r>
            <a:br>
              <a:rPr lang="zh-CN" altLang="en-US" sz="2800" b="1">
                <a:solidFill>
                  <a:srgbClr val="0000FF"/>
                </a:solidFill>
                <a:ea typeface="方正姚体" pitchFamily="2" charset="-122"/>
              </a:rPr>
            </a:br>
            <a: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不要</a:t>
            </a:r>
            <a:r>
              <a:rPr lang="en-US" altLang="zh-CN" sz="2800" b="1">
                <a:solidFill>
                  <a:srgbClr val="FF0066"/>
                </a:solidFill>
                <a:latin typeface="方正姚体" pitchFamily="2" charset="-122"/>
                <a:ea typeface="方正姚体" pitchFamily="2" charset="-122"/>
              </a:rPr>
              <a:t>/</a:t>
            </a:r>
            <a: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悲伤 ，不要</a:t>
            </a:r>
            <a:r>
              <a:rPr lang="en-US" altLang="zh-CN" sz="2800" b="1">
                <a:solidFill>
                  <a:srgbClr val="FF0066"/>
                </a:solidFill>
                <a:latin typeface="方正姚体" pitchFamily="2" charset="-122"/>
                <a:ea typeface="方正姚体" pitchFamily="2" charset="-122"/>
              </a:rPr>
              <a:t>/</a:t>
            </a:r>
            <a: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心急 ！</a:t>
            </a:r>
            <a:b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</a:br>
            <a: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忧郁的</a:t>
            </a:r>
            <a:r>
              <a:rPr lang="en-US" altLang="zh-CN" sz="2800" b="1">
                <a:solidFill>
                  <a:srgbClr val="FF0066"/>
                </a:solidFill>
                <a:latin typeface="方正姚体" pitchFamily="2" charset="-122"/>
                <a:ea typeface="方正姚体" pitchFamily="2" charset="-122"/>
              </a:rPr>
              <a:t>/</a:t>
            </a:r>
            <a: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日子里</a:t>
            </a:r>
            <a:r>
              <a:rPr lang="en-US" altLang="zh-CN" sz="2800" b="1">
                <a:solidFill>
                  <a:srgbClr val="FF0066"/>
                </a:solidFill>
                <a:latin typeface="方正姚体" pitchFamily="2" charset="-122"/>
                <a:ea typeface="方正姚体" pitchFamily="2" charset="-122"/>
              </a:rPr>
              <a:t>/</a:t>
            </a:r>
            <a:r>
              <a:rPr lang="zh-CN" altLang="zh-CN" sz="2800" b="1">
                <a:solidFill>
                  <a:srgbClr val="FF0066"/>
                </a:solidFill>
                <a:latin typeface="方正姚体" pitchFamily="2" charset="-122"/>
                <a:ea typeface="方正姚体" pitchFamily="2" charset="-122"/>
              </a:rPr>
              <a:t>需</a:t>
            </a:r>
            <a: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要镇静： </a:t>
            </a:r>
            <a:b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</a:br>
            <a: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相信吧 ，快乐之日</a:t>
            </a:r>
            <a:r>
              <a:rPr lang="en-US" altLang="zh-CN" sz="2800" b="1">
                <a:solidFill>
                  <a:srgbClr val="FF0066"/>
                </a:solidFill>
                <a:latin typeface="方正姚体" pitchFamily="2" charset="-122"/>
                <a:ea typeface="方正姚体" pitchFamily="2" charset="-122"/>
              </a:rPr>
              <a:t>/</a:t>
            </a:r>
            <a: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将会</a:t>
            </a:r>
            <a:r>
              <a:rPr lang="en-US" altLang="zh-CN" sz="2800" b="1">
                <a:solidFill>
                  <a:srgbClr val="FF0066"/>
                </a:solidFill>
                <a:latin typeface="方正姚体" pitchFamily="2" charset="-122"/>
                <a:ea typeface="方正姚体" pitchFamily="2" charset="-122"/>
              </a:rPr>
              <a:t>/</a:t>
            </a:r>
            <a: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来临。</a:t>
            </a:r>
            <a:endParaRPr lang="zh-CN" altLang="en-US" sz="2800" b="1">
              <a:solidFill>
                <a:srgbClr val="0000FF"/>
              </a:solidFill>
              <a:latin typeface="方正姚体" pitchFamily="2" charset="-122"/>
              <a:ea typeface="方正姚体" pitchFamily="2" charset="-122"/>
            </a:endParaRPr>
          </a:p>
          <a:p>
            <a:pPr marL="0" lvl="0" indent="0" eaLnBrk="1" hangingPunct="1">
              <a:spcBef>
                <a:spcPct val="50000"/>
              </a:spcBef>
              <a:buFont typeface="Arial"/>
              <a:buNone/>
            </a:pPr>
            <a: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 </a:t>
            </a:r>
            <a:b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</a:br>
            <a: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心儿</a:t>
            </a:r>
            <a:r>
              <a:rPr lang="en-US" altLang="zh-CN" sz="2800" b="1">
                <a:solidFill>
                  <a:srgbClr val="FF0066"/>
                </a:solidFill>
                <a:latin typeface="方正姚体" pitchFamily="2" charset="-122"/>
                <a:ea typeface="方正姚体" pitchFamily="2" charset="-122"/>
              </a:rPr>
              <a:t>/</a:t>
            </a:r>
            <a: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永远</a:t>
            </a:r>
            <a:r>
              <a:rPr lang="en-US" altLang="zh-CN" sz="2800" b="1">
                <a:solidFill>
                  <a:srgbClr val="FF0066"/>
                </a:solidFill>
                <a:latin typeface="方正姚体" pitchFamily="2" charset="-122"/>
                <a:ea typeface="方正姚体" pitchFamily="2" charset="-122"/>
              </a:rPr>
              <a:t>/</a:t>
            </a:r>
            <a: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向往着</a:t>
            </a:r>
            <a:r>
              <a:rPr lang="en-US" altLang="zh-CN" sz="2800" b="1">
                <a:solidFill>
                  <a:srgbClr val="FF0066"/>
                </a:solidFill>
                <a:latin typeface="方正姚体" pitchFamily="2" charset="-122"/>
                <a:ea typeface="方正姚体" pitchFamily="2" charset="-122"/>
              </a:rPr>
              <a:t>/</a:t>
            </a:r>
            <a: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未来； </a:t>
            </a:r>
            <a:b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</a:br>
            <a: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现在</a:t>
            </a:r>
            <a:r>
              <a:rPr lang="en-US" altLang="zh-CN" sz="2800" b="1">
                <a:solidFill>
                  <a:srgbClr val="FF0066"/>
                </a:solidFill>
                <a:latin typeface="方正姚体" pitchFamily="2" charset="-122"/>
                <a:ea typeface="方正姚体" pitchFamily="2" charset="-122"/>
              </a:rPr>
              <a:t>/</a:t>
            </a:r>
            <a: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却常是</a:t>
            </a:r>
            <a:r>
              <a:rPr lang="en-US" altLang="zh-CN" sz="2800" b="1">
                <a:solidFill>
                  <a:srgbClr val="FF0066"/>
                </a:solidFill>
                <a:latin typeface="方正姚体" pitchFamily="2" charset="-122"/>
                <a:ea typeface="方正姚体" pitchFamily="2" charset="-122"/>
              </a:rPr>
              <a:t>/</a:t>
            </a:r>
            <a: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忧郁 。</a:t>
            </a:r>
            <a:b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</a:br>
            <a: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一切</a:t>
            </a:r>
            <a:r>
              <a:rPr lang="en-US" altLang="zh-CN" sz="2800" b="1">
                <a:solidFill>
                  <a:srgbClr val="FF0066"/>
                </a:solidFill>
                <a:latin typeface="方正姚体" pitchFamily="2" charset="-122"/>
                <a:ea typeface="方正姚体" pitchFamily="2" charset="-122"/>
              </a:rPr>
              <a:t>/</a:t>
            </a:r>
            <a: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都是</a:t>
            </a:r>
            <a:r>
              <a:rPr lang="en-US" altLang="zh-CN" sz="2800" b="1">
                <a:solidFill>
                  <a:srgbClr val="FF0066"/>
                </a:solidFill>
                <a:latin typeface="方正姚体" pitchFamily="2" charset="-122"/>
                <a:ea typeface="方正姚体" pitchFamily="2" charset="-122"/>
              </a:rPr>
              <a:t>/</a:t>
            </a:r>
            <a: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瞬息 ，</a:t>
            </a:r>
            <a:b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</a:br>
            <a: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一切</a:t>
            </a:r>
            <a:r>
              <a:rPr lang="en-US" altLang="zh-CN" sz="2800" b="1">
                <a:solidFill>
                  <a:srgbClr val="FF0066"/>
                </a:solidFill>
                <a:latin typeface="方正姚体" pitchFamily="2" charset="-122"/>
                <a:ea typeface="方正姚体" pitchFamily="2" charset="-122"/>
              </a:rPr>
              <a:t>/</a:t>
            </a:r>
            <a: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都将会</a:t>
            </a:r>
            <a:r>
              <a:rPr lang="en-US" altLang="zh-CN" sz="2800" b="1">
                <a:solidFill>
                  <a:srgbClr val="FF0066"/>
                </a:solidFill>
                <a:latin typeface="方正姚体" pitchFamily="2" charset="-122"/>
                <a:ea typeface="方正姚体" pitchFamily="2" charset="-122"/>
              </a:rPr>
              <a:t>/</a:t>
            </a:r>
            <a: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过去 ；</a:t>
            </a:r>
            <a:b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</a:br>
            <a: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而那</a:t>
            </a:r>
            <a:r>
              <a:rPr lang="en-US" altLang="zh-CN" sz="2800" b="1">
                <a:solidFill>
                  <a:srgbClr val="FF0066"/>
                </a:solidFill>
                <a:latin typeface="方正姚体" pitchFamily="2" charset="-122"/>
                <a:ea typeface="方正姚体" pitchFamily="2" charset="-122"/>
              </a:rPr>
              <a:t>/</a:t>
            </a:r>
            <a: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过去了的， </a:t>
            </a:r>
            <a:b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</a:br>
            <a: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就会成为</a:t>
            </a:r>
            <a:r>
              <a:rPr lang="en-US" altLang="zh-CN" sz="2800" b="1">
                <a:solidFill>
                  <a:srgbClr val="FF0066"/>
                </a:solidFill>
                <a:latin typeface="方正姚体" pitchFamily="2" charset="-122"/>
                <a:ea typeface="方正姚体" pitchFamily="2" charset="-122"/>
              </a:rPr>
              <a:t>/</a:t>
            </a:r>
            <a: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亲切的</a:t>
            </a:r>
            <a:r>
              <a:rPr lang="en-US" altLang="zh-CN" sz="2800" b="1">
                <a:solidFill>
                  <a:srgbClr val="FF0066"/>
                </a:solidFill>
                <a:latin typeface="方正姚体" pitchFamily="2" charset="-122"/>
                <a:ea typeface="方正姚体" pitchFamily="2" charset="-122"/>
              </a:rPr>
              <a:t>/</a:t>
            </a:r>
            <a:r>
              <a:rPr lang="zh-CN" altLang="en-US" sz="2800" b="1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怀恋。</a:t>
            </a:r>
            <a:endParaRPr lang="zh-CN" altLang="en-US" sz="2800" b="1">
              <a:solidFill>
                <a:srgbClr val="0000FF"/>
              </a:solidFill>
              <a:latin typeface="方正姚体" pitchFamily="2" charset="-122"/>
              <a:ea typeface="方正姚体" pitchFamily="2" charset="-122"/>
            </a:endParaRPr>
          </a:p>
        </p:txBody>
      </p:sp>
      <p:sp>
        <p:nvSpPr>
          <p:cNvPr id="10243" name="文本框 8194"/>
          <p:cNvSpPr txBox="1"/>
          <p:nvPr/>
        </p:nvSpPr>
        <p:spPr>
          <a:xfrm>
            <a:off x="1258888" y="1196975"/>
            <a:ext cx="1584325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Font typeface="Arial"/>
              <a:buNone/>
            </a:pPr>
            <a:r>
              <a:rPr lang="zh-CN" altLang="en-US" sz="2800" b="1">
                <a:solidFill>
                  <a:srgbClr val="0000FF"/>
                </a:solidFill>
                <a:ea typeface="方正姚体" pitchFamily="2" charset="-122"/>
              </a:rPr>
              <a:t>普希金</a:t>
            </a:r>
            <a:endParaRPr lang="zh-CN" altLang="en-US" sz="2800" b="1">
              <a:solidFill>
                <a:srgbClr val="0000FF"/>
              </a:solidFill>
              <a:ea typeface="方正姚体" pitchFamily="2" charset="-122"/>
            </a:endParaRPr>
          </a:p>
        </p:txBody>
      </p:sp>
      <p:sp>
        <p:nvSpPr>
          <p:cNvPr id="10244" name="矩形 8195"/>
          <p:cNvSpPr/>
          <p:nvPr/>
        </p:nvSpPr>
        <p:spPr>
          <a:xfrm>
            <a:off x="395288" y="476250"/>
            <a:ext cx="4608512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Font typeface="Arial"/>
              <a:buNone/>
            </a:pPr>
            <a:r>
              <a:rPr lang="zh-CN" altLang="en-US" sz="3600" b="1">
                <a:solidFill>
                  <a:srgbClr val="FF0066"/>
                </a:solidFill>
              </a:rPr>
              <a:t>假如生活欺骗了你</a:t>
            </a:r>
            <a:endParaRPr lang="zh-CN" altLang="en-US" sz="3600" b="1">
              <a:solidFill>
                <a:srgbClr val="FF0066"/>
              </a:solidFill>
            </a:endParaRPr>
          </a:p>
        </p:txBody>
      </p:sp>
      <p:pic>
        <p:nvPicPr>
          <p:cNvPr id="10245" name="图片 819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700" y="836613"/>
            <a:ext cx="3313113" cy="179863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246" name="图片 819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4163" y="4508500"/>
            <a:ext cx="3311525" cy="17145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/>
      <p:bldP spid="1024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标题 49153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  <a:noFill/>
          <a:ln>
            <a:miter lim="800000"/>
          </a:ln>
          <a:effectLst>
            <a:outerShdw dist="35921" dir="2700000" algn="ctr">
              <a:srgbClr val="808080"/>
            </a:outerShdw>
          </a:effectLst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j-cs"/>
              </a:defRPr>
            </a:lvl1pPr>
          </a:lstStyle>
          <a:p>
            <a:pPr lvl="0"/>
            <a:r>
              <a:rPr lang="en-US" altLang="zh-CN" sz="8000" b="1">
                <a:solidFill>
                  <a:srgbClr val="006600"/>
                </a:solidFill>
                <a:latin typeface="隶书" pitchFamily="49" charset="-122"/>
                <a:ea typeface="隶书" pitchFamily="49" charset="-122"/>
              </a:rPr>
              <a:t>  </a:t>
            </a:r>
            <a:endParaRPr lang="en-US" altLang="zh-CN" sz="8000" b="1">
              <a:solidFill>
                <a:srgbClr val="006600"/>
              </a:solidFill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11267" name="文本占位符 49154"/>
          <p:cNvSpPr>
            <a:spLocks noGrp="1"/>
          </p:cNvSpPr>
          <p:nvPr>
            <p:ph idx="1"/>
          </p:nvPr>
        </p:nvSpPr>
        <p:spPr>
          <a:xfrm>
            <a:off x="2133600" y="685800"/>
            <a:ext cx="5943600" cy="609600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90000"/>
              </a:lnSpc>
              <a:spcBef>
                <a:spcPct val="0"/>
              </a:spcBef>
              <a:buNone/>
            </a:pPr>
            <a:r>
              <a:rPr lang="zh-CN" altLang="en-US" sz="3600" b="1">
                <a:solidFill>
                  <a:srgbClr val="FF0000"/>
                </a:solidFill>
                <a:ea typeface="华文中宋" pitchFamily="2" charset="-122"/>
              </a:rPr>
              <a:t>假如生活欺骗了你     </a:t>
            </a:r>
            <a:r>
              <a:rPr lang="zh-CN" altLang="en-US" sz="2800" b="1">
                <a:solidFill>
                  <a:srgbClr val="FF0000"/>
                </a:solidFill>
                <a:ea typeface="华文行楷" panose="02010800040101010101" pitchFamily="2" charset="-122"/>
              </a:rPr>
              <a:t>普希金</a:t>
            </a:r>
            <a:endParaRPr lang="zh-CN" altLang="en-US" sz="2800" b="1">
              <a:solidFill>
                <a:srgbClr val="FF0000"/>
              </a:solidFill>
              <a:ea typeface="华文行楷" panose="02010800040101010101" pitchFamily="2" charset="-122"/>
            </a:endParaRPr>
          </a:p>
        </p:txBody>
      </p:sp>
      <p:sp>
        <p:nvSpPr>
          <p:cNvPr id="11268" name="文本框 49156"/>
          <p:cNvSpPr txBox="1"/>
          <p:nvPr/>
        </p:nvSpPr>
        <p:spPr>
          <a:xfrm>
            <a:off x="1546225" y="1981200"/>
            <a:ext cx="7064375" cy="91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Font typeface="Arial"/>
              <a:buNone/>
            </a:pPr>
            <a:endParaRPr lang="zh-CN" altLang="zh-CN" sz="2400"/>
          </a:p>
        </p:txBody>
      </p:sp>
      <p:sp>
        <p:nvSpPr>
          <p:cNvPr id="11269" name="矩形 49157"/>
          <p:cNvSpPr/>
          <p:nvPr/>
        </p:nvSpPr>
        <p:spPr>
          <a:xfrm>
            <a:off x="-214312" y="1501775"/>
            <a:ext cx="9144000" cy="55705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1778000" algn="just" eaLnBrk="1" hangingPunct="1">
              <a:spcBef>
                <a:spcPct val="0"/>
              </a:spcBef>
              <a:buFont typeface="Arial"/>
              <a:buNone/>
            </a:pPr>
            <a:r>
              <a:rPr lang="zh-CN" altLang="en-US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假如生活欺骗了你，         </a:t>
            </a:r>
            <a:r>
              <a:rPr lang="en-US" altLang="zh-CN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(</a:t>
            </a:r>
            <a:r>
              <a:rPr lang="zh-CN" altLang="en-US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舒缓地</a:t>
            </a:r>
            <a:r>
              <a:rPr lang="en-US" altLang="zh-CN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)</a:t>
            </a:r>
            <a:endParaRPr lang="en-US" altLang="zh-CN" sz="28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1778000" algn="just">
              <a:spcBef>
                <a:spcPct val="0"/>
              </a:spcBef>
              <a:buFont typeface="Arial"/>
              <a:buNone/>
            </a:pPr>
            <a:r>
              <a:rPr lang="zh-CN" altLang="en-US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不要悲伤，不要心急！        </a:t>
            </a:r>
            <a:r>
              <a:rPr lang="en-US" altLang="zh-CN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(</a:t>
            </a:r>
            <a:r>
              <a:rPr lang="zh-CN" altLang="en-US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亮丽地</a:t>
            </a:r>
            <a:r>
              <a:rPr lang="en-US" altLang="zh-CN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)</a:t>
            </a:r>
            <a:endParaRPr lang="en-US" altLang="zh-CN" sz="28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1778000" algn="just">
              <a:spcBef>
                <a:spcPct val="0"/>
              </a:spcBef>
              <a:buFont typeface="Arial"/>
              <a:buNone/>
            </a:pPr>
            <a:r>
              <a:rPr lang="zh-CN" altLang="en-US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忧郁的日子里需要镇静：      </a:t>
            </a:r>
            <a:r>
              <a:rPr lang="en-US" altLang="zh-CN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(</a:t>
            </a:r>
            <a:r>
              <a:rPr lang="zh-CN" altLang="en-US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沉稳地</a:t>
            </a:r>
            <a:r>
              <a:rPr lang="en-US" altLang="zh-CN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)</a:t>
            </a:r>
            <a:endParaRPr lang="en-US" altLang="zh-CN" sz="28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1778000" algn="just">
              <a:spcBef>
                <a:spcPct val="0"/>
              </a:spcBef>
              <a:buFont typeface="Arial"/>
              <a:buNone/>
            </a:pPr>
            <a:r>
              <a:rPr lang="zh-CN" altLang="en-US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相信吧，快乐的日子将会来临。</a:t>
            </a:r>
            <a:r>
              <a:rPr lang="en-US" altLang="zh-CN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(</a:t>
            </a:r>
            <a:r>
              <a:rPr lang="zh-CN" altLang="en-US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乐观地</a:t>
            </a:r>
            <a:r>
              <a:rPr lang="en-US" altLang="zh-CN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)</a:t>
            </a:r>
            <a:endParaRPr lang="en-US" altLang="zh-CN" sz="28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1778000" algn="just">
              <a:spcBef>
                <a:spcPct val="0"/>
              </a:spcBef>
              <a:buFont typeface="Arial"/>
              <a:buNone/>
            </a:pPr>
            <a:r>
              <a:rPr lang="en-US" altLang="zh-CN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 </a:t>
            </a:r>
            <a:endParaRPr lang="en-US" altLang="zh-CN" sz="28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1778000" algn="just">
              <a:spcBef>
                <a:spcPct val="0"/>
              </a:spcBef>
              <a:buFont typeface="Arial"/>
              <a:buNone/>
            </a:pPr>
            <a:r>
              <a:rPr lang="zh-CN" altLang="en-US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心儿永远向往着未来；      </a:t>
            </a:r>
            <a:r>
              <a:rPr lang="en-US" altLang="zh-CN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(</a:t>
            </a:r>
            <a:r>
              <a:rPr lang="zh-CN" altLang="en-US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平稳深沉地</a:t>
            </a:r>
            <a:r>
              <a:rPr lang="en-US" altLang="zh-CN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)</a:t>
            </a:r>
            <a:endParaRPr lang="en-US" altLang="zh-CN" sz="28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1778000" algn="just">
              <a:spcBef>
                <a:spcPct val="0"/>
              </a:spcBef>
              <a:buFont typeface="Arial"/>
              <a:buNone/>
            </a:pPr>
            <a:r>
              <a:rPr lang="zh-CN" altLang="en-US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现在却常是忧郁。         </a:t>
            </a:r>
            <a:endParaRPr lang="zh-CN" altLang="en-US" sz="28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1778000" algn="just">
              <a:spcBef>
                <a:spcPct val="0"/>
              </a:spcBef>
              <a:buFont typeface="Arial"/>
              <a:buNone/>
            </a:pPr>
            <a:r>
              <a:rPr lang="zh-CN" altLang="en-US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一切都是瞬息，             </a:t>
            </a:r>
            <a:r>
              <a:rPr lang="en-US" altLang="zh-CN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(</a:t>
            </a:r>
            <a:r>
              <a:rPr lang="zh-CN" altLang="en-US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响亮亲切地</a:t>
            </a:r>
            <a:r>
              <a:rPr lang="en-US" altLang="zh-CN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)</a:t>
            </a:r>
            <a:endParaRPr lang="en-US" altLang="zh-CN" sz="28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1778000" algn="just">
              <a:spcBef>
                <a:spcPct val="0"/>
              </a:spcBef>
              <a:buFont typeface="Arial"/>
              <a:buNone/>
            </a:pPr>
            <a:r>
              <a:rPr lang="zh-CN" altLang="en-US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一切都将会过去；</a:t>
            </a:r>
            <a:endParaRPr lang="zh-CN" altLang="en-US" sz="28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1778000" algn="just">
              <a:spcBef>
                <a:spcPct val="0"/>
              </a:spcBef>
              <a:buFont typeface="Arial"/>
              <a:buNone/>
            </a:pPr>
            <a:r>
              <a:rPr lang="zh-CN" altLang="en-US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而那过去了的，            </a:t>
            </a:r>
            <a:r>
              <a:rPr lang="en-US" altLang="zh-CN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(</a:t>
            </a:r>
            <a:r>
              <a:rPr lang="zh-CN" altLang="en-US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乐观稳重地</a:t>
            </a:r>
            <a:r>
              <a:rPr lang="en-US" altLang="zh-CN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)</a:t>
            </a:r>
            <a:endParaRPr lang="en-US" altLang="zh-CN" sz="28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1778000" algn="just">
              <a:spcBef>
                <a:spcPct val="0"/>
              </a:spcBef>
              <a:buFont typeface="Arial"/>
              <a:buNone/>
            </a:pPr>
            <a:r>
              <a:rPr lang="zh-CN" altLang="en-US" sz="2800" b="1">
                <a:solidFill>
                  <a:srgbClr val="0000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就会成为亲切的怀恋。</a:t>
            </a:r>
            <a:endParaRPr lang="zh-CN" altLang="en-US" sz="2800" b="1">
              <a:solidFill>
                <a:srgbClr val="000099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1778000" algn="just">
              <a:spcBef>
                <a:spcPct val="0"/>
              </a:spcBef>
              <a:buFont typeface="Arial"/>
              <a:buNone/>
            </a:pP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 </a:t>
            </a:r>
            <a:endParaRPr lang="en-US" altLang="zh-CN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1778000">
              <a:spcBef>
                <a:spcPct val="0"/>
              </a:spcBef>
              <a:buFont typeface="Arial"/>
              <a:buNone/>
            </a:pPr>
            <a:endParaRPr lang="en-US" altLang="zh-CN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2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2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2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2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26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26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26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26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26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26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26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26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90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80513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2291" name="WordArt 10"/>
          <p:cNvSpPr>
            <a:spLocks noTextEdit="1"/>
          </p:cNvSpPr>
          <p:nvPr/>
        </p:nvSpPr>
        <p:spPr>
          <a:xfrm>
            <a:off x="468313" y="765175"/>
            <a:ext cx="6477000" cy="2519363"/>
          </a:xfrm>
          <a:ln>
            <a:noFill/>
          </a:ln>
        </p:spPr>
        <p:txBody>
          <a:bodyPr wrap="none" fromWordArt="1">
            <a:prstTxWarp prst="textCascadeUp">
              <a:avLst>
                <a:gd name="adj" fmla="val 44444"/>
              </a:avLst>
            </a:prstTxWarp>
            <a:noAutofit/>
            <a:scene3d>
              <a:camera prst="legacyPerspectiveFront">
                <a:rot lat="20519996" lon="1080000" rev="0"/>
              </a:camera>
              <a:lightRig rig="legacyHarsh2" dir="b"/>
            </a:scene3d>
            <a:sp3d extrusionH="430200" prstMaterial="legacyMatte">
              <a:bevelT w="0" h="0" prst="angle"/>
              <a:bevelB w="0" h="0" prst="angle"/>
              <a:extrusionClr>
                <a:srgbClr val="FF6600"/>
              </a:extrusionClr>
              <a:contourClr>
                <a:srgbClr val="000000"/>
              </a:contourClr>
            </a:sp3d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ctr"/>
            <a:r>
              <a:rPr sz="3600" b="1" kern="10">
                <a:gradFill rotWithShape="1">
                  <a:gsLst>
                    <a:gs pos="0">
                      <a:srgbClr val="FFE701"/>
                    </a:gs>
                    <a:gs pos="100000">
                      <a:srgbClr val="FE3E02"/>
                    </a:gs>
                  </a:gsLst>
                  <a:lin ang="5400000" scaled="1"/>
                </a:gradFill>
                <a:latin typeface="宋体" panose="02010600030101010101" pitchFamily="2" charset="-122"/>
              </a:rPr>
              <a:t>解读探究</a:t>
            </a:r>
            <a:endParaRPr sz="3600" b="1" kern="10">
              <a:gradFill rotWithShape="1">
                <a:gsLst>
                  <a:gs pos="0">
                    <a:srgbClr val="FFE701"/>
                  </a:gs>
                  <a:gs pos="100000">
                    <a:srgbClr val="FE3E02"/>
                  </a:gs>
                </a:gsLst>
                <a:lin ang="5400000" scaled="1"/>
              </a:gradFill>
              <a:latin typeface="宋体" panose="02010600030101010101" pitchFamily="2" charset="-122"/>
            </a:endParaRPr>
          </a:p>
        </p:txBody>
      </p:sp>
      <p:pic>
        <p:nvPicPr>
          <p:cNvPr id="12292" name="透明.mp3">
            <a:hlinkClick action="ppaction://media"/>
          </p:cNvPr>
          <p:cNvPicPr>
            <a:picLocks noRot="1" noChangeAspect="1"/>
          </p:cNvPicPr>
          <p:nvPr>
            <a:audioFile r:link="rId4"/>
            <p:extLst/>
          </p:nvPr>
        </p:nvPicPr>
        <p:blipFill>
          <a:blip r:embed="rId3"/>
          <a:stretch>
            <a:fillRect/>
          </a:stretch>
        </p:blipFill>
        <p:spPr>
          <a:xfrm>
            <a:off x="9372600" y="6553200"/>
            <a:ext cx="304800" cy="3048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12382500" y="113284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29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  <p:cond evt="onBegin" delay="0">
                          <p:tn val="6"/>
                        </p:cond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1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29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3314" name="Object 1024"/>
          <p:cNvGraphicFramePr>
            <a:graphicFrameLocks noChangeAspect="1"/>
          </p:cNvGraphicFramePr>
          <p:nvPr/>
        </p:nvGraphicFramePr>
        <p:xfrm>
          <a:off x="0" y="5805488"/>
          <a:ext cx="9144000" cy="10525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imgW="3219450" imgH="952500" progId="Paint.Picture">
                  <p:embed/>
                </p:oleObj>
              </mc:Choice>
              <mc:Fallback>
                <p:oleObj r:id="rId2" imgW="3219450" imgH="952500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5805488"/>
                        <a:ext cx="9144000" cy="1052512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315" name="Text Box 5"/>
          <p:cNvSpPr txBox="1"/>
          <p:nvPr/>
        </p:nvSpPr>
        <p:spPr>
          <a:xfrm>
            <a:off x="974725" y="781050"/>
            <a:ext cx="6711950" cy="94456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0">
              <a:buFont typeface="Arial"/>
            </a:pPr>
            <a:r>
              <a:rPr lang="en-US" altLang="en-US" sz="3200" b="1" spc="0">
                <a:solidFill>
                  <a:srgbClr val="80008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1.</a:t>
            </a:r>
            <a:r>
              <a:rPr lang="en-US" altLang="en-US" sz="3200" b="1" spc="0">
                <a:solidFill>
                  <a:srgbClr val="80008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宋体" panose="02010600030101010101" pitchFamily="2" charset="-122"/>
              </a:rPr>
              <a:t>“</a:t>
            </a:r>
            <a:r>
              <a:rPr lang="en-US" altLang="en-US" sz="3200" b="1" spc="0">
                <a:solidFill>
                  <a:srgbClr val="80008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假如生活欺骗了你</a:t>
            </a:r>
            <a:r>
              <a:rPr lang="en-US" altLang="en-US" sz="3200" b="1" spc="0">
                <a:solidFill>
                  <a:srgbClr val="80008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宋体" panose="02010600030101010101" pitchFamily="2" charset="-122"/>
              </a:rPr>
              <a:t>”</a:t>
            </a:r>
            <a:r>
              <a:rPr lang="en-US" altLang="en-US" sz="3200" b="1" spc="0">
                <a:solidFill>
                  <a:srgbClr val="80008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指的是什么？</a:t>
            </a:r>
            <a:endParaRPr lang="en-US" altLang="en-US" sz="3200" b="1">
              <a:solidFill>
                <a:srgbClr val="80008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</a:endParaRPr>
          </a:p>
          <a:p>
            <a:pPr marL="0" lvl="0" indent="0" eaLnBrk="1" hangingPunct="0">
              <a:buFont typeface="Arial"/>
            </a:pPr>
            <a:endParaRPr lang="en-US" altLang="en-US" sz="3200" b="1">
              <a:solidFill>
                <a:srgbClr val="80008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</a:endParaRPr>
          </a:p>
        </p:txBody>
      </p:sp>
      <p:sp>
        <p:nvSpPr>
          <p:cNvPr id="13316" name="Text Box 6"/>
          <p:cNvSpPr txBox="1"/>
          <p:nvPr/>
        </p:nvSpPr>
        <p:spPr>
          <a:xfrm>
            <a:off x="258444" y="2604135"/>
            <a:ext cx="8627746" cy="23069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600" b="1" i="0" u="none" strike="noStrike" kern="1200" cap="none" spc="0" normalizeH="0" baseline="0" noProof="1">
                <a:ln>
                  <a:noFill/>
                </a:ln>
                <a:solidFill>
                  <a:srgbClr val="009900"/>
                </a:solidFill>
                <a:effectLst>
                  <a:outerShdw blurRad="38100" dist="38100" dir="2700000">
                    <a:srgbClr val="000000"/>
                  </a:outerShdw>
                </a:effectLst>
                <a:uLnTx/>
                <a:uFillTx/>
                <a:latin typeface="Times New Roman" panose="02020603050405020304" pitchFamily="18" charset="0"/>
                <a:ea typeface="幼圆" panose="02010509060101010101" pitchFamily="1" charset="-122"/>
                <a:cs typeface="+mn-cs"/>
              </a:rPr>
              <a:t>　</a:t>
            </a:r>
            <a:r>
              <a:rPr kumimoji="0" lang="zh-CN" altLang="en-US" sz="3600" b="0" i="0" u="none" strike="noStrike" kern="1200" cap="none" spc="0" normalizeH="0" baseline="0" noProof="1">
                <a:ln>
                  <a:noFill/>
                </a:ln>
                <a:solidFill>
                  <a:srgbClr val="0000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华文新魏" pitchFamily="2" charset="-122"/>
                <a:ea typeface="华文新魏" pitchFamily="2" charset="-122"/>
                <a:cs typeface="华文新魏" pitchFamily="2" charset="-122"/>
              </a:rPr>
              <a:t>“假如生活欺骗了你”指</a:t>
            </a:r>
            <a:r>
              <a:rPr kumimoji="0" lang="zh-CN" altLang="en-US" sz="3600" b="0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华文新魏" pitchFamily="2" charset="-122"/>
                <a:ea typeface="华文新魏" pitchFamily="2" charset="-122"/>
                <a:cs typeface="华文新魏" pitchFamily="2" charset="-122"/>
              </a:rPr>
              <a:t>在生活中遭遇艰难、困苦甚至不幸</a:t>
            </a:r>
            <a:r>
              <a:rPr kumimoji="0" lang="zh-CN" altLang="en-US" sz="3600" b="0" i="0" u="none" strike="noStrike" kern="1200" cap="none" spc="0" normalizeH="0" baseline="0" noProof="1">
                <a:ln>
                  <a:noFill/>
                </a:ln>
                <a:solidFill>
                  <a:srgbClr val="0000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华文新魏" pitchFamily="2" charset="-122"/>
                <a:ea typeface="华文新魏" pitchFamily="2" charset="-122"/>
                <a:cs typeface="华文新魏" pitchFamily="2" charset="-122"/>
              </a:rPr>
              <a:t>。</a:t>
            </a:r>
            <a:endParaRPr kumimoji="0" lang="zh-CN" altLang="en-US" sz="3600" b="0" i="0" u="none" strike="noStrike" kern="1200" cap="none" spc="0" normalizeH="0" baseline="0" noProof="1">
              <a:ln>
                <a:noFill/>
              </a:ln>
              <a:solidFill>
                <a:srgbClr val="0000FF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uLnTx/>
              <a:uFillTx/>
              <a:latin typeface="华文新魏" pitchFamily="2" charset="-122"/>
              <a:ea typeface="华文新魏" pitchFamily="2" charset="-122"/>
              <a:cs typeface="华文新魏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600" b="0" i="0" u="none" strike="noStrike" kern="1200" cap="none" spc="0" normalizeH="0" baseline="0" noProof="1">
                <a:ln>
                  <a:noFill/>
                </a:ln>
                <a:solidFill>
                  <a:srgbClr val="0000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华文新魏" pitchFamily="2" charset="-122"/>
                <a:ea typeface="华文新魏" pitchFamily="2" charset="-122"/>
                <a:cs typeface="华文新魏" pitchFamily="2" charset="-122"/>
              </a:rPr>
              <a:t>       作者写这首诗时正被流放，是自己真实生活的写照。</a:t>
            </a:r>
            <a:endParaRPr kumimoji="0" lang="zh-CN" altLang="en-US" sz="3600" b="0" i="0" u="none" strike="noStrike" kern="1200" cap="none" spc="0" normalizeH="0" baseline="0" noProof="1">
              <a:ln>
                <a:noFill/>
              </a:ln>
              <a:solidFill>
                <a:srgbClr val="0000FF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uLnTx/>
              <a:uFillTx/>
              <a:latin typeface="华文新魏" pitchFamily="2" charset="-122"/>
              <a:ea typeface="华文新魏" pitchFamily="2" charset="-122"/>
              <a:cs typeface="华文新魏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Text Box 4"/>
          <p:cNvSpPr txBox="1"/>
          <p:nvPr/>
        </p:nvSpPr>
        <p:spPr>
          <a:xfrm>
            <a:off x="5580063" y="260350"/>
            <a:ext cx="3232150" cy="10064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0">
              <a:buFont typeface="Arial"/>
            </a:pPr>
            <a:r>
              <a:rPr lang="en-US" altLang="en-US" sz="6000" b="1" spc="0">
                <a:solidFill>
                  <a:srgbClr val="FF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华文彩云" pitchFamily="2" charset="-122"/>
              </a:rPr>
              <a:t>写作背景</a:t>
            </a:r>
            <a:endParaRPr lang="en-US" altLang="en-US" sz="6000" b="1">
              <a:solidFill>
                <a:srgbClr val="FF0066"/>
              </a:solidFill>
              <a:effectLst>
                <a:outerShdw blurRad="38100" dist="38100" dir="2700000" algn="tl">
                  <a:srgbClr val="000000"/>
                </a:outerShdw>
              </a:effectLst>
              <a:ea typeface="华文彩云" pitchFamily="2" charset="-122"/>
            </a:endParaRPr>
          </a:p>
        </p:txBody>
      </p:sp>
      <p:sp>
        <p:nvSpPr>
          <p:cNvPr id="14339" name="Text Box 5"/>
          <p:cNvSpPr txBox="1"/>
          <p:nvPr/>
        </p:nvSpPr>
        <p:spPr>
          <a:xfrm>
            <a:off x="5076825" y="1700213"/>
            <a:ext cx="3827463" cy="4362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Font typeface="Arial"/>
              <a:buNone/>
            </a:pPr>
            <a:r>
              <a:rPr lang="en-US" altLang="zh-CN" sz="2400">
                <a:solidFill>
                  <a:srgbClr val="CC3300"/>
                </a:solidFill>
                <a:latin typeface="仿宋_GB2312" pitchFamily="1" charset="-122"/>
                <a:ea typeface="仿宋_GB2312" pitchFamily="1" charset="-122"/>
              </a:rPr>
              <a:t>    </a:t>
            </a:r>
            <a:r>
              <a:rPr lang="en-US" altLang="zh-CN" sz="2800" b="1">
                <a:solidFill>
                  <a:srgbClr val="CC3300"/>
                </a:solidFill>
                <a:latin typeface="仿宋_GB2312" pitchFamily="1" charset="-122"/>
                <a:ea typeface="仿宋_GB2312" pitchFamily="1" charset="-122"/>
              </a:rPr>
              <a:t>《</a:t>
            </a:r>
            <a:r>
              <a:rPr lang="zh-CN" altLang="en-US" sz="2800" b="1">
                <a:solidFill>
                  <a:srgbClr val="CC3300"/>
                </a:solidFill>
                <a:latin typeface="仿宋_GB2312" pitchFamily="1" charset="-122"/>
                <a:ea typeface="仿宋_GB2312" pitchFamily="1" charset="-122"/>
              </a:rPr>
              <a:t>假如生活欺骗了</a:t>
            </a:r>
            <a:endParaRPr lang="zh-CN" altLang="en-US" sz="2800" b="1">
              <a:solidFill>
                <a:srgbClr val="CC3300"/>
              </a:solidFill>
              <a:latin typeface="仿宋_GB2312" pitchFamily="1" charset="-122"/>
              <a:ea typeface="仿宋_GB2312" pitchFamily="1" charset="-122"/>
            </a:endParaRPr>
          </a:p>
          <a:p>
            <a:pPr marL="0" lvl="0" indent="0" eaLnBrk="1" hangingPunct="1">
              <a:spcBef>
                <a:spcPct val="0"/>
              </a:spcBef>
              <a:buFont typeface="Arial"/>
              <a:buNone/>
            </a:pPr>
            <a:r>
              <a:rPr lang="zh-CN" altLang="en-US" sz="2800" b="1">
                <a:solidFill>
                  <a:srgbClr val="CC3300"/>
                </a:solidFill>
                <a:latin typeface="仿宋_GB2312" pitchFamily="1" charset="-122"/>
                <a:ea typeface="仿宋_GB2312" pitchFamily="1" charset="-122"/>
              </a:rPr>
              <a:t>你</a:t>
            </a:r>
            <a:r>
              <a:rPr lang="en-US" altLang="zh-CN" sz="2800" b="1">
                <a:solidFill>
                  <a:srgbClr val="CC3300"/>
                </a:solidFill>
                <a:latin typeface="仿宋_GB2312" pitchFamily="1" charset="-122"/>
                <a:ea typeface="仿宋_GB2312" pitchFamily="1" charset="-122"/>
              </a:rPr>
              <a:t>》</a:t>
            </a:r>
            <a:r>
              <a:rPr lang="zh-CN" altLang="en-US" sz="2800" b="1">
                <a:solidFill>
                  <a:srgbClr val="CC3300"/>
                </a:solidFill>
                <a:latin typeface="仿宋_GB2312" pitchFamily="1" charset="-122"/>
                <a:ea typeface="仿宋_GB2312" pitchFamily="1" charset="-122"/>
              </a:rPr>
              <a:t>写于普希金被沙皇</a:t>
            </a:r>
            <a:endParaRPr lang="zh-CN" altLang="en-US" sz="2800" b="1">
              <a:solidFill>
                <a:srgbClr val="CC3300"/>
              </a:solidFill>
              <a:latin typeface="仿宋_GB2312" pitchFamily="1" charset="-122"/>
              <a:ea typeface="仿宋_GB2312" pitchFamily="1" charset="-122"/>
            </a:endParaRPr>
          </a:p>
          <a:p>
            <a:pPr marL="0" lvl="0" indent="0" eaLnBrk="1" hangingPunct="1">
              <a:spcBef>
                <a:spcPct val="0"/>
              </a:spcBef>
              <a:buFont typeface="Arial"/>
              <a:buNone/>
            </a:pPr>
            <a:r>
              <a:rPr lang="zh-CN" altLang="en-US" sz="2800" b="1">
                <a:solidFill>
                  <a:srgbClr val="CC3300"/>
                </a:solidFill>
                <a:latin typeface="仿宋_GB2312" pitchFamily="1" charset="-122"/>
                <a:ea typeface="仿宋_GB2312" pitchFamily="1" charset="-122"/>
              </a:rPr>
              <a:t>流放的日子里。那时俄</a:t>
            </a:r>
            <a:endParaRPr lang="zh-CN" altLang="en-US" sz="2800" b="1">
              <a:solidFill>
                <a:srgbClr val="CC3300"/>
              </a:solidFill>
              <a:latin typeface="仿宋_GB2312" pitchFamily="1" charset="-122"/>
              <a:ea typeface="仿宋_GB2312" pitchFamily="1" charset="-122"/>
            </a:endParaRPr>
          </a:p>
          <a:p>
            <a:pPr marL="0" lvl="0" indent="0" eaLnBrk="1" hangingPunct="1">
              <a:spcBef>
                <a:spcPct val="0"/>
              </a:spcBef>
              <a:buFont typeface="Arial"/>
              <a:buNone/>
            </a:pPr>
            <a:r>
              <a:rPr lang="zh-CN" altLang="en-US" sz="2800" b="1">
                <a:solidFill>
                  <a:srgbClr val="CC3300"/>
                </a:solidFill>
                <a:latin typeface="仿宋_GB2312" pitchFamily="1" charset="-122"/>
                <a:ea typeface="仿宋_GB2312" pitchFamily="1" charset="-122"/>
              </a:rPr>
              <a:t>国革命如火如荼，诗人</a:t>
            </a:r>
            <a:endParaRPr lang="zh-CN" altLang="en-US" sz="2800" b="1">
              <a:solidFill>
                <a:srgbClr val="CC3300"/>
              </a:solidFill>
              <a:latin typeface="仿宋_GB2312" pitchFamily="1" charset="-122"/>
              <a:ea typeface="仿宋_GB2312" pitchFamily="1" charset="-122"/>
            </a:endParaRPr>
          </a:p>
          <a:p>
            <a:pPr marL="0" lvl="0" indent="0" eaLnBrk="1" hangingPunct="1">
              <a:spcBef>
                <a:spcPct val="0"/>
              </a:spcBef>
              <a:buFont typeface="Arial"/>
              <a:buNone/>
            </a:pPr>
            <a:r>
              <a:rPr lang="zh-CN" altLang="en-US" sz="2800" b="1">
                <a:solidFill>
                  <a:srgbClr val="CC3300"/>
                </a:solidFill>
                <a:latin typeface="仿宋_GB2312" pitchFamily="1" charset="-122"/>
                <a:ea typeface="仿宋_GB2312" pitchFamily="1" charset="-122"/>
              </a:rPr>
              <a:t>却被迫与世隔绝。在这</a:t>
            </a:r>
            <a:endParaRPr lang="zh-CN" altLang="en-US" sz="2800" b="1">
              <a:solidFill>
                <a:srgbClr val="CC3300"/>
              </a:solidFill>
              <a:latin typeface="仿宋_GB2312" pitchFamily="1" charset="-122"/>
              <a:ea typeface="仿宋_GB2312" pitchFamily="1" charset="-122"/>
            </a:endParaRPr>
          </a:p>
          <a:p>
            <a:pPr marL="0" lvl="0" indent="0" eaLnBrk="1" hangingPunct="1">
              <a:spcBef>
                <a:spcPct val="0"/>
              </a:spcBef>
              <a:buFont typeface="Arial"/>
              <a:buNone/>
            </a:pPr>
            <a:r>
              <a:rPr lang="zh-CN" altLang="en-US" sz="2800" b="1">
                <a:solidFill>
                  <a:srgbClr val="CC3300"/>
                </a:solidFill>
                <a:latin typeface="仿宋_GB2312" pitchFamily="1" charset="-122"/>
                <a:ea typeface="仿宋_GB2312" pitchFamily="1" charset="-122"/>
              </a:rPr>
              <a:t>样的处境下，诗人仍没</a:t>
            </a:r>
            <a:endParaRPr lang="zh-CN" altLang="en-US" sz="2800" b="1">
              <a:solidFill>
                <a:srgbClr val="CC3300"/>
              </a:solidFill>
              <a:latin typeface="仿宋_GB2312" pitchFamily="1" charset="-122"/>
              <a:ea typeface="仿宋_GB2312" pitchFamily="1" charset="-122"/>
            </a:endParaRPr>
          </a:p>
          <a:p>
            <a:pPr marL="0" lvl="0" indent="0" eaLnBrk="1" hangingPunct="1">
              <a:spcBef>
                <a:spcPct val="0"/>
              </a:spcBef>
              <a:buFont typeface="Arial"/>
              <a:buNone/>
            </a:pPr>
            <a:r>
              <a:rPr lang="zh-CN" altLang="en-US" sz="2800" b="1">
                <a:solidFill>
                  <a:srgbClr val="CC3300"/>
                </a:solidFill>
                <a:latin typeface="仿宋_GB2312" pitchFamily="1" charset="-122"/>
                <a:ea typeface="仿宋_GB2312" pitchFamily="1" charset="-122"/>
              </a:rPr>
              <a:t>有丧失希望与斗志，他</a:t>
            </a:r>
            <a:endParaRPr lang="zh-CN" altLang="en-US" sz="2800" b="1">
              <a:solidFill>
                <a:srgbClr val="CC3300"/>
              </a:solidFill>
              <a:latin typeface="仿宋_GB2312" pitchFamily="1" charset="-122"/>
              <a:ea typeface="仿宋_GB2312" pitchFamily="1" charset="-122"/>
            </a:endParaRPr>
          </a:p>
          <a:p>
            <a:pPr marL="0" lvl="0" indent="0" eaLnBrk="1" hangingPunct="1">
              <a:spcBef>
                <a:spcPct val="0"/>
              </a:spcBef>
              <a:buFont typeface="Arial"/>
              <a:buNone/>
            </a:pPr>
            <a:r>
              <a:rPr lang="zh-CN" altLang="en-US" sz="2800" b="1">
                <a:solidFill>
                  <a:srgbClr val="CC3300"/>
                </a:solidFill>
                <a:latin typeface="仿宋_GB2312" pitchFamily="1" charset="-122"/>
                <a:ea typeface="仿宋_GB2312" pitchFamily="1" charset="-122"/>
              </a:rPr>
              <a:t>热爱生活，执着地追求</a:t>
            </a:r>
            <a:endParaRPr lang="zh-CN" altLang="en-US" sz="2800" b="1">
              <a:solidFill>
                <a:srgbClr val="CC3300"/>
              </a:solidFill>
              <a:latin typeface="仿宋_GB2312" pitchFamily="1" charset="-122"/>
              <a:ea typeface="仿宋_GB2312" pitchFamily="1" charset="-122"/>
            </a:endParaRPr>
          </a:p>
          <a:p>
            <a:pPr marL="0" lvl="0" indent="0" eaLnBrk="1" hangingPunct="1">
              <a:spcBef>
                <a:spcPct val="0"/>
              </a:spcBef>
              <a:buFont typeface="Arial"/>
              <a:buNone/>
            </a:pPr>
            <a:r>
              <a:rPr lang="zh-CN" altLang="en-US" sz="2800" b="1">
                <a:solidFill>
                  <a:srgbClr val="CC3300"/>
                </a:solidFill>
                <a:latin typeface="仿宋_GB2312" pitchFamily="1" charset="-122"/>
                <a:ea typeface="仿宋_GB2312" pitchFamily="1" charset="-122"/>
              </a:rPr>
              <a:t>理想，相信光明必来，</a:t>
            </a:r>
            <a:endParaRPr lang="zh-CN" altLang="en-US" sz="2800" b="1">
              <a:solidFill>
                <a:srgbClr val="CC3300"/>
              </a:solidFill>
              <a:latin typeface="仿宋_GB2312" pitchFamily="1" charset="-122"/>
              <a:ea typeface="仿宋_GB2312" pitchFamily="1" charset="-122"/>
            </a:endParaRPr>
          </a:p>
          <a:p>
            <a:pPr marL="0" lvl="0" indent="0" eaLnBrk="1" hangingPunct="1">
              <a:spcBef>
                <a:spcPct val="0"/>
              </a:spcBef>
              <a:buFont typeface="Arial"/>
              <a:buNone/>
            </a:pPr>
            <a:r>
              <a:rPr lang="zh-CN" altLang="en-US" sz="2800" b="1">
                <a:solidFill>
                  <a:srgbClr val="CC3300"/>
                </a:solidFill>
                <a:latin typeface="仿宋_GB2312" pitchFamily="1" charset="-122"/>
                <a:ea typeface="仿宋_GB2312" pitchFamily="1" charset="-122"/>
              </a:rPr>
              <a:t>正义必胜。</a:t>
            </a:r>
            <a:endParaRPr lang="zh-CN" altLang="en-US" sz="2800" b="1">
              <a:solidFill>
                <a:srgbClr val="CC3300"/>
              </a:solidFill>
              <a:latin typeface="仿宋_GB2312" pitchFamily="1" charset="-122"/>
              <a:ea typeface="仿宋_GB2312" pitchFamily="1" charset="-122"/>
            </a:endParaRPr>
          </a:p>
        </p:txBody>
      </p:sp>
      <p:pic>
        <p:nvPicPr>
          <p:cNvPr id="14340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825" y="260350"/>
            <a:ext cx="4491038" cy="5832475"/>
          </a:xfrm>
          <a:prstGeom prst="rect">
            <a:avLst/>
          </a:prstGeom>
          <a:noFill/>
          <a:ln w="95250" cmpd="tri">
            <a:solidFill>
              <a:srgbClr val="008000"/>
            </a:solidFill>
            <a:miter lim="800000"/>
          </a:ln>
        </p:spPr>
      </p:pic>
      <p:sp>
        <p:nvSpPr>
          <p:cNvPr id="14341" name="Text Box 8"/>
          <p:cNvSpPr txBox="1"/>
          <p:nvPr/>
        </p:nvSpPr>
        <p:spPr>
          <a:xfrm>
            <a:off x="0" y="6216650"/>
            <a:ext cx="521335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Font typeface="Arial"/>
              <a:buNone/>
            </a:pPr>
            <a:r>
              <a:rPr lang="zh-CN" altLang="en-US" sz="3600">
                <a:solidFill>
                  <a:srgbClr val="0000FF"/>
                </a:solidFill>
                <a:ea typeface="华文新魏" pitchFamily="2" charset="-122"/>
              </a:rPr>
              <a:t>普希金在流放期间的乡村</a:t>
            </a:r>
            <a:endParaRPr lang="zh-CN" altLang="en-US" sz="3600">
              <a:solidFill>
                <a:srgbClr val="0000FF"/>
              </a:solidFill>
              <a:ea typeface="华文新魏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https://d.book118.com/346012054131010053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7"/>
      </a:accent6>
      <a:hlink>
        <a:srgbClr val="CCCCFF"/>
      </a:hlink>
      <a:folHlink>
        <a:srgbClr val="B2B2B2"/>
      </a:folHlink>
    </a:clrScheme>
    <a:fontScheme name="">
      <a:majorFont>
        <a:latin typeface="Times New Roman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9">
      <vt:lpstr>Arial</vt:lpstr>
      <vt:lpstr>Calibri</vt:lpstr>
      <vt:lpstr>Times New Roman</vt:lpstr>
      <vt:lpstr>宋体</vt:lpstr>
      <vt:lpstr>华文行楷</vt:lpstr>
      <vt:lpstr>隶书</vt:lpstr>
      <vt:lpstr>华文新魏</vt:lpstr>
      <vt:lpstr>方正舒体</vt:lpstr>
      <vt:lpstr>华文中宋</vt:lpstr>
      <vt:lpstr>Wingdings 2</vt:lpstr>
      <vt:lpstr>华文彩云</vt:lpstr>
      <vt:lpstr>方正姚体</vt:lpstr>
      <vt:lpstr>黑体</vt:lpstr>
      <vt:lpstr>幼圆</vt:lpstr>
      <vt:lpstr>仿宋_GB2312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2024-09-20T08:04:49.077</cp:lastPrinted>
  <dcterms:created xsi:type="dcterms:W3CDTF">2024-09-20T00:04:49Z</dcterms:created>
  <dcterms:modified xsi:type="dcterms:W3CDTF">2024-09-20T00:04:50Z</dcterms:modified>
</cp:coreProperties>
</file>