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E140-F13A-4CE2-B2BA-2B0ABEA4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89ACE-2203-4B85-A419-CC0FC20C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57302-45CF-4079-9F7E-A348B31E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ABAFF-0169-442B-9744-28DFF108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02C87-1B9A-48A3-9433-C331FECC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33CC8-1620-4854-A801-2A1D3B52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85CB2-F557-4E3C-A080-64262442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3C3B0-5780-4446-AAC7-8EFB3BEC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3BBEC-477F-4340-9C42-72641B24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990D0-5FF1-4DD8-A264-F1A38ECF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50A6D-4A68-4255-B002-EB9A7E91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10152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中药提取生产量管理要点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中药提取生产量计划管理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中药提取生产量过程管理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中药提取生产量结果管理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中药提取生产量管理团队建设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中药提取生产量管理的目的是确保中药提取物的质量、产量和生产效率的稳定和提高，以满足市场需求和法规要求。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随着中药产业的快速发展和国际化趋势，中药提取生产量管理对于保障中药产品质量、提升产业竞争力和促进中药现代化具有重要意义。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通过严格的生产量管理，可以控制中药提取物的质量，确保产品安全、有效、稳定，符合相关法规和质量标准。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优化生产流程和管理制度，提高设备利用率和劳动生产率，降低生产成本，提升企业经济效益。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推动中药提取技术的创新和发展，提升中药提取物的科技含量和附加值，增强企业核心竞争力。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根据市场需求变化，及时调整生产计划和策略，保障市场供应，满足消费者需求。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其范围涉及中药材的采购、储存、前处理、提取、浓缩、干燥等生产环节，以及相关的设备、工艺、人员、质量等方面的管理。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中药提取生产量管理是指对中药提取过程中的生产量进行计划、组织、协调和控制的一系列活动。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确保中药提取物的质量和安全性，符合相关法规和标准要求。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质量第一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运用现代管理理论和方法，对中药提取生产量进行科学化、规范化管理。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866" b="29866"/>
          <a:stretch>
            <a:fillRect/>
          </a:stretch>
        </p:blipFill>
        <p:spPr>
          <a:xfrm>
            <a:off x="-26988" y="3625850"/>
            <a:ext cx="12244388" cy="32131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8501063" y="1157288"/>
            <a:ext cx="577786" cy="84106"/>
            <a:chOff x="8501063" y="1157288"/>
            <a:chExt cx="577786" cy="84106"/>
          </a:xfrm>
        </p:grpSpPr>
        <p:sp>
          <p:nvSpPr>
            <p:cNvPr id="4" name="AutoShape 4"/>
            <p:cNvSpPr/>
            <p:nvPr/>
          </p:nvSpPr>
          <p:spPr>
            <a:xfrm>
              <a:off x="850106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8666131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8829675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899474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7823161" y="1442835"/>
            <a:ext cx="3771900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持续改进：不断优化中药提取生产工艺和管理流程，提高生产效率和产品质量。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管理原则和目标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4025932" y="2503456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191000" y="2665381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780056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945219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35" name="Freeform 35"/>
          <p:cNvSpPr/>
          <p:nvPr/>
        </p:nvSpPr>
        <p:spPr>
          <a:xfrm>
            <a:off x="221456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379631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0319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68357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9" name="Group 39"/>
          <p:cNvGrpSpPr/>
          <p:nvPr/>
        </p:nvGrpSpPr>
        <p:grpSpPr>
          <a:xfrm>
            <a:off x="4547759" y="2986659"/>
            <a:ext cx="556450" cy="625888"/>
            <a:chOff x="4547759" y="2986659"/>
            <a:chExt cx="556450" cy="625888"/>
          </a:xfrm>
        </p:grpSpPr>
        <p:sp>
          <p:nvSpPr>
            <p:cNvPr id="40" name="Freeform 40"/>
            <p:cNvSpPr/>
            <p:nvPr/>
          </p:nvSpPr>
          <p:spPr>
            <a:xfrm>
              <a:off x="4547759" y="2986659"/>
              <a:ext cx="556450" cy="625888"/>
            </a:xfrm>
            <a:custGeom>
              <a:rect l="l" t="t" r="r" b="b"/>
              <a:pathLst>
                <a:path w="320" h="360">
                  <a:moveTo>
                    <a:pt x="300" y="0"/>
                  </a:moveTo>
                  <a:cubicBezTo>
                    <a:pt x="256" y="0"/>
                    <a:pt x="256" y="0"/>
                    <a:pt x="256" y="0"/>
                  </a:cubicBezTo>
                  <a:cubicBezTo>
                    <a:pt x="245" y="0"/>
                    <a:pt x="240" y="9"/>
                    <a:pt x="240" y="20"/>
                  </a:cubicBezTo>
                  <a:cubicBezTo>
                    <a:pt x="240" y="360"/>
                    <a:pt x="240" y="360"/>
                    <a:pt x="240" y="360"/>
                  </a:cubicBezTo>
                  <a:cubicBezTo>
                    <a:pt x="320" y="360"/>
                    <a:pt x="320" y="360"/>
                    <a:pt x="320" y="360"/>
                  </a:cubicBezTo>
                  <a:cubicBezTo>
                    <a:pt x="320" y="20"/>
                    <a:pt x="320" y="20"/>
                    <a:pt x="320" y="20"/>
                  </a:cubicBezTo>
                  <a:cubicBezTo>
                    <a:pt x="320" y="9"/>
                    <a:pt x="311" y="0"/>
                    <a:pt x="300" y="0"/>
                  </a:cubicBezTo>
                  <a:close/>
                  <a:moveTo>
                    <a:pt x="180" y="120"/>
                  </a:moveTo>
                  <a:cubicBezTo>
                    <a:pt x="136" y="120"/>
                    <a:pt x="136" y="120"/>
                    <a:pt x="136" y="120"/>
                  </a:cubicBezTo>
                  <a:cubicBezTo>
                    <a:pt x="125" y="120"/>
                    <a:pt x="120" y="129"/>
                    <a:pt x="120" y="140"/>
                  </a:cubicBezTo>
                  <a:cubicBezTo>
                    <a:pt x="120" y="360"/>
                    <a:pt x="120" y="360"/>
                    <a:pt x="120" y="360"/>
                  </a:cubicBezTo>
                  <a:cubicBezTo>
                    <a:pt x="200" y="360"/>
                    <a:pt x="200" y="360"/>
                    <a:pt x="200" y="360"/>
                  </a:cubicBezTo>
                  <a:cubicBezTo>
                    <a:pt x="200" y="140"/>
                    <a:pt x="200" y="140"/>
                    <a:pt x="200" y="140"/>
                  </a:cubicBezTo>
                  <a:cubicBezTo>
                    <a:pt x="200" y="129"/>
                    <a:pt x="191" y="120"/>
                    <a:pt x="180" y="120"/>
                  </a:cubicBezTo>
                  <a:close/>
                  <a:moveTo>
                    <a:pt x="60" y="240"/>
                  </a:moveTo>
                  <a:cubicBezTo>
                    <a:pt x="16" y="240"/>
                    <a:pt x="16" y="240"/>
                    <a:pt x="16" y="240"/>
                  </a:cubicBezTo>
                  <a:cubicBezTo>
                    <a:pt x="5" y="240"/>
                    <a:pt x="0" y="249"/>
                    <a:pt x="0" y="260"/>
                  </a:cubicBezTo>
                  <a:cubicBezTo>
                    <a:pt x="0" y="360"/>
                    <a:pt x="0" y="360"/>
                    <a:pt x="0" y="360"/>
                  </a:cubicBezTo>
                  <a:cubicBezTo>
                    <a:pt x="80" y="360"/>
                    <a:pt x="80" y="360"/>
                    <a:pt x="80" y="360"/>
                  </a:cubicBezTo>
                  <a:cubicBezTo>
                    <a:pt x="80" y="260"/>
                    <a:pt x="80" y="260"/>
                    <a:pt x="80" y="260"/>
                  </a:cubicBezTo>
                  <a:cubicBezTo>
                    <a:pt x="80" y="249"/>
                    <a:pt x="71" y="240"/>
                    <a:pt x="60" y="24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882110" y="3016758"/>
            <a:ext cx="642461" cy="594265"/>
            <a:chOff x="882110" y="3016758"/>
            <a:chExt cx="642461" cy="594265"/>
          </a:xfrm>
        </p:grpSpPr>
        <p:sp>
          <p:nvSpPr>
            <p:cNvPr id="42" name="Freeform 42"/>
            <p:cNvSpPr/>
            <p:nvPr/>
          </p:nvSpPr>
          <p:spPr>
            <a:xfrm>
              <a:off x="882110" y="3016758"/>
              <a:ext cx="642461" cy="594265"/>
            </a:xfrm>
            <a:custGeom>
              <a:rect l="l" t="t" r="r" b="b"/>
              <a:pathLst>
                <a:path w="68" h="62">
                  <a:moveTo>
                    <a:pt x="45" y="35"/>
                  </a:moveTo>
                  <a:cubicBezTo>
                    <a:pt x="45" y="35"/>
                    <a:pt x="45" y="36"/>
                    <a:pt x="45" y="36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7"/>
                    <a:pt x="38" y="38"/>
                    <a:pt x="38" y="39"/>
                  </a:cubicBezTo>
                  <a:cubicBezTo>
                    <a:pt x="39" y="41"/>
                    <a:pt x="40" y="42"/>
                    <a:pt x="41" y="43"/>
                  </a:cubicBezTo>
                  <a:cubicBezTo>
                    <a:pt x="41" y="43"/>
                    <a:pt x="41" y="44"/>
                    <a:pt x="41" y="44"/>
                  </a:cubicBezTo>
                  <a:cubicBezTo>
                    <a:pt x="41" y="44"/>
                    <a:pt x="41" y="44"/>
                    <a:pt x="41" y="45"/>
                  </a:cubicBezTo>
                  <a:cubicBezTo>
                    <a:pt x="40" y="46"/>
                    <a:pt x="36" y="50"/>
                    <a:pt x="35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47"/>
                    <a:pt x="29" y="47"/>
                    <a:pt x="28" y="48"/>
                  </a:cubicBezTo>
                  <a:cubicBezTo>
                    <a:pt x="28" y="49"/>
                    <a:pt x="27" y="51"/>
                    <a:pt x="27" y="53"/>
                  </a:cubicBezTo>
                  <a:cubicBezTo>
                    <a:pt x="27" y="54"/>
                    <a:pt x="26" y="54"/>
                    <a:pt x="26" y="54"/>
                  </a:cubicBezTo>
                  <a:cubicBezTo>
                    <a:pt x="19" y="54"/>
                    <a:pt x="19" y="54"/>
                    <a:pt x="19" y="54"/>
                  </a:cubicBezTo>
                  <a:cubicBezTo>
                    <a:pt x="19" y="54"/>
                    <a:pt x="18" y="54"/>
                    <a:pt x="18" y="53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6" y="47"/>
                    <a:pt x="16" y="47"/>
                    <a:pt x="15" y="47"/>
                  </a:cubicBezTo>
                  <a:cubicBezTo>
                    <a:pt x="11" y="50"/>
                    <a:pt x="11" y="50"/>
                    <a:pt x="11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0" y="50"/>
                    <a:pt x="9" y="50"/>
                    <a:pt x="9" y="50"/>
                  </a:cubicBezTo>
                  <a:cubicBezTo>
                    <a:pt x="8" y="49"/>
                    <a:pt x="4" y="45"/>
                    <a:pt x="4" y="44"/>
                  </a:cubicBezTo>
                  <a:cubicBezTo>
                    <a:pt x="4" y="44"/>
                    <a:pt x="4" y="44"/>
                    <a:pt x="4" y="43"/>
                  </a:cubicBezTo>
                  <a:cubicBezTo>
                    <a:pt x="5" y="42"/>
                    <a:pt x="6" y="41"/>
                    <a:pt x="7" y="39"/>
                  </a:cubicBezTo>
                  <a:cubicBezTo>
                    <a:pt x="7" y="38"/>
                    <a:pt x="6" y="37"/>
                    <a:pt x="6" y="36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0" y="35"/>
                    <a:pt x="0" y="35"/>
                    <a:pt x="0" y="3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7"/>
                    <a:pt x="0" y="27"/>
                    <a:pt x="1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7" y="24"/>
                    <a:pt x="7" y="23"/>
                  </a:cubicBezTo>
                  <a:cubicBezTo>
                    <a:pt x="6" y="22"/>
                    <a:pt x="5" y="20"/>
                    <a:pt x="4" y="19"/>
                  </a:cubicBezTo>
                  <a:cubicBezTo>
                    <a:pt x="4" y="19"/>
                    <a:pt x="4" y="19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9" y="12"/>
                    <a:pt x="10" y="12"/>
                  </a:cubicBezTo>
                  <a:cubicBezTo>
                    <a:pt x="10" y="12"/>
                    <a:pt x="10" y="12"/>
                    <a:pt x="11" y="13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7" y="15"/>
                  </a:cubicBezTo>
                  <a:cubicBezTo>
                    <a:pt x="18" y="13"/>
                    <a:pt x="18" y="11"/>
                    <a:pt x="18" y="9"/>
                  </a:cubicBezTo>
                  <a:cubicBezTo>
                    <a:pt x="18" y="9"/>
                    <a:pt x="19" y="8"/>
                    <a:pt x="19" y="8"/>
                  </a:cubicBezTo>
                  <a:cubicBezTo>
                    <a:pt x="26" y="8"/>
                    <a:pt x="26" y="8"/>
                    <a:pt x="26" y="8"/>
                  </a:cubicBezTo>
                  <a:cubicBezTo>
                    <a:pt x="26" y="8"/>
                    <a:pt x="27" y="9"/>
                    <a:pt x="27" y="9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9" y="15"/>
                    <a:pt x="30" y="15"/>
                    <a:pt x="31" y="16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3"/>
                  </a:cubicBezTo>
                  <a:cubicBezTo>
                    <a:pt x="37" y="13"/>
                    <a:pt x="41" y="17"/>
                    <a:pt x="41" y="18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0" y="20"/>
                    <a:pt x="39" y="22"/>
                    <a:pt x="38" y="23"/>
                  </a:cubicBezTo>
                  <a:cubicBezTo>
                    <a:pt x="38" y="24"/>
                    <a:pt x="39" y="25"/>
                    <a:pt x="39" y="26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8"/>
                  </a:cubicBezTo>
                  <a:lnTo>
                    <a:pt x="45" y="35"/>
                  </a:lnTo>
                  <a:close/>
                  <a:moveTo>
                    <a:pt x="23" y="22"/>
                  </a:moveTo>
                  <a:cubicBezTo>
                    <a:pt x="18" y="22"/>
                    <a:pt x="13" y="26"/>
                    <a:pt x="13" y="31"/>
                  </a:cubicBezTo>
                  <a:cubicBezTo>
                    <a:pt x="13" y="36"/>
                    <a:pt x="18" y="40"/>
                    <a:pt x="23" y="40"/>
                  </a:cubicBezTo>
                  <a:cubicBezTo>
                    <a:pt x="28" y="40"/>
                    <a:pt x="32" y="36"/>
                    <a:pt x="32" y="31"/>
                  </a:cubicBezTo>
                  <a:cubicBezTo>
                    <a:pt x="32" y="26"/>
                    <a:pt x="28" y="22"/>
                    <a:pt x="23" y="22"/>
                  </a:cubicBezTo>
                  <a:close/>
                  <a:moveTo>
                    <a:pt x="68" y="15"/>
                  </a:moveTo>
                  <a:cubicBezTo>
                    <a:pt x="68" y="16"/>
                    <a:pt x="64" y="16"/>
                    <a:pt x="63" y="16"/>
                  </a:cubicBezTo>
                  <a:cubicBezTo>
                    <a:pt x="63" y="17"/>
                    <a:pt x="62" y="18"/>
                    <a:pt x="62" y="18"/>
                  </a:cubicBezTo>
                  <a:cubicBezTo>
                    <a:pt x="62" y="19"/>
                    <a:pt x="64" y="23"/>
                    <a:pt x="64" y="23"/>
                  </a:cubicBezTo>
                  <a:cubicBezTo>
                    <a:pt x="64" y="23"/>
                    <a:pt x="64" y="23"/>
                    <a:pt x="64" y="24"/>
                  </a:cubicBezTo>
                  <a:cubicBezTo>
                    <a:pt x="63" y="24"/>
                    <a:pt x="59" y="26"/>
                    <a:pt x="59" y="26"/>
                  </a:cubicBezTo>
                  <a:cubicBezTo>
                    <a:pt x="59" y="26"/>
                    <a:pt x="56" y="22"/>
                    <a:pt x="56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3" y="22"/>
                    <a:pt x="50" y="26"/>
                    <a:pt x="50" y="26"/>
                  </a:cubicBezTo>
                  <a:cubicBezTo>
                    <a:pt x="50" y="26"/>
                    <a:pt x="46" y="24"/>
                    <a:pt x="46" y="24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5" y="23"/>
                    <a:pt x="47" y="19"/>
                    <a:pt x="47" y="18"/>
                  </a:cubicBezTo>
                  <a:cubicBezTo>
                    <a:pt x="47" y="18"/>
                    <a:pt x="46" y="17"/>
                    <a:pt x="46" y="16"/>
                  </a:cubicBezTo>
                  <a:cubicBezTo>
                    <a:pt x="45" y="16"/>
                    <a:pt x="41" y="16"/>
                    <a:pt x="41" y="15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5" y="9"/>
                    <a:pt x="46" y="9"/>
                  </a:cubicBezTo>
                  <a:cubicBezTo>
                    <a:pt x="46" y="9"/>
                    <a:pt x="47" y="8"/>
                    <a:pt x="47" y="7"/>
                  </a:cubicBezTo>
                  <a:cubicBezTo>
                    <a:pt x="47" y="7"/>
                    <a:pt x="45" y="3"/>
                    <a:pt x="45" y="2"/>
                  </a:cubicBezTo>
                  <a:cubicBezTo>
                    <a:pt x="45" y="2"/>
                    <a:pt x="45" y="2"/>
                    <a:pt x="46" y="2"/>
                  </a:cubicBezTo>
                  <a:cubicBezTo>
                    <a:pt x="46" y="2"/>
                    <a:pt x="50" y="0"/>
                    <a:pt x="50" y="0"/>
                  </a:cubicBezTo>
                  <a:cubicBezTo>
                    <a:pt x="50" y="0"/>
                    <a:pt x="53" y="3"/>
                    <a:pt x="54" y="4"/>
                  </a:cubicBezTo>
                  <a:cubicBezTo>
                    <a:pt x="54" y="4"/>
                    <a:pt x="54" y="4"/>
                    <a:pt x="55" y="4"/>
                  </a:cubicBezTo>
                  <a:cubicBezTo>
                    <a:pt x="55" y="4"/>
                    <a:pt x="55" y="4"/>
                    <a:pt x="56" y="4"/>
                  </a:cubicBezTo>
                  <a:cubicBezTo>
                    <a:pt x="57" y="2"/>
                    <a:pt x="58" y="1"/>
                    <a:pt x="59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3" y="2"/>
                    <a:pt x="64" y="2"/>
                  </a:cubicBezTo>
                  <a:cubicBezTo>
                    <a:pt x="64" y="2"/>
                    <a:pt x="64" y="2"/>
                    <a:pt x="64" y="2"/>
                  </a:cubicBezTo>
                  <a:cubicBezTo>
                    <a:pt x="64" y="3"/>
                    <a:pt x="62" y="7"/>
                    <a:pt x="62" y="7"/>
                  </a:cubicBezTo>
                  <a:cubicBezTo>
                    <a:pt x="62" y="8"/>
                    <a:pt x="63" y="9"/>
                    <a:pt x="63" y="9"/>
                  </a:cubicBezTo>
                  <a:cubicBezTo>
                    <a:pt x="64" y="9"/>
                    <a:pt x="68" y="10"/>
                    <a:pt x="68" y="10"/>
                  </a:cubicBezTo>
                  <a:lnTo>
                    <a:pt x="68" y="15"/>
                  </a:lnTo>
                  <a:close/>
                  <a:moveTo>
                    <a:pt x="68" y="52"/>
                  </a:moveTo>
                  <a:cubicBezTo>
                    <a:pt x="68" y="52"/>
                    <a:pt x="64" y="53"/>
                    <a:pt x="63" y="53"/>
                  </a:cubicBezTo>
                  <a:cubicBezTo>
                    <a:pt x="63" y="54"/>
                    <a:pt x="62" y="54"/>
                    <a:pt x="62" y="55"/>
                  </a:cubicBezTo>
                  <a:cubicBezTo>
                    <a:pt x="62" y="56"/>
                    <a:pt x="64" y="59"/>
                    <a:pt x="64" y="60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3" y="60"/>
                    <a:pt x="59" y="63"/>
                    <a:pt x="59" y="63"/>
                  </a:cubicBezTo>
                  <a:cubicBezTo>
                    <a:pt x="59" y="63"/>
                    <a:pt x="56" y="59"/>
                    <a:pt x="56" y="59"/>
                  </a:cubicBezTo>
                  <a:cubicBezTo>
                    <a:pt x="55" y="59"/>
                    <a:pt x="55" y="59"/>
                    <a:pt x="55" y="59"/>
                  </a:cubicBezTo>
                  <a:cubicBezTo>
                    <a:pt x="54" y="59"/>
                    <a:pt x="54" y="59"/>
                    <a:pt x="54" y="59"/>
                  </a:cubicBezTo>
                  <a:cubicBezTo>
                    <a:pt x="53" y="59"/>
                    <a:pt x="50" y="63"/>
                    <a:pt x="50" y="63"/>
                  </a:cubicBezTo>
                  <a:cubicBezTo>
                    <a:pt x="50" y="63"/>
                    <a:pt x="46" y="60"/>
                    <a:pt x="46" y="60"/>
                  </a:cubicBezTo>
                  <a:cubicBezTo>
                    <a:pt x="45" y="60"/>
                    <a:pt x="45" y="60"/>
                    <a:pt x="45" y="60"/>
                  </a:cubicBezTo>
                  <a:cubicBezTo>
                    <a:pt x="45" y="59"/>
                    <a:pt x="47" y="56"/>
                    <a:pt x="47" y="55"/>
                  </a:cubicBezTo>
                  <a:cubicBezTo>
                    <a:pt x="47" y="54"/>
                    <a:pt x="46" y="54"/>
                    <a:pt x="46" y="53"/>
                  </a:cubicBezTo>
                  <a:cubicBezTo>
                    <a:pt x="45" y="53"/>
                    <a:pt x="41" y="52"/>
                    <a:pt x="41" y="52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46"/>
                    <a:pt x="45" y="46"/>
                    <a:pt x="46" y="46"/>
                  </a:cubicBezTo>
                  <a:cubicBezTo>
                    <a:pt x="46" y="45"/>
                    <a:pt x="47" y="45"/>
                    <a:pt x="47" y="44"/>
                  </a:cubicBezTo>
                  <a:cubicBezTo>
                    <a:pt x="47" y="43"/>
                    <a:pt x="45" y="40"/>
                    <a:pt x="45" y="39"/>
                  </a:cubicBezTo>
                  <a:cubicBezTo>
                    <a:pt x="45" y="39"/>
                    <a:pt x="45" y="39"/>
                    <a:pt x="46" y="39"/>
                  </a:cubicBezTo>
                  <a:cubicBezTo>
                    <a:pt x="46" y="39"/>
                    <a:pt x="50" y="36"/>
                    <a:pt x="50" y="36"/>
                  </a:cubicBezTo>
                  <a:cubicBezTo>
                    <a:pt x="50" y="36"/>
                    <a:pt x="53" y="40"/>
                    <a:pt x="54" y="40"/>
                  </a:cubicBezTo>
                  <a:cubicBezTo>
                    <a:pt x="54" y="40"/>
                    <a:pt x="54" y="40"/>
                    <a:pt x="55" y="40"/>
                  </a:cubicBezTo>
                  <a:cubicBezTo>
                    <a:pt x="55" y="40"/>
                    <a:pt x="55" y="40"/>
                    <a:pt x="56" y="40"/>
                  </a:cubicBezTo>
                  <a:cubicBezTo>
                    <a:pt x="57" y="39"/>
                    <a:pt x="58" y="38"/>
                    <a:pt x="59" y="36"/>
                  </a:cubicBez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63" y="39"/>
                    <a:pt x="64" y="39"/>
                  </a:cubicBezTo>
                  <a:cubicBezTo>
                    <a:pt x="64" y="39"/>
                    <a:pt x="64" y="39"/>
                    <a:pt x="64" y="39"/>
                  </a:cubicBezTo>
                  <a:cubicBezTo>
                    <a:pt x="64" y="40"/>
                    <a:pt x="62" y="43"/>
                    <a:pt x="62" y="44"/>
                  </a:cubicBezTo>
                  <a:cubicBezTo>
                    <a:pt x="62" y="45"/>
                    <a:pt x="63" y="45"/>
                    <a:pt x="63" y="46"/>
                  </a:cubicBezTo>
                  <a:cubicBezTo>
                    <a:pt x="64" y="46"/>
                    <a:pt x="68" y="46"/>
                    <a:pt x="68" y="47"/>
                  </a:cubicBezTo>
                  <a:lnTo>
                    <a:pt x="68" y="52"/>
                  </a:lnTo>
                  <a:close/>
                  <a:moveTo>
                    <a:pt x="55" y="8"/>
                  </a:moveTo>
                  <a:cubicBezTo>
                    <a:pt x="52" y="8"/>
                    <a:pt x="50" y="10"/>
                    <a:pt x="50" y="13"/>
                  </a:cubicBezTo>
                  <a:cubicBezTo>
                    <a:pt x="50" y="15"/>
                    <a:pt x="52" y="17"/>
                    <a:pt x="55" y="17"/>
                  </a:cubicBezTo>
                  <a:cubicBezTo>
                    <a:pt x="57" y="17"/>
                    <a:pt x="59" y="15"/>
                    <a:pt x="59" y="13"/>
                  </a:cubicBezTo>
                  <a:cubicBezTo>
                    <a:pt x="59" y="10"/>
                    <a:pt x="57" y="8"/>
                    <a:pt x="55" y="8"/>
                  </a:cubicBezTo>
                  <a:close/>
                  <a:moveTo>
                    <a:pt x="55" y="45"/>
                  </a:moveTo>
                  <a:cubicBezTo>
                    <a:pt x="52" y="45"/>
                    <a:pt x="50" y="47"/>
                    <a:pt x="50" y="49"/>
                  </a:cubicBezTo>
                  <a:cubicBezTo>
                    <a:pt x="50" y="52"/>
                    <a:pt x="52" y="54"/>
                    <a:pt x="55" y="54"/>
                  </a:cubicBezTo>
                  <a:cubicBezTo>
                    <a:pt x="57" y="54"/>
                    <a:pt x="59" y="52"/>
                    <a:pt x="59" y="49"/>
                  </a:cubicBezTo>
                  <a:cubicBezTo>
                    <a:pt x="59" y="47"/>
                    <a:pt x="57" y="45"/>
                    <a:pt x="55" y="45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2703624" y="3057001"/>
            <a:ext cx="621983" cy="513778"/>
            <a:chOff x="2703624" y="3057001"/>
            <a:chExt cx="621983" cy="513778"/>
          </a:xfrm>
        </p:grpSpPr>
        <p:sp>
          <p:nvSpPr>
            <p:cNvPr id="44" name="Freeform 44"/>
            <p:cNvSpPr/>
            <p:nvPr/>
          </p:nvSpPr>
          <p:spPr>
            <a:xfrm>
              <a:off x="2703624" y="3057001"/>
              <a:ext cx="621983" cy="513778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278594" y="3031331"/>
            <a:ext cx="603218" cy="536543"/>
            <a:chOff x="6278594" y="3031331"/>
            <a:chExt cx="603218" cy="536543"/>
          </a:xfrm>
        </p:grpSpPr>
        <p:sp>
          <p:nvSpPr>
            <p:cNvPr id="46" name="Freeform 46"/>
            <p:cNvSpPr/>
            <p:nvPr/>
          </p:nvSpPr>
          <p:spPr>
            <a:xfrm>
              <a:off x="6278594" y="3031331"/>
              <a:ext cx="603218" cy="536543"/>
            </a:xfrm>
            <a:custGeom>
              <a:rect l="l" t="t" r="r" b="b"/>
              <a:pathLst>
                <a:path w="134" h="119">
                  <a:moveTo>
                    <a:pt x="133" y="16"/>
                  </a:moveTo>
                  <a:cubicBezTo>
                    <a:pt x="121" y="5"/>
                    <a:pt x="121" y="5"/>
                    <a:pt x="121" y="5"/>
                  </a:cubicBezTo>
                  <a:cubicBezTo>
                    <a:pt x="119" y="3"/>
                    <a:pt x="117" y="3"/>
                    <a:pt x="115" y="5"/>
                  </a:cubicBezTo>
                  <a:cubicBezTo>
                    <a:pt x="114" y="6"/>
                    <a:pt x="114" y="7"/>
                    <a:pt x="114" y="8"/>
                  </a:cubicBezTo>
                  <a:cubicBezTo>
                    <a:pt x="113" y="8"/>
                    <a:pt x="112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81" y="39"/>
                    <a:pt x="81" y="39"/>
                    <a:pt x="81" y="39"/>
                  </a:cubicBezTo>
                  <a:cubicBezTo>
                    <a:pt x="81" y="42"/>
                    <a:pt x="80" y="45"/>
                    <a:pt x="79" y="47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3" y="51"/>
                    <a:pt x="83" y="51"/>
                    <a:pt x="83" y="51"/>
                  </a:cubicBezTo>
                  <a:cubicBezTo>
                    <a:pt x="76" y="57"/>
                    <a:pt x="76" y="57"/>
                    <a:pt x="76" y="57"/>
                  </a:cubicBezTo>
                  <a:cubicBezTo>
                    <a:pt x="54" y="35"/>
                    <a:pt x="54" y="35"/>
                    <a:pt x="54" y="35"/>
                  </a:cubicBezTo>
                  <a:cubicBezTo>
                    <a:pt x="56" y="26"/>
                    <a:pt x="54" y="17"/>
                    <a:pt x="47" y="10"/>
                  </a:cubicBezTo>
                  <a:cubicBezTo>
                    <a:pt x="40" y="3"/>
                    <a:pt x="30" y="0"/>
                    <a:pt x="21" y="3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0" y="30"/>
                    <a:pt x="3" y="40"/>
                    <a:pt x="10" y="47"/>
                  </a:cubicBezTo>
                  <a:cubicBezTo>
                    <a:pt x="17" y="54"/>
                    <a:pt x="27" y="56"/>
                    <a:pt x="36" y="53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38" y="96"/>
                    <a:pt x="38" y="96"/>
                    <a:pt x="38" y="96"/>
                  </a:cubicBezTo>
                  <a:cubicBezTo>
                    <a:pt x="36" y="95"/>
                    <a:pt x="36" y="95"/>
                    <a:pt x="36" y="95"/>
                  </a:cubicBezTo>
                  <a:cubicBezTo>
                    <a:pt x="31" y="99"/>
                    <a:pt x="31" y="99"/>
                    <a:pt x="31" y="99"/>
                  </a:cubicBezTo>
                  <a:cubicBezTo>
                    <a:pt x="21" y="115"/>
                    <a:pt x="21" y="115"/>
                    <a:pt x="21" y="115"/>
                  </a:cubicBezTo>
                  <a:cubicBezTo>
                    <a:pt x="23" y="117"/>
                    <a:pt x="23" y="117"/>
                    <a:pt x="23" y="117"/>
                  </a:cubicBezTo>
                  <a:cubicBezTo>
                    <a:pt x="39" y="107"/>
                    <a:pt x="39" y="107"/>
                    <a:pt x="39" y="107"/>
                  </a:cubicBezTo>
                  <a:cubicBezTo>
                    <a:pt x="43" y="101"/>
                    <a:pt x="43" y="101"/>
                    <a:pt x="43" y="101"/>
                  </a:cubicBezTo>
                  <a:cubicBezTo>
                    <a:pt x="42" y="100"/>
                    <a:pt x="42" y="100"/>
                    <a:pt x="42" y="100"/>
                  </a:cubicBezTo>
                  <a:cubicBezTo>
                    <a:pt x="63" y="80"/>
                    <a:pt x="63" y="80"/>
                    <a:pt x="63" y="80"/>
                  </a:cubicBezTo>
                  <a:cubicBezTo>
                    <a:pt x="98" y="115"/>
                    <a:pt x="98" y="115"/>
                    <a:pt x="98" y="115"/>
                  </a:cubicBezTo>
                  <a:cubicBezTo>
                    <a:pt x="101" y="117"/>
                    <a:pt x="104" y="119"/>
                    <a:pt x="107" y="119"/>
                  </a:cubicBezTo>
                  <a:cubicBezTo>
                    <a:pt x="110" y="119"/>
                    <a:pt x="113" y="117"/>
                    <a:pt x="116" y="115"/>
                  </a:cubicBezTo>
                  <a:cubicBezTo>
                    <a:pt x="121" y="110"/>
                    <a:pt x="121" y="102"/>
                    <a:pt x="116" y="97"/>
                  </a:cubicBezTo>
                  <a:cubicBezTo>
                    <a:pt x="81" y="62"/>
                    <a:pt x="81" y="62"/>
                    <a:pt x="81" y="62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90" y="59"/>
                    <a:pt x="90" y="59"/>
                    <a:pt x="90" y="59"/>
                  </a:cubicBezTo>
                  <a:cubicBezTo>
                    <a:pt x="92" y="57"/>
                    <a:pt x="95" y="56"/>
                    <a:pt x="98" y="57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9" y="25"/>
                    <a:pt x="129" y="24"/>
                    <a:pt x="129" y="23"/>
                  </a:cubicBezTo>
                  <a:cubicBezTo>
                    <a:pt x="130" y="24"/>
                    <a:pt x="132" y="23"/>
                    <a:pt x="133" y="22"/>
                  </a:cubicBezTo>
                  <a:cubicBezTo>
                    <a:pt x="134" y="21"/>
                    <a:pt x="134" y="18"/>
                    <a:pt x="133" y="16"/>
                  </a:cubicBezTo>
                  <a:close/>
                  <a:moveTo>
                    <a:pt x="108" y="103"/>
                  </a:moveTo>
                  <a:cubicBezTo>
                    <a:pt x="111" y="103"/>
                    <a:pt x="113" y="106"/>
                    <a:pt x="113" y="108"/>
                  </a:cubicBezTo>
                  <a:cubicBezTo>
                    <a:pt x="113" y="111"/>
                    <a:pt x="111" y="113"/>
                    <a:pt x="108" y="113"/>
                  </a:cubicBezTo>
                  <a:cubicBezTo>
                    <a:pt x="105" y="113"/>
                    <a:pt x="103" y="111"/>
                    <a:pt x="103" y="108"/>
                  </a:cubicBezTo>
                  <a:cubicBezTo>
                    <a:pt x="103" y="106"/>
                    <a:pt x="105" y="103"/>
                    <a:pt x="108" y="103"/>
                  </a:cubicBezTo>
                  <a:close/>
                  <a:moveTo>
                    <a:pt x="91" y="41"/>
                  </a:moveTo>
                  <a:cubicBezTo>
                    <a:pt x="89" y="39"/>
                    <a:pt x="89" y="39"/>
                    <a:pt x="89" y="39"/>
                  </a:cubicBezTo>
                  <a:cubicBezTo>
                    <a:pt x="112" y="17"/>
                    <a:pt x="112" y="17"/>
                    <a:pt x="112" y="17"/>
                  </a:cubicBezTo>
                  <a:cubicBezTo>
                    <a:pt x="114" y="19"/>
                    <a:pt x="114" y="19"/>
                    <a:pt x="114" y="19"/>
                  </a:cubicBezTo>
                  <a:lnTo>
                    <a:pt x="91" y="41"/>
                  </a:lnTo>
                  <a:close/>
                  <a:moveTo>
                    <a:pt x="98" y="48"/>
                  </a:moveTo>
                  <a:cubicBezTo>
                    <a:pt x="96" y="47"/>
                    <a:pt x="96" y="47"/>
                    <a:pt x="96" y="47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21" y="26"/>
                    <a:pt x="121" y="26"/>
                    <a:pt x="121" y="26"/>
                  </a:cubicBezTo>
                  <a:lnTo>
                    <a:pt x="98" y="4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提高中药提取生产量的稳定性和可控性，确保按计划完成生产任务。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确保中药提取物的质量和安全性，提高客户满意度和品牌形象。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中药提取生产量计划管理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计划制定依据和程序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通过对市场需求的深入调研和分析，预测未来一段时间内中药提取物的需求量和趋势。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制定初步计划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结合市场需求和生产能力评估结果，制定初步的中药提取生产量计划。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生产能力评估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根据企业现有的生产设备、技术水平和人力资源，评估企业的生产能力。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审批和调整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将初步计划提交给相关部门审批，并根据审批意见进行调整和完善。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计划下达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计划执行和调整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将审批通过的中药提取生产量计划下达给生产部门，明确生产任务和要求。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按照计划要求进行生产，确保生产进度和质量符合要求。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生产部门根据计划要求，组织人员、设备和原材料等生产准备工作。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如遇市场需求变化、生产设备故障等特殊情况，及时调整生产计划，确保生产顺利进行。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生产数据统计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定期收集中药提取物的生产数据，包括产量、质量、成本等方面的信息。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对收集的生产数据进行深入分析，评估生产计划的执行情况和效果。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针对生产计划执行过程中出现的问题，进行原因分析和诊断。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根据问题诊断结果，制定相应的改进措施，提高生产计划的执行效率和效果。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计划评估和改进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中药提取生产量过程管理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https://d.book118.com/346021015223010055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2024-09-23T14:33:14.132</cp:lastPrinted>
  <dcterms:created xsi:type="dcterms:W3CDTF">2024-09-23T06:33:14Z</dcterms:created>
  <dcterms:modified xsi:type="dcterms:W3CDTF">2024-09-23T06:33:16Z</dcterms:modified>
</cp:coreProperties>
</file>