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7DA7-057A-4967-8075-2DBC1FBA2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E0115-7E68-445C-9E2C-2C49D274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E205C-BF20-4FA3-BE09-543FEE6C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32B69-9792-400B-B934-EF9F6FBD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C9BDC-E854-4436-B8C1-207C237F6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ADDD4-EB55-4299-876B-7889681A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2B22B0-AC9B-4E81-A3CE-276CA0B9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7AF77-D119-4F6B-899A-D85E94AF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6CC92-9BD9-4967-9148-07E0B9F33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A8ECE-E3D4-4574-B426-8FB426A9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CF3B9-51A4-4E67-BCA9-811BDE5A4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emf" /><Relationship Id="rId4" Type="http://schemas.openxmlformats.org/officeDocument/2006/relationships/image" Target="../media/image3.emf" /><Relationship Id="rId5" Type="http://schemas.openxmlformats.org/officeDocument/2006/relationships/image" Target="../media/image4.emf" /><Relationship Id="rId6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2.emf" /><Relationship Id="rId4" Type="http://schemas.openxmlformats.org/officeDocument/2006/relationships/image" Target="../media/image4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emf" /><Relationship Id="rId4" Type="http://schemas.openxmlformats.org/officeDocument/2006/relationships/image" Target="../media/image3.emf" /><Relationship Id="rId5" Type="http://schemas.openxmlformats.org/officeDocument/2006/relationships/image" Target="../media/image4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2.emf" /><Relationship Id="rId4" Type="http://schemas.openxmlformats.org/officeDocument/2006/relationships/image" Target="../media/image4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emf" /><Relationship Id="rId4" Type="http://schemas.openxmlformats.org/officeDocument/2006/relationships/image" Target="../media/image3.emf" /><Relationship Id="rId5" Type="http://schemas.openxmlformats.org/officeDocument/2006/relationships/image" Target="../media/image4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2.emf" /><Relationship Id="rId4" Type="http://schemas.openxmlformats.org/officeDocument/2006/relationships/image" Target="../media/image4.e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emf" /><Relationship Id="rId4" Type="http://schemas.openxmlformats.org/officeDocument/2006/relationships/image" Target="../media/image3.emf" /><Relationship Id="rId5" Type="http://schemas.openxmlformats.org/officeDocument/2006/relationships/image" Target="../media/image4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2.emf" /><Relationship Id="rId4" Type="http://schemas.openxmlformats.org/officeDocument/2006/relationships/image" Target="../media/image4.emf" /><Relationship Id="rId5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emf" /><Relationship Id="rId4" Type="http://schemas.openxmlformats.org/officeDocument/2006/relationships/image" Target="../media/image3.emf" /><Relationship Id="rId5" Type="http://schemas.openxmlformats.org/officeDocument/2006/relationships/image" Target="../media/image4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2.emf" /><Relationship Id="rId4" Type="http://schemas.openxmlformats.org/officeDocument/2006/relationships/image" Target="../media/image4.emf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emf" /><Relationship Id="rId4" Type="http://schemas.openxmlformats.org/officeDocument/2006/relationships/image" Target="../media/image3.emf" /><Relationship Id="rId5" Type="http://schemas.openxmlformats.org/officeDocument/2006/relationships/image" Target="../media/image4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2.emf" /><Relationship Id="rId4" Type="http://schemas.openxmlformats.org/officeDocument/2006/relationships/image" Target="../media/image4.emf" /><Relationship Id="rId5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emf" /><Relationship Id="rId4" Type="http://schemas.openxmlformats.org/officeDocument/2006/relationships/image" Target="../media/image3.emf" /><Relationship Id="rId5" Type="http://schemas.openxmlformats.org/officeDocument/2006/relationships/image" Target="../media/image4.e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image" Target="../media/image2.emf" /><Relationship Id="rId4" Type="http://schemas.openxmlformats.org/officeDocument/2006/relationships/image" Target="../media/image4.e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22013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任意多边形 35"/>
          <p:cNvSpPr/>
          <p:nvPr/>
        </p:nvSpPr>
        <p:spPr>
          <a:xfrm rot="21228360">
            <a:off x="9809051" y="3754587"/>
            <a:ext cx="1576232" cy="1710975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文本框 28"/>
          <p:cNvSpPr txBox="1"/>
          <p:nvPr userDrawn="1"/>
        </p:nvSpPr>
        <p:spPr>
          <a:xfrm>
            <a:off x="823071" y="2132856"/>
            <a:ext cx="6857105" cy="2711439"/>
          </a:xfrm>
          <a:prstGeom prst="rect">
            <a:avLst/>
          </a:prstGeom>
          <a:noFill/>
        </p:spPr>
        <p:txBody>
          <a:bodyPr wrap="square" rtlCol="0" anchor="ctr">
            <a:normAutofit fontScale="97500" lnSpcReduction="10000"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61670">
              <a:defRPr/>
            </a:pPr>
            <a:r>
              <a:rPr lang="zh-CN" altLang="en-US" sz="9600">
                <a:solidFill>
                  <a:srgbClr val="45A454"/>
                </a:solidFill>
                <a:latin typeface="宋体"/>
                <a:ea typeface="思源等宽" panose="020b0800000000000000" pitchFamily="34" charset="-122"/>
                <a:cs typeface="+mn-ea"/>
                <a:sym typeface="宋体"/>
              </a:rPr>
              <a:t>大学音乐生职业规划</a:t>
            </a: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6140">
            <a:off x="6761639" y="2110034"/>
            <a:ext cx="4140023" cy="3676079"/>
          </a:xfrm>
          <a:prstGeom prst="rect">
            <a:avLst/>
          </a:prstGeom>
        </p:spPr>
      </p:pic>
      <p:grpSp>
        <p:nvGrpSpPr>
          <p:cNvPr id="11" name="Group 4"/>
          <p:cNvGrpSpPr/>
          <p:nvPr/>
        </p:nvGrpSpPr>
        <p:grpSpPr>
          <a:xfrm>
            <a:off x="8591550" y="-4233"/>
            <a:ext cx="3615267" cy="4872567"/>
            <a:chOff x="4059" y="-2"/>
            <a:chExt cx="1708" cy="2302"/>
          </a:xfrm>
        </p:grpSpPr>
        <p:sp>
          <p:nvSpPr>
            <p:cNvPr id="12" name="AutoShape 3"/>
            <p:cNvSpPr>
              <a:spLocks noChangeAspect="1" noChangeArrowheads="1" noTextEdit="1"/>
            </p:cNvSpPr>
            <p:nvPr/>
          </p:nvSpPr>
          <p:spPr>
            <a:xfrm>
              <a:off x="4059" y="-2"/>
              <a:ext cx="1708" cy="23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5"/>
            <p:cNvSpPr/>
            <p:nvPr/>
          </p:nvSpPr>
          <p:spPr>
            <a:xfrm>
              <a:off x="4058" y="-3"/>
              <a:ext cx="1708" cy="2303"/>
            </a:xfrm>
            <a:custGeom>
              <a:gdLst>
                <a:gd name="T0" fmla="*/ 1087 w 1708"/>
                <a:gd name="T1" fmla="*/ 1995 h 2303"/>
                <a:gd name="T2" fmla="*/ 1708 w 1708"/>
                <a:gd name="T3" fmla="*/ 1680 h 2303"/>
                <a:gd name="T4" fmla="*/ 1708 w 1708"/>
                <a:gd name="T5" fmla="*/ 1939 h 2303"/>
                <a:gd name="T6" fmla="*/ 986 w 1708"/>
                <a:gd name="T7" fmla="*/ 2303 h 2303"/>
                <a:gd name="T8" fmla="*/ 0 w 1708"/>
                <a:gd name="T9" fmla="*/ 357 h 2303"/>
                <a:gd name="T10" fmla="*/ 704 w 1708"/>
                <a:gd name="T11" fmla="*/ 0 h 2303"/>
                <a:gd name="T12" fmla="*/ 1213 w 1708"/>
                <a:gd name="T13" fmla="*/ 0 h 2303"/>
                <a:gd name="T14" fmla="*/ 308 w 1708"/>
                <a:gd name="T15" fmla="*/ 458 h 2303"/>
                <a:gd name="T16" fmla="*/ 1087 w 1708"/>
                <a:gd name="T17" fmla="*/ 1995 h 2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08" h="2303">
                  <a:moveTo>
                    <a:pt x="1087" y="1995"/>
                  </a:moveTo>
                  <a:lnTo>
                    <a:pt x="1708" y="1680"/>
                  </a:lnTo>
                  <a:lnTo>
                    <a:pt x="1708" y="1939"/>
                  </a:lnTo>
                  <a:lnTo>
                    <a:pt x="986" y="2303"/>
                  </a:lnTo>
                  <a:lnTo>
                    <a:pt x="0" y="357"/>
                  </a:lnTo>
                  <a:lnTo>
                    <a:pt x="704" y="0"/>
                  </a:lnTo>
                  <a:lnTo>
                    <a:pt x="1213" y="0"/>
                  </a:lnTo>
                  <a:lnTo>
                    <a:pt x="308" y="458"/>
                  </a:lnTo>
                  <a:lnTo>
                    <a:pt x="1087" y="1995"/>
                  </a:lnTo>
                  <a:close/>
                </a:path>
              </a:pathLst>
            </a:custGeom>
            <a:solidFill>
              <a:srgbClr val="127F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2063552" y="818680"/>
            <a:ext cx="11957931" cy="7339635"/>
            <a:chOff x="862679" y="233404"/>
            <a:chExt cx="8968448" cy="5504726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78465" y="625732"/>
              <a:ext cx="1949397" cy="2046670"/>
            </a:xfrm>
            <a:prstGeom prst="rect">
              <a:avLst/>
            </a:prstGeom>
          </p:spPr>
        </p:pic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2180" y="3816496"/>
              <a:ext cx="1668683" cy="1921634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06561" y="233404"/>
              <a:ext cx="667362" cy="768525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82344">
              <a:off x="8731999" y="3167380"/>
              <a:ext cx="1099128" cy="1153973"/>
            </a:xfrm>
            <a:prstGeom prst="rect">
              <a:avLst/>
            </a:prstGeom>
          </p:spPr>
        </p:pic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736797">
              <a:off x="937480" y="3600045"/>
              <a:ext cx="1359575" cy="1509178"/>
            </a:xfrm>
            <a:prstGeom prst="rect">
              <a:avLst/>
            </a:prstGeom>
          </p:spPr>
        </p:pic>
      </p:grpSp>
      <p:sp>
        <p:nvSpPr>
          <p:cNvPr id="4" name="文本框 31"/>
          <p:cNvSpPr txBox="1"/>
          <p:nvPr/>
        </p:nvSpPr>
        <p:spPr>
          <a:xfrm>
            <a:off x="839470" y="664845"/>
            <a:ext cx="3122930" cy="1331595"/>
          </a:xfrm>
          <a:prstGeom prst="rect">
            <a:avLst/>
          </a:prstGeom>
          <a:noFill/>
        </p:spPr>
        <p:txBody>
          <a:bodyPr wrap="square" rtlCol="0">
            <a:prstTxWarp prst="textPlain">
              <a:avLst/>
            </a:prstTxWarp>
            <a:normAutofit fontScale="600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11735" spc="-150">
                <a:solidFill>
                  <a:srgbClr val="45A454"/>
                </a:solidFill>
                <a:latin typeface="宋体"/>
                <a:ea typeface="+mn-ea"/>
                <a:cs typeface="+mn-ea"/>
                <a:sym typeface="宋体"/>
              </a:rPr>
              <a:t>20XX</a:t>
            </a:r>
            <a:endParaRPr lang="zh-CN" altLang="en-US" sz="8800" spc="-150">
              <a:solidFill>
                <a:srgbClr val="45A454"/>
              </a:solidFill>
              <a:latin typeface="宋体"/>
              <a:ea typeface="+mn-ea"/>
              <a:cs typeface="+mn-ea"/>
              <a:sym typeface="宋体"/>
            </a:endParaRPr>
          </a:p>
        </p:txBody>
      </p:sp>
      <p:sp>
        <p:nvSpPr>
          <p:cNvPr id="6" name="1"/>
          <p:cNvSpPr txBox="1">
            <a:spLocks noChangeArrowheads="1"/>
          </p:cNvSpPr>
          <p:nvPr>
            <p:custDataLst>
              <p:tags r:id="rId6"/>
            </p:custDataLst>
          </p:nvPr>
        </p:nvSpPr>
        <p:spPr>
          <a:xfrm>
            <a:off x="839149" y="4844295"/>
            <a:ext cx="5361868" cy="35285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514600" indent="-228600" algn="ctr" defTabSz="914400" rtl="0" eaLnBrk="0" fontAlgn="ctr" latinLnBrk="0" hangingPunct="0"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Pct val="70000"/>
              <a:buFont typeface="Arial" pitchFamily="34" charset="0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971800" indent="-228600" algn="ctr" defTabSz="914400" rtl="0" eaLnBrk="0" fontAlgn="ctr" latinLnBrk="0" hangingPunct="0"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Pct val="70000"/>
              <a:buFont typeface="Arial" pitchFamily="34" charset="0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429000" indent="-228600" algn="ctr" defTabSz="914400" rtl="0" eaLnBrk="0" fontAlgn="ctr" latinLnBrk="0" hangingPunct="0"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Pct val="70000"/>
              <a:buFont typeface="Arial" pitchFamily="34" charset="0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886200" indent="-228600" algn="ctr" defTabSz="914400" rtl="0" eaLnBrk="0" fontAlgn="ctr" latinLnBrk="0" hangingPunct="0"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Pct val="70000"/>
              <a:buFont typeface="Arial" pitchFamily="34" charset="0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1" fontAlgn="base" hangingPunct="1">
              <a:buClrTx/>
              <a:buSzTx/>
              <a:buFontTx/>
              <a:buNone/>
            </a:pPr>
            <a:r>
              <a:rPr lang="zh-CN" altLang="zh-CN" sz="1695">
                <a:latin typeface="宋体"/>
                <a:ea typeface="+mn-ea"/>
                <a:cs typeface="+mn-ea"/>
                <a:sym typeface="宋体"/>
              </a:rPr>
              <a:t>xxxxxxxxxxxxxx</a:t>
            </a:r>
            <a:endParaRPr lang="zh-CN" altLang="zh-CN" sz="1270">
              <a:latin typeface="宋体"/>
              <a:ea typeface="+mn-ea"/>
              <a:cs typeface="+mn-ea"/>
              <a:sym typeface="宋体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21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 prLst="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TextBox 86"/>
          <p:cNvSpPr txBox="1"/>
          <p:nvPr/>
        </p:nvSpPr>
        <p:spPr>
          <a:xfrm>
            <a:off x="911424" y="188640"/>
            <a:ext cx="10801200" cy="5288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-</a:t>
            </a:r>
          </a:p>
        </p:txBody>
      </p:sp>
      <p:sp>
        <p:nvSpPr>
          <p:cNvPr id="44" name="任意多边形 29"/>
          <p:cNvSpPr/>
          <p:nvPr/>
        </p:nvSpPr>
        <p:spPr>
          <a:xfrm rot="19810637">
            <a:off x="-81833" y="-267745"/>
            <a:ext cx="712235" cy="773120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45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693" y="66469"/>
            <a:ext cx="464444" cy="534848"/>
          </a:xfrm>
          <a:prstGeom prst="rect">
            <a:avLst/>
          </a:prstGeom>
          <a:ln>
            <a:noFill/>
          </a:ln>
        </p:spPr>
      </p:pic>
      <p:pic>
        <p:nvPicPr>
          <p:cNvPr id="46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3878" y="5373216"/>
            <a:ext cx="2599196" cy="2728893"/>
          </a:xfrm>
          <a:prstGeom prst="rect">
            <a:avLst/>
          </a:prstGeom>
          <a:ln>
            <a:noFill/>
          </a:ln>
        </p:spPr>
      </p:pic>
      <p:pic>
        <p:nvPicPr>
          <p:cNvPr id="47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8568" y="-59286"/>
            <a:ext cx="889816" cy="1024700"/>
          </a:xfrm>
          <a:prstGeom prst="rect">
            <a:avLst/>
          </a:prstGeom>
          <a:ln>
            <a:noFill/>
          </a:ln>
        </p:spPr>
      </p:pic>
      <p:pic>
        <p:nvPicPr>
          <p:cNvPr id="48" name="New picture"/>
          <p:cNvPicPr/>
          <p:nvPr/>
        </p:nvPicPr>
        <p:blipFill>
          <a:blip r:embed="rId4"/>
          <a:stretch>
            <a:fillRect/>
          </a:stretch>
        </p:blipFill>
        <p:spPr>
          <a:xfrm rot="16736797">
            <a:off x="-632101" y="5663241"/>
            <a:ext cx="1812767" cy="2012237"/>
          </a:xfrm>
          <a:prstGeom prst="rect">
            <a:avLst/>
          </a:prstGeom>
          <a:ln>
            <a:noFill/>
          </a:ln>
        </p:spPr>
      </p:pic>
      <p:grpSp>
        <p:nvGrpSpPr>
          <p:cNvPr id="20" name="组合 19"/>
          <p:cNvGrpSpPr/>
          <p:nvPr/>
        </p:nvGrpSpPr>
        <p:grpSpPr>
          <a:xfrm>
            <a:off x="1301114" y="2316479"/>
            <a:ext cx="9504046" cy="661852"/>
            <a:chOff x="576262" y="1393371"/>
            <a:chExt cx="7920038" cy="551543"/>
          </a:xfrm>
        </p:grpSpPr>
        <p:sp>
          <p:nvSpPr>
            <p:cNvPr id="21" name="矩形 20"/>
            <p:cNvSpPr/>
            <p:nvPr/>
          </p:nvSpPr>
          <p:spPr>
            <a:xfrm>
              <a:off x="576262" y="1393371"/>
              <a:ext cx="2355623" cy="551543"/>
            </a:xfrm>
            <a:prstGeom prst="rect">
              <a:avLst/>
            </a:prstGeom>
            <a:solidFill>
              <a:srgbClr val="127F9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引言</a:t>
              </a:r>
            </a:p>
          </p:txBody>
        </p:sp>
        <p:sp>
          <p:nvSpPr>
            <p:cNvPr id="22" name="矩形 21"/>
            <p:cNvSpPr/>
            <p:nvPr/>
          </p:nvSpPr>
          <p:spPr>
            <a:xfrm>
              <a:off x="3358470" y="1393371"/>
              <a:ext cx="2355623" cy="551543"/>
            </a:xfrm>
            <a:prstGeom prst="rect">
              <a:avLst/>
            </a:prstGeom>
            <a:solidFill>
              <a:srgbClr val="127F9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了解自我</a:t>
              </a:r>
            </a:p>
          </p:txBody>
        </p:sp>
        <p:sp>
          <p:nvSpPr>
            <p:cNvPr id="23" name="矩形 22"/>
            <p:cNvSpPr/>
            <p:nvPr/>
          </p:nvSpPr>
          <p:spPr>
            <a:xfrm>
              <a:off x="6140677" y="1393371"/>
              <a:ext cx="2355623" cy="551543"/>
            </a:xfrm>
            <a:prstGeom prst="rect">
              <a:avLst/>
            </a:prstGeom>
            <a:solidFill>
              <a:srgbClr val="127F9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专业技能的提升</a:t>
              </a: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1301114" y="3217818"/>
            <a:ext cx="9504046" cy="661852"/>
            <a:chOff x="576262" y="2305957"/>
            <a:chExt cx="7920038" cy="551543"/>
          </a:xfrm>
          <a:solidFill>
            <a:srgbClr val="127F93"/>
          </a:solidFill>
        </p:grpSpPr>
        <p:sp>
          <p:nvSpPr>
            <p:cNvPr id="25" name="矩形 24"/>
            <p:cNvSpPr/>
            <p:nvPr/>
          </p:nvSpPr>
          <p:spPr>
            <a:xfrm>
              <a:off x="576262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实践经验</a:t>
              </a:r>
            </a:p>
          </p:txBody>
        </p:sp>
        <p:sp>
          <p:nvSpPr>
            <p:cNvPr id="26" name="矩形 25"/>
            <p:cNvSpPr/>
            <p:nvPr/>
          </p:nvSpPr>
          <p:spPr>
            <a:xfrm>
              <a:off x="3358470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网络与社交媒体</a:t>
              </a:r>
            </a:p>
          </p:txBody>
        </p:sp>
        <p:sp>
          <p:nvSpPr>
            <p:cNvPr id="28" name="矩形 27"/>
            <p:cNvSpPr/>
            <p:nvPr/>
          </p:nvSpPr>
          <p:spPr>
            <a:xfrm>
              <a:off x="6140677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寻找合适的导师和机会</a:t>
              </a: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1301114" y="4119157"/>
            <a:ext cx="9504046" cy="661852"/>
            <a:chOff x="576262" y="2305957"/>
            <a:chExt cx="7920038" cy="551543"/>
          </a:xfrm>
          <a:solidFill>
            <a:srgbClr val="127F93"/>
          </a:solidFill>
        </p:grpSpPr>
        <p:sp>
          <p:nvSpPr>
            <p:cNvPr id="32" name="矩形 31"/>
            <p:cNvSpPr/>
            <p:nvPr/>
          </p:nvSpPr>
          <p:spPr>
            <a:xfrm>
              <a:off x="576262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求职与创业</a:t>
              </a:r>
            </a:p>
          </p:txBody>
        </p:sp>
        <p:sp>
          <p:nvSpPr>
            <p:cNvPr id="34" name="矩形 33"/>
            <p:cNvSpPr/>
            <p:nvPr/>
          </p:nvSpPr>
          <p:spPr>
            <a:xfrm>
              <a:off x="3358470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总结</a:t>
              </a:r>
            </a:p>
          </p:txBody>
        </p:sp>
        <p:sp>
          <p:nvSpPr>
            <p:cNvPr id="36" name="矩形 35"/>
            <p:cNvSpPr/>
            <p:nvPr/>
          </p:nvSpPr>
          <p:spPr>
            <a:xfrm>
              <a:off x="6140677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教育和培训</a:t>
              </a: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3381281" y="832114"/>
            <a:ext cx="5429438" cy="833185"/>
            <a:chOff x="1211549" y="3551035"/>
            <a:chExt cx="1762489" cy="694321"/>
          </a:xfrm>
        </p:grpSpPr>
        <p:sp>
          <p:nvSpPr>
            <p:cNvPr id="40" name="文本框 39"/>
            <p:cNvSpPr txBox="1"/>
            <p:nvPr/>
          </p:nvSpPr>
          <p:spPr>
            <a:xfrm>
              <a:off x="1270984" y="3551035"/>
              <a:ext cx="1643619" cy="4842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855980">
                <a:lnSpc>
                  <a:spcPct val="150000"/>
                </a:lnSpc>
              </a:pPr>
              <a:r>
                <a:rPr lang="zh-CN" altLang="en-US" sz="2400">
                  <a:solidFill>
                    <a:prstClr val="black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目录</a:t>
              </a:r>
            </a:p>
          </p:txBody>
        </p:sp>
        <p:cxnSp>
          <p:nvCxnSpPr>
            <p:cNvPr id="42" name="直接连接符 41"/>
            <p:cNvCxnSpPr/>
            <p:nvPr/>
          </p:nvCxnSpPr>
          <p:spPr>
            <a:xfrm>
              <a:off x="1211549" y="4245356"/>
              <a:ext cx="1762489" cy="0"/>
            </a:xfrm>
            <a:prstGeom prst="line">
              <a:avLst/>
            </a:prstGeom>
            <a:ln w="76200" cmpd="thickThin"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组合 16"/>
          <p:cNvGrpSpPr/>
          <p:nvPr/>
        </p:nvGrpSpPr>
        <p:grpSpPr>
          <a:xfrm>
            <a:off x="1301114" y="5020496"/>
            <a:ext cx="9504046" cy="661852"/>
            <a:chOff x="576262" y="2305957"/>
            <a:chExt cx="7920038" cy="551543"/>
          </a:xfrm>
          <a:solidFill>
            <a:srgbClr val="127F93"/>
          </a:solidFill>
        </p:grpSpPr>
        <p:sp>
          <p:nvSpPr>
            <p:cNvPr id="18" name="矩形 17"/>
            <p:cNvSpPr/>
            <p:nvPr/>
          </p:nvSpPr>
          <p:spPr>
            <a:xfrm>
              <a:off x="576262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表演与策划</a:t>
              </a:r>
            </a:p>
          </p:txBody>
        </p:sp>
        <p:sp>
          <p:nvSpPr>
            <p:cNvPr id="19" name="矩形 18"/>
            <p:cNvSpPr/>
            <p:nvPr/>
          </p:nvSpPr>
          <p:spPr>
            <a:xfrm>
              <a:off x="3358470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创作与编曲</a:t>
              </a:r>
            </a:p>
          </p:txBody>
        </p:sp>
        <p:sp>
          <p:nvSpPr>
            <p:cNvPr id="27" name="矩形 26"/>
            <p:cNvSpPr/>
            <p:nvPr/>
          </p:nvSpPr>
          <p:spPr>
            <a:xfrm>
              <a:off x="6140677" y="2305957"/>
              <a:ext cx="2355623" cy="55154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55980"/>
              <a:r>
                <a:rPr lang="zh-CN" altLang="zh-CN" sz="1920" b="1">
                  <a:solidFill>
                    <a:prstClr val="white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结语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45435946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文本框 35"/>
          <p:cNvSpPr txBox="1"/>
          <p:nvPr/>
        </p:nvSpPr>
        <p:spPr>
          <a:xfrm>
            <a:off x="623570" y="2204720"/>
            <a:ext cx="6048494" cy="2376408"/>
          </a:xfrm>
          <a:prstGeom prst="rect">
            <a:avLst/>
          </a:prstGeom>
          <a:noFill/>
        </p:spPr>
        <p:txBody>
          <a:bodyPr wrap="square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等宽" panose="020b0800000000000000" pitchFamily="34" charset="-122"/>
                <a:cs typeface="+mn-ea"/>
                <a:sym typeface="宋体"/>
              </a:rPr>
              <a:t>引言</a:t>
            </a:r>
          </a:p>
        </p:txBody>
      </p:sp>
      <p:sp>
        <p:nvSpPr>
          <p:cNvPr id="9" name="任意多边形 8"/>
          <p:cNvSpPr/>
          <p:nvPr/>
        </p:nvSpPr>
        <p:spPr>
          <a:xfrm rot="21228360">
            <a:off x="9809051" y="3754587"/>
            <a:ext cx="1576232" cy="1710975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6140">
            <a:off x="6761639" y="2110034"/>
            <a:ext cx="4140023" cy="3676079"/>
          </a:xfrm>
          <a:prstGeom prst="rect">
            <a:avLst/>
          </a:prstGeom>
        </p:spPr>
      </p:pic>
      <p:grpSp>
        <p:nvGrpSpPr>
          <p:cNvPr id="11" name="Group 4"/>
          <p:cNvGrpSpPr/>
          <p:nvPr/>
        </p:nvGrpSpPr>
        <p:grpSpPr>
          <a:xfrm>
            <a:off x="8591550" y="-4233"/>
            <a:ext cx="3615267" cy="4872567"/>
            <a:chOff x="4059" y="-2"/>
            <a:chExt cx="1708" cy="2302"/>
          </a:xfrm>
        </p:grpSpPr>
        <p:sp>
          <p:nvSpPr>
            <p:cNvPr id="15" name="AutoShape 3"/>
            <p:cNvSpPr>
              <a:spLocks noChangeAspect="1" noChangeArrowheads="1" noTextEdit="1"/>
            </p:cNvSpPr>
            <p:nvPr/>
          </p:nvSpPr>
          <p:spPr>
            <a:xfrm>
              <a:off x="4059" y="-2"/>
              <a:ext cx="1708" cy="23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5"/>
            <p:cNvSpPr/>
            <p:nvPr/>
          </p:nvSpPr>
          <p:spPr>
            <a:xfrm>
              <a:off x="4058" y="-3"/>
              <a:ext cx="1708" cy="2303"/>
            </a:xfrm>
            <a:custGeom>
              <a:gdLst>
                <a:gd name="T0" fmla="*/ 1087 w 1708"/>
                <a:gd name="T1" fmla="*/ 1995 h 2303"/>
                <a:gd name="T2" fmla="*/ 1708 w 1708"/>
                <a:gd name="T3" fmla="*/ 1680 h 2303"/>
                <a:gd name="T4" fmla="*/ 1708 w 1708"/>
                <a:gd name="T5" fmla="*/ 1939 h 2303"/>
                <a:gd name="T6" fmla="*/ 986 w 1708"/>
                <a:gd name="T7" fmla="*/ 2303 h 2303"/>
                <a:gd name="T8" fmla="*/ 0 w 1708"/>
                <a:gd name="T9" fmla="*/ 357 h 2303"/>
                <a:gd name="T10" fmla="*/ 704 w 1708"/>
                <a:gd name="T11" fmla="*/ 0 h 2303"/>
                <a:gd name="T12" fmla="*/ 1213 w 1708"/>
                <a:gd name="T13" fmla="*/ 0 h 2303"/>
                <a:gd name="T14" fmla="*/ 308 w 1708"/>
                <a:gd name="T15" fmla="*/ 458 h 2303"/>
                <a:gd name="T16" fmla="*/ 1087 w 1708"/>
                <a:gd name="T17" fmla="*/ 1995 h 2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08" h="2303">
                  <a:moveTo>
                    <a:pt x="1087" y="1995"/>
                  </a:moveTo>
                  <a:lnTo>
                    <a:pt x="1708" y="1680"/>
                  </a:lnTo>
                  <a:lnTo>
                    <a:pt x="1708" y="1939"/>
                  </a:lnTo>
                  <a:lnTo>
                    <a:pt x="986" y="2303"/>
                  </a:lnTo>
                  <a:lnTo>
                    <a:pt x="0" y="357"/>
                  </a:lnTo>
                  <a:lnTo>
                    <a:pt x="704" y="0"/>
                  </a:lnTo>
                  <a:lnTo>
                    <a:pt x="1213" y="0"/>
                  </a:lnTo>
                  <a:lnTo>
                    <a:pt x="308" y="458"/>
                  </a:lnTo>
                  <a:lnTo>
                    <a:pt x="1087" y="1995"/>
                  </a:lnTo>
                  <a:close/>
                </a:path>
              </a:pathLst>
            </a:custGeom>
            <a:solidFill>
              <a:srgbClr val="127F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150239" y="311205"/>
            <a:ext cx="11957931" cy="7339635"/>
            <a:chOff x="862679" y="233404"/>
            <a:chExt cx="8968448" cy="5504726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78465" y="625732"/>
              <a:ext cx="1949397" cy="2046670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2180" y="3816496"/>
              <a:ext cx="1668683" cy="1921634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06561" y="233404"/>
              <a:ext cx="667362" cy="768525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82344">
              <a:off x="8731999" y="3167380"/>
              <a:ext cx="1099128" cy="115397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736797">
              <a:off x="937480" y="3600045"/>
              <a:ext cx="1359575" cy="150917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695400" y="1090759"/>
            <a:ext cx="2858745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6600">
                <a:solidFill>
                  <a:srgbClr val="127F93"/>
                </a:solidFill>
                <a:latin typeface="宋体"/>
                <a:sym typeface="宋体"/>
              </a:rPr>
              <a:t>1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dur="1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5" presetClass="entr" presetSubtype="0" dur="1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86"/>
          <p:cNvSpPr txBox="1"/>
          <p:nvPr/>
        </p:nvSpPr>
        <p:spPr>
          <a:xfrm>
            <a:off x="911424" y="188640"/>
            <a:ext cx="10801200" cy="5288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引言</a:t>
            </a:r>
          </a:p>
        </p:txBody>
      </p:sp>
      <p:sp>
        <p:nvSpPr>
          <p:cNvPr id="29" name="任意多边形 29"/>
          <p:cNvSpPr/>
          <p:nvPr/>
        </p:nvSpPr>
        <p:spPr>
          <a:xfrm rot="19810637">
            <a:off x="-81833" y="-267745"/>
            <a:ext cx="712235" cy="773120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3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693" y="66469"/>
            <a:ext cx="464444" cy="534848"/>
          </a:xfrm>
          <a:prstGeom prst="rect">
            <a:avLst/>
          </a:prstGeom>
          <a:ln>
            <a:noFill/>
          </a:ln>
        </p:spPr>
      </p:pic>
      <p:pic>
        <p:nvPicPr>
          <p:cNvPr id="31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3878" y="5373216"/>
            <a:ext cx="2599196" cy="2728893"/>
          </a:xfrm>
          <a:prstGeom prst="rect">
            <a:avLst/>
          </a:prstGeom>
          <a:ln>
            <a:noFill/>
          </a:ln>
        </p:spPr>
      </p:pic>
      <p:pic>
        <p:nvPicPr>
          <p:cNvPr id="3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8568" y="-59286"/>
            <a:ext cx="889816" cy="1024700"/>
          </a:xfrm>
          <a:prstGeom prst="rect">
            <a:avLst/>
          </a:prstGeom>
          <a:ln>
            <a:noFill/>
          </a:ln>
        </p:spPr>
      </p:pic>
      <p:pic>
        <p:nvPicPr>
          <p:cNvPr id="33" name="New picture"/>
          <p:cNvPicPr/>
          <p:nvPr/>
        </p:nvPicPr>
        <p:blipFill>
          <a:blip r:embed="rId4"/>
          <a:stretch>
            <a:fillRect/>
          </a:stretch>
        </p:blipFill>
        <p:spPr>
          <a:xfrm rot="16736797">
            <a:off x="-632101" y="5663241"/>
            <a:ext cx="1812767" cy="2012237"/>
          </a:xfrm>
          <a:prstGeom prst="rect">
            <a:avLst/>
          </a:prstGeom>
          <a:ln>
            <a:noFill/>
          </a:ln>
        </p:spPr>
      </p:pic>
      <p:sp>
        <p:nvSpPr>
          <p:cNvPr id="12" name="Freeform 6"/>
          <p:cNvSpPr/>
          <p:nvPr/>
        </p:nvSpPr>
        <p:spPr>
          <a:xfrm>
            <a:off x="984251" y="2000252"/>
            <a:ext cx="3251200" cy="3255433"/>
          </a:xfrm>
          <a:custGeom>
            <a:gdLst>
              <a:gd name="T0" fmla="*/ 30 w 110"/>
              <a:gd name="T1" fmla="*/ 107 h 110"/>
              <a:gd name="T2" fmla="*/ 3 w 110"/>
              <a:gd name="T3" fmla="*/ 80 h 110"/>
              <a:gd name="T4" fmla="*/ 0 w 110"/>
              <a:gd name="T5" fmla="*/ 73 h 110"/>
              <a:gd name="T6" fmla="*/ 0 w 110"/>
              <a:gd name="T7" fmla="*/ 36 h 110"/>
              <a:gd name="T8" fmla="*/ 3 w 110"/>
              <a:gd name="T9" fmla="*/ 29 h 110"/>
              <a:gd name="T10" fmla="*/ 30 w 110"/>
              <a:gd name="T11" fmla="*/ 3 h 110"/>
              <a:gd name="T12" fmla="*/ 37 w 110"/>
              <a:gd name="T13" fmla="*/ 0 h 110"/>
              <a:gd name="T14" fmla="*/ 74 w 110"/>
              <a:gd name="T15" fmla="*/ 0 h 110"/>
              <a:gd name="T16" fmla="*/ 81 w 110"/>
              <a:gd name="T17" fmla="*/ 3 h 110"/>
              <a:gd name="T18" fmla="*/ 107 w 110"/>
              <a:gd name="T19" fmla="*/ 29 h 110"/>
              <a:gd name="T20" fmla="*/ 110 w 110"/>
              <a:gd name="T21" fmla="*/ 36 h 110"/>
              <a:gd name="T22" fmla="*/ 110 w 110"/>
              <a:gd name="T23" fmla="*/ 73 h 110"/>
              <a:gd name="T24" fmla="*/ 107 w 110"/>
              <a:gd name="T25" fmla="*/ 80 h 110"/>
              <a:gd name="T26" fmla="*/ 81 w 110"/>
              <a:gd name="T27" fmla="*/ 107 h 110"/>
              <a:gd name="T28" fmla="*/ 74 w 110"/>
              <a:gd name="T29" fmla="*/ 110 h 110"/>
              <a:gd name="T30" fmla="*/ 37 w 110"/>
              <a:gd name="T31" fmla="*/ 110 h 110"/>
              <a:gd name="T32" fmla="*/ 30 w 110"/>
              <a:gd name="T33" fmla="*/ 107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10" h="110">
                <a:moveTo>
                  <a:pt x="30" y="107"/>
                </a:moveTo>
                <a:cubicBezTo>
                  <a:pt x="3" y="80"/>
                  <a:pt x="3" y="80"/>
                  <a:pt x="3" y="80"/>
                </a:cubicBezTo>
                <a:cubicBezTo>
                  <a:pt x="1" y="78"/>
                  <a:pt x="0" y="76"/>
                  <a:pt x="0" y="73"/>
                </a:cubicBezTo>
                <a:cubicBezTo>
                  <a:pt x="0" y="36"/>
                  <a:pt x="0" y="36"/>
                  <a:pt x="0" y="36"/>
                </a:cubicBezTo>
                <a:cubicBezTo>
                  <a:pt x="0" y="33"/>
                  <a:pt x="1" y="31"/>
                  <a:pt x="3" y="29"/>
                </a:cubicBezTo>
                <a:cubicBezTo>
                  <a:pt x="30" y="3"/>
                  <a:pt x="30" y="3"/>
                  <a:pt x="30" y="3"/>
                </a:cubicBezTo>
                <a:cubicBezTo>
                  <a:pt x="31" y="1"/>
                  <a:pt x="34" y="0"/>
                  <a:pt x="37" y="0"/>
                </a:cubicBezTo>
                <a:cubicBezTo>
                  <a:pt x="74" y="0"/>
                  <a:pt x="74" y="0"/>
                  <a:pt x="74" y="0"/>
                </a:cubicBezTo>
                <a:cubicBezTo>
                  <a:pt x="77" y="0"/>
                  <a:pt x="79" y="1"/>
                  <a:pt x="81" y="3"/>
                </a:cubicBezTo>
                <a:cubicBezTo>
                  <a:pt x="107" y="29"/>
                  <a:pt x="107" y="29"/>
                  <a:pt x="107" y="29"/>
                </a:cubicBezTo>
                <a:cubicBezTo>
                  <a:pt x="109" y="31"/>
                  <a:pt x="110" y="33"/>
                  <a:pt x="110" y="36"/>
                </a:cubicBezTo>
                <a:cubicBezTo>
                  <a:pt x="110" y="73"/>
                  <a:pt x="110" y="73"/>
                  <a:pt x="110" y="73"/>
                </a:cubicBezTo>
                <a:cubicBezTo>
                  <a:pt x="110" y="76"/>
                  <a:pt x="109" y="78"/>
                  <a:pt x="107" y="80"/>
                </a:cubicBezTo>
                <a:cubicBezTo>
                  <a:pt x="81" y="107"/>
                  <a:pt x="81" y="107"/>
                  <a:pt x="81" y="107"/>
                </a:cubicBezTo>
                <a:cubicBezTo>
                  <a:pt x="79" y="109"/>
                  <a:pt x="77" y="110"/>
                  <a:pt x="74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4" y="110"/>
                  <a:pt x="31" y="109"/>
                  <a:pt x="30" y="107"/>
                </a:cubicBezTo>
                <a:close/>
              </a:path>
            </a:pathLst>
          </a:custGeom>
          <a:noFill/>
          <a:ln w="25400" cap="flat">
            <a:solidFill>
              <a:srgbClr val="127F93"/>
            </a:solidFill>
            <a:miter lim="400000"/>
          </a:ln>
          <a:effectLst>
            <a:outerShdw blurRad="190500" dist="127000" dir="5400000" rotWithShape="0">
              <a:srgbClr val="000000">
                <a:alpha val="20000"/>
              </a:srgbClr>
            </a:outerShdw>
          </a:effectLst>
        </p:spPr>
        <p:txBody>
          <a:bodyPr wrap="square" lIns="0" tIns="0" rIns="0" bIns="0" numCol="1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7"/>
          <p:cNvSpPr/>
          <p:nvPr/>
        </p:nvSpPr>
        <p:spPr>
          <a:xfrm>
            <a:off x="1606551" y="2000251"/>
            <a:ext cx="2008716" cy="1035051"/>
          </a:xfrm>
          <a:custGeom>
            <a:gdLst>
              <a:gd name="T0" fmla="*/ 60 w 68"/>
              <a:gd name="T1" fmla="*/ 3 h 35"/>
              <a:gd name="T2" fmla="*/ 53 w 68"/>
              <a:gd name="T3" fmla="*/ 0 h 35"/>
              <a:gd name="T4" fmla="*/ 16 w 68"/>
              <a:gd name="T5" fmla="*/ 0 h 35"/>
              <a:gd name="T6" fmla="*/ 9 w 68"/>
              <a:gd name="T7" fmla="*/ 3 h 35"/>
              <a:gd name="T8" fmla="*/ 0 w 68"/>
              <a:gd name="T9" fmla="*/ 11 h 35"/>
              <a:gd name="T10" fmla="*/ 5 w 68"/>
              <a:gd name="T11" fmla="*/ 11 h 35"/>
              <a:gd name="T12" fmla="*/ 9 w 68"/>
              <a:gd name="T13" fmla="*/ 14 h 35"/>
              <a:gd name="T14" fmla="*/ 34 w 68"/>
              <a:gd name="T15" fmla="*/ 35 h 35"/>
              <a:gd name="T16" fmla="*/ 60 w 68"/>
              <a:gd name="T17" fmla="*/ 14 h 35"/>
              <a:gd name="T18" fmla="*/ 64 w 68"/>
              <a:gd name="T19" fmla="*/ 11 h 35"/>
              <a:gd name="T20" fmla="*/ 68 w 68"/>
              <a:gd name="T21" fmla="*/ 11 h 35"/>
              <a:gd name="T22" fmla="*/ 60 w 68"/>
              <a:gd name="T23" fmla="*/ 3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8" h="35">
                <a:moveTo>
                  <a:pt x="60" y="3"/>
                </a:moveTo>
                <a:cubicBezTo>
                  <a:pt x="58" y="1"/>
                  <a:pt x="56" y="0"/>
                  <a:pt x="53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3" y="0"/>
                  <a:pt x="10" y="1"/>
                  <a:pt x="9" y="3"/>
                </a:cubicBezTo>
                <a:cubicBezTo>
                  <a:pt x="0" y="11"/>
                  <a:pt x="0" y="11"/>
                  <a:pt x="0" y="11"/>
                </a:cubicBezTo>
                <a:cubicBezTo>
                  <a:pt x="5" y="11"/>
                  <a:pt x="5" y="11"/>
                  <a:pt x="5" y="11"/>
                </a:cubicBezTo>
                <a:cubicBezTo>
                  <a:pt x="7" y="11"/>
                  <a:pt x="8" y="12"/>
                  <a:pt x="9" y="14"/>
                </a:cubicBezTo>
                <a:cubicBezTo>
                  <a:pt x="11" y="26"/>
                  <a:pt x="22" y="35"/>
                  <a:pt x="34" y="35"/>
                </a:cubicBezTo>
                <a:cubicBezTo>
                  <a:pt x="47" y="35"/>
                  <a:pt x="57" y="26"/>
                  <a:pt x="60" y="14"/>
                </a:cubicBezTo>
                <a:cubicBezTo>
                  <a:pt x="60" y="12"/>
                  <a:pt x="62" y="11"/>
                  <a:pt x="64" y="11"/>
                </a:cubicBezTo>
                <a:cubicBezTo>
                  <a:pt x="68" y="11"/>
                  <a:pt x="68" y="11"/>
                  <a:pt x="68" y="11"/>
                </a:cubicBezTo>
                <a:lnTo>
                  <a:pt x="60" y="3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24"/>
          <p:cNvSpPr txBox="1"/>
          <p:nvPr/>
        </p:nvSpPr>
        <p:spPr>
          <a:xfrm>
            <a:off x="1943669" y="1850744"/>
            <a:ext cx="1407251" cy="1098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微软雅黑" panose="020b0503020204020204" pitchFamily="34" charset="-122"/>
                <a:sym typeface="宋体"/>
              </a:rPr>
              <a:t>1</a:t>
            </a:r>
          </a:p>
        </p:txBody>
      </p:sp>
      <p:sp>
        <p:nvSpPr>
          <p:cNvPr id="15" name="Subtitle 2"/>
          <p:cNvSpPr txBox="1"/>
          <p:nvPr/>
        </p:nvSpPr>
        <p:spPr>
          <a:xfrm>
            <a:off x="1159151" y="3145972"/>
            <a:ext cx="2904302" cy="1756421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defPPr>
              <a:defRPr lang="zh-CN"/>
            </a:defPPr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800"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在当今社会，音乐行业的发展日益繁荣，这也为音乐专业的学生提供了更多的职业机会</a:t>
            </a:r>
          </a:p>
        </p:txBody>
      </p:sp>
      <p:sp>
        <p:nvSpPr>
          <p:cNvPr id="16" name="Freeform 6"/>
          <p:cNvSpPr/>
          <p:nvPr/>
        </p:nvSpPr>
        <p:spPr>
          <a:xfrm>
            <a:off x="4394200" y="2000252"/>
            <a:ext cx="3251200" cy="3255433"/>
          </a:xfrm>
          <a:custGeom>
            <a:gdLst>
              <a:gd name="T0" fmla="*/ 30 w 110"/>
              <a:gd name="T1" fmla="*/ 107 h 110"/>
              <a:gd name="T2" fmla="*/ 3 w 110"/>
              <a:gd name="T3" fmla="*/ 80 h 110"/>
              <a:gd name="T4" fmla="*/ 0 w 110"/>
              <a:gd name="T5" fmla="*/ 73 h 110"/>
              <a:gd name="T6" fmla="*/ 0 w 110"/>
              <a:gd name="T7" fmla="*/ 36 h 110"/>
              <a:gd name="T8" fmla="*/ 3 w 110"/>
              <a:gd name="T9" fmla="*/ 29 h 110"/>
              <a:gd name="T10" fmla="*/ 30 w 110"/>
              <a:gd name="T11" fmla="*/ 3 h 110"/>
              <a:gd name="T12" fmla="*/ 37 w 110"/>
              <a:gd name="T13" fmla="*/ 0 h 110"/>
              <a:gd name="T14" fmla="*/ 74 w 110"/>
              <a:gd name="T15" fmla="*/ 0 h 110"/>
              <a:gd name="T16" fmla="*/ 81 w 110"/>
              <a:gd name="T17" fmla="*/ 3 h 110"/>
              <a:gd name="T18" fmla="*/ 107 w 110"/>
              <a:gd name="T19" fmla="*/ 29 h 110"/>
              <a:gd name="T20" fmla="*/ 110 w 110"/>
              <a:gd name="T21" fmla="*/ 36 h 110"/>
              <a:gd name="T22" fmla="*/ 110 w 110"/>
              <a:gd name="T23" fmla="*/ 73 h 110"/>
              <a:gd name="T24" fmla="*/ 107 w 110"/>
              <a:gd name="T25" fmla="*/ 80 h 110"/>
              <a:gd name="T26" fmla="*/ 81 w 110"/>
              <a:gd name="T27" fmla="*/ 107 h 110"/>
              <a:gd name="T28" fmla="*/ 74 w 110"/>
              <a:gd name="T29" fmla="*/ 110 h 110"/>
              <a:gd name="T30" fmla="*/ 37 w 110"/>
              <a:gd name="T31" fmla="*/ 110 h 110"/>
              <a:gd name="T32" fmla="*/ 30 w 110"/>
              <a:gd name="T33" fmla="*/ 107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10" h="110">
                <a:moveTo>
                  <a:pt x="30" y="107"/>
                </a:moveTo>
                <a:cubicBezTo>
                  <a:pt x="3" y="80"/>
                  <a:pt x="3" y="80"/>
                  <a:pt x="3" y="80"/>
                </a:cubicBezTo>
                <a:cubicBezTo>
                  <a:pt x="1" y="78"/>
                  <a:pt x="0" y="76"/>
                  <a:pt x="0" y="73"/>
                </a:cubicBezTo>
                <a:cubicBezTo>
                  <a:pt x="0" y="36"/>
                  <a:pt x="0" y="36"/>
                  <a:pt x="0" y="36"/>
                </a:cubicBezTo>
                <a:cubicBezTo>
                  <a:pt x="0" y="33"/>
                  <a:pt x="1" y="31"/>
                  <a:pt x="3" y="29"/>
                </a:cubicBezTo>
                <a:cubicBezTo>
                  <a:pt x="30" y="3"/>
                  <a:pt x="30" y="3"/>
                  <a:pt x="30" y="3"/>
                </a:cubicBezTo>
                <a:cubicBezTo>
                  <a:pt x="31" y="1"/>
                  <a:pt x="34" y="0"/>
                  <a:pt x="37" y="0"/>
                </a:cubicBezTo>
                <a:cubicBezTo>
                  <a:pt x="74" y="0"/>
                  <a:pt x="74" y="0"/>
                  <a:pt x="74" y="0"/>
                </a:cubicBezTo>
                <a:cubicBezTo>
                  <a:pt x="77" y="0"/>
                  <a:pt x="79" y="1"/>
                  <a:pt x="81" y="3"/>
                </a:cubicBezTo>
                <a:cubicBezTo>
                  <a:pt x="107" y="29"/>
                  <a:pt x="107" y="29"/>
                  <a:pt x="107" y="29"/>
                </a:cubicBezTo>
                <a:cubicBezTo>
                  <a:pt x="109" y="31"/>
                  <a:pt x="110" y="33"/>
                  <a:pt x="110" y="36"/>
                </a:cubicBezTo>
                <a:cubicBezTo>
                  <a:pt x="110" y="73"/>
                  <a:pt x="110" y="73"/>
                  <a:pt x="110" y="73"/>
                </a:cubicBezTo>
                <a:cubicBezTo>
                  <a:pt x="110" y="76"/>
                  <a:pt x="109" y="78"/>
                  <a:pt x="107" y="80"/>
                </a:cubicBezTo>
                <a:cubicBezTo>
                  <a:pt x="81" y="107"/>
                  <a:pt x="81" y="107"/>
                  <a:pt x="81" y="107"/>
                </a:cubicBezTo>
                <a:cubicBezTo>
                  <a:pt x="79" y="109"/>
                  <a:pt x="77" y="110"/>
                  <a:pt x="74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4" y="110"/>
                  <a:pt x="31" y="109"/>
                  <a:pt x="30" y="107"/>
                </a:cubicBezTo>
                <a:close/>
              </a:path>
            </a:pathLst>
          </a:custGeom>
          <a:noFill/>
          <a:ln w="25400" cap="flat">
            <a:solidFill>
              <a:srgbClr val="127F93"/>
            </a:solidFill>
            <a:miter lim="400000"/>
          </a:ln>
          <a:effectLst>
            <a:outerShdw blurRad="190500" dist="127000" dir="5400000" rotWithShape="0">
              <a:srgbClr val="000000">
                <a:alpha val="20000"/>
              </a:srgbClr>
            </a:outerShdw>
          </a:effectLst>
        </p:spPr>
        <p:txBody>
          <a:bodyPr wrap="square" lIns="0" tIns="0" rIns="0" bIns="0" numCol="1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7"/>
          <p:cNvSpPr/>
          <p:nvPr/>
        </p:nvSpPr>
        <p:spPr>
          <a:xfrm>
            <a:off x="5016501" y="2000251"/>
            <a:ext cx="2008716" cy="1035051"/>
          </a:xfrm>
          <a:custGeom>
            <a:gdLst>
              <a:gd name="T0" fmla="*/ 60 w 68"/>
              <a:gd name="T1" fmla="*/ 3 h 35"/>
              <a:gd name="T2" fmla="*/ 53 w 68"/>
              <a:gd name="T3" fmla="*/ 0 h 35"/>
              <a:gd name="T4" fmla="*/ 16 w 68"/>
              <a:gd name="T5" fmla="*/ 0 h 35"/>
              <a:gd name="T6" fmla="*/ 9 w 68"/>
              <a:gd name="T7" fmla="*/ 3 h 35"/>
              <a:gd name="T8" fmla="*/ 0 w 68"/>
              <a:gd name="T9" fmla="*/ 11 h 35"/>
              <a:gd name="T10" fmla="*/ 5 w 68"/>
              <a:gd name="T11" fmla="*/ 11 h 35"/>
              <a:gd name="T12" fmla="*/ 9 w 68"/>
              <a:gd name="T13" fmla="*/ 14 h 35"/>
              <a:gd name="T14" fmla="*/ 34 w 68"/>
              <a:gd name="T15" fmla="*/ 35 h 35"/>
              <a:gd name="T16" fmla="*/ 60 w 68"/>
              <a:gd name="T17" fmla="*/ 14 h 35"/>
              <a:gd name="T18" fmla="*/ 64 w 68"/>
              <a:gd name="T19" fmla="*/ 11 h 35"/>
              <a:gd name="T20" fmla="*/ 68 w 68"/>
              <a:gd name="T21" fmla="*/ 11 h 35"/>
              <a:gd name="T22" fmla="*/ 60 w 68"/>
              <a:gd name="T23" fmla="*/ 3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8" h="35">
                <a:moveTo>
                  <a:pt x="60" y="3"/>
                </a:moveTo>
                <a:cubicBezTo>
                  <a:pt x="58" y="1"/>
                  <a:pt x="56" y="0"/>
                  <a:pt x="53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3" y="0"/>
                  <a:pt x="10" y="1"/>
                  <a:pt x="9" y="3"/>
                </a:cubicBezTo>
                <a:cubicBezTo>
                  <a:pt x="0" y="11"/>
                  <a:pt x="0" y="11"/>
                  <a:pt x="0" y="11"/>
                </a:cubicBezTo>
                <a:cubicBezTo>
                  <a:pt x="5" y="11"/>
                  <a:pt x="5" y="11"/>
                  <a:pt x="5" y="11"/>
                </a:cubicBezTo>
                <a:cubicBezTo>
                  <a:pt x="7" y="11"/>
                  <a:pt x="8" y="12"/>
                  <a:pt x="9" y="14"/>
                </a:cubicBezTo>
                <a:cubicBezTo>
                  <a:pt x="11" y="26"/>
                  <a:pt x="22" y="35"/>
                  <a:pt x="34" y="35"/>
                </a:cubicBezTo>
                <a:cubicBezTo>
                  <a:pt x="47" y="35"/>
                  <a:pt x="57" y="26"/>
                  <a:pt x="60" y="14"/>
                </a:cubicBezTo>
                <a:cubicBezTo>
                  <a:pt x="60" y="12"/>
                  <a:pt x="62" y="11"/>
                  <a:pt x="64" y="11"/>
                </a:cubicBezTo>
                <a:cubicBezTo>
                  <a:pt x="68" y="11"/>
                  <a:pt x="68" y="11"/>
                  <a:pt x="68" y="11"/>
                </a:cubicBezTo>
                <a:lnTo>
                  <a:pt x="60" y="3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Subtitle 2"/>
          <p:cNvSpPr txBox="1"/>
          <p:nvPr/>
        </p:nvSpPr>
        <p:spPr>
          <a:xfrm>
            <a:off x="4569101" y="3145972"/>
            <a:ext cx="2904301" cy="1756421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defPPr>
              <a:defRPr lang="zh-CN"/>
            </a:defPPr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800"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然而，为了在这个竞争激烈的行业中取得成功，音乐生需要有一个清晰的职业规划</a:t>
            </a:r>
          </a:p>
        </p:txBody>
      </p:sp>
      <p:sp>
        <p:nvSpPr>
          <p:cNvPr id="20" name="Freeform 6"/>
          <p:cNvSpPr/>
          <p:nvPr/>
        </p:nvSpPr>
        <p:spPr>
          <a:xfrm>
            <a:off x="7804151" y="2000252"/>
            <a:ext cx="3251200" cy="3255433"/>
          </a:xfrm>
          <a:custGeom>
            <a:gdLst>
              <a:gd name="T0" fmla="*/ 30 w 110"/>
              <a:gd name="T1" fmla="*/ 107 h 110"/>
              <a:gd name="T2" fmla="*/ 3 w 110"/>
              <a:gd name="T3" fmla="*/ 80 h 110"/>
              <a:gd name="T4" fmla="*/ 0 w 110"/>
              <a:gd name="T5" fmla="*/ 73 h 110"/>
              <a:gd name="T6" fmla="*/ 0 w 110"/>
              <a:gd name="T7" fmla="*/ 36 h 110"/>
              <a:gd name="T8" fmla="*/ 3 w 110"/>
              <a:gd name="T9" fmla="*/ 29 h 110"/>
              <a:gd name="T10" fmla="*/ 30 w 110"/>
              <a:gd name="T11" fmla="*/ 3 h 110"/>
              <a:gd name="T12" fmla="*/ 37 w 110"/>
              <a:gd name="T13" fmla="*/ 0 h 110"/>
              <a:gd name="T14" fmla="*/ 74 w 110"/>
              <a:gd name="T15" fmla="*/ 0 h 110"/>
              <a:gd name="T16" fmla="*/ 81 w 110"/>
              <a:gd name="T17" fmla="*/ 3 h 110"/>
              <a:gd name="T18" fmla="*/ 107 w 110"/>
              <a:gd name="T19" fmla="*/ 29 h 110"/>
              <a:gd name="T20" fmla="*/ 110 w 110"/>
              <a:gd name="T21" fmla="*/ 36 h 110"/>
              <a:gd name="T22" fmla="*/ 110 w 110"/>
              <a:gd name="T23" fmla="*/ 73 h 110"/>
              <a:gd name="T24" fmla="*/ 107 w 110"/>
              <a:gd name="T25" fmla="*/ 80 h 110"/>
              <a:gd name="T26" fmla="*/ 81 w 110"/>
              <a:gd name="T27" fmla="*/ 107 h 110"/>
              <a:gd name="T28" fmla="*/ 74 w 110"/>
              <a:gd name="T29" fmla="*/ 110 h 110"/>
              <a:gd name="T30" fmla="*/ 37 w 110"/>
              <a:gd name="T31" fmla="*/ 110 h 110"/>
              <a:gd name="T32" fmla="*/ 30 w 110"/>
              <a:gd name="T33" fmla="*/ 107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10" h="110">
                <a:moveTo>
                  <a:pt x="30" y="107"/>
                </a:moveTo>
                <a:cubicBezTo>
                  <a:pt x="3" y="80"/>
                  <a:pt x="3" y="80"/>
                  <a:pt x="3" y="80"/>
                </a:cubicBezTo>
                <a:cubicBezTo>
                  <a:pt x="1" y="78"/>
                  <a:pt x="0" y="76"/>
                  <a:pt x="0" y="73"/>
                </a:cubicBezTo>
                <a:cubicBezTo>
                  <a:pt x="0" y="36"/>
                  <a:pt x="0" y="36"/>
                  <a:pt x="0" y="36"/>
                </a:cubicBezTo>
                <a:cubicBezTo>
                  <a:pt x="0" y="33"/>
                  <a:pt x="1" y="31"/>
                  <a:pt x="3" y="29"/>
                </a:cubicBezTo>
                <a:cubicBezTo>
                  <a:pt x="30" y="3"/>
                  <a:pt x="30" y="3"/>
                  <a:pt x="30" y="3"/>
                </a:cubicBezTo>
                <a:cubicBezTo>
                  <a:pt x="31" y="1"/>
                  <a:pt x="34" y="0"/>
                  <a:pt x="37" y="0"/>
                </a:cubicBezTo>
                <a:cubicBezTo>
                  <a:pt x="74" y="0"/>
                  <a:pt x="74" y="0"/>
                  <a:pt x="74" y="0"/>
                </a:cubicBezTo>
                <a:cubicBezTo>
                  <a:pt x="77" y="0"/>
                  <a:pt x="79" y="1"/>
                  <a:pt x="81" y="3"/>
                </a:cubicBezTo>
                <a:cubicBezTo>
                  <a:pt x="107" y="29"/>
                  <a:pt x="107" y="29"/>
                  <a:pt x="107" y="29"/>
                </a:cubicBezTo>
                <a:cubicBezTo>
                  <a:pt x="109" y="31"/>
                  <a:pt x="110" y="33"/>
                  <a:pt x="110" y="36"/>
                </a:cubicBezTo>
                <a:cubicBezTo>
                  <a:pt x="110" y="73"/>
                  <a:pt x="110" y="73"/>
                  <a:pt x="110" y="73"/>
                </a:cubicBezTo>
                <a:cubicBezTo>
                  <a:pt x="110" y="76"/>
                  <a:pt x="109" y="78"/>
                  <a:pt x="107" y="80"/>
                </a:cubicBezTo>
                <a:cubicBezTo>
                  <a:pt x="81" y="107"/>
                  <a:pt x="81" y="107"/>
                  <a:pt x="81" y="107"/>
                </a:cubicBezTo>
                <a:cubicBezTo>
                  <a:pt x="79" y="109"/>
                  <a:pt x="77" y="110"/>
                  <a:pt x="74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4" y="110"/>
                  <a:pt x="31" y="109"/>
                  <a:pt x="30" y="107"/>
                </a:cubicBezTo>
                <a:close/>
              </a:path>
            </a:pathLst>
          </a:custGeom>
          <a:noFill/>
          <a:ln w="25400" cap="flat">
            <a:solidFill>
              <a:srgbClr val="127F93"/>
            </a:solidFill>
            <a:miter lim="400000"/>
          </a:ln>
          <a:effectLst>
            <a:outerShdw blurRad="190500" dist="127000" dir="5400000" rotWithShape="0">
              <a:srgbClr val="000000">
                <a:alpha val="20000"/>
              </a:srgbClr>
            </a:outerShdw>
          </a:effectLst>
        </p:spPr>
        <p:txBody>
          <a:bodyPr wrap="square" lIns="0" tIns="0" rIns="0" bIns="0" numCol="1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7"/>
          <p:cNvSpPr/>
          <p:nvPr/>
        </p:nvSpPr>
        <p:spPr>
          <a:xfrm>
            <a:off x="8426451" y="2000251"/>
            <a:ext cx="2008716" cy="1035051"/>
          </a:xfrm>
          <a:custGeom>
            <a:gdLst>
              <a:gd name="T0" fmla="*/ 60 w 68"/>
              <a:gd name="T1" fmla="*/ 3 h 35"/>
              <a:gd name="T2" fmla="*/ 53 w 68"/>
              <a:gd name="T3" fmla="*/ 0 h 35"/>
              <a:gd name="T4" fmla="*/ 16 w 68"/>
              <a:gd name="T5" fmla="*/ 0 h 35"/>
              <a:gd name="T6" fmla="*/ 9 w 68"/>
              <a:gd name="T7" fmla="*/ 3 h 35"/>
              <a:gd name="T8" fmla="*/ 0 w 68"/>
              <a:gd name="T9" fmla="*/ 11 h 35"/>
              <a:gd name="T10" fmla="*/ 5 w 68"/>
              <a:gd name="T11" fmla="*/ 11 h 35"/>
              <a:gd name="T12" fmla="*/ 9 w 68"/>
              <a:gd name="T13" fmla="*/ 14 h 35"/>
              <a:gd name="T14" fmla="*/ 34 w 68"/>
              <a:gd name="T15" fmla="*/ 35 h 35"/>
              <a:gd name="T16" fmla="*/ 60 w 68"/>
              <a:gd name="T17" fmla="*/ 14 h 35"/>
              <a:gd name="T18" fmla="*/ 64 w 68"/>
              <a:gd name="T19" fmla="*/ 11 h 35"/>
              <a:gd name="T20" fmla="*/ 68 w 68"/>
              <a:gd name="T21" fmla="*/ 11 h 35"/>
              <a:gd name="T22" fmla="*/ 60 w 68"/>
              <a:gd name="T23" fmla="*/ 3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8" h="35">
                <a:moveTo>
                  <a:pt x="60" y="3"/>
                </a:moveTo>
                <a:cubicBezTo>
                  <a:pt x="58" y="1"/>
                  <a:pt x="56" y="0"/>
                  <a:pt x="53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3" y="0"/>
                  <a:pt x="10" y="1"/>
                  <a:pt x="9" y="3"/>
                </a:cubicBezTo>
                <a:cubicBezTo>
                  <a:pt x="0" y="11"/>
                  <a:pt x="0" y="11"/>
                  <a:pt x="0" y="11"/>
                </a:cubicBezTo>
                <a:cubicBezTo>
                  <a:pt x="5" y="11"/>
                  <a:pt x="5" y="11"/>
                  <a:pt x="5" y="11"/>
                </a:cubicBezTo>
                <a:cubicBezTo>
                  <a:pt x="7" y="11"/>
                  <a:pt x="8" y="12"/>
                  <a:pt x="9" y="14"/>
                </a:cubicBezTo>
                <a:cubicBezTo>
                  <a:pt x="11" y="26"/>
                  <a:pt x="22" y="35"/>
                  <a:pt x="34" y="35"/>
                </a:cubicBezTo>
                <a:cubicBezTo>
                  <a:pt x="47" y="35"/>
                  <a:pt x="57" y="26"/>
                  <a:pt x="60" y="14"/>
                </a:cubicBezTo>
                <a:cubicBezTo>
                  <a:pt x="60" y="12"/>
                  <a:pt x="62" y="11"/>
                  <a:pt x="64" y="11"/>
                </a:cubicBezTo>
                <a:cubicBezTo>
                  <a:pt x="68" y="11"/>
                  <a:pt x="68" y="11"/>
                  <a:pt x="68" y="11"/>
                </a:cubicBezTo>
                <a:lnTo>
                  <a:pt x="60" y="3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Subtitle 2"/>
          <p:cNvSpPr txBox="1"/>
          <p:nvPr/>
        </p:nvSpPr>
        <p:spPr>
          <a:xfrm>
            <a:off x="7979051" y="3145973"/>
            <a:ext cx="2904302" cy="1344529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defPPr>
              <a:defRPr lang="zh-CN"/>
            </a:defPPr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800"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本篇文章将指导音乐生如何进行有效的职业规划，以实现他们的音乐梦想</a:t>
            </a:r>
          </a:p>
        </p:txBody>
      </p:sp>
      <p:sp>
        <p:nvSpPr>
          <p:cNvPr id="26" name="TextBox 24"/>
          <p:cNvSpPr txBox="1"/>
          <p:nvPr/>
        </p:nvSpPr>
        <p:spPr>
          <a:xfrm>
            <a:off x="5316174" y="1850743"/>
            <a:ext cx="1407251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微软雅黑" panose="020b0503020204020204" pitchFamily="34" charset="-122"/>
                <a:sym typeface="宋体"/>
              </a:rPr>
              <a:t>2</a:t>
            </a:r>
          </a:p>
        </p:txBody>
      </p:sp>
      <p:sp>
        <p:nvSpPr>
          <p:cNvPr id="27" name="TextBox 24"/>
          <p:cNvSpPr txBox="1"/>
          <p:nvPr/>
        </p:nvSpPr>
        <p:spPr>
          <a:xfrm>
            <a:off x="8726125" y="1850742"/>
            <a:ext cx="1407251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微软雅黑" panose="020b0503020204020204" pitchFamily="34" charset="-122"/>
                <a:sym typeface="宋体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403177753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0" dur="500" fill="hold" grpId="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dur="500" fill="hold" grpId="5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dur="500" fill="hold" grpId="6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3" presetClass="entr" presetSubtype="0" dur="500" fill="hold" grpId="7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dur="500" fill="hold" grpId="8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dur="500" fill="hold" grpId="9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dur="500" fill="hold" grpId="1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dur="500" fill="hold" grpId="1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1"/>
      <p:bldP spid="14" grpId="2"/>
      <p:bldP spid="15" grpId="3"/>
      <p:bldP spid="16" grpId="4"/>
      <p:bldP spid="17" grpId="5"/>
      <p:bldP spid="19" grpId="6"/>
      <p:bldP spid="20" grpId="7"/>
      <p:bldP spid="21" grpId="8"/>
      <p:bldP spid="23" grpId="9"/>
      <p:bldP spid="26" grpId="10"/>
      <p:bldP spid="27" grpId="1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文本框 35"/>
          <p:cNvSpPr txBox="1"/>
          <p:nvPr/>
        </p:nvSpPr>
        <p:spPr>
          <a:xfrm>
            <a:off x="623570" y="2204720"/>
            <a:ext cx="6048494" cy="2376408"/>
          </a:xfrm>
          <a:prstGeom prst="rect">
            <a:avLst/>
          </a:prstGeom>
          <a:noFill/>
        </p:spPr>
        <p:txBody>
          <a:bodyPr wrap="square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等宽" panose="020b0800000000000000" pitchFamily="34" charset="-122"/>
                <a:cs typeface="+mn-ea"/>
                <a:sym typeface="宋体"/>
              </a:rPr>
              <a:t>了解自我</a:t>
            </a:r>
          </a:p>
        </p:txBody>
      </p:sp>
      <p:sp>
        <p:nvSpPr>
          <p:cNvPr id="9" name="任意多边形 8"/>
          <p:cNvSpPr/>
          <p:nvPr/>
        </p:nvSpPr>
        <p:spPr>
          <a:xfrm rot="21228360">
            <a:off x="9809051" y="3754587"/>
            <a:ext cx="1576232" cy="1710975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6140">
            <a:off x="6761639" y="2110034"/>
            <a:ext cx="4140023" cy="3676079"/>
          </a:xfrm>
          <a:prstGeom prst="rect">
            <a:avLst/>
          </a:prstGeom>
        </p:spPr>
      </p:pic>
      <p:grpSp>
        <p:nvGrpSpPr>
          <p:cNvPr id="11" name="Group 4"/>
          <p:cNvGrpSpPr/>
          <p:nvPr/>
        </p:nvGrpSpPr>
        <p:grpSpPr>
          <a:xfrm>
            <a:off x="8591550" y="-4233"/>
            <a:ext cx="3615267" cy="4872567"/>
            <a:chOff x="4059" y="-2"/>
            <a:chExt cx="1708" cy="2302"/>
          </a:xfrm>
        </p:grpSpPr>
        <p:sp>
          <p:nvSpPr>
            <p:cNvPr id="15" name="AutoShape 3"/>
            <p:cNvSpPr>
              <a:spLocks noChangeAspect="1" noChangeArrowheads="1" noTextEdit="1"/>
            </p:cNvSpPr>
            <p:nvPr/>
          </p:nvSpPr>
          <p:spPr>
            <a:xfrm>
              <a:off x="4059" y="-2"/>
              <a:ext cx="1708" cy="23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5"/>
            <p:cNvSpPr/>
            <p:nvPr/>
          </p:nvSpPr>
          <p:spPr>
            <a:xfrm>
              <a:off x="4058" y="-3"/>
              <a:ext cx="1708" cy="2303"/>
            </a:xfrm>
            <a:custGeom>
              <a:gdLst>
                <a:gd name="T0" fmla="*/ 1087 w 1708"/>
                <a:gd name="T1" fmla="*/ 1995 h 2303"/>
                <a:gd name="T2" fmla="*/ 1708 w 1708"/>
                <a:gd name="T3" fmla="*/ 1680 h 2303"/>
                <a:gd name="T4" fmla="*/ 1708 w 1708"/>
                <a:gd name="T5" fmla="*/ 1939 h 2303"/>
                <a:gd name="T6" fmla="*/ 986 w 1708"/>
                <a:gd name="T7" fmla="*/ 2303 h 2303"/>
                <a:gd name="T8" fmla="*/ 0 w 1708"/>
                <a:gd name="T9" fmla="*/ 357 h 2303"/>
                <a:gd name="T10" fmla="*/ 704 w 1708"/>
                <a:gd name="T11" fmla="*/ 0 h 2303"/>
                <a:gd name="T12" fmla="*/ 1213 w 1708"/>
                <a:gd name="T13" fmla="*/ 0 h 2303"/>
                <a:gd name="T14" fmla="*/ 308 w 1708"/>
                <a:gd name="T15" fmla="*/ 458 h 2303"/>
                <a:gd name="T16" fmla="*/ 1087 w 1708"/>
                <a:gd name="T17" fmla="*/ 1995 h 2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08" h="2303">
                  <a:moveTo>
                    <a:pt x="1087" y="1995"/>
                  </a:moveTo>
                  <a:lnTo>
                    <a:pt x="1708" y="1680"/>
                  </a:lnTo>
                  <a:lnTo>
                    <a:pt x="1708" y="1939"/>
                  </a:lnTo>
                  <a:lnTo>
                    <a:pt x="986" y="2303"/>
                  </a:lnTo>
                  <a:lnTo>
                    <a:pt x="0" y="357"/>
                  </a:lnTo>
                  <a:lnTo>
                    <a:pt x="704" y="0"/>
                  </a:lnTo>
                  <a:lnTo>
                    <a:pt x="1213" y="0"/>
                  </a:lnTo>
                  <a:lnTo>
                    <a:pt x="308" y="458"/>
                  </a:lnTo>
                  <a:lnTo>
                    <a:pt x="1087" y="1995"/>
                  </a:lnTo>
                  <a:close/>
                </a:path>
              </a:pathLst>
            </a:custGeom>
            <a:solidFill>
              <a:srgbClr val="127F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150239" y="311205"/>
            <a:ext cx="11957931" cy="7339635"/>
            <a:chOff x="862679" y="233404"/>
            <a:chExt cx="8968448" cy="5504726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78465" y="625732"/>
              <a:ext cx="1949397" cy="2046670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2180" y="3816496"/>
              <a:ext cx="1668683" cy="1921634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06561" y="233404"/>
              <a:ext cx="667362" cy="768525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82344">
              <a:off x="8731999" y="3167380"/>
              <a:ext cx="1099128" cy="115397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736797">
              <a:off x="937480" y="3600045"/>
              <a:ext cx="1359575" cy="150917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695400" y="1090759"/>
            <a:ext cx="2858745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6600">
                <a:solidFill>
                  <a:srgbClr val="127F93"/>
                </a:solidFill>
                <a:latin typeface="宋体"/>
                <a:sym typeface="宋体"/>
              </a:rPr>
              <a:t>2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dur="1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5" presetClass="entr" presetSubtype="0" dur="1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86"/>
          <p:cNvSpPr txBox="1"/>
          <p:nvPr/>
        </p:nvSpPr>
        <p:spPr>
          <a:xfrm>
            <a:off x="911424" y="188640"/>
            <a:ext cx="10801200" cy="5288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了解自我</a:t>
            </a:r>
          </a:p>
        </p:txBody>
      </p:sp>
      <p:sp>
        <p:nvSpPr>
          <p:cNvPr id="41" name="任意多边形 29"/>
          <p:cNvSpPr/>
          <p:nvPr/>
        </p:nvSpPr>
        <p:spPr>
          <a:xfrm rot="19810637">
            <a:off x="-81833" y="-267745"/>
            <a:ext cx="712235" cy="773120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4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693" y="66469"/>
            <a:ext cx="464444" cy="534848"/>
          </a:xfrm>
          <a:prstGeom prst="rect">
            <a:avLst/>
          </a:prstGeom>
          <a:ln>
            <a:noFill/>
          </a:ln>
        </p:spPr>
      </p:pic>
      <p:pic>
        <p:nvPicPr>
          <p:cNvPr id="43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3878" y="5373216"/>
            <a:ext cx="2599196" cy="2728893"/>
          </a:xfrm>
          <a:prstGeom prst="rect">
            <a:avLst/>
          </a:prstGeom>
          <a:ln>
            <a:noFill/>
          </a:ln>
        </p:spPr>
      </p:pic>
      <p:pic>
        <p:nvPicPr>
          <p:cNvPr id="4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8568" y="-59286"/>
            <a:ext cx="889816" cy="1024700"/>
          </a:xfrm>
          <a:prstGeom prst="rect">
            <a:avLst/>
          </a:prstGeom>
          <a:ln>
            <a:noFill/>
          </a:ln>
        </p:spPr>
      </p:pic>
      <p:pic>
        <p:nvPicPr>
          <p:cNvPr id="45" name="New picture"/>
          <p:cNvPicPr/>
          <p:nvPr/>
        </p:nvPicPr>
        <p:blipFill>
          <a:blip r:embed="rId4"/>
          <a:stretch>
            <a:fillRect/>
          </a:stretch>
        </p:blipFill>
        <p:spPr>
          <a:xfrm rot="16736797">
            <a:off x="-632101" y="5663241"/>
            <a:ext cx="1812767" cy="2012237"/>
          </a:xfrm>
          <a:prstGeom prst="rect">
            <a:avLst/>
          </a:prstGeom>
          <a:ln>
            <a:noFill/>
          </a:ln>
        </p:spPr>
      </p:pic>
      <p:sp>
        <p:nvSpPr>
          <p:cNvPr id="24" name="Freeform 5"/>
          <p:cNvSpPr/>
          <p:nvPr/>
        </p:nvSpPr>
        <p:spPr>
          <a:xfrm>
            <a:off x="2136989" y="1642561"/>
            <a:ext cx="7907865" cy="1159456"/>
          </a:xfrm>
          <a:custGeom>
            <a:gdLst>
              <a:gd name="T0" fmla="*/ 3175 w 3442"/>
              <a:gd name="T1" fmla="*/ 0 h 533"/>
              <a:gd name="T2" fmla="*/ 2985 w 3442"/>
              <a:gd name="T3" fmla="*/ 0 h 533"/>
              <a:gd name="T4" fmla="*/ 2871 w 3442"/>
              <a:gd name="T5" fmla="*/ 0 h 533"/>
              <a:gd name="T6" fmla="*/ 2680 w 3442"/>
              <a:gd name="T7" fmla="*/ 0 h 533"/>
              <a:gd name="T8" fmla="*/ 2321 w 3442"/>
              <a:gd name="T9" fmla="*/ 0 h 533"/>
              <a:gd name="T10" fmla="*/ 2017 w 3442"/>
              <a:gd name="T11" fmla="*/ 0 h 533"/>
              <a:gd name="T12" fmla="*/ 1425 w 3442"/>
              <a:gd name="T13" fmla="*/ 0 h 533"/>
              <a:gd name="T14" fmla="*/ 1121 w 3442"/>
              <a:gd name="T15" fmla="*/ 0 h 533"/>
              <a:gd name="T16" fmla="*/ 868 w 3442"/>
              <a:gd name="T17" fmla="*/ 0 h 533"/>
              <a:gd name="T18" fmla="*/ 571 w 3442"/>
              <a:gd name="T19" fmla="*/ 0 h 533"/>
              <a:gd name="T20" fmla="*/ 563 w 3442"/>
              <a:gd name="T21" fmla="*/ 0 h 533"/>
              <a:gd name="T22" fmla="*/ 267 w 3442"/>
              <a:gd name="T23" fmla="*/ 0 h 533"/>
              <a:gd name="T24" fmla="*/ 0 w 3442"/>
              <a:gd name="T25" fmla="*/ 267 h 533"/>
              <a:gd name="T26" fmla="*/ 267 w 3442"/>
              <a:gd name="T27" fmla="*/ 533 h 533"/>
              <a:gd name="T28" fmla="*/ 563 w 3442"/>
              <a:gd name="T29" fmla="*/ 533 h 533"/>
              <a:gd name="T30" fmla="*/ 571 w 3442"/>
              <a:gd name="T31" fmla="*/ 533 h 533"/>
              <a:gd name="T32" fmla="*/ 868 w 3442"/>
              <a:gd name="T33" fmla="*/ 533 h 533"/>
              <a:gd name="T34" fmla="*/ 1121 w 3442"/>
              <a:gd name="T35" fmla="*/ 533 h 533"/>
              <a:gd name="T36" fmla="*/ 1425 w 3442"/>
              <a:gd name="T37" fmla="*/ 533 h 533"/>
              <a:gd name="T38" fmla="*/ 2017 w 3442"/>
              <a:gd name="T39" fmla="*/ 533 h 533"/>
              <a:gd name="T40" fmla="*/ 2321 w 3442"/>
              <a:gd name="T41" fmla="*/ 533 h 533"/>
              <a:gd name="T42" fmla="*/ 2680 w 3442"/>
              <a:gd name="T43" fmla="*/ 533 h 533"/>
              <a:gd name="T44" fmla="*/ 2871 w 3442"/>
              <a:gd name="T45" fmla="*/ 533 h 533"/>
              <a:gd name="T46" fmla="*/ 2985 w 3442"/>
              <a:gd name="T47" fmla="*/ 533 h 533"/>
              <a:gd name="T48" fmla="*/ 3175 w 3442"/>
              <a:gd name="T49" fmla="*/ 533 h 533"/>
              <a:gd name="T50" fmla="*/ 3442 w 3442"/>
              <a:gd name="T51" fmla="*/ 267 h 533"/>
              <a:gd name="T52" fmla="*/ 3175 w 3442"/>
              <a:gd name="T53" fmla="*/ 0 h 5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3442" h="533">
                <a:moveTo>
                  <a:pt x="3175" y="0"/>
                </a:moveTo>
                <a:cubicBezTo>
                  <a:pt x="2985" y="0"/>
                  <a:pt x="2985" y="0"/>
                  <a:pt x="2985" y="0"/>
                </a:cubicBezTo>
                <a:cubicBezTo>
                  <a:pt x="2871" y="0"/>
                  <a:pt x="2871" y="0"/>
                  <a:pt x="2871" y="0"/>
                </a:cubicBezTo>
                <a:cubicBezTo>
                  <a:pt x="2680" y="0"/>
                  <a:pt x="2680" y="0"/>
                  <a:pt x="2680" y="0"/>
                </a:cubicBezTo>
                <a:cubicBezTo>
                  <a:pt x="2321" y="0"/>
                  <a:pt x="2321" y="0"/>
                  <a:pt x="2321" y="0"/>
                </a:cubicBezTo>
                <a:cubicBezTo>
                  <a:pt x="2017" y="0"/>
                  <a:pt x="2017" y="0"/>
                  <a:pt x="2017" y="0"/>
                </a:cubicBezTo>
                <a:cubicBezTo>
                  <a:pt x="1425" y="0"/>
                  <a:pt x="1425" y="0"/>
                  <a:pt x="1425" y="0"/>
                </a:cubicBezTo>
                <a:cubicBezTo>
                  <a:pt x="1121" y="0"/>
                  <a:pt x="1121" y="0"/>
                  <a:pt x="1121" y="0"/>
                </a:cubicBezTo>
                <a:cubicBezTo>
                  <a:pt x="868" y="0"/>
                  <a:pt x="868" y="0"/>
                  <a:pt x="868" y="0"/>
                </a:cubicBezTo>
                <a:cubicBezTo>
                  <a:pt x="571" y="0"/>
                  <a:pt x="571" y="0"/>
                  <a:pt x="571" y="0"/>
                </a:cubicBezTo>
                <a:cubicBezTo>
                  <a:pt x="563" y="0"/>
                  <a:pt x="563" y="0"/>
                  <a:pt x="563" y="0"/>
                </a:cubicBezTo>
                <a:cubicBezTo>
                  <a:pt x="267" y="0"/>
                  <a:pt x="267" y="0"/>
                  <a:pt x="267" y="0"/>
                </a:cubicBezTo>
                <a:cubicBezTo>
                  <a:pt x="120" y="0"/>
                  <a:pt x="0" y="120"/>
                  <a:pt x="0" y="267"/>
                </a:cubicBezTo>
                <a:cubicBezTo>
                  <a:pt x="0" y="414"/>
                  <a:pt x="120" y="533"/>
                  <a:pt x="267" y="533"/>
                </a:cubicBezTo>
                <a:cubicBezTo>
                  <a:pt x="563" y="533"/>
                  <a:pt x="563" y="533"/>
                  <a:pt x="563" y="533"/>
                </a:cubicBezTo>
                <a:cubicBezTo>
                  <a:pt x="571" y="533"/>
                  <a:pt x="571" y="533"/>
                  <a:pt x="571" y="533"/>
                </a:cubicBezTo>
                <a:cubicBezTo>
                  <a:pt x="868" y="533"/>
                  <a:pt x="868" y="533"/>
                  <a:pt x="868" y="533"/>
                </a:cubicBezTo>
                <a:cubicBezTo>
                  <a:pt x="1121" y="533"/>
                  <a:pt x="1121" y="533"/>
                  <a:pt x="1121" y="533"/>
                </a:cubicBezTo>
                <a:cubicBezTo>
                  <a:pt x="1425" y="533"/>
                  <a:pt x="1425" y="533"/>
                  <a:pt x="1425" y="533"/>
                </a:cubicBezTo>
                <a:cubicBezTo>
                  <a:pt x="2017" y="533"/>
                  <a:pt x="2017" y="533"/>
                  <a:pt x="2017" y="533"/>
                </a:cubicBezTo>
                <a:cubicBezTo>
                  <a:pt x="2321" y="533"/>
                  <a:pt x="2321" y="533"/>
                  <a:pt x="2321" y="533"/>
                </a:cubicBezTo>
                <a:cubicBezTo>
                  <a:pt x="2680" y="533"/>
                  <a:pt x="2680" y="533"/>
                  <a:pt x="2680" y="533"/>
                </a:cubicBezTo>
                <a:cubicBezTo>
                  <a:pt x="2871" y="533"/>
                  <a:pt x="2871" y="533"/>
                  <a:pt x="2871" y="533"/>
                </a:cubicBezTo>
                <a:cubicBezTo>
                  <a:pt x="2985" y="533"/>
                  <a:pt x="2985" y="533"/>
                  <a:pt x="2985" y="533"/>
                </a:cubicBezTo>
                <a:cubicBezTo>
                  <a:pt x="3175" y="533"/>
                  <a:pt x="3175" y="533"/>
                  <a:pt x="3175" y="533"/>
                </a:cubicBezTo>
                <a:cubicBezTo>
                  <a:pt x="3323" y="533"/>
                  <a:pt x="3442" y="414"/>
                  <a:pt x="3442" y="267"/>
                </a:cubicBezTo>
                <a:cubicBezTo>
                  <a:pt x="3442" y="120"/>
                  <a:pt x="3323" y="0"/>
                  <a:pt x="3175" y="0"/>
                </a:cubicBezTo>
                <a:close/>
              </a:path>
            </a:pathLst>
          </a:custGeom>
          <a:noFill/>
          <a:ln w="25400" cap="flat">
            <a:solidFill>
              <a:srgbClr val="127F93"/>
            </a:solidFill>
            <a:miter lim="400000"/>
          </a:ln>
          <a:effectLst>
            <a:outerShdw blurRad="190500" dist="127000" dir="5400000" rotWithShape="0">
              <a:srgbClr val="000000">
                <a:alpha val="20000"/>
              </a:srgbClr>
            </a:outerShdw>
          </a:effectLst>
        </p:spPr>
        <p:txBody>
          <a:bodyPr wrap="square" lIns="0" tIns="0" rIns="0" bIns="0" numCol="1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Rectangle 6"/>
          <p:cNvSpPr>
            <a:spLocks noChangeArrowheads="1"/>
          </p:cNvSpPr>
          <p:nvPr/>
        </p:nvSpPr>
        <p:spPr>
          <a:xfrm>
            <a:off x="2839665" y="1652960"/>
            <a:ext cx="1850503" cy="1159456"/>
          </a:xfrm>
          <a:prstGeom prst="rect">
            <a:avLst/>
          </a:prstGeom>
          <a:solidFill>
            <a:srgbClr val="127F93"/>
          </a:solidFill>
          <a:ln>
            <a:solidFill>
              <a:srgbClr val="127F93"/>
            </a:solidFill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TextBox 24"/>
          <p:cNvSpPr txBox="1"/>
          <p:nvPr/>
        </p:nvSpPr>
        <p:spPr>
          <a:xfrm>
            <a:off x="3061290" y="1627254"/>
            <a:ext cx="1407251" cy="1189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4800">
                <a:solidFill>
                  <a:schemeClr val="bg1"/>
                </a:solidFill>
                <a:latin typeface="宋体"/>
                <a:ea typeface="汉仪中圆简" panose="02010609000101010101" pitchFamily="49" charset="-122"/>
                <a:sym typeface="宋体"/>
              </a:rPr>
              <a:t>1</a:t>
            </a:r>
          </a:p>
        </p:txBody>
      </p:sp>
      <p:sp>
        <p:nvSpPr>
          <p:cNvPr id="27" name="Subtitle 2"/>
          <p:cNvSpPr txBox="1"/>
          <p:nvPr/>
        </p:nvSpPr>
        <p:spPr>
          <a:xfrm>
            <a:off x="4785360" y="1751000"/>
            <a:ext cx="4904945" cy="932638"/>
          </a:xfrm>
          <a:prstGeom prst="rect">
            <a:avLst/>
          </a:prstGeom>
        </p:spPr>
        <p:txBody>
          <a:bodyPr vert="horz" wrap="square" lIns="108745" tIns="54373" rIns="108745" bIns="54373" rtlCol="0" anchor="ctr">
            <a:spAutoFit/>
          </a:bodyPr>
          <a:lstStyle>
            <a:defPPr>
              <a:defRPr lang="zh-CN"/>
            </a:defPPr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1800">
                <a:latin typeface="宋体"/>
                <a:ea typeface="汉仪中圆简" panose="02010609000101010101" pitchFamily="49" charset="-122"/>
                <a:cs typeface="Open Sans" panose="020b0606030504020204" pitchFamily="34" charset="0"/>
                <a:sym typeface="宋体"/>
              </a:rPr>
              <a:t>首先，音乐生需要了解自己的兴趣、优势和目标</a:t>
            </a:r>
          </a:p>
        </p:txBody>
      </p:sp>
      <p:sp>
        <p:nvSpPr>
          <p:cNvPr id="28" name="Freeform 5"/>
          <p:cNvSpPr/>
          <p:nvPr/>
        </p:nvSpPr>
        <p:spPr>
          <a:xfrm>
            <a:off x="2136989" y="3064961"/>
            <a:ext cx="7907865" cy="1159456"/>
          </a:xfrm>
          <a:custGeom>
            <a:gdLst>
              <a:gd name="T0" fmla="*/ 3175 w 3442"/>
              <a:gd name="T1" fmla="*/ 0 h 533"/>
              <a:gd name="T2" fmla="*/ 2985 w 3442"/>
              <a:gd name="T3" fmla="*/ 0 h 533"/>
              <a:gd name="T4" fmla="*/ 2871 w 3442"/>
              <a:gd name="T5" fmla="*/ 0 h 533"/>
              <a:gd name="T6" fmla="*/ 2680 w 3442"/>
              <a:gd name="T7" fmla="*/ 0 h 533"/>
              <a:gd name="T8" fmla="*/ 2321 w 3442"/>
              <a:gd name="T9" fmla="*/ 0 h 533"/>
              <a:gd name="T10" fmla="*/ 2017 w 3442"/>
              <a:gd name="T11" fmla="*/ 0 h 533"/>
              <a:gd name="T12" fmla="*/ 1425 w 3442"/>
              <a:gd name="T13" fmla="*/ 0 h 533"/>
              <a:gd name="T14" fmla="*/ 1121 w 3442"/>
              <a:gd name="T15" fmla="*/ 0 h 533"/>
              <a:gd name="T16" fmla="*/ 868 w 3442"/>
              <a:gd name="T17" fmla="*/ 0 h 533"/>
              <a:gd name="T18" fmla="*/ 571 w 3442"/>
              <a:gd name="T19" fmla="*/ 0 h 533"/>
              <a:gd name="T20" fmla="*/ 563 w 3442"/>
              <a:gd name="T21" fmla="*/ 0 h 533"/>
              <a:gd name="T22" fmla="*/ 267 w 3442"/>
              <a:gd name="T23" fmla="*/ 0 h 533"/>
              <a:gd name="T24" fmla="*/ 0 w 3442"/>
              <a:gd name="T25" fmla="*/ 267 h 533"/>
              <a:gd name="T26" fmla="*/ 267 w 3442"/>
              <a:gd name="T27" fmla="*/ 533 h 533"/>
              <a:gd name="T28" fmla="*/ 563 w 3442"/>
              <a:gd name="T29" fmla="*/ 533 h 533"/>
              <a:gd name="T30" fmla="*/ 571 w 3442"/>
              <a:gd name="T31" fmla="*/ 533 h 533"/>
              <a:gd name="T32" fmla="*/ 868 w 3442"/>
              <a:gd name="T33" fmla="*/ 533 h 533"/>
              <a:gd name="T34" fmla="*/ 1121 w 3442"/>
              <a:gd name="T35" fmla="*/ 533 h 533"/>
              <a:gd name="T36" fmla="*/ 1425 w 3442"/>
              <a:gd name="T37" fmla="*/ 533 h 533"/>
              <a:gd name="T38" fmla="*/ 2017 w 3442"/>
              <a:gd name="T39" fmla="*/ 533 h 533"/>
              <a:gd name="T40" fmla="*/ 2321 w 3442"/>
              <a:gd name="T41" fmla="*/ 533 h 533"/>
              <a:gd name="T42" fmla="*/ 2680 w 3442"/>
              <a:gd name="T43" fmla="*/ 533 h 533"/>
              <a:gd name="T44" fmla="*/ 2871 w 3442"/>
              <a:gd name="T45" fmla="*/ 533 h 533"/>
              <a:gd name="T46" fmla="*/ 2985 w 3442"/>
              <a:gd name="T47" fmla="*/ 533 h 533"/>
              <a:gd name="T48" fmla="*/ 3175 w 3442"/>
              <a:gd name="T49" fmla="*/ 533 h 533"/>
              <a:gd name="T50" fmla="*/ 3442 w 3442"/>
              <a:gd name="T51" fmla="*/ 267 h 533"/>
              <a:gd name="T52" fmla="*/ 3175 w 3442"/>
              <a:gd name="T53" fmla="*/ 0 h 5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3442" h="533">
                <a:moveTo>
                  <a:pt x="3175" y="0"/>
                </a:moveTo>
                <a:cubicBezTo>
                  <a:pt x="2985" y="0"/>
                  <a:pt x="2985" y="0"/>
                  <a:pt x="2985" y="0"/>
                </a:cubicBezTo>
                <a:cubicBezTo>
                  <a:pt x="2871" y="0"/>
                  <a:pt x="2871" y="0"/>
                  <a:pt x="2871" y="0"/>
                </a:cubicBezTo>
                <a:cubicBezTo>
                  <a:pt x="2680" y="0"/>
                  <a:pt x="2680" y="0"/>
                  <a:pt x="2680" y="0"/>
                </a:cubicBezTo>
                <a:cubicBezTo>
                  <a:pt x="2321" y="0"/>
                  <a:pt x="2321" y="0"/>
                  <a:pt x="2321" y="0"/>
                </a:cubicBezTo>
                <a:cubicBezTo>
                  <a:pt x="2017" y="0"/>
                  <a:pt x="2017" y="0"/>
                  <a:pt x="2017" y="0"/>
                </a:cubicBezTo>
                <a:cubicBezTo>
                  <a:pt x="1425" y="0"/>
                  <a:pt x="1425" y="0"/>
                  <a:pt x="1425" y="0"/>
                </a:cubicBezTo>
                <a:cubicBezTo>
                  <a:pt x="1121" y="0"/>
                  <a:pt x="1121" y="0"/>
                  <a:pt x="1121" y="0"/>
                </a:cubicBezTo>
                <a:cubicBezTo>
                  <a:pt x="868" y="0"/>
                  <a:pt x="868" y="0"/>
                  <a:pt x="868" y="0"/>
                </a:cubicBezTo>
                <a:cubicBezTo>
                  <a:pt x="571" y="0"/>
                  <a:pt x="571" y="0"/>
                  <a:pt x="571" y="0"/>
                </a:cubicBezTo>
                <a:cubicBezTo>
                  <a:pt x="563" y="0"/>
                  <a:pt x="563" y="0"/>
                  <a:pt x="563" y="0"/>
                </a:cubicBezTo>
                <a:cubicBezTo>
                  <a:pt x="267" y="0"/>
                  <a:pt x="267" y="0"/>
                  <a:pt x="267" y="0"/>
                </a:cubicBezTo>
                <a:cubicBezTo>
                  <a:pt x="120" y="0"/>
                  <a:pt x="0" y="120"/>
                  <a:pt x="0" y="267"/>
                </a:cubicBezTo>
                <a:cubicBezTo>
                  <a:pt x="0" y="414"/>
                  <a:pt x="120" y="533"/>
                  <a:pt x="267" y="533"/>
                </a:cubicBezTo>
                <a:cubicBezTo>
                  <a:pt x="563" y="533"/>
                  <a:pt x="563" y="533"/>
                  <a:pt x="563" y="533"/>
                </a:cubicBezTo>
                <a:cubicBezTo>
                  <a:pt x="571" y="533"/>
                  <a:pt x="571" y="533"/>
                  <a:pt x="571" y="533"/>
                </a:cubicBezTo>
                <a:cubicBezTo>
                  <a:pt x="868" y="533"/>
                  <a:pt x="868" y="533"/>
                  <a:pt x="868" y="533"/>
                </a:cubicBezTo>
                <a:cubicBezTo>
                  <a:pt x="1121" y="533"/>
                  <a:pt x="1121" y="533"/>
                  <a:pt x="1121" y="533"/>
                </a:cubicBezTo>
                <a:cubicBezTo>
                  <a:pt x="1425" y="533"/>
                  <a:pt x="1425" y="533"/>
                  <a:pt x="1425" y="533"/>
                </a:cubicBezTo>
                <a:cubicBezTo>
                  <a:pt x="2017" y="533"/>
                  <a:pt x="2017" y="533"/>
                  <a:pt x="2017" y="533"/>
                </a:cubicBezTo>
                <a:cubicBezTo>
                  <a:pt x="2321" y="533"/>
                  <a:pt x="2321" y="533"/>
                  <a:pt x="2321" y="533"/>
                </a:cubicBezTo>
                <a:cubicBezTo>
                  <a:pt x="2680" y="533"/>
                  <a:pt x="2680" y="533"/>
                  <a:pt x="2680" y="533"/>
                </a:cubicBezTo>
                <a:cubicBezTo>
                  <a:pt x="2871" y="533"/>
                  <a:pt x="2871" y="533"/>
                  <a:pt x="2871" y="533"/>
                </a:cubicBezTo>
                <a:cubicBezTo>
                  <a:pt x="2985" y="533"/>
                  <a:pt x="2985" y="533"/>
                  <a:pt x="2985" y="533"/>
                </a:cubicBezTo>
                <a:cubicBezTo>
                  <a:pt x="3175" y="533"/>
                  <a:pt x="3175" y="533"/>
                  <a:pt x="3175" y="533"/>
                </a:cubicBezTo>
                <a:cubicBezTo>
                  <a:pt x="3323" y="533"/>
                  <a:pt x="3442" y="414"/>
                  <a:pt x="3442" y="267"/>
                </a:cubicBezTo>
                <a:cubicBezTo>
                  <a:pt x="3442" y="120"/>
                  <a:pt x="3323" y="0"/>
                  <a:pt x="3175" y="0"/>
                </a:cubicBezTo>
                <a:close/>
              </a:path>
            </a:pathLst>
          </a:custGeom>
          <a:noFill/>
          <a:ln w="25400" cap="flat">
            <a:solidFill>
              <a:srgbClr val="127F93"/>
            </a:solidFill>
            <a:miter lim="400000"/>
          </a:ln>
          <a:effectLst>
            <a:outerShdw blurRad="190500" dist="127000" dir="5400000" rotWithShape="0">
              <a:srgbClr val="000000">
                <a:alpha val="20000"/>
              </a:srgbClr>
            </a:outerShdw>
          </a:effectLst>
        </p:spPr>
        <p:txBody>
          <a:bodyPr wrap="square" lIns="0" tIns="0" rIns="0" bIns="0" numCol="1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Rectangle 6"/>
          <p:cNvSpPr>
            <a:spLocks noChangeArrowheads="1"/>
          </p:cNvSpPr>
          <p:nvPr/>
        </p:nvSpPr>
        <p:spPr>
          <a:xfrm>
            <a:off x="2839665" y="3075360"/>
            <a:ext cx="1850503" cy="1159456"/>
          </a:xfrm>
          <a:prstGeom prst="rect">
            <a:avLst/>
          </a:prstGeom>
          <a:solidFill>
            <a:srgbClr val="127F93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Subtitle 2"/>
          <p:cNvSpPr txBox="1"/>
          <p:nvPr/>
        </p:nvSpPr>
        <p:spPr>
          <a:xfrm>
            <a:off x="4785360" y="3188768"/>
            <a:ext cx="4904945" cy="932638"/>
          </a:xfrm>
          <a:prstGeom prst="rect">
            <a:avLst/>
          </a:prstGeom>
        </p:spPr>
        <p:txBody>
          <a:bodyPr vert="horz" wrap="square" lIns="108745" tIns="54373" rIns="108745" bIns="54373" rtlCol="0" anchor="ctr">
            <a:spAutoFit/>
          </a:bodyPr>
          <a:lstStyle>
            <a:defPPr>
              <a:defRPr lang="zh-CN"/>
            </a:defPPr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1800">
                <a:latin typeface="宋体"/>
                <a:ea typeface="汉仪中圆简" panose="02010609000101010101" pitchFamily="49" charset="-122"/>
                <a:cs typeface="Open Sans" panose="020b0606030504020204" pitchFamily="34" charset="0"/>
                <a:sym typeface="宋体"/>
              </a:rPr>
              <a:t>这将有助于他们确定适合自己的职业方向，并为此做好准备</a:t>
            </a:r>
          </a:p>
        </p:txBody>
      </p:sp>
      <p:sp>
        <p:nvSpPr>
          <p:cNvPr id="32" name="Freeform 5"/>
          <p:cNvSpPr/>
          <p:nvPr/>
        </p:nvSpPr>
        <p:spPr>
          <a:xfrm>
            <a:off x="2136989" y="4436561"/>
            <a:ext cx="7907865" cy="1159456"/>
          </a:xfrm>
          <a:custGeom>
            <a:gdLst>
              <a:gd name="T0" fmla="*/ 3175 w 3442"/>
              <a:gd name="T1" fmla="*/ 0 h 533"/>
              <a:gd name="T2" fmla="*/ 2985 w 3442"/>
              <a:gd name="T3" fmla="*/ 0 h 533"/>
              <a:gd name="T4" fmla="*/ 2871 w 3442"/>
              <a:gd name="T5" fmla="*/ 0 h 533"/>
              <a:gd name="T6" fmla="*/ 2680 w 3442"/>
              <a:gd name="T7" fmla="*/ 0 h 533"/>
              <a:gd name="T8" fmla="*/ 2321 w 3442"/>
              <a:gd name="T9" fmla="*/ 0 h 533"/>
              <a:gd name="T10" fmla="*/ 2017 w 3442"/>
              <a:gd name="T11" fmla="*/ 0 h 533"/>
              <a:gd name="T12" fmla="*/ 1425 w 3442"/>
              <a:gd name="T13" fmla="*/ 0 h 533"/>
              <a:gd name="T14" fmla="*/ 1121 w 3442"/>
              <a:gd name="T15" fmla="*/ 0 h 533"/>
              <a:gd name="T16" fmla="*/ 868 w 3442"/>
              <a:gd name="T17" fmla="*/ 0 h 533"/>
              <a:gd name="T18" fmla="*/ 571 w 3442"/>
              <a:gd name="T19" fmla="*/ 0 h 533"/>
              <a:gd name="T20" fmla="*/ 563 w 3442"/>
              <a:gd name="T21" fmla="*/ 0 h 533"/>
              <a:gd name="T22" fmla="*/ 267 w 3442"/>
              <a:gd name="T23" fmla="*/ 0 h 533"/>
              <a:gd name="T24" fmla="*/ 0 w 3442"/>
              <a:gd name="T25" fmla="*/ 267 h 533"/>
              <a:gd name="T26" fmla="*/ 267 w 3442"/>
              <a:gd name="T27" fmla="*/ 533 h 533"/>
              <a:gd name="T28" fmla="*/ 563 w 3442"/>
              <a:gd name="T29" fmla="*/ 533 h 533"/>
              <a:gd name="T30" fmla="*/ 571 w 3442"/>
              <a:gd name="T31" fmla="*/ 533 h 533"/>
              <a:gd name="T32" fmla="*/ 868 w 3442"/>
              <a:gd name="T33" fmla="*/ 533 h 533"/>
              <a:gd name="T34" fmla="*/ 1121 w 3442"/>
              <a:gd name="T35" fmla="*/ 533 h 533"/>
              <a:gd name="T36" fmla="*/ 1425 w 3442"/>
              <a:gd name="T37" fmla="*/ 533 h 533"/>
              <a:gd name="T38" fmla="*/ 2017 w 3442"/>
              <a:gd name="T39" fmla="*/ 533 h 533"/>
              <a:gd name="T40" fmla="*/ 2321 w 3442"/>
              <a:gd name="T41" fmla="*/ 533 h 533"/>
              <a:gd name="T42" fmla="*/ 2680 w 3442"/>
              <a:gd name="T43" fmla="*/ 533 h 533"/>
              <a:gd name="T44" fmla="*/ 2871 w 3442"/>
              <a:gd name="T45" fmla="*/ 533 h 533"/>
              <a:gd name="T46" fmla="*/ 2985 w 3442"/>
              <a:gd name="T47" fmla="*/ 533 h 533"/>
              <a:gd name="T48" fmla="*/ 3175 w 3442"/>
              <a:gd name="T49" fmla="*/ 533 h 533"/>
              <a:gd name="T50" fmla="*/ 3442 w 3442"/>
              <a:gd name="T51" fmla="*/ 267 h 533"/>
              <a:gd name="T52" fmla="*/ 3175 w 3442"/>
              <a:gd name="T53" fmla="*/ 0 h 5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3442" h="533">
                <a:moveTo>
                  <a:pt x="3175" y="0"/>
                </a:moveTo>
                <a:cubicBezTo>
                  <a:pt x="2985" y="0"/>
                  <a:pt x="2985" y="0"/>
                  <a:pt x="2985" y="0"/>
                </a:cubicBezTo>
                <a:cubicBezTo>
                  <a:pt x="2871" y="0"/>
                  <a:pt x="2871" y="0"/>
                  <a:pt x="2871" y="0"/>
                </a:cubicBezTo>
                <a:cubicBezTo>
                  <a:pt x="2680" y="0"/>
                  <a:pt x="2680" y="0"/>
                  <a:pt x="2680" y="0"/>
                </a:cubicBezTo>
                <a:cubicBezTo>
                  <a:pt x="2321" y="0"/>
                  <a:pt x="2321" y="0"/>
                  <a:pt x="2321" y="0"/>
                </a:cubicBezTo>
                <a:cubicBezTo>
                  <a:pt x="2017" y="0"/>
                  <a:pt x="2017" y="0"/>
                  <a:pt x="2017" y="0"/>
                </a:cubicBezTo>
                <a:cubicBezTo>
                  <a:pt x="1425" y="0"/>
                  <a:pt x="1425" y="0"/>
                  <a:pt x="1425" y="0"/>
                </a:cubicBezTo>
                <a:cubicBezTo>
                  <a:pt x="1121" y="0"/>
                  <a:pt x="1121" y="0"/>
                  <a:pt x="1121" y="0"/>
                </a:cubicBezTo>
                <a:cubicBezTo>
                  <a:pt x="868" y="0"/>
                  <a:pt x="868" y="0"/>
                  <a:pt x="868" y="0"/>
                </a:cubicBezTo>
                <a:cubicBezTo>
                  <a:pt x="571" y="0"/>
                  <a:pt x="571" y="0"/>
                  <a:pt x="571" y="0"/>
                </a:cubicBezTo>
                <a:cubicBezTo>
                  <a:pt x="563" y="0"/>
                  <a:pt x="563" y="0"/>
                  <a:pt x="563" y="0"/>
                </a:cubicBezTo>
                <a:cubicBezTo>
                  <a:pt x="267" y="0"/>
                  <a:pt x="267" y="0"/>
                  <a:pt x="267" y="0"/>
                </a:cubicBezTo>
                <a:cubicBezTo>
                  <a:pt x="120" y="0"/>
                  <a:pt x="0" y="120"/>
                  <a:pt x="0" y="267"/>
                </a:cubicBezTo>
                <a:cubicBezTo>
                  <a:pt x="0" y="414"/>
                  <a:pt x="120" y="533"/>
                  <a:pt x="267" y="533"/>
                </a:cubicBezTo>
                <a:cubicBezTo>
                  <a:pt x="563" y="533"/>
                  <a:pt x="563" y="533"/>
                  <a:pt x="563" y="533"/>
                </a:cubicBezTo>
                <a:cubicBezTo>
                  <a:pt x="571" y="533"/>
                  <a:pt x="571" y="533"/>
                  <a:pt x="571" y="533"/>
                </a:cubicBezTo>
                <a:cubicBezTo>
                  <a:pt x="868" y="533"/>
                  <a:pt x="868" y="533"/>
                  <a:pt x="868" y="533"/>
                </a:cubicBezTo>
                <a:cubicBezTo>
                  <a:pt x="1121" y="533"/>
                  <a:pt x="1121" y="533"/>
                  <a:pt x="1121" y="533"/>
                </a:cubicBezTo>
                <a:cubicBezTo>
                  <a:pt x="1425" y="533"/>
                  <a:pt x="1425" y="533"/>
                  <a:pt x="1425" y="533"/>
                </a:cubicBezTo>
                <a:cubicBezTo>
                  <a:pt x="2017" y="533"/>
                  <a:pt x="2017" y="533"/>
                  <a:pt x="2017" y="533"/>
                </a:cubicBezTo>
                <a:cubicBezTo>
                  <a:pt x="2321" y="533"/>
                  <a:pt x="2321" y="533"/>
                  <a:pt x="2321" y="533"/>
                </a:cubicBezTo>
                <a:cubicBezTo>
                  <a:pt x="2680" y="533"/>
                  <a:pt x="2680" y="533"/>
                  <a:pt x="2680" y="533"/>
                </a:cubicBezTo>
                <a:cubicBezTo>
                  <a:pt x="2871" y="533"/>
                  <a:pt x="2871" y="533"/>
                  <a:pt x="2871" y="533"/>
                </a:cubicBezTo>
                <a:cubicBezTo>
                  <a:pt x="2985" y="533"/>
                  <a:pt x="2985" y="533"/>
                  <a:pt x="2985" y="533"/>
                </a:cubicBezTo>
                <a:cubicBezTo>
                  <a:pt x="3175" y="533"/>
                  <a:pt x="3175" y="533"/>
                  <a:pt x="3175" y="533"/>
                </a:cubicBezTo>
                <a:cubicBezTo>
                  <a:pt x="3323" y="533"/>
                  <a:pt x="3442" y="414"/>
                  <a:pt x="3442" y="267"/>
                </a:cubicBezTo>
                <a:cubicBezTo>
                  <a:pt x="3442" y="120"/>
                  <a:pt x="3323" y="0"/>
                  <a:pt x="3175" y="0"/>
                </a:cubicBezTo>
                <a:close/>
              </a:path>
            </a:pathLst>
          </a:custGeom>
          <a:noFill/>
          <a:ln w="25400" cap="flat">
            <a:solidFill>
              <a:srgbClr val="127F93"/>
            </a:solidFill>
            <a:miter lim="400000"/>
          </a:ln>
          <a:effectLst>
            <a:outerShdw blurRad="190500" dist="127000" dir="5400000" rotWithShape="0">
              <a:srgbClr val="000000">
                <a:alpha val="20000"/>
              </a:srgbClr>
            </a:outerShdw>
          </a:effectLst>
        </p:spPr>
        <p:txBody>
          <a:bodyPr wrap="square" lIns="0" tIns="0" rIns="0" bIns="0" numCol="1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Rectangle 6"/>
          <p:cNvSpPr>
            <a:spLocks noChangeArrowheads="1"/>
          </p:cNvSpPr>
          <p:nvPr/>
        </p:nvSpPr>
        <p:spPr>
          <a:xfrm>
            <a:off x="2839665" y="4446960"/>
            <a:ext cx="1850503" cy="1159456"/>
          </a:xfrm>
          <a:prstGeom prst="rect">
            <a:avLst/>
          </a:prstGeom>
          <a:solidFill>
            <a:srgbClr val="127F93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Subtitle 2"/>
          <p:cNvSpPr txBox="1"/>
          <p:nvPr/>
        </p:nvSpPr>
        <p:spPr>
          <a:xfrm>
            <a:off x="4785360" y="4560368"/>
            <a:ext cx="4904945" cy="932638"/>
          </a:xfrm>
          <a:prstGeom prst="rect">
            <a:avLst/>
          </a:prstGeom>
        </p:spPr>
        <p:txBody>
          <a:bodyPr vert="horz" wrap="square" lIns="108745" tIns="54373" rIns="108745" bIns="54373" rtlCol="0" anchor="ctr">
            <a:spAutoFit/>
          </a:bodyPr>
          <a:lstStyle>
            <a:defPPr>
              <a:defRPr lang="zh-CN"/>
            </a:defPPr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1800">
                <a:latin typeface="宋体"/>
                <a:ea typeface="汉仪中圆简" panose="02010609000101010101" pitchFamily="49" charset="-122"/>
                <a:cs typeface="Open Sans" panose="020b0606030504020204" pitchFamily="34" charset="0"/>
                <a:sym typeface="宋体"/>
              </a:rPr>
              <a:t>例如，如果一个音乐生对演奏乐器有浓厚的兴趣，那么他或她可能会选择成为一名演奏家</a:t>
            </a:r>
          </a:p>
        </p:txBody>
      </p:sp>
      <p:sp>
        <p:nvSpPr>
          <p:cNvPr id="38" name="TextBox 24"/>
          <p:cNvSpPr txBox="1"/>
          <p:nvPr/>
        </p:nvSpPr>
        <p:spPr>
          <a:xfrm>
            <a:off x="3061290" y="3017883"/>
            <a:ext cx="1407251" cy="1189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4800">
                <a:solidFill>
                  <a:schemeClr val="bg1"/>
                </a:solidFill>
                <a:latin typeface="宋体"/>
                <a:ea typeface="汉仪中圆简" panose="02010609000101010101" pitchFamily="49" charset="-122"/>
                <a:sym typeface="宋体"/>
              </a:rPr>
              <a:t>2</a:t>
            </a:r>
          </a:p>
        </p:txBody>
      </p:sp>
      <p:sp>
        <p:nvSpPr>
          <p:cNvPr id="39" name="TextBox 24"/>
          <p:cNvSpPr txBox="1"/>
          <p:nvPr/>
        </p:nvSpPr>
        <p:spPr>
          <a:xfrm>
            <a:off x="3061288" y="4423042"/>
            <a:ext cx="1407251" cy="1189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4800">
                <a:solidFill>
                  <a:schemeClr val="bg1"/>
                </a:solidFill>
                <a:latin typeface="宋体"/>
                <a:ea typeface="汉仪中圆简" panose="02010609000101010101" pitchFamily="49" charset="-122"/>
                <a:sym typeface="宋体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583299732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2" dur="500" fill="hold" grpId="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dur="500" fill="hold" grpId="5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ur="500" fill="hold" grpId="6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" presetClass="entr" presetSubtype="2" dur="500" fill="hold" grpId="7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dur="500" fill="hold" grpId="8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dur="500" fill="hold" grpId="9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dur="500" fill="hold" grpId="1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dur="500" fill="hold" grpId="1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1"/>
      <p:bldP spid="26" grpId="2"/>
      <p:bldP spid="27" grpId="3"/>
      <p:bldP spid="28" grpId="4"/>
      <p:bldP spid="29" grpId="5"/>
      <p:bldP spid="31" grpId="6"/>
      <p:bldP spid="32" grpId="7"/>
      <p:bldP spid="33" grpId="8"/>
      <p:bldP spid="35" grpId="9"/>
      <p:bldP spid="38" grpId="10"/>
      <p:bldP spid="39" grpId="1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文本框 35"/>
          <p:cNvSpPr txBox="1"/>
          <p:nvPr/>
        </p:nvSpPr>
        <p:spPr>
          <a:xfrm>
            <a:off x="623570" y="2204720"/>
            <a:ext cx="6048494" cy="2376408"/>
          </a:xfrm>
          <a:prstGeom prst="rect">
            <a:avLst/>
          </a:prstGeom>
          <a:noFill/>
        </p:spPr>
        <p:txBody>
          <a:bodyPr wrap="square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等宽" panose="020b0800000000000000" pitchFamily="34" charset="-122"/>
                <a:cs typeface="+mn-ea"/>
                <a:sym typeface="宋体"/>
              </a:rPr>
              <a:t>专业技能的提升</a:t>
            </a:r>
          </a:p>
        </p:txBody>
      </p:sp>
      <p:sp>
        <p:nvSpPr>
          <p:cNvPr id="9" name="任意多边形 8"/>
          <p:cNvSpPr/>
          <p:nvPr/>
        </p:nvSpPr>
        <p:spPr>
          <a:xfrm rot="21228360">
            <a:off x="9809051" y="3754587"/>
            <a:ext cx="1576232" cy="1710975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6140">
            <a:off x="6761639" y="2110034"/>
            <a:ext cx="4140023" cy="3676079"/>
          </a:xfrm>
          <a:prstGeom prst="rect">
            <a:avLst/>
          </a:prstGeom>
        </p:spPr>
      </p:pic>
      <p:grpSp>
        <p:nvGrpSpPr>
          <p:cNvPr id="11" name="Group 4"/>
          <p:cNvGrpSpPr/>
          <p:nvPr/>
        </p:nvGrpSpPr>
        <p:grpSpPr>
          <a:xfrm>
            <a:off x="8591550" y="-4233"/>
            <a:ext cx="3615267" cy="4872567"/>
            <a:chOff x="4059" y="-2"/>
            <a:chExt cx="1708" cy="2302"/>
          </a:xfrm>
        </p:grpSpPr>
        <p:sp>
          <p:nvSpPr>
            <p:cNvPr id="15" name="AutoShape 3"/>
            <p:cNvSpPr>
              <a:spLocks noChangeAspect="1" noChangeArrowheads="1" noTextEdit="1"/>
            </p:cNvSpPr>
            <p:nvPr/>
          </p:nvSpPr>
          <p:spPr>
            <a:xfrm>
              <a:off x="4059" y="-2"/>
              <a:ext cx="1708" cy="23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5"/>
            <p:cNvSpPr/>
            <p:nvPr/>
          </p:nvSpPr>
          <p:spPr>
            <a:xfrm>
              <a:off x="4058" y="-3"/>
              <a:ext cx="1708" cy="2303"/>
            </a:xfrm>
            <a:custGeom>
              <a:gdLst>
                <a:gd name="T0" fmla="*/ 1087 w 1708"/>
                <a:gd name="T1" fmla="*/ 1995 h 2303"/>
                <a:gd name="T2" fmla="*/ 1708 w 1708"/>
                <a:gd name="T3" fmla="*/ 1680 h 2303"/>
                <a:gd name="T4" fmla="*/ 1708 w 1708"/>
                <a:gd name="T5" fmla="*/ 1939 h 2303"/>
                <a:gd name="T6" fmla="*/ 986 w 1708"/>
                <a:gd name="T7" fmla="*/ 2303 h 2303"/>
                <a:gd name="T8" fmla="*/ 0 w 1708"/>
                <a:gd name="T9" fmla="*/ 357 h 2303"/>
                <a:gd name="T10" fmla="*/ 704 w 1708"/>
                <a:gd name="T11" fmla="*/ 0 h 2303"/>
                <a:gd name="T12" fmla="*/ 1213 w 1708"/>
                <a:gd name="T13" fmla="*/ 0 h 2303"/>
                <a:gd name="T14" fmla="*/ 308 w 1708"/>
                <a:gd name="T15" fmla="*/ 458 h 2303"/>
                <a:gd name="T16" fmla="*/ 1087 w 1708"/>
                <a:gd name="T17" fmla="*/ 1995 h 2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08" h="2303">
                  <a:moveTo>
                    <a:pt x="1087" y="1995"/>
                  </a:moveTo>
                  <a:lnTo>
                    <a:pt x="1708" y="1680"/>
                  </a:lnTo>
                  <a:lnTo>
                    <a:pt x="1708" y="1939"/>
                  </a:lnTo>
                  <a:lnTo>
                    <a:pt x="986" y="2303"/>
                  </a:lnTo>
                  <a:lnTo>
                    <a:pt x="0" y="357"/>
                  </a:lnTo>
                  <a:lnTo>
                    <a:pt x="704" y="0"/>
                  </a:lnTo>
                  <a:lnTo>
                    <a:pt x="1213" y="0"/>
                  </a:lnTo>
                  <a:lnTo>
                    <a:pt x="308" y="458"/>
                  </a:lnTo>
                  <a:lnTo>
                    <a:pt x="1087" y="1995"/>
                  </a:lnTo>
                  <a:close/>
                </a:path>
              </a:pathLst>
            </a:custGeom>
            <a:solidFill>
              <a:srgbClr val="127F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150239" y="311205"/>
            <a:ext cx="11957931" cy="7339635"/>
            <a:chOff x="862679" y="233404"/>
            <a:chExt cx="8968448" cy="5504726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78465" y="625732"/>
              <a:ext cx="1949397" cy="2046670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2180" y="3816496"/>
              <a:ext cx="1668683" cy="1921634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06561" y="233404"/>
              <a:ext cx="667362" cy="768525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82344">
              <a:off x="8731999" y="3167380"/>
              <a:ext cx="1099128" cy="115397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736797">
              <a:off x="937480" y="3600045"/>
              <a:ext cx="1359575" cy="150917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695400" y="1090759"/>
            <a:ext cx="2858745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6600">
                <a:solidFill>
                  <a:srgbClr val="127F93"/>
                </a:solidFill>
                <a:latin typeface="宋体"/>
                <a:sym typeface="宋体"/>
              </a:rPr>
              <a:t>3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dur="1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5" presetClass="entr" presetSubtype="0" dur="1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TextBox 86"/>
          <p:cNvSpPr txBox="1"/>
          <p:nvPr/>
        </p:nvSpPr>
        <p:spPr>
          <a:xfrm>
            <a:off x="911424" y="188640"/>
            <a:ext cx="10801200" cy="5288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专业技能的提升</a:t>
            </a:r>
          </a:p>
        </p:txBody>
      </p:sp>
      <p:sp>
        <p:nvSpPr>
          <p:cNvPr id="34" name="任意多边形 29"/>
          <p:cNvSpPr/>
          <p:nvPr/>
        </p:nvSpPr>
        <p:spPr>
          <a:xfrm rot="19810637">
            <a:off x="-81833" y="-267745"/>
            <a:ext cx="712235" cy="773120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35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693" y="66469"/>
            <a:ext cx="464444" cy="534848"/>
          </a:xfrm>
          <a:prstGeom prst="rect">
            <a:avLst/>
          </a:prstGeom>
          <a:ln>
            <a:noFill/>
          </a:ln>
        </p:spPr>
      </p:pic>
      <p:pic>
        <p:nvPicPr>
          <p:cNvPr id="36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3878" y="5373216"/>
            <a:ext cx="2599196" cy="2728893"/>
          </a:xfrm>
          <a:prstGeom prst="rect">
            <a:avLst/>
          </a:prstGeom>
          <a:ln>
            <a:noFill/>
          </a:ln>
        </p:spPr>
      </p:pic>
      <p:pic>
        <p:nvPicPr>
          <p:cNvPr id="37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8568" y="-59286"/>
            <a:ext cx="889816" cy="1024700"/>
          </a:xfrm>
          <a:prstGeom prst="rect">
            <a:avLst/>
          </a:prstGeom>
          <a:ln>
            <a:noFill/>
          </a:ln>
        </p:spPr>
      </p:pic>
      <p:pic>
        <p:nvPicPr>
          <p:cNvPr id="38" name="New picture"/>
          <p:cNvPicPr/>
          <p:nvPr/>
        </p:nvPicPr>
        <p:blipFill>
          <a:blip r:embed="rId4"/>
          <a:stretch>
            <a:fillRect/>
          </a:stretch>
        </p:blipFill>
        <p:spPr>
          <a:xfrm rot="16736797">
            <a:off x="-632101" y="5663241"/>
            <a:ext cx="1812767" cy="2012237"/>
          </a:xfrm>
          <a:prstGeom prst="rect">
            <a:avLst/>
          </a:prstGeom>
          <a:ln>
            <a:noFill/>
          </a:ln>
        </p:spPr>
      </p:pic>
      <p:grpSp>
        <p:nvGrpSpPr>
          <p:cNvPr id="12" name="Group 12"/>
          <p:cNvGrpSpPr/>
          <p:nvPr/>
        </p:nvGrpSpPr>
        <p:grpSpPr>
          <a:xfrm>
            <a:off x="2023201" y="1617649"/>
            <a:ext cx="774227" cy="992599"/>
            <a:chOff x="445894" y="266237"/>
            <a:chExt cx="1548455" cy="1985199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8532100">
              <a:off x="445894" y="266237"/>
              <a:ext cx="1548455" cy="1985199"/>
            </a:xfrm>
            <a:prstGeom prst="rect">
              <a:avLst/>
            </a:prstGeom>
            <a:ln>
              <a:noFill/>
            </a:ln>
          </p:spPr>
        </p:pic>
        <p:sp>
          <p:nvSpPr>
            <p:cNvPr id="14" name="TextBox 14"/>
            <p:cNvSpPr txBox="1"/>
            <p:nvPr/>
          </p:nvSpPr>
          <p:spPr>
            <a:xfrm>
              <a:off x="726618" y="489541"/>
              <a:ext cx="1247179" cy="10815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4465"/>
                </a:lnSpc>
              </a:pPr>
              <a:r>
                <a:rPr lang="zh-CN" sz="3190" spc="-83">
                  <a:solidFill>
                    <a:srgbClr val="FFFFFF"/>
                  </a:solidFill>
                  <a:latin typeface="宋体"/>
                  <a:sym typeface="宋体"/>
                </a:rPr>
                <a:t>01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611115" y="1617649"/>
            <a:ext cx="774227" cy="992599"/>
            <a:chOff x="445894" y="266237"/>
            <a:chExt cx="1548455" cy="1985199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8532100">
              <a:off x="445894" y="266237"/>
              <a:ext cx="1548455" cy="1985199"/>
            </a:xfrm>
            <a:prstGeom prst="rect">
              <a:avLst/>
            </a:prstGeom>
            <a:ln>
              <a:noFill/>
            </a:ln>
          </p:spPr>
        </p:pic>
        <p:sp>
          <p:nvSpPr>
            <p:cNvPr id="17" name="TextBox 17"/>
            <p:cNvSpPr txBox="1"/>
            <p:nvPr/>
          </p:nvSpPr>
          <p:spPr>
            <a:xfrm>
              <a:off x="726618" y="489541"/>
              <a:ext cx="1247179" cy="10815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4465"/>
                </a:lnSpc>
              </a:pPr>
              <a:r>
                <a:rPr lang="zh-CN" sz="3190" spc="-83">
                  <a:solidFill>
                    <a:srgbClr val="FFFFFF"/>
                  </a:solidFill>
                  <a:latin typeface="宋体"/>
                  <a:sym typeface="宋体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816089" y="1617649"/>
            <a:ext cx="774227" cy="992599"/>
            <a:chOff x="445894" y="266237"/>
            <a:chExt cx="1548455" cy="1985199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8532100">
              <a:off x="445894" y="266237"/>
              <a:ext cx="1548455" cy="1985199"/>
            </a:xfrm>
            <a:prstGeom prst="rect">
              <a:avLst/>
            </a:prstGeom>
            <a:ln>
              <a:noFill/>
            </a:ln>
          </p:spPr>
        </p:pic>
        <p:sp>
          <p:nvSpPr>
            <p:cNvPr id="20" name="TextBox 20"/>
            <p:cNvSpPr txBox="1"/>
            <p:nvPr/>
          </p:nvSpPr>
          <p:spPr>
            <a:xfrm>
              <a:off x="726618" y="489541"/>
              <a:ext cx="1247179" cy="10815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4465"/>
                </a:lnSpc>
              </a:pPr>
              <a:r>
                <a:rPr lang="zh-CN" sz="3190" spc="-83">
                  <a:solidFill>
                    <a:srgbClr val="FFFFFF"/>
                  </a:solidFill>
                  <a:latin typeface="宋体"/>
                  <a:sym typeface="宋体"/>
                </a:rPr>
                <a:t>02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408152" y="2611010"/>
            <a:ext cx="2042426" cy="3266044"/>
            <a:chExt cx="508286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508286" cy="812800"/>
            </a:xfrm>
            <a:custGeom>
              <a:rect l="l" t="t" r="r" b="b"/>
              <a:pathLst>
                <a:path w="508286" h="812800">
                  <a:moveTo>
                    <a:pt x="508286" y="0"/>
                  </a:moveTo>
                  <a:lnTo>
                    <a:pt x="508286" y="812800"/>
                  </a:lnTo>
                  <a:lnTo>
                    <a:pt x="254143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508286" y="0"/>
                  </a:lnTo>
                  <a:close/>
                </a:path>
              </a:pathLst>
            </a:custGeom>
            <a:solidFill>
              <a:srgbClr val="45A454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133350"/>
              <a:ext cx="736600" cy="8191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996066" y="2611010"/>
            <a:ext cx="2042426" cy="3266044"/>
            <a:chExt cx="508286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508286" cy="812800"/>
            </a:xfrm>
            <a:custGeom>
              <a:rect l="l" t="t" r="r" b="b"/>
              <a:pathLst>
                <a:path w="508286" h="812800">
                  <a:moveTo>
                    <a:pt x="508286" y="0"/>
                  </a:moveTo>
                  <a:lnTo>
                    <a:pt x="508286" y="812800"/>
                  </a:lnTo>
                  <a:lnTo>
                    <a:pt x="254143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508286" y="0"/>
                  </a:lnTo>
                  <a:close/>
                </a:path>
              </a:pathLst>
            </a:custGeom>
            <a:solidFill>
              <a:srgbClr val="45A454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133350"/>
              <a:ext cx="736600" cy="8191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201040" y="2611010"/>
            <a:ext cx="2042426" cy="3266044"/>
            <a:chExt cx="508286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508286" cy="812800"/>
            </a:xfrm>
            <a:custGeom>
              <a:rect l="l" t="t" r="r" b="b"/>
              <a:pathLst>
                <a:path w="508286" h="812800">
                  <a:moveTo>
                    <a:pt x="508286" y="0"/>
                  </a:moveTo>
                  <a:lnTo>
                    <a:pt x="508286" y="812800"/>
                  </a:lnTo>
                  <a:lnTo>
                    <a:pt x="254143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508286" y="0"/>
                  </a:lnTo>
                  <a:close/>
                </a:path>
              </a:pathLst>
            </a:custGeom>
            <a:solidFill>
              <a:srgbClr val="45A454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133350"/>
              <a:ext cx="736600" cy="8191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661288" y="2908221"/>
            <a:ext cx="1651321" cy="2118995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305"/>
              </a:lnSpc>
            </a:pPr>
            <a:r>
              <a:rPr lang="zh-CN" sz="1675">
                <a:solidFill>
                  <a:srgbClr val="FFFFFF"/>
                </a:solidFill>
                <a:latin typeface="宋体"/>
                <a:ea typeface="思源黑体 2"/>
                <a:sym typeface="宋体"/>
              </a:rPr>
              <a:t>在了解了自己的兴趣和目标之后，音乐生需要不断提升自己的专业技能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249202" y="2908221"/>
            <a:ext cx="1651321" cy="2118995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305"/>
              </a:lnSpc>
            </a:pPr>
            <a:r>
              <a:rPr lang="zh-CN" sz="1675">
                <a:solidFill>
                  <a:srgbClr val="FFFFFF"/>
                </a:solidFill>
                <a:latin typeface="宋体"/>
                <a:ea typeface="思源黑体 2"/>
                <a:sym typeface="宋体"/>
              </a:rPr>
              <a:t>此外，他们还需要关注行业的最新动态，了解各种音乐风格和流派的发展趋势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454176" y="2908221"/>
            <a:ext cx="1651321" cy="2118995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305"/>
              </a:lnSpc>
            </a:pPr>
            <a:r>
              <a:rPr lang="zh-CN" sz="1675">
                <a:solidFill>
                  <a:srgbClr val="FFFFFF"/>
                </a:solidFill>
                <a:latin typeface="宋体"/>
                <a:ea typeface="思源黑体 2"/>
                <a:sym typeface="宋体"/>
              </a:rPr>
              <a:t>这包括对乐理知识、演奏技巧、音乐创作和音乐教育等方面的深入学习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文本框 35"/>
          <p:cNvSpPr txBox="1"/>
          <p:nvPr/>
        </p:nvSpPr>
        <p:spPr>
          <a:xfrm>
            <a:off x="623570" y="2204720"/>
            <a:ext cx="6048494" cy="2376408"/>
          </a:xfrm>
          <a:prstGeom prst="rect">
            <a:avLst/>
          </a:prstGeom>
          <a:noFill/>
        </p:spPr>
        <p:txBody>
          <a:bodyPr wrap="square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等宽" panose="020b0800000000000000" pitchFamily="34" charset="-122"/>
                <a:cs typeface="+mn-ea"/>
                <a:sym typeface="宋体"/>
              </a:rPr>
              <a:t>实践经验</a:t>
            </a:r>
          </a:p>
        </p:txBody>
      </p:sp>
      <p:sp>
        <p:nvSpPr>
          <p:cNvPr id="9" name="任意多边形 8"/>
          <p:cNvSpPr/>
          <p:nvPr/>
        </p:nvSpPr>
        <p:spPr>
          <a:xfrm rot="21228360">
            <a:off x="9809051" y="3754587"/>
            <a:ext cx="1576232" cy="1710975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6140">
            <a:off x="6761639" y="2110034"/>
            <a:ext cx="4140023" cy="3676079"/>
          </a:xfrm>
          <a:prstGeom prst="rect">
            <a:avLst/>
          </a:prstGeom>
        </p:spPr>
      </p:pic>
      <p:grpSp>
        <p:nvGrpSpPr>
          <p:cNvPr id="11" name="Group 4"/>
          <p:cNvGrpSpPr/>
          <p:nvPr/>
        </p:nvGrpSpPr>
        <p:grpSpPr>
          <a:xfrm>
            <a:off x="8591550" y="-4233"/>
            <a:ext cx="3615267" cy="4872567"/>
            <a:chOff x="4059" y="-2"/>
            <a:chExt cx="1708" cy="2302"/>
          </a:xfrm>
        </p:grpSpPr>
        <p:sp>
          <p:nvSpPr>
            <p:cNvPr id="15" name="AutoShape 3"/>
            <p:cNvSpPr>
              <a:spLocks noChangeAspect="1" noChangeArrowheads="1" noTextEdit="1"/>
            </p:cNvSpPr>
            <p:nvPr/>
          </p:nvSpPr>
          <p:spPr>
            <a:xfrm>
              <a:off x="4059" y="-2"/>
              <a:ext cx="1708" cy="23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5"/>
            <p:cNvSpPr/>
            <p:nvPr/>
          </p:nvSpPr>
          <p:spPr>
            <a:xfrm>
              <a:off x="4058" y="-3"/>
              <a:ext cx="1708" cy="2303"/>
            </a:xfrm>
            <a:custGeom>
              <a:gdLst>
                <a:gd name="T0" fmla="*/ 1087 w 1708"/>
                <a:gd name="T1" fmla="*/ 1995 h 2303"/>
                <a:gd name="T2" fmla="*/ 1708 w 1708"/>
                <a:gd name="T3" fmla="*/ 1680 h 2303"/>
                <a:gd name="T4" fmla="*/ 1708 w 1708"/>
                <a:gd name="T5" fmla="*/ 1939 h 2303"/>
                <a:gd name="T6" fmla="*/ 986 w 1708"/>
                <a:gd name="T7" fmla="*/ 2303 h 2303"/>
                <a:gd name="T8" fmla="*/ 0 w 1708"/>
                <a:gd name="T9" fmla="*/ 357 h 2303"/>
                <a:gd name="T10" fmla="*/ 704 w 1708"/>
                <a:gd name="T11" fmla="*/ 0 h 2303"/>
                <a:gd name="T12" fmla="*/ 1213 w 1708"/>
                <a:gd name="T13" fmla="*/ 0 h 2303"/>
                <a:gd name="T14" fmla="*/ 308 w 1708"/>
                <a:gd name="T15" fmla="*/ 458 h 2303"/>
                <a:gd name="T16" fmla="*/ 1087 w 1708"/>
                <a:gd name="T17" fmla="*/ 1995 h 2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08" h="2303">
                  <a:moveTo>
                    <a:pt x="1087" y="1995"/>
                  </a:moveTo>
                  <a:lnTo>
                    <a:pt x="1708" y="1680"/>
                  </a:lnTo>
                  <a:lnTo>
                    <a:pt x="1708" y="1939"/>
                  </a:lnTo>
                  <a:lnTo>
                    <a:pt x="986" y="2303"/>
                  </a:lnTo>
                  <a:lnTo>
                    <a:pt x="0" y="357"/>
                  </a:lnTo>
                  <a:lnTo>
                    <a:pt x="704" y="0"/>
                  </a:lnTo>
                  <a:lnTo>
                    <a:pt x="1213" y="0"/>
                  </a:lnTo>
                  <a:lnTo>
                    <a:pt x="308" y="458"/>
                  </a:lnTo>
                  <a:lnTo>
                    <a:pt x="1087" y="1995"/>
                  </a:lnTo>
                  <a:close/>
                </a:path>
              </a:pathLst>
            </a:custGeom>
            <a:solidFill>
              <a:srgbClr val="127F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150239" y="311205"/>
            <a:ext cx="11957931" cy="7339635"/>
            <a:chOff x="862679" y="233404"/>
            <a:chExt cx="8968448" cy="5504726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78465" y="625732"/>
              <a:ext cx="1949397" cy="2046670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2180" y="3816496"/>
              <a:ext cx="1668683" cy="1921634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06561" y="233404"/>
              <a:ext cx="667362" cy="768525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82344">
              <a:off x="8731999" y="3167380"/>
              <a:ext cx="1099128" cy="115397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736797">
              <a:off x="937480" y="3600045"/>
              <a:ext cx="1359575" cy="150917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695400" y="1090759"/>
            <a:ext cx="2858745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6600">
                <a:solidFill>
                  <a:srgbClr val="127F93"/>
                </a:solidFill>
                <a:latin typeface="宋体"/>
                <a:sym typeface="宋体"/>
              </a:rPr>
              <a:t>4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dur="1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5" presetClass="entr" presetSubtype="0" dur="1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TextBox 86"/>
          <p:cNvSpPr txBox="1"/>
          <p:nvPr/>
        </p:nvSpPr>
        <p:spPr>
          <a:xfrm>
            <a:off x="911424" y="188640"/>
            <a:ext cx="10801200" cy="5288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实践经验</a:t>
            </a:r>
          </a:p>
        </p:txBody>
      </p:sp>
      <p:sp>
        <p:nvSpPr>
          <p:cNvPr id="19" name="任意多边形 29"/>
          <p:cNvSpPr/>
          <p:nvPr/>
        </p:nvSpPr>
        <p:spPr>
          <a:xfrm rot="19810637">
            <a:off x="-81833" y="-267745"/>
            <a:ext cx="712235" cy="773120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693" y="66469"/>
            <a:ext cx="464444" cy="534848"/>
          </a:xfrm>
          <a:prstGeom prst="rect">
            <a:avLst/>
          </a:prstGeom>
          <a:ln>
            <a:noFill/>
          </a:ln>
        </p:spPr>
      </p:pic>
      <p:pic>
        <p:nvPicPr>
          <p:cNvPr id="21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3878" y="5373216"/>
            <a:ext cx="2599196" cy="2728893"/>
          </a:xfrm>
          <a:prstGeom prst="rect">
            <a:avLst/>
          </a:prstGeom>
          <a:ln>
            <a:noFill/>
          </a:ln>
        </p:spPr>
      </p:pic>
      <p:pic>
        <p:nvPicPr>
          <p:cNvPr id="2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8568" y="-59286"/>
            <a:ext cx="889816" cy="1024700"/>
          </a:xfrm>
          <a:prstGeom prst="rect">
            <a:avLst/>
          </a:prstGeom>
          <a:ln>
            <a:noFill/>
          </a:ln>
        </p:spPr>
      </p:pic>
      <p:pic>
        <p:nvPicPr>
          <p:cNvPr id="23" name="New picture"/>
          <p:cNvPicPr/>
          <p:nvPr/>
        </p:nvPicPr>
        <p:blipFill>
          <a:blip r:embed="rId4"/>
          <a:stretch>
            <a:fillRect/>
          </a:stretch>
        </p:blipFill>
        <p:spPr>
          <a:xfrm rot="16736797">
            <a:off x="-632101" y="5663241"/>
            <a:ext cx="1812767" cy="2012237"/>
          </a:xfrm>
          <a:prstGeom prst="rect">
            <a:avLst/>
          </a:prstGeom>
          <a:ln>
            <a:noFill/>
          </a:ln>
        </p:spPr>
      </p:pic>
      <p:sp>
        <p:nvSpPr>
          <p:cNvPr id="3" name="TextBox 3"/>
          <p:cNvSpPr txBox="1"/>
          <p:nvPr/>
        </p:nvSpPr>
        <p:spPr>
          <a:xfrm>
            <a:off x="1657375" y="4305909"/>
            <a:ext cx="2349500" cy="1672269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zh-CN" sz="1400">
                <a:solidFill>
                  <a:srgbClr val="545454"/>
                </a:solidFill>
                <a:latin typeface="宋体"/>
                <a:ea typeface="字由点字典黑 65J"/>
                <a:sym typeface="宋体"/>
              </a:rPr>
              <a:t>实践经验对于音乐生的职业发展至关重要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47382" y="4305909"/>
            <a:ext cx="2349500" cy="1672269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zh-CN" sz="1400">
                <a:solidFill>
                  <a:srgbClr val="545454"/>
                </a:solidFill>
                <a:latin typeface="宋体"/>
                <a:ea typeface="字由点字典黑 65J"/>
                <a:sym typeface="宋体"/>
              </a:rPr>
              <a:t>通过参加校内外的音乐比赛、演出和活动，音乐生可以锻炼自己的表演技能，扩大人脉，并增加自己的知名度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37389" y="4305909"/>
            <a:ext cx="2349500" cy="1672269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zh-CN" sz="1400">
                <a:solidFill>
                  <a:srgbClr val="545454"/>
                </a:solidFill>
                <a:latin typeface="宋体"/>
                <a:ea typeface="字由点字典黑 65J"/>
                <a:sym typeface="宋体"/>
              </a:rPr>
              <a:t>此外，他们还可以通过实习或志愿者工作，获得与行业专业人士合作的机会，从而提升自己的职业竞争力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>
            <a:grayscl/>
          </a:blip>
          <a:srcRect l="15258" t="54907" b="31163"/>
          <a:stretch>
            <a:fillRect/>
          </a:stretch>
        </p:blipFill>
        <p:spPr>
          <a:xfrm>
            <a:off x="1374404" y="3687603"/>
            <a:ext cx="9169400" cy="238391"/>
          </a:xfrm>
          <a:prstGeom prst="rect">
            <a:avLst/>
          </a:prstGeom>
          <a:ln>
            <a:noFill/>
          </a:ln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grayscl/>
          </a:blip>
          <a:stretch>
            <a:fillRect/>
          </a:stretch>
        </p:blipFill>
        <p:spPr>
          <a:xfrm>
            <a:off x="2396047" y="3336561"/>
            <a:ext cx="872156" cy="702085"/>
          </a:xfrm>
          <a:prstGeom prst="rect">
            <a:avLst/>
          </a:prstGeom>
          <a:ln>
            <a:noFill/>
          </a:ln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6">
            <a:grayscl/>
          </a:blip>
          <a:stretch>
            <a:fillRect/>
          </a:stretch>
        </p:blipFill>
        <p:spPr>
          <a:xfrm>
            <a:off x="5103243" y="3336561"/>
            <a:ext cx="872156" cy="702085"/>
          </a:xfrm>
          <a:prstGeom prst="rect">
            <a:avLst/>
          </a:prstGeom>
          <a:ln>
            <a:noFill/>
          </a:ln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grayscl/>
          </a:blip>
          <a:stretch>
            <a:fillRect/>
          </a:stretch>
        </p:blipFill>
        <p:spPr>
          <a:xfrm>
            <a:off x="7810439" y="3336561"/>
            <a:ext cx="872156" cy="702085"/>
          </a:xfrm>
          <a:prstGeom prst="rect">
            <a:avLst/>
          </a:prstGeom>
          <a:ln>
            <a:noFill/>
          </a:ln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>
            <a:grayscl/>
          </a:blip>
          <a:stretch>
            <a:fillRect/>
          </a:stretch>
        </p:blipFill>
        <p:spPr>
          <a:xfrm>
            <a:off x="2214103" y="1990699"/>
            <a:ext cx="1054100" cy="1054100"/>
          </a:xfrm>
          <a:prstGeom prst="rect">
            <a:avLst/>
          </a:prstGeom>
          <a:ln>
            <a:noFill/>
          </a:ln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8">
            <a:grayscl/>
          </a:blip>
          <a:stretch>
            <a:fillRect/>
          </a:stretch>
        </p:blipFill>
        <p:spPr>
          <a:xfrm>
            <a:off x="4908599" y="1977999"/>
            <a:ext cx="1066800" cy="1066800"/>
          </a:xfrm>
          <a:prstGeom prst="rect">
            <a:avLst/>
          </a:prstGeom>
          <a:ln>
            <a:noFill/>
          </a:ln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9">
            <a:grayscl/>
          </a:blip>
          <a:stretch>
            <a:fillRect/>
          </a:stretch>
        </p:blipFill>
        <p:spPr>
          <a:xfrm>
            <a:off x="7628495" y="2016099"/>
            <a:ext cx="1028700" cy="102870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673834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文本框 35"/>
          <p:cNvSpPr txBox="1"/>
          <p:nvPr/>
        </p:nvSpPr>
        <p:spPr>
          <a:xfrm>
            <a:off x="623570" y="2204720"/>
            <a:ext cx="6048494" cy="2376408"/>
          </a:xfrm>
          <a:prstGeom prst="rect">
            <a:avLst/>
          </a:prstGeom>
          <a:noFill/>
        </p:spPr>
        <p:txBody>
          <a:bodyPr wrap="square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等宽" panose="020b0800000000000000" pitchFamily="34" charset="-122"/>
                <a:cs typeface="+mn-ea"/>
                <a:sym typeface="宋体"/>
              </a:rPr>
              <a:t>网络与社交媒体</a:t>
            </a:r>
          </a:p>
        </p:txBody>
      </p:sp>
      <p:sp>
        <p:nvSpPr>
          <p:cNvPr id="9" name="任意多边形 8"/>
          <p:cNvSpPr/>
          <p:nvPr/>
        </p:nvSpPr>
        <p:spPr>
          <a:xfrm rot="21228360">
            <a:off x="9809051" y="3754587"/>
            <a:ext cx="1576232" cy="1710975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6140">
            <a:off x="6761639" y="2110034"/>
            <a:ext cx="4140023" cy="3676079"/>
          </a:xfrm>
          <a:prstGeom prst="rect">
            <a:avLst/>
          </a:prstGeom>
        </p:spPr>
      </p:pic>
      <p:grpSp>
        <p:nvGrpSpPr>
          <p:cNvPr id="11" name="Group 4"/>
          <p:cNvGrpSpPr/>
          <p:nvPr/>
        </p:nvGrpSpPr>
        <p:grpSpPr>
          <a:xfrm>
            <a:off x="8591550" y="-4233"/>
            <a:ext cx="3615267" cy="4872567"/>
            <a:chOff x="4059" y="-2"/>
            <a:chExt cx="1708" cy="2302"/>
          </a:xfrm>
        </p:grpSpPr>
        <p:sp>
          <p:nvSpPr>
            <p:cNvPr id="15" name="AutoShape 3"/>
            <p:cNvSpPr>
              <a:spLocks noChangeAspect="1" noChangeArrowheads="1" noTextEdit="1"/>
            </p:cNvSpPr>
            <p:nvPr/>
          </p:nvSpPr>
          <p:spPr>
            <a:xfrm>
              <a:off x="4059" y="-2"/>
              <a:ext cx="1708" cy="23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5"/>
            <p:cNvSpPr/>
            <p:nvPr/>
          </p:nvSpPr>
          <p:spPr>
            <a:xfrm>
              <a:off x="4058" y="-3"/>
              <a:ext cx="1708" cy="2303"/>
            </a:xfrm>
            <a:custGeom>
              <a:gdLst>
                <a:gd name="T0" fmla="*/ 1087 w 1708"/>
                <a:gd name="T1" fmla="*/ 1995 h 2303"/>
                <a:gd name="T2" fmla="*/ 1708 w 1708"/>
                <a:gd name="T3" fmla="*/ 1680 h 2303"/>
                <a:gd name="T4" fmla="*/ 1708 w 1708"/>
                <a:gd name="T5" fmla="*/ 1939 h 2303"/>
                <a:gd name="T6" fmla="*/ 986 w 1708"/>
                <a:gd name="T7" fmla="*/ 2303 h 2303"/>
                <a:gd name="T8" fmla="*/ 0 w 1708"/>
                <a:gd name="T9" fmla="*/ 357 h 2303"/>
                <a:gd name="T10" fmla="*/ 704 w 1708"/>
                <a:gd name="T11" fmla="*/ 0 h 2303"/>
                <a:gd name="T12" fmla="*/ 1213 w 1708"/>
                <a:gd name="T13" fmla="*/ 0 h 2303"/>
                <a:gd name="T14" fmla="*/ 308 w 1708"/>
                <a:gd name="T15" fmla="*/ 458 h 2303"/>
                <a:gd name="T16" fmla="*/ 1087 w 1708"/>
                <a:gd name="T17" fmla="*/ 1995 h 2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08" h="2303">
                  <a:moveTo>
                    <a:pt x="1087" y="1995"/>
                  </a:moveTo>
                  <a:lnTo>
                    <a:pt x="1708" y="1680"/>
                  </a:lnTo>
                  <a:lnTo>
                    <a:pt x="1708" y="1939"/>
                  </a:lnTo>
                  <a:lnTo>
                    <a:pt x="986" y="2303"/>
                  </a:lnTo>
                  <a:lnTo>
                    <a:pt x="0" y="357"/>
                  </a:lnTo>
                  <a:lnTo>
                    <a:pt x="704" y="0"/>
                  </a:lnTo>
                  <a:lnTo>
                    <a:pt x="1213" y="0"/>
                  </a:lnTo>
                  <a:lnTo>
                    <a:pt x="308" y="458"/>
                  </a:lnTo>
                  <a:lnTo>
                    <a:pt x="1087" y="1995"/>
                  </a:lnTo>
                  <a:close/>
                </a:path>
              </a:pathLst>
            </a:custGeom>
            <a:solidFill>
              <a:srgbClr val="127F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150239" y="311205"/>
            <a:ext cx="11957931" cy="7339635"/>
            <a:chOff x="862679" y="233404"/>
            <a:chExt cx="8968448" cy="5504726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78465" y="625732"/>
              <a:ext cx="1949397" cy="2046670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2180" y="3816496"/>
              <a:ext cx="1668683" cy="1921634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06561" y="233404"/>
              <a:ext cx="667362" cy="768525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82344">
              <a:off x="8731999" y="3167380"/>
              <a:ext cx="1099128" cy="115397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736797">
              <a:off x="937480" y="3600045"/>
              <a:ext cx="1359575" cy="150917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695400" y="1090759"/>
            <a:ext cx="2858745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6600">
                <a:solidFill>
                  <a:srgbClr val="127F93"/>
                </a:solidFill>
                <a:latin typeface="宋体"/>
                <a:sym typeface="宋体"/>
              </a:rPr>
              <a:t>5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dur="1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5" presetClass="entr" presetSubtype="0" dur="1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TextBox 86"/>
          <p:cNvSpPr txBox="1"/>
          <p:nvPr/>
        </p:nvSpPr>
        <p:spPr>
          <a:xfrm>
            <a:off x="911424" y="188640"/>
            <a:ext cx="10801200" cy="5288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网络与社交媒体</a:t>
            </a:r>
          </a:p>
        </p:txBody>
      </p:sp>
      <p:sp>
        <p:nvSpPr>
          <p:cNvPr id="46" name="任意多边形 29"/>
          <p:cNvSpPr/>
          <p:nvPr/>
        </p:nvSpPr>
        <p:spPr>
          <a:xfrm rot="19810637">
            <a:off x="-81833" y="-267745"/>
            <a:ext cx="712235" cy="773120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47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693" y="66469"/>
            <a:ext cx="464444" cy="534848"/>
          </a:xfrm>
          <a:prstGeom prst="rect">
            <a:avLst/>
          </a:prstGeom>
          <a:ln>
            <a:noFill/>
          </a:ln>
        </p:spPr>
      </p:pic>
      <p:pic>
        <p:nvPicPr>
          <p:cNvPr id="4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3878" y="5373216"/>
            <a:ext cx="2599196" cy="2728893"/>
          </a:xfrm>
          <a:prstGeom prst="rect">
            <a:avLst/>
          </a:prstGeom>
          <a:ln>
            <a:noFill/>
          </a:ln>
        </p:spPr>
      </p:pic>
      <p:pic>
        <p:nvPicPr>
          <p:cNvPr id="4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8568" y="-59286"/>
            <a:ext cx="889816" cy="1024700"/>
          </a:xfrm>
          <a:prstGeom prst="rect">
            <a:avLst/>
          </a:prstGeom>
          <a:ln>
            <a:noFill/>
          </a:ln>
        </p:spPr>
      </p:pic>
      <p:pic>
        <p:nvPicPr>
          <p:cNvPr id="50" name="New picture"/>
          <p:cNvPicPr/>
          <p:nvPr/>
        </p:nvPicPr>
        <p:blipFill>
          <a:blip r:embed="rId4"/>
          <a:stretch>
            <a:fillRect/>
          </a:stretch>
        </p:blipFill>
        <p:spPr>
          <a:xfrm rot="16736797">
            <a:off x="-632101" y="5663241"/>
            <a:ext cx="1812767" cy="2012237"/>
          </a:xfrm>
          <a:prstGeom prst="rect">
            <a:avLst/>
          </a:prstGeom>
          <a:ln>
            <a:noFill/>
          </a:ln>
        </p:spPr>
      </p:pic>
      <p:sp>
        <p:nvSpPr>
          <p:cNvPr id="28" name="矩形 27"/>
          <p:cNvSpPr/>
          <p:nvPr/>
        </p:nvSpPr>
        <p:spPr>
          <a:xfrm>
            <a:off x="6192099" y="1597548"/>
            <a:ext cx="4558596" cy="4201886"/>
          </a:xfrm>
          <a:prstGeom prst="rect">
            <a:avLst/>
          </a:prstGeom>
          <a:noFill/>
          <a:ln w="25400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0">
                  <a:srgbClr val="F4B099"/>
                </a:gs>
                <a:gs pos="100000">
                  <a:srgbClr val="70C4B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图片 2" descr="E:\ppt创作\3素材\0b16e7e0ba503.png0b16e7e0ba503"/>
          <p:cNvPicPr>
            <a:picLocks noChangeAspect="1"/>
          </p:cNvPicPr>
          <p:nvPr/>
        </p:nvPicPr>
        <p:blipFill>
          <a:blip r:embed="rId5"/>
          <a:srcRect l="3607" r="3607" b="9247"/>
          <a:stretch>
            <a:fillRect/>
          </a:stretch>
        </p:blipFill>
        <p:spPr>
          <a:xfrm>
            <a:off x="1277574" y="1416664"/>
            <a:ext cx="4403090" cy="4306570"/>
          </a:xfrm>
          <a:prstGeom prst="rect">
            <a:avLst/>
          </a:prstGeom>
          <a:ln>
            <a:noFill/>
          </a:ln>
        </p:spPr>
      </p:pic>
      <p:sp>
        <p:nvSpPr>
          <p:cNvPr id="21" name="íṣlïḋê"/>
          <p:cNvSpPr/>
          <p:nvPr/>
        </p:nvSpPr>
        <p:spPr>
          <a:xfrm>
            <a:off x="6503769" y="1935640"/>
            <a:ext cx="539750" cy="539750"/>
          </a:xfrm>
          <a:prstGeom prst="ellipse">
            <a:avLst/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矩形 3"/>
          <p:cNvSpPr/>
          <p:nvPr/>
        </p:nvSpPr>
        <p:spPr>
          <a:xfrm>
            <a:off x="7214969" y="1691800"/>
            <a:ext cx="3251200" cy="1060450"/>
          </a:xfrm>
          <a:prstGeom prst="rect">
            <a:avLst/>
          </a:prstGeom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 CN Regular" panose="020b0500000000000000" charset="-122"/>
                <a:cs typeface="+mn-ea"/>
                <a:sym typeface="宋体"/>
              </a:rPr>
              <a:t>在当今社会，网络和社交媒体已成为人们获取信息、交流和建立联系的重要渠道</a:t>
            </a:r>
          </a:p>
        </p:txBody>
      </p:sp>
      <p:sp>
        <p:nvSpPr>
          <p:cNvPr id="40" name="íṣlïḋê"/>
          <p:cNvSpPr/>
          <p:nvPr/>
        </p:nvSpPr>
        <p:spPr>
          <a:xfrm>
            <a:off x="6503769" y="3385345"/>
            <a:ext cx="539750" cy="539750"/>
          </a:xfrm>
          <a:prstGeom prst="ellipse">
            <a:avLst/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矩形 40"/>
          <p:cNvSpPr/>
          <p:nvPr/>
        </p:nvSpPr>
        <p:spPr>
          <a:xfrm>
            <a:off x="7214969" y="3141505"/>
            <a:ext cx="3251200" cy="1060450"/>
          </a:xfrm>
          <a:prstGeom prst="rect">
            <a:avLst/>
          </a:prstGeom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 CN Regular" panose="020b0500000000000000" charset="-122"/>
                <a:cs typeface="+mn-ea"/>
                <a:sym typeface="宋体"/>
              </a:rPr>
              <a:t>音乐生可以利用这些平台来推广自己的音乐作品，扩大自己的影响力</a:t>
            </a:r>
          </a:p>
        </p:txBody>
      </p:sp>
      <p:sp>
        <p:nvSpPr>
          <p:cNvPr id="43" name="íṣlïḋê"/>
          <p:cNvSpPr/>
          <p:nvPr/>
        </p:nvSpPr>
        <p:spPr>
          <a:xfrm>
            <a:off x="6503769" y="4835050"/>
            <a:ext cx="539750" cy="539750"/>
          </a:xfrm>
          <a:prstGeom prst="ellipse">
            <a:avLst/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矩形 43"/>
          <p:cNvSpPr/>
          <p:nvPr/>
        </p:nvSpPr>
        <p:spPr>
          <a:xfrm>
            <a:off x="7214969" y="4562000"/>
            <a:ext cx="3251200" cy="1060450"/>
          </a:xfrm>
          <a:prstGeom prst="rect">
            <a:avLst/>
          </a:prstGeom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 CN Regular" panose="020b0500000000000000" charset="-122"/>
                <a:cs typeface="+mn-ea"/>
                <a:sym typeface="宋体"/>
              </a:rPr>
              <a:t>例如，他们可以通过社交媒体平台发布自己的演奏视频、音乐作品和活动信息，吸引更多的关注和支持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文本框 35"/>
          <p:cNvSpPr txBox="1"/>
          <p:nvPr/>
        </p:nvSpPr>
        <p:spPr>
          <a:xfrm>
            <a:off x="623570" y="2204720"/>
            <a:ext cx="6048494" cy="2376408"/>
          </a:xfrm>
          <a:prstGeom prst="rect">
            <a:avLst/>
          </a:prstGeom>
          <a:noFill/>
        </p:spPr>
        <p:txBody>
          <a:bodyPr wrap="square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等宽" panose="020b0800000000000000" pitchFamily="34" charset="-122"/>
                <a:cs typeface="+mn-ea"/>
                <a:sym typeface="宋体"/>
              </a:rPr>
              <a:t>寻找合适的导师和机会</a:t>
            </a:r>
          </a:p>
        </p:txBody>
      </p:sp>
      <p:sp>
        <p:nvSpPr>
          <p:cNvPr id="9" name="任意多边形 8"/>
          <p:cNvSpPr/>
          <p:nvPr/>
        </p:nvSpPr>
        <p:spPr>
          <a:xfrm rot="21228360">
            <a:off x="9809051" y="3754587"/>
            <a:ext cx="1576232" cy="1710975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6140">
            <a:off x="6761639" y="2110034"/>
            <a:ext cx="4140023" cy="3676079"/>
          </a:xfrm>
          <a:prstGeom prst="rect">
            <a:avLst/>
          </a:prstGeom>
        </p:spPr>
      </p:pic>
      <p:grpSp>
        <p:nvGrpSpPr>
          <p:cNvPr id="11" name="Group 4"/>
          <p:cNvGrpSpPr/>
          <p:nvPr/>
        </p:nvGrpSpPr>
        <p:grpSpPr>
          <a:xfrm>
            <a:off x="8591550" y="-4233"/>
            <a:ext cx="3615267" cy="4872567"/>
            <a:chOff x="4059" y="-2"/>
            <a:chExt cx="1708" cy="2302"/>
          </a:xfrm>
        </p:grpSpPr>
        <p:sp>
          <p:nvSpPr>
            <p:cNvPr id="15" name="AutoShape 3"/>
            <p:cNvSpPr>
              <a:spLocks noChangeAspect="1" noChangeArrowheads="1" noTextEdit="1"/>
            </p:cNvSpPr>
            <p:nvPr/>
          </p:nvSpPr>
          <p:spPr>
            <a:xfrm>
              <a:off x="4059" y="-2"/>
              <a:ext cx="1708" cy="23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5"/>
            <p:cNvSpPr/>
            <p:nvPr/>
          </p:nvSpPr>
          <p:spPr>
            <a:xfrm>
              <a:off x="4058" y="-3"/>
              <a:ext cx="1708" cy="2303"/>
            </a:xfrm>
            <a:custGeom>
              <a:gdLst>
                <a:gd name="T0" fmla="*/ 1087 w 1708"/>
                <a:gd name="T1" fmla="*/ 1995 h 2303"/>
                <a:gd name="T2" fmla="*/ 1708 w 1708"/>
                <a:gd name="T3" fmla="*/ 1680 h 2303"/>
                <a:gd name="T4" fmla="*/ 1708 w 1708"/>
                <a:gd name="T5" fmla="*/ 1939 h 2303"/>
                <a:gd name="T6" fmla="*/ 986 w 1708"/>
                <a:gd name="T7" fmla="*/ 2303 h 2303"/>
                <a:gd name="T8" fmla="*/ 0 w 1708"/>
                <a:gd name="T9" fmla="*/ 357 h 2303"/>
                <a:gd name="T10" fmla="*/ 704 w 1708"/>
                <a:gd name="T11" fmla="*/ 0 h 2303"/>
                <a:gd name="T12" fmla="*/ 1213 w 1708"/>
                <a:gd name="T13" fmla="*/ 0 h 2303"/>
                <a:gd name="T14" fmla="*/ 308 w 1708"/>
                <a:gd name="T15" fmla="*/ 458 h 2303"/>
                <a:gd name="T16" fmla="*/ 1087 w 1708"/>
                <a:gd name="T17" fmla="*/ 1995 h 2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08" h="2303">
                  <a:moveTo>
                    <a:pt x="1087" y="1995"/>
                  </a:moveTo>
                  <a:lnTo>
                    <a:pt x="1708" y="1680"/>
                  </a:lnTo>
                  <a:lnTo>
                    <a:pt x="1708" y="1939"/>
                  </a:lnTo>
                  <a:lnTo>
                    <a:pt x="986" y="2303"/>
                  </a:lnTo>
                  <a:lnTo>
                    <a:pt x="0" y="357"/>
                  </a:lnTo>
                  <a:lnTo>
                    <a:pt x="704" y="0"/>
                  </a:lnTo>
                  <a:lnTo>
                    <a:pt x="1213" y="0"/>
                  </a:lnTo>
                  <a:lnTo>
                    <a:pt x="308" y="458"/>
                  </a:lnTo>
                  <a:lnTo>
                    <a:pt x="1087" y="1995"/>
                  </a:lnTo>
                  <a:close/>
                </a:path>
              </a:pathLst>
            </a:custGeom>
            <a:solidFill>
              <a:srgbClr val="127F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150239" y="311205"/>
            <a:ext cx="11957931" cy="7339635"/>
            <a:chOff x="862679" y="233404"/>
            <a:chExt cx="8968448" cy="5504726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78465" y="625732"/>
              <a:ext cx="1949397" cy="2046670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2180" y="3816496"/>
              <a:ext cx="1668683" cy="1921634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06561" y="233404"/>
              <a:ext cx="667362" cy="768525"/>
            </a:xfrm>
            <a:prstGeom prst="rect">
              <a:avLst/>
            </a:prstGeom>
          </p:spPr>
        </p:pic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82344">
              <a:off x="8731999" y="3167380"/>
              <a:ext cx="1099128" cy="115397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16736797">
              <a:off x="937480" y="3600045"/>
              <a:ext cx="1359575" cy="1509178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695400" y="1090759"/>
            <a:ext cx="2858745" cy="109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6600">
                <a:solidFill>
                  <a:srgbClr val="127F93"/>
                </a:solidFill>
                <a:latin typeface="宋体"/>
                <a:sym typeface="宋体"/>
              </a:rPr>
              <a:t>6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dur="1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5" presetClass="entr" presetSubtype="0" dur="1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extBox 86"/>
          <p:cNvSpPr txBox="1"/>
          <p:nvPr/>
        </p:nvSpPr>
        <p:spPr>
          <a:xfrm>
            <a:off x="911424" y="188640"/>
            <a:ext cx="10801200" cy="5288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寻找合适的导师和机会</a:t>
            </a:r>
          </a:p>
        </p:txBody>
      </p:sp>
      <p:sp>
        <p:nvSpPr>
          <p:cNvPr id="83" name="任意多边形 29"/>
          <p:cNvSpPr/>
          <p:nvPr/>
        </p:nvSpPr>
        <p:spPr>
          <a:xfrm rot="19810637">
            <a:off x="-81833" y="-267745"/>
            <a:ext cx="712235" cy="773120"/>
          </a:xfrm>
          <a:custGeom>
            <a:gdLst>
              <a:gd name="connsiteX0" fmla="*/ 248166 w 2220804"/>
              <a:gd name="connsiteY0" fmla="*/ 248166 h 2220804"/>
              <a:gd name="connsiteX1" fmla="*/ 248166 w 2220804"/>
              <a:gd name="connsiteY1" fmla="*/ 1972639 h 2220804"/>
              <a:gd name="connsiteX2" fmla="*/ 1972639 w 2220804"/>
              <a:gd name="connsiteY2" fmla="*/ 1972639 h 2220804"/>
              <a:gd name="connsiteX3" fmla="*/ 1972639 w 2220804"/>
              <a:gd name="connsiteY3" fmla="*/ 248166 h 2220804"/>
              <a:gd name="connsiteX4" fmla="*/ 0 w 2220804"/>
              <a:gd name="connsiteY4" fmla="*/ 0 h 2220804"/>
              <a:gd name="connsiteX5" fmla="*/ 2220804 w 2220804"/>
              <a:gd name="connsiteY5" fmla="*/ 0 h 2220804"/>
              <a:gd name="connsiteX6" fmla="*/ 2220804 w 2220804"/>
              <a:gd name="connsiteY6" fmla="*/ 2220804 h 2220804"/>
              <a:gd name="connsiteX7" fmla="*/ 0 w 2220804"/>
              <a:gd name="connsiteY7" fmla="*/ 2220804 h 22208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0804" h="2220804">
                <a:moveTo>
                  <a:pt x="248166" y="248166"/>
                </a:moveTo>
                <a:lnTo>
                  <a:pt x="248166" y="1972639"/>
                </a:lnTo>
                <a:lnTo>
                  <a:pt x="1972639" y="1972639"/>
                </a:lnTo>
                <a:lnTo>
                  <a:pt x="1972639" y="248166"/>
                </a:lnTo>
                <a:close/>
                <a:moveTo>
                  <a:pt x="0" y="0"/>
                </a:moveTo>
                <a:lnTo>
                  <a:pt x="2220804" y="0"/>
                </a:lnTo>
                <a:lnTo>
                  <a:pt x="2220804" y="2220804"/>
                </a:lnTo>
                <a:lnTo>
                  <a:pt x="0" y="2220804"/>
                </a:lnTo>
                <a:close/>
              </a:path>
            </a:pathLst>
          </a:cu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marR="0" indent="0" algn="l" defTabSz="914400" rtl="0" eaLnBrk="0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8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54693" y="66469"/>
            <a:ext cx="464444" cy="534848"/>
          </a:xfrm>
          <a:prstGeom prst="rect">
            <a:avLst/>
          </a:prstGeom>
          <a:ln>
            <a:noFill/>
          </a:ln>
        </p:spPr>
      </p:pic>
      <p:pic>
        <p:nvPicPr>
          <p:cNvPr id="85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0353878" y="5373216"/>
            <a:ext cx="2599196" cy="2728893"/>
          </a:xfrm>
          <a:prstGeom prst="rect">
            <a:avLst/>
          </a:prstGeom>
          <a:ln>
            <a:noFill/>
          </a:ln>
        </p:spPr>
      </p:pic>
      <p:pic>
        <p:nvPicPr>
          <p:cNvPr id="8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8568" y="-59286"/>
            <a:ext cx="889816" cy="1024700"/>
          </a:xfrm>
          <a:prstGeom prst="rect">
            <a:avLst/>
          </a:prstGeom>
          <a:ln>
            <a:noFill/>
          </a:ln>
        </p:spPr>
      </p:pic>
      <p:pic>
        <p:nvPicPr>
          <p:cNvPr id="87" name="New picture"/>
          <p:cNvPicPr/>
          <p:nvPr/>
        </p:nvPicPr>
        <p:blipFill>
          <a:blip r:embed="rId4"/>
          <a:stretch>
            <a:fillRect/>
          </a:stretch>
        </p:blipFill>
        <p:spPr>
          <a:xfrm rot="16736797">
            <a:off x="-632101" y="5663241"/>
            <a:ext cx="1812767" cy="2012237"/>
          </a:xfrm>
          <a:prstGeom prst="rect">
            <a:avLst/>
          </a:prstGeom>
          <a:ln>
            <a:noFill/>
          </a:ln>
        </p:spPr>
      </p:pic>
      <p:sp>
        <p:nvSpPr>
          <p:cNvPr id="43" name="泪滴形 42"/>
          <p:cNvSpPr/>
          <p:nvPr/>
        </p:nvSpPr>
        <p:spPr>
          <a:xfrm rot="8104478">
            <a:off x="1111218" y="1887826"/>
            <a:ext cx="2180145" cy="2180145"/>
          </a:xfrm>
          <a:prstGeom prst="teardrop">
            <a:avLst>
              <a:gd name="adj" fmla="val 143820"/>
            </a:avLst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泪滴形 43"/>
          <p:cNvSpPr/>
          <p:nvPr/>
        </p:nvSpPr>
        <p:spPr>
          <a:xfrm rot="8104478">
            <a:off x="3727677" y="1901894"/>
            <a:ext cx="2180145" cy="2180145"/>
          </a:xfrm>
          <a:prstGeom prst="teardrop">
            <a:avLst>
              <a:gd name="adj" fmla="val 143820"/>
            </a:avLst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泪滴形 44"/>
          <p:cNvSpPr/>
          <p:nvPr/>
        </p:nvSpPr>
        <p:spPr>
          <a:xfrm rot="8104478">
            <a:off x="6340090" y="1901894"/>
            <a:ext cx="2180145" cy="2180145"/>
          </a:xfrm>
          <a:prstGeom prst="teardrop">
            <a:avLst>
              <a:gd name="adj" fmla="val 143820"/>
            </a:avLst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泪滴形 45"/>
          <p:cNvSpPr/>
          <p:nvPr/>
        </p:nvSpPr>
        <p:spPr>
          <a:xfrm rot="8104478">
            <a:off x="8957883" y="1901894"/>
            <a:ext cx="2180145" cy="2180145"/>
          </a:xfrm>
          <a:prstGeom prst="teardrop">
            <a:avLst>
              <a:gd name="adj" fmla="val 143820"/>
            </a:avLst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47" name="组合 46"/>
          <p:cNvGrpSpPr/>
          <p:nvPr/>
        </p:nvGrpSpPr>
        <p:grpSpPr>
          <a:xfrm>
            <a:off x="2013592" y="3685001"/>
            <a:ext cx="452645" cy="474518"/>
            <a:chOff x="7002627" y="828237"/>
            <a:chExt cx="444697" cy="466185"/>
          </a:xfrm>
          <a:solidFill>
            <a:schemeClr val="bg1"/>
          </a:solidFill>
          <a:effectLst/>
        </p:grpSpPr>
        <p:sp>
          <p:nvSpPr>
            <p:cNvPr id="48" name="Freeform 11"/>
            <p:cNvSpPr/>
            <p:nvPr/>
          </p:nvSpPr>
          <p:spPr>
            <a:xfrm>
              <a:off x="7133420" y="1073942"/>
              <a:ext cx="88753" cy="87818"/>
            </a:xfrm>
            <a:custGeom>
              <a:gdLst>
                <a:gd name="T0" fmla="*/ 24 w 40"/>
                <a:gd name="T1" fmla="*/ 1 h 40"/>
                <a:gd name="T2" fmla="*/ 20 w 40"/>
                <a:gd name="T3" fmla="*/ 0 h 40"/>
                <a:gd name="T4" fmla="*/ 0 w 40"/>
                <a:gd name="T5" fmla="*/ 20 h 40"/>
                <a:gd name="T6" fmla="*/ 20 w 40"/>
                <a:gd name="T7" fmla="*/ 40 h 40"/>
                <a:gd name="T8" fmla="*/ 40 w 40"/>
                <a:gd name="T9" fmla="*/ 20 h 40"/>
                <a:gd name="T10" fmla="*/ 39 w 40"/>
                <a:gd name="T11" fmla="*/ 15 h 40"/>
                <a:gd name="T12" fmla="*/ 15 w 40"/>
                <a:gd name="T13" fmla="*/ 26 h 40"/>
                <a:gd name="T14" fmla="*/ 24 w 40"/>
                <a:gd name="T15" fmla="*/ 1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0" h="40">
                  <a:moveTo>
                    <a:pt x="24" y="1"/>
                  </a:moveTo>
                  <a:cubicBezTo>
                    <a:pt x="23" y="1"/>
                    <a:pt x="21" y="0"/>
                    <a:pt x="20" y="0"/>
                  </a:cubicBezTo>
                  <a:cubicBezTo>
                    <a:pt x="9" y="0"/>
                    <a:pt x="0" y="9"/>
                    <a:pt x="0" y="20"/>
                  </a:cubicBezTo>
                  <a:cubicBezTo>
                    <a:pt x="0" y="31"/>
                    <a:pt x="9" y="40"/>
                    <a:pt x="20" y="40"/>
                  </a:cubicBezTo>
                  <a:cubicBezTo>
                    <a:pt x="31" y="40"/>
                    <a:pt x="40" y="31"/>
                    <a:pt x="40" y="20"/>
                  </a:cubicBezTo>
                  <a:cubicBezTo>
                    <a:pt x="40" y="18"/>
                    <a:pt x="40" y="17"/>
                    <a:pt x="39" y="15"/>
                  </a:cubicBezTo>
                  <a:cubicBezTo>
                    <a:pt x="15" y="26"/>
                    <a:pt x="15" y="26"/>
                    <a:pt x="15" y="26"/>
                  </a:cubicBezTo>
                  <a:lnTo>
                    <a:pt x="24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12"/>
            <p:cNvSpPr/>
            <p:nvPr/>
          </p:nvSpPr>
          <p:spPr>
            <a:xfrm>
              <a:off x="7002627" y="943149"/>
              <a:ext cx="351273" cy="351273"/>
            </a:xfrm>
            <a:custGeom>
              <a:gdLst>
                <a:gd name="T0" fmla="*/ 131 w 159"/>
                <a:gd name="T1" fmla="*/ 41 h 159"/>
                <a:gd name="T2" fmla="*/ 144 w 159"/>
                <a:gd name="T3" fmla="*/ 79 h 159"/>
                <a:gd name="T4" fmla="*/ 79 w 159"/>
                <a:gd name="T5" fmla="*/ 144 h 159"/>
                <a:gd name="T6" fmla="*/ 15 w 159"/>
                <a:gd name="T7" fmla="*/ 79 h 159"/>
                <a:gd name="T8" fmla="*/ 79 w 159"/>
                <a:gd name="T9" fmla="*/ 15 h 159"/>
                <a:gd name="T10" fmla="*/ 112 w 159"/>
                <a:gd name="T11" fmla="*/ 24 h 159"/>
                <a:gd name="T12" fmla="*/ 122 w 159"/>
                <a:gd name="T13" fmla="*/ 13 h 159"/>
                <a:gd name="T14" fmla="*/ 79 w 159"/>
                <a:gd name="T15" fmla="*/ 0 h 159"/>
                <a:gd name="T16" fmla="*/ 0 w 159"/>
                <a:gd name="T17" fmla="*/ 79 h 159"/>
                <a:gd name="T18" fmla="*/ 79 w 159"/>
                <a:gd name="T19" fmla="*/ 159 h 159"/>
                <a:gd name="T20" fmla="*/ 159 w 159"/>
                <a:gd name="T21" fmla="*/ 79 h 159"/>
                <a:gd name="T22" fmla="*/ 141 w 159"/>
                <a:gd name="T23" fmla="*/ 30 h 159"/>
                <a:gd name="T24" fmla="*/ 131 w 159"/>
                <a:gd name="T25" fmla="*/ 41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9" h="159">
                  <a:moveTo>
                    <a:pt x="131" y="41"/>
                  </a:moveTo>
                  <a:cubicBezTo>
                    <a:pt x="139" y="52"/>
                    <a:pt x="144" y="65"/>
                    <a:pt x="144" y="79"/>
                  </a:cubicBezTo>
                  <a:cubicBezTo>
                    <a:pt x="144" y="115"/>
                    <a:pt x="115" y="144"/>
                    <a:pt x="79" y="144"/>
                  </a:cubicBezTo>
                  <a:cubicBezTo>
                    <a:pt x="44" y="144"/>
                    <a:pt x="15" y="115"/>
                    <a:pt x="15" y="79"/>
                  </a:cubicBezTo>
                  <a:cubicBezTo>
                    <a:pt x="15" y="44"/>
                    <a:pt x="44" y="15"/>
                    <a:pt x="79" y="15"/>
                  </a:cubicBezTo>
                  <a:cubicBezTo>
                    <a:pt x="91" y="15"/>
                    <a:pt x="103" y="18"/>
                    <a:pt x="112" y="24"/>
                  </a:cubicBezTo>
                  <a:cubicBezTo>
                    <a:pt x="122" y="13"/>
                    <a:pt x="122" y="13"/>
                    <a:pt x="122" y="13"/>
                  </a:cubicBezTo>
                  <a:cubicBezTo>
                    <a:pt x="110" y="5"/>
                    <a:pt x="95" y="0"/>
                    <a:pt x="79" y="0"/>
                  </a:cubicBezTo>
                  <a:cubicBezTo>
                    <a:pt x="35" y="0"/>
                    <a:pt x="0" y="35"/>
                    <a:pt x="0" y="79"/>
                  </a:cubicBezTo>
                  <a:cubicBezTo>
                    <a:pt x="0" y="123"/>
                    <a:pt x="35" y="159"/>
                    <a:pt x="79" y="159"/>
                  </a:cubicBezTo>
                  <a:cubicBezTo>
                    <a:pt x="123" y="159"/>
                    <a:pt x="159" y="123"/>
                    <a:pt x="159" y="79"/>
                  </a:cubicBezTo>
                  <a:cubicBezTo>
                    <a:pt x="159" y="61"/>
                    <a:pt x="152" y="43"/>
                    <a:pt x="141" y="30"/>
                  </a:cubicBezTo>
                  <a:lnTo>
                    <a:pt x="131" y="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13"/>
            <p:cNvSpPr/>
            <p:nvPr/>
          </p:nvSpPr>
          <p:spPr>
            <a:xfrm>
              <a:off x="7177329" y="1049652"/>
              <a:ext cx="66331" cy="68199"/>
            </a:xfrm>
            <a:custGeom>
              <a:gdLst>
                <a:gd name="T0" fmla="*/ 71 w 71"/>
                <a:gd name="T1" fmla="*/ 30 h 73"/>
                <a:gd name="T2" fmla="*/ 38 w 71"/>
                <a:gd name="T3" fmla="*/ 0 h 73"/>
                <a:gd name="T4" fmla="*/ 19 w 71"/>
                <a:gd name="T5" fmla="*/ 19 h 73"/>
                <a:gd name="T6" fmla="*/ 0 w 71"/>
                <a:gd name="T7" fmla="*/ 73 h 73"/>
                <a:gd name="T8" fmla="*/ 55 w 71"/>
                <a:gd name="T9" fmla="*/ 49 h 73"/>
                <a:gd name="T10" fmla="*/ 71 w 71"/>
                <a:gd name="T11" fmla="*/ 30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1" h="73">
                  <a:moveTo>
                    <a:pt x="71" y="30"/>
                  </a:moveTo>
                  <a:lnTo>
                    <a:pt x="38" y="0"/>
                  </a:lnTo>
                  <a:lnTo>
                    <a:pt x="19" y="19"/>
                  </a:lnTo>
                  <a:lnTo>
                    <a:pt x="0" y="73"/>
                  </a:lnTo>
                  <a:lnTo>
                    <a:pt x="55" y="49"/>
                  </a:lnTo>
                  <a:lnTo>
                    <a:pt x="71" y="3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14"/>
            <p:cNvSpPr/>
            <p:nvPr/>
          </p:nvSpPr>
          <p:spPr>
            <a:xfrm>
              <a:off x="7219370" y="916990"/>
              <a:ext cx="143873" cy="152281"/>
            </a:xfrm>
            <a:custGeom>
              <a:gdLst>
                <a:gd name="T0" fmla="*/ 121 w 154"/>
                <a:gd name="T1" fmla="*/ 0 h 163"/>
                <a:gd name="T2" fmla="*/ 0 w 154"/>
                <a:gd name="T3" fmla="*/ 132 h 163"/>
                <a:gd name="T4" fmla="*/ 33 w 154"/>
                <a:gd name="T5" fmla="*/ 163 h 163"/>
                <a:gd name="T6" fmla="*/ 154 w 154"/>
                <a:gd name="T7" fmla="*/ 31 h 163"/>
                <a:gd name="T8" fmla="*/ 121 w 154"/>
                <a:gd name="T9" fmla="*/ 35 h 163"/>
                <a:gd name="T10" fmla="*/ 121 w 154"/>
                <a:gd name="T11" fmla="*/ 0 h 1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4" h="163">
                  <a:moveTo>
                    <a:pt x="121" y="0"/>
                  </a:moveTo>
                  <a:lnTo>
                    <a:pt x="0" y="132"/>
                  </a:lnTo>
                  <a:lnTo>
                    <a:pt x="33" y="163"/>
                  </a:lnTo>
                  <a:lnTo>
                    <a:pt x="154" y="31"/>
                  </a:lnTo>
                  <a:lnTo>
                    <a:pt x="121" y="35"/>
                  </a:lnTo>
                  <a:lnTo>
                    <a:pt x="12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15"/>
            <p:cNvSpPr/>
            <p:nvPr/>
          </p:nvSpPr>
          <p:spPr>
            <a:xfrm>
              <a:off x="7338952" y="883357"/>
              <a:ext cx="56988" cy="59791"/>
            </a:xfrm>
            <a:custGeom>
              <a:gdLst>
                <a:gd name="T0" fmla="*/ 14 w 61"/>
                <a:gd name="T1" fmla="*/ 48 h 64"/>
                <a:gd name="T2" fmla="*/ 14 w 61"/>
                <a:gd name="T3" fmla="*/ 12 h 64"/>
                <a:gd name="T4" fmla="*/ 0 w 61"/>
                <a:gd name="T5" fmla="*/ 0 h 64"/>
                <a:gd name="T6" fmla="*/ 0 w 61"/>
                <a:gd name="T7" fmla="*/ 0 h 64"/>
                <a:gd name="T8" fmla="*/ 0 w 61"/>
                <a:gd name="T9" fmla="*/ 64 h 64"/>
                <a:gd name="T10" fmla="*/ 61 w 61"/>
                <a:gd name="T11" fmla="*/ 55 h 64"/>
                <a:gd name="T12" fmla="*/ 61 w 61"/>
                <a:gd name="T13" fmla="*/ 55 h 64"/>
                <a:gd name="T14" fmla="*/ 50 w 61"/>
                <a:gd name="T15" fmla="*/ 43 h 64"/>
                <a:gd name="T16" fmla="*/ 14 w 61"/>
                <a:gd name="T17" fmla="*/ 48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1" h="64">
                  <a:moveTo>
                    <a:pt x="14" y="48"/>
                  </a:moveTo>
                  <a:lnTo>
                    <a:pt x="14" y="1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64"/>
                  </a:lnTo>
                  <a:lnTo>
                    <a:pt x="61" y="55"/>
                  </a:lnTo>
                  <a:lnTo>
                    <a:pt x="61" y="55"/>
                  </a:lnTo>
                  <a:lnTo>
                    <a:pt x="50" y="43"/>
                  </a:lnTo>
                  <a:lnTo>
                    <a:pt x="14" y="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16"/>
            <p:cNvSpPr/>
            <p:nvPr/>
          </p:nvSpPr>
          <p:spPr>
            <a:xfrm>
              <a:off x="7363242" y="855330"/>
              <a:ext cx="59791" cy="61660"/>
            </a:xfrm>
            <a:custGeom>
              <a:gdLst>
                <a:gd name="T0" fmla="*/ 14 w 64"/>
                <a:gd name="T1" fmla="*/ 49 h 66"/>
                <a:gd name="T2" fmla="*/ 14 w 64"/>
                <a:gd name="T3" fmla="*/ 11 h 66"/>
                <a:gd name="T4" fmla="*/ 2 w 64"/>
                <a:gd name="T5" fmla="*/ 0 h 66"/>
                <a:gd name="T6" fmla="*/ 2 w 64"/>
                <a:gd name="T7" fmla="*/ 0 h 66"/>
                <a:gd name="T8" fmla="*/ 0 w 64"/>
                <a:gd name="T9" fmla="*/ 66 h 66"/>
                <a:gd name="T10" fmla="*/ 64 w 64"/>
                <a:gd name="T11" fmla="*/ 56 h 66"/>
                <a:gd name="T12" fmla="*/ 64 w 64"/>
                <a:gd name="T13" fmla="*/ 56 h 66"/>
                <a:gd name="T14" fmla="*/ 50 w 64"/>
                <a:gd name="T15" fmla="*/ 44 h 66"/>
                <a:gd name="T16" fmla="*/ 14 w 64"/>
                <a:gd name="T17" fmla="*/ 49 h 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4" h="66">
                  <a:moveTo>
                    <a:pt x="14" y="49"/>
                  </a:moveTo>
                  <a:lnTo>
                    <a:pt x="14" y="11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66"/>
                  </a:lnTo>
                  <a:lnTo>
                    <a:pt x="64" y="56"/>
                  </a:lnTo>
                  <a:lnTo>
                    <a:pt x="64" y="56"/>
                  </a:lnTo>
                  <a:lnTo>
                    <a:pt x="50" y="44"/>
                  </a:lnTo>
                  <a:lnTo>
                    <a:pt x="14" y="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17"/>
            <p:cNvSpPr/>
            <p:nvPr/>
          </p:nvSpPr>
          <p:spPr>
            <a:xfrm>
              <a:off x="7067089" y="1009479"/>
              <a:ext cx="220480" cy="218612"/>
            </a:xfrm>
            <a:custGeom>
              <a:gdLst>
                <a:gd name="T0" fmla="*/ 50 w 100"/>
                <a:gd name="T1" fmla="*/ 0 h 99"/>
                <a:gd name="T2" fmla="*/ 0 w 100"/>
                <a:gd name="T3" fmla="*/ 49 h 99"/>
                <a:gd name="T4" fmla="*/ 50 w 100"/>
                <a:gd name="T5" fmla="*/ 99 h 99"/>
                <a:gd name="T6" fmla="*/ 100 w 100"/>
                <a:gd name="T7" fmla="*/ 49 h 99"/>
                <a:gd name="T8" fmla="*/ 92 w 100"/>
                <a:gd name="T9" fmla="*/ 22 h 99"/>
                <a:gd name="T10" fmla="*/ 83 w 100"/>
                <a:gd name="T11" fmla="*/ 32 h 99"/>
                <a:gd name="T12" fmla="*/ 81 w 100"/>
                <a:gd name="T13" fmla="*/ 34 h 99"/>
                <a:gd name="T14" fmla="*/ 85 w 100"/>
                <a:gd name="T15" fmla="*/ 49 h 99"/>
                <a:gd name="T16" fmla="*/ 50 w 100"/>
                <a:gd name="T17" fmla="*/ 84 h 99"/>
                <a:gd name="T18" fmla="*/ 15 w 100"/>
                <a:gd name="T19" fmla="*/ 49 h 99"/>
                <a:gd name="T20" fmla="*/ 50 w 100"/>
                <a:gd name="T21" fmla="*/ 15 h 99"/>
                <a:gd name="T22" fmla="*/ 62 w 100"/>
                <a:gd name="T23" fmla="*/ 17 h 99"/>
                <a:gd name="T24" fmla="*/ 64 w 100"/>
                <a:gd name="T25" fmla="*/ 14 h 99"/>
                <a:gd name="T26" fmla="*/ 73 w 100"/>
                <a:gd name="T27" fmla="*/ 5 h 99"/>
                <a:gd name="T28" fmla="*/ 50 w 100"/>
                <a:gd name="T29" fmla="*/ 0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0" h="99">
                  <a:moveTo>
                    <a:pt x="50" y="0"/>
                  </a:moveTo>
                  <a:cubicBezTo>
                    <a:pt x="23" y="0"/>
                    <a:pt x="0" y="22"/>
                    <a:pt x="0" y="49"/>
                  </a:cubicBezTo>
                  <a:cubicBezTo>
                    <a:pt x="0" y="77"/>
                    <a:pt x="23" y="99"/>
                    <a:pt x="50" y="99"/>
                  </a:cubicBezTo>
                  <a:cubicBezTo>
                    <a:pt x="78" y="99"/>
                    <a:pt x="100" y="77"/>
                    <a:pt x="100" y="49"/>
                  </a:cubicBezTo>
                  <a:cubicBezTo>
                    <a:pt x="100" y="39"/>
                    <a:pt x="97" y="30"/>
                    <a:pt x="92" y="22"/>
                  </a:cubicBezTo>
                  <a:cubicBezTo>
                    <a:pt x="83" y="32"/>
                    <a:pt x="83" y="32"/>
                    <a:pt x="83" y="32"/>
                  </a:cubicBezTo>
                  <a:cubicBezTo>
                    <a:pt x="81" y="34"/>
                    <a:pt x="81" y="34"/>
                    <a:pt x="81" y="34"/>
                  </a:cubicBezTo>
                  <a:cubicBezTo>
                    <a:pt x="84" y="39"/>
                    <a:pt x="85" y="44"/>
                    <a:pt x="85" y="49"/>
                  </a:cubicBezTo>
                  <a:cubicBezTo>
                    <a:pt x="85" y="69"/>
                    <a:pt x="69" y="84"/>
                    <a:pt x="50" y="84"/>
                  </a:cubicBezTo>
                  <a:cubicBezTo>
                    <a:pt x="31" y="84"/>
                    <a:pt x="15" y="69"/>
                    <a:pt x="15" y="49"/>
                  </a:cubicBezTo>
                  <a:cubicBezTo>
                    <a:pt x="15" y="30"/>
                    <a:pt x="31" y="15"/>
                    <a:pt x="50" y="15"/>
                  </a:cubicBezTo>
                  <a:cubicBezTo>
                    <a:pt x="54" y="15"/>
                    <a:pt x="59" y="15"/>
                    <a:pt x="62" y="17"/>
                  </a:cubicBezTo>
                  <a:cubicBezTo>
                    <a:pt x="64" y="14"/>
                    <a:pt x="64" y="14"/>
                    <a:pt x="64" y="14"/>
                  </a:cubicBezTo>
                  <a:cubicBezTo>
                    <a:pt x="73" y="5"/>
                    <a:pt x="73" y="5"/>
                    <a:pt x="73" y="5"/>
                  </a:cubicBezTo>
                  <a:cubicBezTo>
                    <a:pt x="66" y="2"/>
                    <a:pt x="58" y="0"/>
                    <a:pt x="5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18"/>
            <p:cNvSpPr/>
            <p:nvPr/>
          </p:nvSpPr>
          <p:spPr>
            <a:xfrm>
              <a:off x="7389401" y="828237"/>
              <a:ext cx="57923" cy="59791"/>
            </a:xfrm>
            <a:custGeom>
              <a:gdLst>
                <a:gd name="T0" fmla="*/ 50 w 62"/>
                <a:gd name="T1" fmla="*/ 43 h 64"/>
                <a:gd name="T2" fmla="*/ 15 w 62"/>
                <a:gd name="T3" fmla="*/ 47 h 64"/>
                <a:gd name="T4" fmla="*/ 15 w 62"/>
                <a:gd name="T5" fmla="*/ 12 h 64"/>
                <a:gd name="T6" fmla="*/ 0 w 62"/>
                <a:gd name="T7" fmla="*/ 0 h 64"/>
                <a:gd name="T8" fmla="*/ 0 w 62"/>
                <a:gd name="T9" fmla="*/ 0 h 64"/>
                <a:gd name="T10" fmla="*/ 0 w 62"/>
                <a:gd name="T11" fmla="*/ 64 h 64"/>
                <a:gd name="T12" fmla="*/ 62 w 62"/>
                <a:gd name="T13" fmla="*/ 55 h 64"/>
                <a:gd name="T14" fmla="*/ 62 w 62"/>
                <a:gd name="T15" fmla="*/ 55 h 64"/>
                <a:gd name="T16" fmla="*/ 50 w 62"/>
                <a:gd name="T17" fmla="*/ 43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2" h="64">
                  <a:moveTo>
                    <a:pt x="50" y="43"/>
                  </a:moveTo>
                  <a:lnTo>
                    <a:pt x="15" y="47"/>
                  </a:lnTo>
                  <a:lnTo>
                    <a:pt x="15" y="1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64"/>
                  </a:lnTo>
                  <a:lnTo>
                    <a:pt x="62" y="55"/>
                  </a:lnTo>
                  <a:lnTo>
                    <a:pt x="62" y="55"/>
                  </a:lnTo>
                  <a:lnTo>
                    <a:pt x="50" y="4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6" name="文本框 26"/>
          <p:cNvSpPr txBox="1"/>
          <p:nvPr/>
        </p:nvSpPr>
        <p:spPr>
          <a:xfrm>
            <a:off x="1236188" y="2425010"/>
            <a:ext cx="1803548" cy="1168400"/>
          </a:xfrm>
          <a:prstGeom prst="rect">
            <a:avLst/>
          </a:prstGeom>
          <a:noFill/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cs typeface="Lato Regular"/>
                <a:sym typeface="宋体"/>
              </a:rPr>
              <a:t>在职业规划中，导师的指导和机会的获取同样重要</a:t>
            </a:r>
          </a:p>
        </p:txBody>
      </p:sp>
      <p:sp>
        <p:nvSpPr>
          <p:cNvPr id="57" name="椭圆 56"/>
          <p:cNvSpPr/>
          <p:nvPr/>
        </p:nvSpPr>
        <p:spPr>
          <a:xfrm>
            <a:off x="1905868" y="5489623"/>
            <a:ext cx="590843" cy="590843"/>
          </a:xfrm>
          <a:prstGeom prst="ellipse">
            <a:avLst/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58" name="组合 57"/>
          <p:cNvGrpSpPr/>
          <p:nvPr/>
        </p:nvGrpSpPr>
        <p:grpSpPr>
          <a:xfrm>
            <a:off x="4619780" y="3731995"/>
            <a:ext cx="404877" cy="435712"/>
            <a:chOff x="7005429" y="4859473"/>
            <a:chExt cx="466184" cy="501686"/>
          </a:xfrm>
          <a:solidFill>
            <a:schemeClr val="bg1"/>
          </a:solidFill>
          <a:effectLst/>
        </p:grpSpPr>
        <p:sp>
          <p:nvSpPr>
            <p:cNvPr id="59" name="Freeform 154"/>
            <p:cNvSpPr/>
            <p:nvPr/>
          </p:nvSpPr>
          <p:spPr>
            <a:xfrm>
              <a:off x="7146499" y="5285485"/>
              <a:ext cx="50449" cy="46712"/>
            </a:xfrm>
            <a:custGeom>
              <a:gdLst>
                <a:gd name="T0" fmla="*/ 16 w 23"/>
                <a:gd name="T1" fmla="*/ 0 h 21"/>
                <a:gd name="T2" fmla="*/ 16 w 23"/>
                <a:gd name="T3" fmla="*/ 4 h 21"/>
                <a:gd name="T4" fmla="*/ 19 w 23"/>
                <a:gd name="T5" fmla="*/ 11 h 21"/>
                <a:gd name="T6" fmla="*/ 10 w 23"/>
                <a:gd name="T7" fmla="*/ 17 h 21"/>
                <a:gd name="T8" fmla="*/ 4 w 23"/>
                <a:gd name="T9" fmla="*/ 9 h 21"/>
                <a:gd name="T10" fmla="*/ 6 w 23"/>
                <a:gd name="T11" fmla="*/ 5 h 21"/>
                <a:gd name="T12" fmla="*/ 6 w 23"/>
                <a:gd name="T13" fmla="*/ 0 h 21"/>
                <a:gd name="T14" fmla="*/ 0 w 23"/>
                <a:gd name="T15" fmla="*/ 10 h 21"/>
                <a:gd name="T16" fmla="*/ 11 w 23"/>
                <a:gd name="T17" fmla="*/ 21 h 21"/>
                <a:gd name="T18" fmla="*/ 23 w 23"/>
                <a:gd name="T19" fmla="*/ 10 h 21"/>
                <a:gd name="T20" fmla="*/ 16 w 23"/>
                <a:gd name="T21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3" h="21">
                  <a:moveTo>
                    <a:pt x="16" y="0"/>
                  </a:moveTo>
                  <a:cubicBezTo>
                    <a:pt x="16" y="4"/>
                    <a:pt x="16" y="4"/>
                    <a:pt x="16" y="4"/>
                  </a:cubicBezTo>
                  <a:cubicBezTo>
                    <a:pt x="18" y="5"/>
                    <a:pt x="19" y="8"/>
                    <a:pt x="19" y="11"/>
                  </a:cubicBezTo>
                  <a:cubicBezTo>
                    <a:pt x="18" y="15"/>
                    <a:pt x="15" y="18"/>
                    <a:pt x="10" y="17"/>
                  </a:cubicBezTo>
                  <a:cubicBezTo>
                    <a:pt x="6" y="17"/>
                    <a:pt x="3" y="13"/>
                    <a:pt x="4" y="9"/>
                  </a:cubicBezTo>
                  <a:cubicBezTo>
                    <a:pt x="4" y="7"/>
                    <a:pt x="5" y="6"/>
                    <a:pt x="6" y="5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2"/>
                    <a:pt x="0" y="6"/>
                    <a:pt x="0" y="10"/>
                  </a:cubicBezTo>
                  <a:cubicBezTo>
                    <a:pt x="0" y="16"/>
                    <a:pt x="5" y="21"/>
                    <a:pt x="11" y="21"/>
                  </a:cubicBezTo>
                  <a:cubicBezTo>
                    <a:pt x="18" y="21"/>
                    <a:pt x="23" y="16"/>
                    <a:pt x="23" y="10"/>
                  </a:cubicBezTo>
                  <a:cubicBezTo>
                    <a:pt x="23" y="5"/>
                    <a:pt x="20" y="1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Rectangle 155"/>
            <p:cNvSpPr>
              <a:spLocks noChangeArrowheads="1"/>
            </p:cNvSpPr>
            <p:nvPr/>
          </p:nvSpPr>
          <p:spPr>
            <a:xfrm>
              <a:off x="7166118" y="5278945"/>
              <a:ext cx="9342" cy="3269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Freeform 156"/>
            <p:cNvSpPr>
              <a:spLocks noEditPoints="1"/>
            </p:cNvSpPr>
            <p:nvPr/>
          </p:nvSpPr>
          <p:spPr>
            <a:xfrm>
              <a:off x="7044667" y="4940751"/>
              <a:ext cx="260652" cy="260652"/>
            </a:xfrm>
            <a:custGeom>
              <a:gdLst>
                <a:gd name="T0" fmla="*/ 24 w 118"/>
                <a:gd name="T1" fmla="*/ 19 h 118"/>
                <a:gd name="T2" fmla="*/ 19 w 118"/>
                <a:gd name="T3" fmla="*/ 94 h 118"/>
                <a:gd name="T4" fmla="*/ 94 w 118"/>
                <a:gd name="T5" fmla="*/ 99 h 118"/>
                <a:gd name="T6" fmla="*/ 99 w 118"/>
                <a:gd name="T7" fmla="*/ 24 h 118"/>
                <a:gd name="T8" fmla="*/ 24 w 118"/>
                <a:gd name="T9" fmla="*/ 19 h 118"/>
                <a:gd name="T10" fmla="*/ 64 w 118"/>
                <a:gd name="T11" fmla="*/ 84 h 118"/>
                <a:gd name="T12" fmla="*/ 64 w 118"/>
                <a:gd name="T13" fmla="*/ 93 h 118"/>
                <a:gd name="T14" fmla="*/ 56 w 118"/>
                <a:gd name="T15" fmla="*/ 93 h 118"/>
                <a:gd name="T16" fmla="*/ 56 w 118"/>
                <a:gd name="T17" fmla="*/ 85 h 118"/>
                <a:gd name="T18" fmla="*/ 41 w 118"/>
                <a:gd name="T19" fmla="*/ 81 h 118"/>
                <a:gd name="T20" fmla="*/ 43 w 118"/>
                <a:gd name="T21" fmla="*/ 71 h 118"/>
                <a:gd name="T22" fmla="*/ 58 w 118"/>
                <a:gd name="T23" fmla="*/ 75 h 118"/>
                <a:gd name="T24" fmla="*/ 66 w 118"/>
                <a:gd name="T25" fmla="*/ 70 h 118"/>
                <a:gd name="T26" fmla="*/ 57 w 118"/>
                <a:gd name="T27" fmla="*/ 62 h 118"/>
                <a:gd name="T28" fmla="*/ 41 w 118"/>
                <a:gd name="T29" fmla="*/ 46 h 118"/>
                <a:gd name="T30" fmla="*/ 56 w 118"/>
                <a:gd name="T31" fmla="*/ 31 h 118"/>
                <a:gd name="T32" fmla="*/ 56 w 118"/>
                <a:gd name="T33" fmla="*/ 23 h 118"/>
                <a:gd name="T34" fmla="*/ 64 w 118"/>
                <a:gd name="T35" fmla="*/ 23 h 118"/>
                <a:gd name="T36" fmla="*/ 64 w 118"/>
                <a:gd name="T37" fmla="*/ 30 h 118"/>
                <a:gd name="T38" fmla="*/ 77 w 118"/>
                <a:gd name="T39" fmla="*/ 33 h 118"/>
                <a:gd name="T40" fmla="*/ 74 w 118"/>
                <a:gd name="T41" fmla="*/ 43 h 118"/>
                <a:gd name="T42" fmla="*/ 62 w 118"/>
                <a:gd name="T43" fmla="*/ 40 h 118"/>
                <a:gd name="T44" fmla="*/ 55 w 118"/>
                <a:gd name="T45" fmla="*/ 45 h 118"/>
                <a:gd name="T46" fmla="*/ 65 w 118"/>
                <a:gd name="T47" fmla="*/ 52 h 118"/>
                <a:gd name="T48" fmla="*/ 79 w 118"/>
                <a:gd name="T49" fmla="*/ 69 h 118"/>
                <a:gd name="T50" fmla="*/ 64 w 118"/>
                <a:gd name="T51" fmla="*/ 84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8" h="118">
                  <a:moveTo>
                    <a:pt x="24" y="19"/>
                  </a:moveTo>
                  <a:cubicBezTo>
                    <a:pt x="2" y="39"/>
                    <a:pt x="0" y="72"/>
                    <a:pt x="19" y="94"/>
                  </a:cubicBezTo>
                  <a:cubicBezTo>
                    <a:pt x="38" y="116"/>
                    <a:pt x="72" y="118"/>
                    <a:pt x="94" y="99"/>
                  </a:cubicBezTo>
                  <a:cubicBezTo>
                    <a:pt x="115" y="79"/>
                    <a:pt x="118" y="46"/>
                    <a:pt x="99" y="24"/>
                  </a:cubicBezTo>
                  <a:cubicBezTo>
                    <a:pt x="79" y="2"/>
                    <a:pt x="46" y="0"/>
                    <a:pt x="24" y="19"/>
                  </a:cubicBezTo>
                  <a:close/>
                  <a:moveTo>
                    <a:pt x="64" y="84"/>
                  </a:moveTo>
                  <a:cubicBezTo>
                    <a:pt x="64" y="93"/>
                    <a:pt x="64" y="93"/>
                    <a:pt x="64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6" y="85"/>
                    <a:pt x="56" y="85"/>
                    <a:pt x="56" y="85"/>
                  </a:cubicBezTo>
                  <a:cubicBezTo>
                    <a:pt x="50" y="85"/>
                    <a:pt x="44" y="83"/>
                    <a:pt x="41" y="8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7" y="73"/>
                    <a:pt x="52" y="75"/>
                    <a:pt x="58" y="75"/>
                  </a:cubicBezTo>
                  <a:cubicBezTo>
                    <a:pt x="63" y="75"/>
                    <a:pt x="66" y="73"/>
                    <a:pt x="66" y="70"/>
                  </a:cubicBezTo>
                  <a:cubicBezTo>
                    <a:pt x="66" y="66"/>
                    <a:pt x="63" y="64"/>
                    <a:pt x="57" y="62"/>
                  </a:cubicBezTo>
                  <a:cubicBezTo>
                    <a:pt x="48" y="59"/>
                    <a:pt x="41" y="55"/>
                    <a:pt x="41" y="46"/>
                  </a:cubicBezTo>
                  <a:cubicBezTo>
                    <a:pt x="41" y="39"/>
                    <a:pt x="47" y="33"/>
                    <a:pt x="56" y="31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64" y="23"/>
                    <a:pt x="64" y="23"/>
                    <a:pt x="64" y="23"/>
                  </a:cubicBezTo>
                  <a:cubicBezTo>
                    <a:pt x="64" y="30"/>
                    <a:pt x="64" y="30"/>
                    <a:pt x="64" y="30"/>
                  </a:cubicBezTo>
                  <a:cubicBezTo>
                    <a:pt x="70" y="30"/>
                    <a:pt x="74" y="32"/>
                    <a:pt x="77" y="33"/>
                  </a:cubicBezTo>
                  <a:cubicBezTo>
                    <a:pt x="74" y="43"/>
                    <a:pt x="74" y="43"/>
                    <a:pt x="74" y="43"/>
                  </a:cubicBezTo>
                  <a:cubicBezTo>
                    <a:pt x="72" y="42"/>
                    <a:pt x="68" y="40"/>
                    <a:pt x="62" y="40"/>
                  </a:cubicBezTo>
                  <a:cubicBezTo>
                    <a:pt x="56" y="40"/>
                    <a:pt x="55" y="42"/>
                    <a:pt x="55" y="45"/>
                  </a:cubicBezTo>
                  <a:cubicBezTo>
                    <a:pt x="55" y="48"/>
                    <a:pt x="58" y="50"/>
                    <a:pt x="65" y="52"/>
                  </a:cubicBezTo>
                  <a:cubicBezTo>
                    <a:pt x="75" y="56"/>
                    <a:pt x="79" y="61"/>
                    <a:pt x="79" y="69"/>
                  </a:cubicBezTo>
                  <a:cubicBezTo>
                    <a:pt x="79" y="76"/>
                    <a:pt x="74" y="83"/>
                    <a:pt x="64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157"/>
            <p:cNvSpPr>
              <a:spLocks noEditPoints="1"/>
            </p:cNvSpPr>
            <p:nvPr/>
          </p:nvSpPr>
          <p:spPr>
            <a:xfrm>
              <a:off x="7005429" y="4859473"/>
              <a:ext cx="338194" cy="501686"/>
            </a:xfrm>
            <a:custGeom>
              <a:gdLst>
                <a:gd name="T0" fmla="*/ 138 w 153"/>
                <a:gd name="T1" fmla="*/ 177 h 227"/>
                <a:gd name="T2" fmla="*/ 16 w 153"/>
                <a:gd name="T3" fmla="*/ 177 h 227"/>
                <a:gd name="T4" fmla="*/ 16 w 153"/>
                <a:gd name="T5" fmla="*/ 16 h 227"/>
                <a:gd name="T6" fmla="*/ 138 w 153"/>
                <a:gd name="T7" fmla="*/ 16 h 227"/>
                <a:gd name="T8" fmla="*/ 138 w 153"/>
                <a:gd name="T9" fmla="*/ 103 h 227"/>
                <a:gd name="T10" fmla="*/ 139 w 153"/>
                <a:gd name="T11" fmla="*/ 102 h 227"/>
                <a:gd name="T12" fmla="*/ 153 w 153"/>
                <a:gd name="T13" fmla="*/ 94 h 227"/>
                <a:gd name="T14" fmla="*/ 153 w 153"/>
                <a:gd name="T15" fmla="*/ 13 h 227"/>
                <a:gd name="T16" fmla="*/ 141 w 153"/>
                <a:gd name="T17" fmla="*/ 0 h 227"/>
                <a:gd name="T18" fmla="*/ 12 w 153"/>
                <a:gd name="T19" fmla="*/ 0 h 227"/>
                <a:gd name="T20" fmla="*/ 0 w 153"/>
                <a:gd name="T21" fmla="*/ 13 h 227"/>
                <a:gd name="T22" fmla="*/ 0 w 153"/>
                <a:gd name="T23" fmla="*/ 215 h 227"/>
                <a:gd name="T24" fmla="*/ 12 w 153"/>
                <a:gd name="T25" fmla="*/ 227 h 227"/>
                <a:gd name="T26" fmla="*/ 141 w 153"/>
                <a:gd name="T27" fmla="*/ 227 h 227"/>
                <a:gd name="T28" fmla="*/ 153 w 153"/>
                <a:gd name="T29" fmla="*/ 215 h 227"/>
                <a:gd name="T30" fmla="*/ 153 w 153"/>
                <a:gd name="T31" fmla="*/ 176 h 227"/>
                <a:gd name="T32" fmla="*/ 138 w 153"/>
                <a:gd name="T33" fmla="*/ 166 h 227"/>
                <a:gd name="T34" fmla="*/ 138 w 153"/>
                <a:gd name="T35" fmla="*/ 177 h 227"/>
                <a:gd name="T36" fmla="*/ 75 w 153"/>
                <a:gd name="T37" fmla="*/ 221 h 227"/>
                <a:gd name="T38" fmla="*/ 56 w 153"/>
                <a:gd name="T39" fmla="*/ 201 h 227"/>
                <a:gd name="T40" fmla="*/ 75 w 153"/>
                <a:gd name="T41" fmla="*/ 182 h 227"/>
                <a:gd name="T42" fmla="*/ 95 w 153"/>
                <a:gd name="T43" fmla="*/ 201 h 227"/>
                <a:gd name="T44" fmla="*/ 75 w 153"/>
                <a:gd name="T45" fmla="*/ 221 h 2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53" h="226">
                  <a:moveTo>
                    <a:pt x="138" y="177"/>
                  </a:moveTo>
                  <a:cubicBezTo>
                    <a:pt x="16" y="177"/>
                    <a:pt x="16" y="177"/>
                    <a:pt x="16" y="17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38" y="16"/>
                    <a:pt x="138" y="16"/>
                    <a:pt x="138" y="16"/>
                  </a:cubicBezTo>
                  <a:cubicBezTo>
                    <a:pt x="138" y="103"/>
                    <a:pt x="138" y="103"/>
                    <a:pt x="138" y="103"/>
                  </a:cubicBezTo>
                  <a:cubicBezTo>
                    <a:pt x="138" y="103"/>
                    <a:pt x="139" y="102"/>
                    <a:pt x="139" y="102"/>
                  </a:cubicBezTo>
                  <a:cubicBezTo>
                    <a:pt x="144" y="98"/>
                    <a:pt x="148" y="95"/>
                    <a:pt x="153" y="94"/>
                  </a:cubicBezTo>
                  <a:cubicBezTo>
                    <a:pt x="153" y="13"/>
                    <a:pt x="153" y="13"/>
                    <a:pt x="153" y="13"/>
                  </a:cubicBezTo>
                  <a:cubicBezTo>
                    <a:pt x="153" y="6"/>
                    <a:pt x="148" y="0"/>
                    <a:pt x="141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6" y="0"/>
                    <a:pt x="0" y="6"/>
                    <a:pt x="0" y="13"/>
                  </a:cubicBezTo>
                  <a:cubicBezTo>
                    <a:pt x="0" y="215"/>
                    <a:pt x="0" y="215"/>
                    <a:pt x="0" y="215"/>
                  </a:cubicBezTo>
                  <a:cubicBezTo>
                    <a:pt x="0" y="222"/>
                    <a:pt x="6" y="227"/>
                    <a:pt x="12" y="227"/>
                  </a:cubicBezTo>
                  <a:cubicBezTo>
                    <a:pt x="141" y="227"/>
                    <a:pt x="141" y="227"/>
                    <a:pt x="141" y="227"/>
                  </a:cubicBezTo>
                  <a:cubicBezTo>
                    <a:pt x="148" y="227"/>
                    <a:pt x="153" y="222"/>
                    <a:pt x="153" y="215"/>
                  </a:cubicBezTo>
                  <a:cubicBezTo>
                    <a:pt x="153" y="176"/>
                    <a:pt x="153" y="176"/>
                    <a:pt x="153" y="176"/>
                  </a:cubicBezTo>
                  <a:cubicBezTo>
                    <a:pt x="148" y="174"/>
                    <a:pt x="142" y="170"/>
                    <a:pt x="138" y="166"/>
                  </a:cubicBezTo>
                  <a:lnTo>
                    <a:pt x="138" y="177"/>
                  </a:lnTo>
                  <a:close/>
                  <a:moveTo>
                    <a:pt x="75" y="221"/>
                  </a:moveTo>
                  <a:cubicBezTo>
                    <a:pt x="65" y="221"/>
                    <a:pt x="56" y="212"/>
                    <a:pt x="56" y="201"/>
                  </a:cubicBezTo>
                  <a:cubicBezTo>
                    <a:pt x="56" y="191"/>
                    <a:pt x="65" y="182"/>
                    <a:pt x="75" y="182"/>
                  </a:cubicBezTo>
                  <a:cubicBezTo>
                    <a:pt x="86" y="182"/>
                    <a:pt x="95" y="191"/>
                    <a:pt x="95" y="201"/>
                  </a:cubicBezTo>
                  <a:cubicBezTo>
                    <a:pt x="95" y="212"/>
                    <a:pt x="86" y="221"/>
                    <a:pt x="75" y="2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158"/>
            <p:cNvSpPr>
              <a:spLocks noEditPoints="1"/>
            </p:cNvSpPr>
            <p:nvPr/>
          </p:nvSpPr>
          <p:spPr>
            <a:xfrm>
              <a:off x="7281029" y="5062202"/>
              <a:ext cx="190584" cy="190584"/>
            </a:xfrm>
            <a:custGeom>
              <a:gdLst>
                <a:gd name="T0" fmla="*/ 72 w 86"/>
                <a:gd name="T1" fmla="*/ 17 h 86"/>
                <a:gd name="T2" fmla="*/ 18 w 86"/>
                <a:gd name="T3" fmla="*/ 14 h 86"/>
                <a:gd name="T4" fmla="*/ 14 w 86"/>
                <a:gd name="T5" fmla="*/ 68 h 86"/>
                <a:gd name="T6" fmla="*/ 69 w 86"/>
                <a:gd name="T7" fmla="*/ 72 h 86"/>
                <a:gd name="T8" fmla="*/ 72 w 86"/>
                <a:gd name="T9" fmla="*/ 17 h 86"/>
                <a:gd name="T10" fmla="*/ 46 w 86"/>
                <a:gd name="T11" fmla="*/ 63 h 86"/>
                <a:gd name="T12" fmla="*/ 46 w 86"/>
                <a:gd name="T13" fmla="*/ 70 h 86"/>
                <a:gd name="T14" fmla="*/ 40 w 86"/>
                <a:gd name="T15" fmla="*/ 70 h 86"/>
                <a:gd name="T16" fmla="*/ 40 w 86"/>
                <a:gd name="T17" fmla="*/ 64 h 86"/>
                <a:gd name="T18" fmla="*/ 28 w 86"/>
                <a:gd name="T19" fmla="*/ 61 h 86"/>
                <a:gd name="T20" fmla="*/ 30 w 86"/>
                <a:gd name="T21" fmla="*/ 53 h 86"/>
                <a:gd name="T22" fmla="*/ 41 w 86"/>
                <a:gd name="T23" fmla="*/ 56 h 86"/>
                <a:gd name="T24" fmla="*/ 48 w 86"/>
                <a:gd name="T25" fmla="*/ 52 h 86"/>
                <a:gd name="T26" fmla="*/ 41 w 86"/>
                <a:gd name="T27" fmla="*/ 46 h 86"/>
                <a:gd name="T28" fmla="*/ 29 w 86"/>
                <a:gd name="T29" fmla="*/ 34 h 86"/>
                <a:gd name="T30" fmla="*/ 40 w 86"/>
                <a:gd name="T31" fmla="*/ 22 h 86"/>
                <a:gd name="T32" fmla="*/ 40 w 86"/>
                <a:gd name="T33" fmla="*/ 15 h 86"/>
                <a:gd name="T34" fmla="*/ 47 w 86"/>
                <a:gd name="T35" fmla="*/ 15 h 86"/>
                <a:gd name="T36" fmla="*/ 47 w 86"/>
                <a:gd name="T37" fmla="*/ 21 h 86"/>
                <a:gd name="T38" fmla="*/ 56 w 86"/>
                <a:gd name="T39" fmla="*/ 23 h 86"/>
                <a:gd name="T40" fmla="*/ 54 w 86"/>
                <a:gd name="T41" fmla="*/ 31 h 86"/>
                <a:gd name="T42" fmla="*/ 45 w 86"/>
                <a:gd name="T43" fmla="*/ 29 h 86"/>
                <a:gd name="T44" fmla="*/ 39 w 86"/>
                <a:gd name="T45" fmla="*/ 32 h 86"/>
                <a:gd name="T46" fmla="*/ 47 w 86"/>
                <a:gd name="T47" fmla="*/ 38 h 86"/>
                <a:gd name="T48" fmla="*/ 58 w 86"/>
                <a:gd name="T49" fmla="*/ 51 h 86"/>
                <a:gd name="T50" fmla="*/ 46 w 86"/>
                <a:gd name="T51" fmla="*/ 63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6" h="86">
                  <a:moveTo>
                    <a:pt x="72" y="17"/>
                  </a:moveTo>
                  <a:cubicBezTo>
                    <a:pt x="58" y="1"/>
                    <a:pt x="34" y="0"/>
                    <a:pt x="18" y="14"/>
                  </a:cubicBezTo>
                  <a:cubicBezTo>
                    <a:pt x="2" y="28"/>
                    <a:pt x="0" y="52"/>
                    <a:pt x="14" y="68"/>
                  </a:cubicBezTo>
                  <a:cubicBezTo>
                    <a:pt x="28" y="84"/>
                    <a:pt x="53" y="86"/>
                    <a:pt x="69" y="72"/>
                  </a:cubicBezTo>
                  <a:cubicBezTo>
                    <a:pt x="85" y="58"/>
                    <a:pt x="86" y="33"/>
                    <a:pt x="72" y="17"/>
                  </a:cubicBezTo>
                  <a:close/>
                  <a:moveTo>
                    <a:pt x="46" y="63"/>
                  </a:moveTo>
                  <a:cubicBezTo>
                    <a:pt x="46" y="70"/>
                    <a:pt x="46" y="70"/>
                    <a:pt x="46" y="70"/>
                  </a:cubicBezTo>
                  <a:cubicBezTo>
                    <a:pt x="40" y="70"/>
                    <a:pt x="40" y="70"/>
                    <a:pt x="40" y="70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5" y="64"/>
                    <a:pt x="31" y="62"/>
                    <a:pt x="28" y="61"/>
                  </a:cubicBezTo>
                  <a:cubicBezTo>
                    <a:pt x="30" y="53"/>
                    <a:pt x="30" y="53"/>
                    <a:pt x="30" y="53"/>
                  </a:cubicBezTo>
                  <a:cubicBezTo>
                    <a:pt x="33" y="55"/>
                    <a:pt x="37" y="56"/>
                    <a:pt x="41" y="56"/>
                  </a:cubicBezTo>
                  <a:cubicBezTo>
                    <a:pt x="45" y="56"/>
                    <a:pt x="48" y="54"/>
                    <a:pt x="48" y="52"/>
                  </a:cubicBezTo>
                  <a:cubicBezTo>
                    <a:pt x="48" y="49"/>
                    <a:pt x="46" y="48"/>
                    <a:pt x="41" y="46"/>
                  </a:cubicBezTo>
                  <a:cubicBezTo>
                    <a:pt x="34" y="44"/>
                    <a:pt x="29" y="40"/>
                    <a:pt x="29" y="34"/>
                  </a:cubicBezTo>
                  <a:cubicBezTo>
                    <a:pt x="29" y="28"/>
                    <a:pt x="33" y="23"/>
                    <a:pt x="40" y="22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7" y="15"/>
                    <a:pt x="47" y="15"/>
                    <a:pt x="47" y="15"/>
                  </a:cubicBezTo>
                  <a:cubicBezTo>
                    <a:pt x="47" y="21"/>
                    <a:pt x="47" y="21"/>
                    <a:pt x="47" y="21"/>
                  </a:cubicBezTo>
                  <a:cubicBezTo>
                    <a:pt x="51" y="21"/>
                    <a:pt x="54" y="22"/>
                    <a:pt x="56" y="23"/>
                  </a:cubicBezTo>
                  <a:cubicBezTo>
                    <a:pt x="54" y="31"/>
                    <a:pt x="54" y="31"/>
                    <a:pt x="54" y="31"/>
                  </a:cubicBezTo>
                  <a:cubicBezTo>
                    <a:pt x="53" y="30"/>
                    <a:pt x="50" y="29"/>
                    <a:pt x="45" y="29"/>
                  </a:cubicBezTo>
                  <a:cubicBezTo>
                    <a:pt x="40" y="29"/>
                    <a:pt x="39" y="31"/>
                    <a:pt x="39" y="32"/>
                  </a:cubicBezTo>
                  <a:cubicBezTo>
                    <a:pt x="39" y="35"/>
                    <a:pt x="41" y="36"/>
                    <a:pt x="47" y="38"/>
                  </a:cubicBezTo>
                  <a:cubicBezTo>
                    <a:pt x="55" y="41"/>
                    <a:pt x="58" y="45"/>
                    <a:pt x="58" y="51"/>
                  </a:cubicBezTo>
                  <a:cubicBezTo>
                    <a:pt x="58" y="57"/>
                    <a:pt x="54" y="62"/>
                    <a:pt x="46" y="6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文本框 34"/>
          <p:cNvSpPr txBox="1"/>
          <p:nvPr/>
        </p:nvSpPr>
        <p:spPr>
          <a:xfrm>
            <a:off x="3944748" y="2493654"/>
            <a:ext cx="1766050" cy="1168400"/>
          </a:xfrm>
          <a:prstGeom prst="rect">
            <a:avLst/>
          </a:prstGeom>
          <a:noFill/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cs typeface="Lato Regular"/>
                <a:sym typeface="宋体"/>
              </a:rPr>
              <a:t>音乐生可以通过参加音乐比赛、演出和活动来寻找适合自己的导师</a:t>
            </a:r>
          </a:p>
        </p:txBody>
      </p:sp>
      <p:sp>
        <p:nvSpPr>
          <p:cNvPr id="65" name="椭圆 64"/>
          <p:cNvSpPr/>
          <p:nvPr/>
        </p:nvSpPr>
        <p:spPr>
          <a:xfrm>
            <a:off x="4522327" y="5503691"/>
            <a:ext cx="590843" cy="590843"/>
          </a:xfrm>
          <a:prstGeom prst="ellipse">
            <a:avLst/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66" name="组合 65"/>
          <p:cNvGrpSpPr/>
          <p:nvPr/>
        </p:nvGrpSpPr>
        <p:grpSpPr>
          <a:xfrm>
            <a:off x="7190354" y="3693751"/>
            <a:ext cx="574729" cy="436681"/>
            <a:chOff x="4268086" y="4221191"/>
            <a:chExt cx="509646" cy="387231"/>
          </a:xfrm>
          <a:solidFill>
            <a:schemeClr val="bg1"/>
          </a:solidFill>
          <a:effectLst/>
        </p:grpSpPr>
        <p:sp>
          <p:nvSpPr>
            <p:cNvPr id="67" name="Freeform 20"/>
            <p:cNvSpPr>
              <a:spLocks noEditPoints="1"/>
            </p:cNvSpPr>
            <p:nvPr/>
          </p:nvSpPr>
          <p:spPr>
            <a:xfrm>
              <a:off x="4268086" y="4273030"/>
              <a:ext cx="337890" cy="335392"/>
            </a:xfrm>
            <a:custGeom>
              <a:gdLst>
                <a:gd name="T0" fmla="*/ 229 w 229"/>
                <a:gd name="T1" fmla="*/ 128 h 227"/>
                <a:gd name="T2" fmla="*/ 229 w 229"/>
                <a:gd name="T3" fmla="*/ 98 h 227"/>
                <a:gd name="T4" fmla="*/ 206 w 229"/>
                <a:gd name="T5" fmla="*/ 93 h 227"/>
                <a:gd name="T6" fmla="*/ 200 w 229"/>
                <a:gd name="T7" fmla="*/ 76 h 227"/>
                <a:gd name="T8" fmla="*/ 216 w 229"/>
                <a:gd name="T9" fmla="*/ 58 h 227"/>
                <a:gd name="T10" fmla="*/ 198 w 229"/>
                <a:gd name="T11" fmla="*/ 34 h 227"/>
                <a:gd name="T12" fmla="*/ 176 w 229"/>
                <a:gd name="T13" fmla="*/ 44 h 227"/>
                <a:gd name="T14" fmla="*/ 161 w 229"/>
                <a:gd name="T15" fmla="*/ 33 h 227"/>
                <a:gd name="T16" fmla="*/ 164 w 229"/>
                <a:gd name="T17" fmla="*/ 9 h 227"/>
                <a:gd name="T18" fmla="*/ 135 w 229"/>
                <a:gd name="T19" fmla="*/ 0 h 227"/>
                <a:gd name="T20" fmla="*/ 123 w 229"/>
                <a:gd name="T21" fmla="*/ 20 h 227"/>
                <a:gd name="T22" fmla="*/ 114 w 229"/>
                <a:gd name="T23" fmla="*/ 20 h 227"/>
                <a:gd name="T24" fmla="*/ 105 w 229"/>
                <a:gd name="T25" fmla="*/ 20 h 227"/>
                <a:gd name="T26" fmla="*/ 93 w 229"/>
                <a:gd name="T27" fmla="*/ 0 h 227"/>
                <a:gd name="T28" fmla="*/ 65 w 229"/>
                <a:gd name="T29" fmla="*/ 9 h 227"/>
                <a:gd name="T30" fmla="*/ 67 w 229"/>
                <a:gd name="T31" fmla="*/ 33 h 227"/>
                <a:gd name="T32" fmla="*/ 52 w 229"/>
                <a:gd name="T33" fmla="*/ 44 h 227"/>
                <a:gd name="T34" fmla="*/ 30 w 229"/>
                <a:gd name="T35" fmla="*/ 34 h 227"/>
                <a:gd name="T36" fmla="*/ 13 w 229"/>
                <a:gd name="T37" fmla="*/ 58 h 227"/>
                <a:gd name="T38" fmla="*/ 29 w 229"/>
                <a:gd name="T39" fmla="*/ 76 h 227"/>
                <a:gd name="T40" fmla="*/ 23 w 229"/>
                <a:gd name="T41" fmla="*/ 94 h 227"/>
                <a:gd name="T42" fmla="*/ 0 w 229"/>
                <a:gd name="T43" fmla="*/ 98 h 227"/>
                <a:gd name="T44" fmla="*/ 0 w 229"/>
                <a:gd name="T45" fmla="*/ 128 h 227"/>
                <a:gd name="T46" fmla="*/ 23 w 229"/>
                <a:gd name="T47" fmla="*/ 133 h 227"/>
                <a:gd name="T48" fmla="*/ 29 w 229"/>
                <a:gd name="T49" fmla="*/ 151 h 227"/>
                <a:gd name="T50" fmla="*/ 13 w 229"/>
                <a:gd name="T51" fmla="*/ 169 h 227"/>
                <a:gd name="T52" fmla="*/ 31 w 229"/>
                <a:gd name="T53" fmla="*/ 193 h 227"/>
                <a:gd name="T54" fmla="*/ 52 w 229"/>
                <a:gd name="T55" fmla="*/ 183 h 227"/>
                <a:gd name="T56" fmla="*/ 67 w 229"/>
                <a:gd name="T57" fmla="*/ 194 h 227"/>
                <a:gd name="T58" fmla="*/ 65 w 229"/>
                <a:gd name="T59" fmla="*/ 218 h 227"/>
                <a:gd name="T60" fmla="*/ 93 w 229"/>
                <a:gd name="T61" fmla="*/ 227 h 227"/>
                <a:gd name="T62" fmla="*/ 105 w 229"/>
                <a:gd name="T63" fmla="*/ 206 h 227"/>
                <a:gd name="T64" fmla="*/ 114 w 229"/>
                <a:gd name="T65" fmla="*/ 207 h 227"/>
                <a:gd name="T66" fmla="*/ 124 w 229"/>
                <a:gd name="T67" fmla="*/ 206 h 227"/>
                <a:gd name="T68" fmla="*/ 135 w 229"/>
                <a:gd name="T69" fmla="*/ 227 h 227"/>
                <a:gd name="T70" fmla="*/ 164 w 229"/>
                <a:gd name="T71" fmla="*/ 217 h 227"/>
                <a:gd name="T72" fmla="*/ 161 w 229"/>
                <a:gd name="T73" fmla="*/ 194 h 227"/>
                <a:gd name="T74" fmla="*/ 176 w 229"/>
                <a:gd name="T75" fmla="*/ 183 h 227"/>
                <a:gd name="T76" fmla="*/ 198 w 229"/>
                <a:gd name="T77" fmla="*/ 193 h 227"/>
                <a:gd name="T78" fmla="*/ 216 w 229"/>
                <a:gd name="T79" fmla="*/ 168 h 227"/>
                <a:gd name="T80" fmla="*/ 200 w 229"/>
                <a:gd name="T81" fmla="*/ 151 h 227"/>
                <a:gd name="T82" fmla="*/ 206 w 229"/>
                <a:gd name="T83" fmla="*/ 133 h 227"/>
                <a:gd name="T84" fmla="*/ 229 w 229"/>
                <a:gd name="T85" fmla="*/ 128 h 227"/>
                <a:gd name="T86" fmla="*/ 114 w 229"/>
                <a:gd name="T87" fmla="*/ 180 h 227"/>
                <a:gd name="T88" fmla="*/ 47 w 229"/>
                <a:gd name="T89" fmla="*/ 113 h 227"/>
                <a:gd name="T90" fmla="*/ 114 w 229"/>
                <a:gd name="T91" fmla="*/ 46 h 227"/>
                <a:gd name="T92" fmla="*/ 181 w 229"/>
                <a:gd name="T93" fmla="*/ 113 h 227"/>
                <a:gd name="T94" fmla="*/ 114 w 229"/>
                <a:gd name="T95" fmla="*/ 180 h 2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9" h="226">
                  <a:moveTo>
                    <a:pt x="229" y="128"/>
                  </a:moveTo>
                  <a:cubicBezTo>
                    <a:pt x="229" y="98"/>
                    <a:pt x="229" y="98"/>
                    <a:pt x="229" y="98"/>
                  </a:cubicBezTo>
                  <a:cubicBezTo>
                    <a:pt x="206" y="93"/>
                    <a:pt x="206" y="93"/>
                    <a:pt x="206" y="93"/>
                  </a:cubicBezTo>
                  <a:cubicBezTo>
                    <a:pt x="204" y="87"/>
                    <a:pt x="202" y="81"/>
                    <a:pt x="200" y="76"/>
                  </a:cubicBezTo>
                  <a:cubicBezTo>
                    <a:pt x="216" y="58"/>
                    <a:pt x="216" y="58"/>
                    <a:pt x="216" y="58"/>
                  </a:cubicBezTo>
                  <a:cubicBezTo>
                    <a:pt x="198" y="34"/>
                    <a:pt x="198" y="34"/>
                    <a:pt x="198" y="34"/>
                  </a:cubicBezTo>
                  <a:cubicBezTo>
                    <a:pt x="176" y="44"/>
                    <a:pt x="176" y="44"/>
                    <a:pt x="176" y="44"/>
                  </a:cubicBezTo>
                  <a:cubicBezTo>
                    <a:pt x="172" y="39"/>
                    <a:pt x="167" y="36"/>
                    <a:pt x="161" y="33"/>
                  </a:cubicBezTo>
                  <a:cubicBezTo>
                    <a:pt x="164" y="9"/>
                    <a:pt x="164" y="9"/>
                    <a:pt x="164" y="9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23" y="20"/>
                    <a:pt x="123" y="20"/>
                    <a:pt x="123" y="20"/>
                  </a:cubicBezTo>
                  <a:cubicBezTo>
                    <a:pt x="120" y="20"/>
                    <a:pt x="117" y="20"/>
                    <a:pt x="114" y="20"/>
                  </a:cubicBezTo>
                  <a:cubicBezTo>
                    <a:pt x="111" y="20"/>
                    <a:pt x="108" y="20"/>
                    <a:pt x="105" y="2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65" y="9"/>
                    <a:pt x="65" y="9"/>
                    <a:pt x="65" y="9"/>
                  </a:cubicBezTo>
                  <a:cubicBezTo>
                    <a:pt x="67" y="33"/>
                    <a:pt x="67" y="33"/>
                    <a:pt x="67" y="33"/>
                  </a:cubicBezTo>
                  <a:cubicBezTo>
                    <a:pt x="62" y="36"/>
                    <a:pt x="57" y="39"/>
                    <a:pt x="52" y="44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13" y="58"/>
                    <a:pt x="13" y="58"/>
                    <a:pt x="13" y="58"/>
                  </a:cubicBezTo>
                  <a:cubicBezTo>
                    <a:pt x="29" y="76"/>
                    <a:pt x="29" y="76"/>
                    <a:pt x="29" y="76"/>
                  </a:cubicBezTo>
                  <a:cubicBezTo>
                    <a:pt x="26" y="81"/>
                    <a:pt x="24" y="87"/>
                    <a:pt x="23" y="94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0" y="128"/>
                    <a:pt x="0" y="128"/>
                    <a:pt x="0" y="128"/>
                  </a:cubicBezTo>
                  <a:cubicBezTo>
                    <a:pt x="23" y="133"/>
                    <a:pt x="23" y="133"/>
                    <a:pt x="23" y="133"/>
                  </a:cubicBezTo>
                  <a:cubicBezTo>
                    <a:pt x="24" y="139"/>
                    <a:pt x="26" y="145"/>
                    <a:pt x="29" y="151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31" y="193"/>
                    <a:pt x="31" y="193"/>
                    <a:pt x="31" y="193"/>
                  </a:cubicBezTo>
                  <a:cubicBezTo>
                    <a:pt x="52" y="183"/>
                    <a:pt x="52" y="183"/>
                    <a:pt x="52" y="183"/>
                  </a:cubicBezTo>
                  <a:cubicBezTo>
                    <a:pt x="57" y="187"/>
                    <a:pt x="62" y="191"/>
                    <a:pt x="67" y="194"/>
                  </a:cubicBezTo>
                  <a:cubicBezTo>
                    <a:pt x="65" y="218"/>
                    <a:pt x="65" y="218"/>
                    <a:pt x="65" y="218"/>
                  </a:cubicBezTo>
                  <a:cubicBezTo>
                    <a:pt x="93" y="227"/>
                    <a:pt x="93" y="227"/>
                    <a:pt x="93" y="227"/>
                  </a:cubicBezTo>
                  <a:cubicBezTo>
                    <a:pt x="105" y="206"/>
                    <a:pt x="105" y="206"/>
                    <a:pt x="105" y="206"/>
                  </a:cubicBezTo>
                  <a:cubicBezTo>
                    <a:pt x="108" y="207"/>
                    <a:pt x="111" y="207"/>
                    <a:pt x="114" y="207"/>
                  </a:cubicBezTo>
                  <a:cubicBezTo>
                    <a:pt x="117" y="207"/>
                    <a:pt x="121" y="207"/>
                    <a:pt x="124" y="206"/>
                  </a:cubicBezTo>
                  <a:cubicBezTo>
                    <a:pt x="135" y="227"/>
                    <a:pt x="135" y="227"/>
                    <a:pt x="135" y="227"/>
                  </a:cubicBezTo>
                  <a:cubicBezTo>
                    <a:pt x="164" y="217"/>
                    <a:pt x="164" y="217"/>
                    <a:pt x="164" y="217"/>
                  </a:cubicBezTo>
                  <a:cubicBezTo>
                    <a:pt x="161" y="194"/>
                    <a:pt x="161" y="194"/>
                    <a:pt x="161" y="194"/>
                  </a:cubicBezTo>
                  <a:cubicBezTo>
                    <a:pt x="167" y="191"/>
                    <a:pt x="172" y="187"/>
                    <a:pt x="176" y="183"/>
                  </a:cubicBezTo>
                  <a:cubicBezTo>
                    <a:pt x="198" y="193"/>
                    <a:pt x="198" y="193"/>
                    <a:pt x="198" y="193"/>
                  </a:cubicBezTo>
                  <a:cubicBezTo>
                    <a:pt x="216" y="168"/>
                    <a:pt x="216" y="168"/>
                    <a:pt x="216" y="168"/>
                  </a:cubicBezTo>
                  <a:cubicBezTo>
                    <a:pt x="200" y="151"/>
                    <a:pt x="200" y="151"/>
                    <a:pt x="200" y="151"/>
                  </a:cubicBezTo>
                  <a:cubicBezTo>
                    <a:pt x="202" y="145"/>
                    <a:pt x="204" y="139"/>
                    <a:pt x="206" y="133"/>
                  </a:cubicBezTo>
                  <a:lnTo>
                    <a:pt x="229" y="128"/>
                  </a:lnTo>
                  <a:close/>
                  <a:moveTo>
                    <a:pt x="114" y="180"/>
                  </a:moveTo>
                  <a:cubicBezTo>
                    <a:pt x="77" y="180"/>
                    <a:pt x="47" y="150"/>
                    <a:pt x="47" y="113"/>
                  </a:cubicBezTo>
                  <a:cubicBezTo>
                    <a:pt x="47" y="76"/>
                    <a:pt x="77" y="46"/>
                    <a:pt x="114" y="46"/>
                  </a:cubicBezTo>
                  <a:cubicBezTo>
                    <a:pt x="151" y="46"/>
                    <a:pt x="181" y="76"/>
                    <a:pt x="181" y="113"/>
                  </a:cubicBezTo>
                  <a:cubicBezTo>
                    <a:pt x="181" y="150"/>
                    <a:pt x="151" y="180"/>
                    <a:pt x="114" y="18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Freeform 21"/>
            <p:cNvSpPr>
              <a:spLocks noEditPoints="1"/>
            </p:cNvSpPr>
            <p:nvPr/>
          </p:nvSpPr>
          <p:spPr>
            <a:xfrm>
              <a:off x="4577871" y="4221191"/>
              <a:ext cx="199861" cy="199861"/>
            </a:xfrm>
            <a:custGeom>
              <a:gdLst>
                <a:gd name="T0" fmla="*/ 135 w 135"/>
                <a:gd name="T1" fmla="*/ 76 h 135"/>
                <a:gd name="T2" fmla="*/ 135 w 135"/>
                <a:gd name="T3" fmla="*/ 58 h 135"/>
                <a:gd name="T4" fmla="*/ 122 w 135"/>
                <a:gd name="T5" fmla="*/ 55 h 135"/>
                <a:gd name="T6" fmla="*/ 118 w 135"/>
                <a:gd name="T7" fmla="*/ 45 h 135"/>
                <a:gd name="T8" fmla="*/ 128 w 135"/>
                <a:gd name="T9" fmla="*/ 34 h 135"/>
                <a:gd name="T10" fmla="*/ 117 w 135"/>
                <a:gd name="T11" fmla="*/ 20 h 135"/>
                <a:gd name="T12" fmla="*/ 104 w 135"/>
                <a:gd name="T13" fmla="*/ 26 h 135"/>
                <a:gd name="T14" fmla="*/ 96 w 135"/>
                <a:gd name="T15" fmla="*/ 19 h 135"/>
                <a:gd name="T16" fmla="*/ 97 w 135"/>
                <a:gd name="T17" fmla="*/ 5 h 135"/>
                <a:gd name="T18" fmla="*/ 80 w 135"/>
                <a:gd name="T19" fmla="*/ 0 h 135"/>
                <a:gd name="T20" fmla="*/ 73 w 135"/>
                <a:gd name="T21" fmla="*/ 12 h 135"/>
                <a:gd name="T22" fmla="*/ 67 w 135"/>
                <a:gd name="T23" fmla="*/ 12 h 135"/>
                <a:gd name="T24" fmla="*/ 62 w 135"/>
                <a:gd name="T25" fmla="*/ 12 h 135"/>
                <a:gd name="T26" fmla="*/ 55 w 135"/>
                <a:gd name="T27" fmla="*/ 0 h 135"/>
                <a:gd name="T28" fmla="*/ 38 w 135"/>
                <a:gd name="T29" fmla="*/ 5 h 135"/>
                <a:gd name="T30" fmla="*/ 39 w 135"/>
                <a:gd name="T31" fmla="*/ 19 h 135"/>
                <a:gd name="T32" fmla="*/ 30 w 135"/>
                <a:gd name="T33" fmla="*/ 26 h 135"/>
                <a:gd name="T34" fmla="*/ 18 w 135"/>
                <a:gd name="T35" fmla="*/ 20 h 135"/>
                <a:gd name="T36" fmla="*/ 7 w 135"/>
                <a:gd name="T37" fmla="*/ 34 h 135"/>
                <a:gd name="T38" fmla="*/ 17 w 135"/>
                <a:gd name="T39" fmla="*/ 45 h 135"/>
                <a:gd name="T40" fmla="*/ 13 w 135"/>
                <a:gd name="T41" fmla="*/ 55 h 135"/>
                <a:gd name="T42" fmla="*/ 0 w 135"/>
                <a:gd name="T43" fmla="*/ 58 h 135"/>
                <a:gd name="T44" fmla="*/ 0 w 135"/>
                <a:gd name="T45" fmla="*/ 76 h 135"/>
                <a:gd name="T46" fmla="*/ 13 w 135"/>
                <a:gd name="T47" fmla="*/ 79 h 135"/>
                <a:gd name="T48" fmla="*/ 17 w 135"/>
                <a:gd name="T49" fmla="*/ 90 h 135"/>
                <a:gd name="T50" fmla="*/ 7 w 135"/>
                <a:gd name="T51" fmla="*/ 100 h 135"/>
                <a:gd name="T52" fmla="*/ 18 w 135"/>
                <a:gd name="T53" fmla="*/ 114 h 135"/>
                <a:gd name="T54" fmla="*/ 31 w 135"/>
                <a:gd name="T55" fmla="*/ 109 h 135"/>
                <a:gd name="T56" fmla="*/ 39 w 135"/>
                <a:gd name="T57" fmla="*/ 115 h 135"/>
                <a:gd name="T58" fmla="*/ 38 w 135"/>
                <a:gd name="T59" fmla="*/ 129 h 135"/>
                <a:gd name="T60" fmla="*/ 55 w 135"/>
                <a:gd name="T61" fmla="*/ 135 h 135"/>
                <a:gd name="T62" fmla="*/ 62 w 135"/>
                <a:gd name="T63" fmla="*/ 122 h 135"/>
                <a:gd name="T64" fmla="*/ 68 w 135"/>
                <a:gd name="T65" fmla="*/ 123 h 135"/>
                <a:gd name="T66" fmla="*/ 73 w 135"/>
                <a:gd name="T67" fmla="*/ 122 h 135"/>
                <a:gd name="T68" fmla="*/ 80 w 135"/>
                <a:gd name="T69" fmla="*/ 135 h 135"/>
                <a:gd name="T70" fmla="*/ 97 w 135"/>
                <a:gd name="T71" fmla="*/ 129 h 135"/>
                <a:gd name="T72" fmla="*/ 96 w 135"/>
                <a:gd name="T73" fmla="*/ 115 h 135"/>
                <a:gd name="T74" fmla="*/ 104 w 135"/>
                <a:gd name="T75" fmla="*/ 109 h 135"/>
                <a:gd name="T76" fmla="*/ 117 w 135"/>
                <a:gd name="T77" fmla="*/ 114 h 135"/>
                <a:gd name="T78" fmla="*/ 128 w 135"/>
                <a:gd name="T79" fmla="*/ 100 h 135"/>
                <a:gd name="T80" fmla="*/ 118 w 135"/>
                <a:gd name="T81" fmla="*/ 89 h 135"/>
                <a:gd name="T82" fmla="*/ 122 w 135"/>
                <a:gd name="T83" fmla="*/ 79 h 135"/>
                <a:gd name="T84" fmla="*/ 135 w 135"/>
                <a:gd name="T85" fmla="*/ 76 h 135"/>
                <a:gd name="T86" fmla="*/ 67 w 135"/>
                <a:gd name="T87" fmla="*/ 107 h 135"/>
                <a:gd name="T88" fmla="*/ 28 w 135"/>
                <a:gd name="T89" fmla="*/ 67 h 135"/>
                <a:gd name="T90" fmla="*/ 67 w 135"/>
                <a:gd name="T91" fmla="*/ 27 h 135"/>
                <a:gd name="T92" fmla="*/ 107 w 135"/>
                <a:gd name="T93" fmla="*/ 67 h 135"/>
                <a:gd name="T94" fmla="*/ 67 w 135"/>
                <a:gd name="T95" fmla="*/ 107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35" h="135">
                  <a:moveTo>
                    <a:pt x="135" y="76"/>
                  </a:moveTo>
                  <a:cubicBezTo>
                    <a:pt x="135" y="58"/>
                    <a:pt x="135" y="58"/>
                    <a:pt x="135" y="58"/>
                  </a:cubicBezTo>
                  <a:cubicBezTo>
                    <a:pt x="122" y="55"/>
                    <a:pt x="122" y="55"/>
                    <a:pt x="122" y="55"/>
                  </a:cubicBezTo>
                  <a:cubicBezTo>
                    <a:pt x="121" y="52"/>
                    <a:pt x="120" y="48"/>
                    <a:pt x="118" y="45"/>
                  </a:cubicBezTo>
                  <a:cubicBezTo>
                    <a:pt x="128" y="34"/>
                    <a:pt x="128" y="34"/>
                    <a:pt x="128" y="34"/>
                  </a:cubicBezTo>
                  <a:cubicBezTo>
                    <a:pt x="117" y="20"/>
                    <a:pt x="117" y="20"/>
                    <a:pt x="117" y="20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2" y="23"/>
                    <a:pt x="99" y="21"/>
                    <a:pt x="96" y="19"/>
                  </a:cubicBezTo>
                  <a:cubicBezTo>
                    <a:pt x="97" y="5"/>
                    <a:pt x="97" y="5"/>
                    <a:pt x="97" y="5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3" y="12"/>
                    <a:pt x="73" y="12"/>
                    <a:pt x="73" y="12"/>
                  </a:cubicBezTo>
                  <a:cubicBezTo>
                    <a:pt x="71" y="12"/>
                    <a:pt x="69" y="12"/>
                    <a:pt x="67" y="12"/>
                  </a:cubicBezTo>
                  <a:cubicBezTo>
                    <a:pt x="66" y="12"/>
                    <a:pt x="64" y="12"/>
                    <a:pt x="6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19"/>
                    <a:pt x="39" y="19"/>
                    <a:pt x="39" y="19"/>
                  </a:cubicBezTo>
                  <a:cubicBezTo>
                    <a:pt x="36" y="21"/>
                    <a:pt x="33" y="23"/>
                    <a:pt x="30" y="26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15" y="48"/>
                    <a:pt x="14" y="52"/>
                    <a:pt x="13" y="55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76"/>
                    <a:pt x="0" y="76"/>
                    <a:pt x="0" y="76"/>
                  </a:cubicBezTo>
                  <a:cubicBezTo>
                    <a:pt x="13" y="79"/>
                    <a:pt x="13" y="79"/>
                    <a:pt x="13" y="79"/>
                  </a:cubicBezTo>
                  <a:cubicBezTo>
                    <a:pt x="14" y="83"/>
                    <a:pt x="15" y="86"/>
                    <a:pt x="17" y="90"/>
                  </a:cubicBezTo>
                  <a:cubicBezTo>
                    <a:pt x="7" y="100"/>
                    <a:pt x="7" y="100"/>
                    <a:pt x="7" y="100"/>
                  </a:cubicBezTo>
                  <a:cubicBezTo>
                    <a:pt x="18" y="114"/>
                    <a:pt x="18" y="114"/>
                    <a:pt x="18" y="114"/>
                  </a:cubicBezTo>
                  <a:cubicBezTo>
                    <a:pt x="31" y="109"/>
                    <a:pt x="31" y="109"/>
                    <a:pt x="31" y="109"/>
                  </a:cubicBezTo>
                  <a:cubicBezTo>
                    <a:pt x="33" y="111"/>
                    <a:pt x="36" y="113"/>
                    <a:pt x="39" y="115"/>
                  </a:cubicBezTo>
                  <a:cubicBezTo>
                    <a:pt x="38" y="129"/>
                    <a:pt x="38" y="129"/>
                    <a:pt x="38" y="129"/>
                  </a:cubicBezTo>
                  <a:cubicBezTo>
                    <a:pt x="55" y="135"/>
                    <a:pt x="55" y="135"/>
                    <a:pt x="55" y="135"/>
                  </a:cubicBezTo>
                  <a:cubicBezTo>
                    <a:pt x="62" y="122"/>
                    <a:pt x="62" y="122"/>
                    <a:pt x="62" y="122"/>
                  </a:cubicBezTo>
                  <a:cubicBezTo>
                    <a:pt x="64" y="123"/>
                    <a:pt x="66" y="123"/>
                    <a:pt x="68" y="123"/>
                  </a:cubicBezTo>
                  <a:cubicBezTo>
                    <a:pt x="69" y="123"/>
                    <a:pt x="71" y="123"/>
                    <a:pt x="73" y="122"/>
                  </a:cubicBezTo>
                  <a:cubicBezTo>
                    <a:pt x="80" y="135"/>
                    <a:pt x="80" y="135"/>
                    <a:pt x="80" y="135"/>
                  </a:cubicBezTo>
                  <a:cubicBezTo>
                    <a:pt x="97" y="129"/>
                    <a:pt x="97" y="129"/>
                    <a:pt x="97" y="129"/>
                  </a:cubicBezTo>
                  <a:cubicBezTo>
                    <a:pt x="96" y="115"/>
                    <a:pt x="96" y="115"/>
                    <a:pt x="96" y="115"/>
                  </a:cubicBezTo>
                  <a:cubicBezTo>
                    <a:pt x="99" y="113"/>
                    <a:pt x="102" y="111"/>
                    <a:pt x="104" y="109"/>
                  </a:cubicBezTo>
                  <a:cubicBezTo>
                    <a:pt x="117" y="114"/>
                    <a:pt x="117" y="114"/>
                    <a:pt x="117" y="114"/>
                  </a:cubicBezTo>
                  <a:cubicBezTo>
                    <a:pt x="128" y="100"/>
                    <a:pt x="128" y="100"/>
                    <a:pt x="128" y="100"/>
                  </a:cubicBezTo>
                  <a:cubicBezTo>
                    <a:pt x="118" y="89"/>
                    <a:pt x="118" y="89"/>
                    <a:pt x="118" y="89"/>
                  </a:cubicBezTo>
                  <a:cubicBezTo>
                    <a:pt x="120" y="86"/>
                    <a:pt x="121" y="83"/>
                    <a:pt x="122" y="79"/>
                  </a:cubicBezTo>
                  <a:lnTo>
                    <a:pt x="135" y="76"/>
                  </a:lnTo>
                  <a:close/>
                  <a:moveTo>
                    <a:pt x="67" y="107"/>
                  </a:moveTo>
                  <a:cubicBezTo>
                    <a:pt x="46" y="107"/>
                    <a:pt x="28" y="89"/>
                    <a:pt x="28" y="67"/>
                  </a:cubicBezTo>
                  <a:cubicBezTo>
                    <a:pt x="28" y="45"/>
                    <a:pt x="46" y="27"/>
                    <a:pt x="67" y="27"/>
                  </a:cubicBezTo>
                  <a:cubicBezTo>
                    <a:pt x="89" y="27"/>
                    <a:pt x="107" y="45"/>
                    <a:pt x="107" y="67"/>
                  </a:cubicBezTo>
                  <a:cubicBezTo>
                    <a:pt x="107" y="89"/>
                    <a:pt x="89" y="107"/>
                    <a:pt x="67" y="10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9" name="文本框 39"/>
          <p:cNvSpPr txBox="1"/>
          <p:nvPr/>
        </p:nvSpPr>
        <p:spPr>
          <a:xfrm>
            <a:off x="6557161" y="2493654"/>
            <a:ext cx="1766050" cy="1168400"/>
          </a:xfrm>
          <a:prstGeom prst="rect">
            <a:avLst/>
          </a:prstGeom>
          <a:noFill/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cs typeface="Lato Regular"/>
                <a:sym typeface="宋体"/>
              </a:rPr>
              <a:t>在与导师建立联系后，他们可以寻求专业的指导和建议，从而更好地为自己的未来做准备</a:t>
            </a:r>
          </a:p>
        </p:txBody>
      </p:sp>
      <p:sp>
        <p:nvSpPr>
          <p:cNvPr id="70" name="椭圆 69"/>
          <p:cNvSpPr/>
          <p:nvPr/>
        </p:nvSpPr>
        <p:spPr>
          <a:xfrm>
            <a:off x="7134740" y="5503691"/>
            <a:ext cx="590843" cy="590843"/>
          </a:xfrm>
          <a:prstGeom prst="ellipse">
            <a:avLst/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71" name="组合 70"/>
          <p:cNvGrpSpPr/>
          <p:nvPr/>
        </p:nvGrpSpPr>
        <p:grpSpPr>
          <a:xfrm>
            <a:off x="9864747" y="3659053"/>
            <a:ext cx="574729" cy="484386"/>
            <a:chOff x="3526102" y="915987"/>
            <a:chExt cx="560236" cy="472172"/>
          </a:xfrm>
          <a:solidFill>
            <a:schemeClr val="bg1"/>
          </a:solidFill>
          <a:effectLst/>
        </p:grpSpPr>
        <p:sp>
          <p:nvSpPr>
            <p:cNvPr id="72" name="Freeform 5"/>
            <p:cNvSpPr/>
            <p:nvPr/>
          </p:nvSpPr>
          <p:spPr>
            <a:xfrm>
              <a:off x="3526102" y="992809"/>
              <a:ext cx="370992" cy="249202"/>
            </a:xfrm>
            <a:custGeom>
              <a:gdLst>
                <a:gd name="T0" fmla="*/ 594 w 594"/>
                <a:gd name="T1" fmla="*/ 0 h 399"/>
                <a:gd name="T2" fmla="*/ 0 w 594"/>
                <a:gd name="T3" fmla="*/ 82 h 399"/>
                <a:gd name="T4" fmla="*/ 59 w 594"/>
                <a:gd name="T5" fmla="*/ 399 h 399"/>
                <a:gd name="T6" fmla="*/ 454 w 594"/>
                <a:gd name="T7" fmla="*/ 399 h 399"/>
                <a:gd name="T8" fmla="*/ 594 w 594"/>
                <a:gd name="T9" fmla="*/ 0 h 3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4" h="399">
                  <a:moveTo>
                    <a:pt x="594" y="0"/>
                  </a:moveTo>
                  <a:lnTo>
                    <a:pt x="0" y="82"/>
                  </a:lnTo>
                  <a:lnTo>
                    <a:pt x="59" y="399"/>
                  </a:lnTo>
                  <a:lnTo>
                    <a:pt x="454" y="399"/>
                  </a:lnTo>
                  <a:lnTo>
                    <a:pt x="59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Freeform 6"/>
            <p:cNvSpPr/>
            <p:nvPr/>
          </p:nvSpPr>
          <p:spPr>
            <a:xfrm>
              <a:off x="3569197" y="915987"/>
              <a:ext cx="517141" cy="382234"/>
            </a:xfrm>
            <a:custGeom>
              <a:gdLst>
                <a:gd name="T0" fmla="*/ 339 w 350"/>
                <a:gd name="T1" fmla="*/ 0 h 259"/>
                <a:gd name="T2" fmla="*/ 271 w 350"/>
                <a:gd name="T3" fmla="*/ 0 h 259"/>
                <a:gd name="T4" fmla="*/ 271 w 350"/>
                <a:gd name="T5" fmla="*/ 0 h 259"/>
                <a:gd name="T6" fmla="*/ 269 w 350"/>
                <a:gd name="T7" fmla="*/ 1 h 259"/>
                <a:gd name="T8" fmla="*/ 267 w 350"/>
                <a:gd name="T9" fmla="*/ 1 h 259"/>
                <a:gd name="T10" fmla="*/ 265 w 350"/>
                <a:gd name="T11" fmla="*/ 2 h 259"/>
                <a:gd name="T12" fmla="*/ 264 w 350"/>
                <a:gd name="T13" fmla="*/ 3 h 259"/>
                <a:gd name="T14" fmla="*/ 263 w 350"/>
                <a:gd name="T15" fmla="*/ 5 h 259"/>
                <a:gd name="T16" fmla="*/ 261 w 350"/>
                <a:gd name="T17" fmla="*/ 7 h 259"/>
                <a:gd name="T18" fmla="*/ 261 w 350"/>
                <a:gd name="T19" fmla="*/ 7 h 259"/>
                <a:gd name="T20" fmla="*/ 176 w 350"/>
                <a:gd name="T21" fmla="*/ 238 h 259"/>
                <a:gd name="T22" fmla="*/ 10 w 350"/>
                <a:gd name="T23" fmla="*/ 238 h 259"/>
                <a:gd name="T24" fmla="*/ 0 w 350"/>
                <a:gd name="T25" fmla="*/ 248 h 259"/>
                <a:gd name="T26" fmla="*/ 10 w 350"/>
                <a:gd name="T27" fmla="*/ 259 h 259"/>
                <a:gd name="T28" fmla="*/ 184 w 350"/>
                <a:gd name="T29" fmla="*/ 259 h 259"/>
                <a:gd name="T30" fmla="*/ 187 w 350"/>
                <a:gd name="T31" fmla="*/ 258 h 259"/>
                <a:gd name="T32" fmla="*/ 188 w 350"/>
                <a:gd name="T33" fmla="*/ 258 h 259"/>
                <a:gd name="T34" fmla="*/ 191 w 350"/>
                <a:gd name="T35" fmla="*/ 256 h 259"/>
                <a:gd name="T36" fmla="*/ 191 w 350"/>
                <a:gd name="T37" fmla="*/ 255 h 259"/>
                <a:gd name="T38" fmla="*/ 193 w 350"/>
                <a:gd name="T39" fmla="*/ 253 h 259"/>
                <a:gd name="T40" fmla="*/ 194 w 350"/>
                <a:gd name="T41" fmla="*/ 252 h 259"/>
                <a:gd name="T42" fmla="*/ 194 w 350"/>
                <a:gd name="T43" fmla="*/ 252 h 259"/>
                <a:gd name="T44" fmla="*/ 279 w 350"/>
                <a:gd name="T45" fmla="*/ 21 h 259"/>
                <a:gd name="T46" fmla="*/ 339 w 350"/>
                <a:gd name="T47" fmla="*/ 21 h 259"/>
                <a:gd name="T48" fmla="*/ 350 w 350"/>
                <a:gd name="T49" fmla="*/ 11 h 259"/>
                <a:gd name="T50" fmla="*/ 339 w 350"/>
                <a:gd name="T51" fmla="*/ 0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50" h="259">
                  <a:moveTo>
                    <a:pt x="339" y="0"/>
                  </a:moveTo>
                  <a:cubicBezTo>
                    <a:pt x="271" y="0"/>
                    <a:pt x="271" y="0"/>
                    <a:pt x="271" y="0"/>
                  </a:cubicBezTo>
                  <a:cubicBezTo>
                    <a:pt x="271" y="0"/>
                    <a:pt x="271" y="0"/>
                    <a:pt x="271" y="0"/>
                  </a:cubicBezTo>
                  <a:cubicBezTo>
                    <a:pt x="270" y="0"/>
                    <a:pt x="269" y="1"/>
                    <a:pt x="269" y="1"/>
                  </a:cubicBezTo>
                  <a:cubicBezTo>
                    <a:pt x="268" y="1"/>
                    <a:pt x="267" y="1"/>
                    <a:pt x="267" y="1"/>
                  </a:cubicBezTo>
                  <a:cubicBezTo>
                    <a:pt x="266" y="1"/>
                    <a:pt x="266" y="2"/>
                    <a:pt x="265" y="2"/>
                  </a:cubicBezTo>
                  <a:cubicBezTo>
                    <a:pt x="265" y="3"/>
                    <a:pt x="264" y="3"/>
                    <a:pt x="264" y="3"/>
                  </a:cubicBezTo>
                  <a:cubicBezTo>
                    <a:pt x="263" y="4"/>
                    <a:pt x="263" y="4"/>
                    <a:pt x="263" y="5"/>
                  </a:cubicBezTo>
                  <a:cubicBezTo>
                    <a:pt x="262" y="6"/>
                    <a:pt x="262" y="6"/>
                    <a:pt x="261" y="7"/>
                  </a:cubicBezTo>
                  <a:cubicBezTo>
                    <a:pt x="261" y="7"/>
                    <a:pt x="261" y="7"/>
                    <a:pt x="261" y="7"/>
                  </a:cubicBezTo>
                  <a:cubicBezTo>
                    <a:pt x="176" y="238"/>
                    <a:pt x="176" y="238"/>
                    <a:pt x="176" y="238"/>
                  </a:cubicBezTo>
                  <a:cubicBezTo>
                    <a:pt x="10" y="238"/>
                    <a:pt x="10" y="238"/>
                    <a:pt x="10" y="238"/>
                  </a:cubicBezTo>
                  <a:cubicBezTo>
                    <a:pt x="4" y="238"/>
                    <a:pt x="0" y="243"/>
                    <a:pt x="0" y="248"/>
                  </a:cubicBezTo>
                  <a:cubicBezTo>
                    <a:pt x="0" y="254"/>
                    <a:pt x="4" y="259"/>
                    <a:pt x="10" y="259"/>
                  </a:cubicBezTo>
                  <a:cubicBezTo>
                    <a:pt x="184" y="259"/>
                    <a:pt x="184" y="259"/>
                    <a:pt x="184" y="259"/>
                  </a:cubicBezTo>
                  <a:cubicBezTo>
                    <a:pt x="185" y="259"/>
                    <a:pt x="186" y="259"/>
                    <a:pt x="187" y="258"/>
                  </a:cubicBezTo>
                  <a:cubicBezTo>
                    <a:pt x="188" y="258"/>
                    <a:pt x="188" y="258"/>
                    <a:pt x="188" y="258"/>
                  </a:cubicBezTo>
                  <a:cubicBezTo>
                    <a:pt x="189" y="257"/>
                    <a:pt x="190" y="257"/>
                    <a:pt x="191" y="256"/>
                  </a:cubicBezTo>
                  <a:cubicBezTo>
                    <a:pt x="191" y="256"/>
                    <a:pt x="191" y="256"/>
                    <a:pt x="191" y="255"/>
                  </a:cubicBezTo>
                  <a:cubicBezTo>
                    <a:pt x="192" y="255"/>
                    <a:pt x="193" y="254"/>
                    <a:pt x="193" y="253"/>
                  </a:cubicBezTo>
                  <a:cubicBezTo>
                    <a:pt x="193" y="253"/>
                    <a:pt x="193" y="253"/>
                    <a:pt x="194" y="252"/>
                  </a:cubicBezTo>
                  <a:cubicBezTo>
                    <a:pt x="194" y="252"/>
                    <a:pt x="194" y="252"/>
                    <a:pt x="194" y="252"/>
                  </a:cubicBezTo>
                  <a:cubicBezTo>
                    <a:pt x="279" y="21"/>
                    <a:pt x="279" y="21"/>
                    <a:pt x="279" y="21"/>
                  </a:cubicBezTo>
                  <a:cubicBezTo>
                    <a:pt x="339" y="21"/>
                    <a:pt x="339" y="21"/>
                    <a:pt x="339" y="21"/>
                  </a:cubicBezTo>
                  <a:cubicBezTo>
                    <a:pt x="345" y="21"/>
                    <a:pt x="350" y="17"/>
                    <a:pt x="350" y="11"/>
                  </a:cubicBezTo>
                  <a:cubicBezTo>
                    <a:pt x="350" y="5"/>
                    <a:pt x="345" y="0"/>
                    <a:pt x="339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Oval 7"/>
            <p:cNvSpPr>
              <a:spLocks noChangeArrowheads="1"/>
            </p:cNvSpPr>
            <p:nvPr/>
          </p:nvSpPr>
          <p:spPr>
            <a:xfrm>
              <a:off x="3586685" y="1317583"/>
              <a:ext cx="71201" cy="70576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Oval 8"/>
            <p:cNvSpPr>
              <a:spLocks noChangeArrowheads="1"/>
            </p:cNvSpPr>
            <p:nvPr/>
          </p:nvSpPr>
          <p:spPr>
            <a:xfrm>
              <a:off x="3772805" y="1317583"/>
              <a:ext cx="71201" cy="70576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6" name="文本框 46"/>
          <p:cNvSpPr txBox="1"/>
          <p:nvPr/>
        </p:nvSpPr>
        <p:spPr>
          <a:xfrm>
            <a:off x="9174954" y="2493654"/>
            <a:ext cx="1766050" cy="1168400"/>
          </a:xfrm>
          <a:prstGeom prst="rect">
            <a:avLst/>
          </a:prstGeom>
          <a:noFill/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cs typeface="Lato Regular"/>
                <a:sym typeface="宋体"/>
              </a:rPr>
              <a:t>此外，导师还可以为他们提供宝贵的机会，如实习、演出和录制专辑等</a:t>
            </a:r>
          </a:p>
        </p:txBody>
      </p:sp>
      <p:sp>
        <p:nvSpPr>
          <p:cNvPr id="77" name="椭圆 76"/>
          <p:cNvSpPr/>
          <p:nvPr/>
        </p:nvSpPr>
        <p:spPr>
          <a:xfrm>
            <a:off x="9752533" y="5503691"/>
            <a:ext cx="590843" cy="590843"/>
          </a:xfrm>
          <a:prstGeom prst="ellipse">
            <a:avLst/>
          </a:prstGeom>
          <a:solidFill>
            <a:srgbClr val="127F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文本框 48"/>
          <p:cNvSpPr txBox="1"/>
          <p:nvPr/>
        </p:nvSpPr>
        <p:spPr>
          <a:xfrm>
            <a:off x="1712146" y="5475555"/>
            <a:ext cx="768159" cy="58477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0000F0"/>
                </a:solidFill>
              </a14:hiddenFill>
            </a:ext>
          </a:ex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chemeClr val="bg1"/>
                </a:solidFill>
                <a:latin typeface="宋体"/>
                <a:sym typeface="宋体"/>
              </a:rPr>
              <a:t>  </a:t>
            </a:r>
            <a:r>
              <a:rPr lang="zh-CN" altLang="zh-CN" sz="2400" b="1">
                <a:solidFill>
                  <a:schemeClr val="bg1"/>
                </a:solidFill>
                <a:latin typeface="宋体"/>
                <a:ea typeface="方正兰亭超细黑简体" panose="02000000000000000000" pitchFamily="2" charset="-122"/>
                <a:sym typeface="宋体"/>
              </a:rPr>
              <a:t>01</a:t>
            </a:r>
          </a:p>
        </p:txBody>
      </p:sp>
      <p:sp>
        <p:nvSpPr>
          <p:cNvPr id="79" name="文本框 49"/>
          <p:cNvSpPr txBox="1"/>
          <p:nvPr/>
        </p:nvSpPr>
        <p:spPr>
          <a:xfrm>
            <a:off x="4328605" y="5489623"/>
            <a:ext cx="768159" cy="58477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0000F0"/>
                </a:solidFill>
              </a14:hiddenFill>
            </a:ext>
          </a:ex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chemeClr val="bg1"/>
                </a:solidFill>
                <a:latin typeface="宋体"/>
                <a:sym typeface="宋体"/>
              </a:rPr>
              <a:t>  </a:t>
            </a:r>
            <a:r>
              <a:rPr lang="zh-CN" altLang="zh-CN" sz="2400" b="1">
                <a:solidFill>
                  <a:schemeClr val="bg1"/>
                </a:solidFill>
                <a:latin typeface="宋体"/>
                <a:ea typeface="方正兰亭超细黑简体" panose="02000000000000000000" pitchFamily="2" charset="-122"/>
                <a:sym typeface="宋体"/>
              </a:rPr>
              <a:t>02</a:t>
            </a:r>
          </a:p>
        </p:txBody>
      </p:sp>
      <p:sp>
        <p:nvSpPr>
          <p:cNvPr id="80" name="文本框 50"/>
          <p:cNvSpPr txBox="1"/>
          <p:nvPr/>
        </p:nvSpPr>
        <p:spPr>
          <a:xfrm>
            <a:off x="6983095" y="5509895"/>
            <a:ext cx="730885" cy="58356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0000F0"/>
                </a:solidFill>
              </a14:hiddenFill>
            </a:ext>
          </a:extLst>
        </p:spPr>
        <p:txBody>
          <a:bodyPr wrap="square" rtlCol="0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chemeClr val="bg1"/>
                </a:solidFill>
                <a:latin typeface="宋体"/>
                <a:sym typeface="宋体"/>
              </a:rPr>
              <a:t>  </a:t>
            </a:r>
            <a:r>
              <a:rPr lang="zh-CN" altLang="zh-CN" sz="2400" b="1">
                <a:solidFill>
                  <a:schemeClr val="bg1"/>
                </a:solidFill>
                <a:latin typeface="宋体"/>
                <a:ea typeface="方正兰亭超细黑简体" panose="02000000000000000000" pitchFamily="2" charset="-122"/>
                <a:sym typeface="宋体"/>
              </a:rPr>
              <a:t>03</a:t>
            </a:r>
          </a:p>
        </p:txBody>
      </p:sp>
      <p:sp>
        <p:nvSpPr>
          <p:cNvPr id="81" name="文本框 51"/>
          <p:cNvSpPr txBox="1"/>
          <p:nvPr/>
        </p:nvSpPr>
        <p:spPr>
          <a:xfrm>
            <a:off x="9558811" y="5489623"/>
            <a:ext cx="768159" cy="58477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0000F0"/>
                </a:solidFill>
              </a14:hiddenFill>
            </a:ext>
          </a:ex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chemeClr val="bg1"/>
                </a:solidFill>
                <a:latin typeface="宋体"/>
                <a:sym typeface="宋体"/>
              </a:rPr>
              <a:t>  </a:t>
            </a:r>
            <a:r>
              <a:rPr lang="zh-CN" altLang="zh-CN" sz="2400" b="1">
                <a:solidFill>
                  <a:schemeClr val="bg1"/>
                </a:solidFill>
                <a:latin typeface="宋体"/>
                <a:ea typeface="方正兰亭超细黑简体" panose="02000000000000000000" pitchFamily="2" charset="-122"/>
                <a:sym typeface="宋体"/>
              </a:rPr>
              <a:t>04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dur="250" fill="hold" grpId="1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2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7" presetID="42" presetClass="entr" presetSubtype="0" dur="25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9" dur="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dur="250" fill="hold" grpId="3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25" dur="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2" presetClass="entr" presetSubtype="0" dur="25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31" dur="2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35" presetID="42" presetClass="entr" presetSubtype="0" dur="250" fill="hold" grpId="4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37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41" presetID="42" presetClass="entr" presetSubtype="0" dur="250" fill="hold" grpId="5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43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dur="25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49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3" presetID="42" presetClass="entr" presetSubtype="0" dur="250" fill="hold" grpId="6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55" dur="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1250"/>
                            </p:stCondLst>
                            <p:childTnLst>
                              <p:par>
                                <p:cTn id="59" presetID="42" presetClass="entr" presetSubtype="0" dur="250" fill="hold" grpId="7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61" dur="2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3750"/>
                            </p:stCondLst>
                            <p:childTnLst>
                              <p:par>
                                <p:cTn id="65" presetID="42" presetClass="entr" presetSubtype="0" dur="25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67" dur="2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6500"/>
                            </p:stCondLst>
                            <p:childTnLst>
                              <p:par>
                                <p:cTn id="71" presetID="42" presetClass="entr" presetSubtype="0" dur="250" fill="hold" grpId="8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3" dur="25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5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5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9500"/>
                            </p:stCondLst>
                            <p:childTnLst>
                              <p:par>
                                <p:cTn id="77" presetID="42" presetClass="entr" presetSubtype="0" dur="250" fill="hold" grpId="9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9" dur="25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5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22750"/>
                            </p:stCondLst>
                            <p:childTnLst>
                              <p:par>
                                <p:cTn id="83" presetID="42" presetClass="entr" presetSubtype="0" dur="250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85" dur="2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26250"/>
                            </p:stCondLst>
                            <p:childTnLst>
                              <p:par>
                                <p:cTn id="89" presetID="42" presetClass="entr" presetSubtype="0" dur="250" fill="hold" grpId="1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91" dur="25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95" presetID="42" presetClass="entr" presetSubtype="0" dur="250" fill="hold" grpId="11" nodeType="after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97" dur="25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101" presetID="42" presetClass="entr" presetSubtype="0" dur="250" fill="hold" grpId="12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03" dur="2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38250"/>
                            </p:stCondLst>
                            <p:childTnLst>
                              <p:par>
                                <p:cTn id="107" presetID="42" presetClass="entr" presetSubtype="0" dur="250" fill="hold" grpId="13" nodeType="afterEffect">
                                  <p:stCondLst>
                                    <p:cond delay="425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09" dur="2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5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5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42750"/>
                            </p:stCondLst>
                            <p:childTnLst>
                              <p:par>
                                <p:cTn id="113" presetID="42" presetClass="entr" presetSubtype="0" dur="250" fill="hold" grpId="14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15" dur="25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5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5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47500"/>
                            </p:stCondLst>
                            <p:childTnLst>
                              <p:par>
                                <p:cTn id="119" presetID="42" presetClass="entr" presetSubtype="0" dur="250" fill="hold" grpId="15" nodeType="afterEffect">
                                  <p:stCondLst>
                                    <p:cond delay="475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21" dur="2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5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5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dvAuto="0"/>
      <p:bldP spid="44" grpId="1" advAuto="0"/>
      <p:bldP spid="45" grpId="2" advAuto="0"/>
      <p:bldP spid="46" grpId="3" advAuto="0"/>
      <p:bldP spid="56" grpId="4" advAuto="0"/>
      <p:bldP spid="57" grpId="5" advAuto="0"/>
      <p:bldP spid="64" grpId="6" advAuto="0"/>
      <p:bldP spid="65" grpId="7" advAuto="0"/>
      <p:bldP spid="69" grpId="8" advAuto="0"/>
      <p:bldP spid="70" grpId="9" advAuto="0"/>
      <p:bldP spid="76" grpId="10" advAuto="0"/>
      <p:bldP spid="77" grpId="11" advAuto="0"/>
      <p:bldP spid="78" grpId="12" advAuto="0"/>
      <p:bldP spid="79" grpId="13" advAuto="0"/>
      <p:bldP spid="80" grpId="14" advAuto="0"/>
      <p:bldP spid="81" grpId="15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https://d.book118.com/346022013012010100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微软雅黑</vt:lpstr>
      <vt:lpstr>宋体</vt:lpstr>
      <vt:lpstr>思源等宽</vt:lpstr>
      <vt:lpstr>Open Sans Light</vt:lpstr>
      <vt:lpstr>Open Sans</vt:lpstr>
      <vt:lpstr>汉仪中圆简</vt:lpstr>
      <vt:lpstr>思源黑体 2</vt:lpstr>
      <vt:lpstr>字由点字典黑 65J</vt:lpstr>
      <vt:lpstr>思源黑体 CN Regular</vt:lpstr>
      <vt:lpstr>Lato Regular</vt:lpstr>
      <vt:lpstr>方正兰亭超细黑简体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2024-09-23T19:49:42.131</cp:lastPrinted>
  <dcterms:created xsi:type="dcterms:W3CDTF">2024-09-23T11:49:42Z</dcterms:created>
  <dcterms:modified xsi:type="dcterms:W3CDTF">2024-09-23T11:49:45Z</dcterms:modified>
</cp:coreProperties>
</file>