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Default Extension="emf" ContentType="image/x-emf"/>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2" r:id="rId2"/>
    <p:sldMasterId id="2147483684"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3"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tags" Target="tags/tag78.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E6A194-0411-4272-8C82-CDC030F598E4}" type="datetimeFigureOut">
              <a:rPr lang="zh-CN" altLang="en-US" smtClean="0"/>
              <a:t>2024/3/18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FB76AB-8D17-497A-A9D5-9420CE91B5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6FB76AB-8D17-497A-A9D5-9420CE91B5B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6FB76AB-8D17-497A-A9D5-9420CE91B5BD}" type="slidenum">
              <a:rPr lang="zh-CN" altLang="en-US" smtClean="0"/>
              <a:t>3</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6FB76AB-8D17-497A-A9D5-9420CE91B5BD}" type="slidenum">
              <a:rPr lang="zh-CN" altLang="en-US" smtClean="0"/>
              <a:t>5</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6FB76AB-8D17-497A-A9D5-9420CE91B5BD}" type="slidenum">
              <a:rPr lang="zh-CN" altLang="en-US" smtClean="0"/>
              <a:t>6</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6FB76AB-8D17-497A-A9D5-9420CE91B5BD}" type="slidenum">
              <a:rPr lang="zh-CN" altLang="en-US" smtClean="0"/>
              <a:t>7</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6FB76AB-8D17-497A-A9D5-9420CE91B5BD}" type="slidenum">
              <a:rPr lang="zh-CN" altLang="en-US" smtClean="0"/>
              <a:t>8</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6FB76AB-8D17-497A-A9D5-9420CE91B5BD}" type="slidenum">
              <a:rPr lang="zh-CN" altLang="en-US" smtClean="0"/>
              <a:t>9</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6FB76AB-8D17-497A-A9D5-9420CE91B5BD}" type="slidenum">
              <a:rPr lang="zh-CN" altLang="en-US" smtClean="0"/>
              <a:t>10</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6FB76AB-8D17-497A-A9D5-9420CE91B5BD}" type="slidenum">
              <a:rPr lang="zh-CN" altLang="en-US" smtClean="0"/>
              <a:t>11</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6FB76AB-8D17-497A-A9D5-9420CE91B5BD}" type="slidenum">
              <a:rPr lang="zh-CN" altLang="en-US" smtClean="0"/>
              <a:t>12</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6FB76AB-8D17-497A-A9D5-9420CE91B5BD}" type="slidenum">
              <a:rPr lang="zh-CN" altLang="en-US" smtClean="0"/>
              <a:t>13</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6FB76AB-8D17-497A-A9D5-9420CE91B5BD}" type="slidenum">
              <a:rPr lang="zh-CN" altLang="en-US" smtClean="0"/>
              <a:t>14</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6FB76AB-8D17-497A-A9D5-9420CE91B5BD}" type="slidenum">
              <a:rPr lang="zh-CN" altLang="en-US" smtClean="0"/>
              <a:t>15</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2.xml"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3.xml" /><Relationship Id="rId2" Type="http://schemas.openxmlformats.org/officeDocument/2006/relationships/tags" Target="../tags/tag4.xml" /><Relationship Id="rId3" Type="http://schemas.openxmlformats.org/officeDocument/2006/relationships/tags" Target="../tags/tag5.xml" /><Relationship Id="rId4"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6.xml" /><Relationship Id="rId2" Type="http://schemas.openxmlformats.org/officeDocument/2006/relationships/tags" Target="../tags/tag7.xml" /><Relationship Id="rId3" Type="http://schemas.openxmlformats.org/officeDocument/2006/relationships/tags" Target="../tags/tag8.xml" /><Relationship Id="rId4" Type="http://schemas.openxmlformats.org/officeDocument/2006/relationships/tags" Target="../tags/tag9.xml" /><Relationship Id="rId5" Type="http://schemas.openxmlformats.org/officeDocument/2006/relationships/tags" Target="../tags/tag10.xml" /><Relationship Id="rId6" Type="http://schemas.openxmlformats.org/officeDocument/2006/relationships/tags" Target="../tags/tag11.xml" /><Relationship Id="rId7"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12.xml" /><Relationship Id="rId2" Type="http://schemas.openxmlformats.org/officeDocument/2006/relationships/tags" Target="../tags/tag13.xml" /><Relationship Id="rId3" Type="http://schemas.openxmlformats.org/officeDocument/2006/relationships/tags" Target="../tags/tag14.xml" /><Relationship Id="rId4" Type="http://schemas.openxmlformats.org/officeDocument/2006/relationships/tags" Target="../tags/tag15.xml" /><Relationship Id="rId5" Type="http://schemas.openxmlformats.org/officeDocument/2006/relationships/tags" Target="../tags/tag16.xml" /><Relationship Id="rId6"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17.xml" /><Relationship Id="rId2" Type="http://schemas.openxmlformats.org/officeDocument/2006/relationships/tags" Target="../tags/tag18.xml" /><Relationship Id="rId3" Type="http://schemas.openxmlformats.org/officeDocument/2006/relationships/tags" Target="../tags/tag19.xml" /><Relationship Id="rId4" Type="http://schemas.openxmlformats.org/officeDocument/2006/relationships/tags" Target="../tags/tag20.xml" /><Relationship Id="rId5"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tags" Target="../tags/tag21.xml" /><Relationship Id="rId2" Type="http://schemas.openxmlformats.org/officeDocument/2006/relationships/tags" Target="../tags/tag22.xml" /><Relationship Id="rId3" Type="http://schemas.openxmlformats.org/officeDocument/2006/relationships/tags" Target="../tags/tag23.xml" /><Relationship Id="rId4" Type="http://schemas.openxmlformats.org/officeDocument/2006/relationships/tags" Target="../tags/tag24.xml" /><Relationship Id="rId5" Type="http://schemas.openxmlformats.org/officeDocument/2006/relationships/tags" Target="../tags/tag25.xml" /><Relationship Id="rId6"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5.xml.rels>&#65279;<?xml version="1.0" encoding="utf-8" standalone="yes"?><Relationships xmlns="http://schemas.openxmlformats.org/package/2006/relationships"><Relationship Id="rId1" Type="http://schemas.openxmlformats.org/officeDocument/2006/relationships/tags" Target="../tags/tag32.xml" /><Relationship Id="rId2" Type="http://schemas.openxmlformats.org/officeDocument/2006/relationships/slideMaster" Target="../slideMasters/slideMaster3.xml" /></Relationships>
</file>

<file path=ppt/slideLayouts/_rels/slideLayout26.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7.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8.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9.xml.rels>&#65279;<?xml version="1.0" encoding="utf-8" standalone="yes"?><Relationships xmlns="http://schemas.openxmlformats.org/package/2006/relationships"><Relationship Id="rId1" Type="http://schemas.openxmlformats.org/officeDocument/2006/relationships/tags" Target="../tags/tag33.xml" /><Relationship Id="rId2" Type="http://schemas.openxmlformats.org/officeDocument/2006/relationships/slideMaster" Target="../slideMasters/slideMaster3.xml" /></Relationships>
</file>

<file path=ppt/slideLayouts/_rels/slideLayout30.xml.rels>&#65279;<?xml version="1.0" encoding="utf-8" standalone="yes"?><Relationships xmlns="http://schemas.openxmlformats.org/package/2006/relationships"><Relationship Id="rId1" Type="http://schemas.openxmlformats.org/officeDocument/2006/relationships/tags" Target="../tags/tag34.xml" /><Relationship Id="rId2" Type="http://schemas.openxmlformats.org/officeDocument/2006/relationships/tags" Target="../tags/tag35.xml" /><Relationship Id="rId3" Type="http://schemas.openxmlformats.org/officeDocument/2006/relationships/tags" Target="../tags/tag36.xml" /><Relationship Id="rId4" Type="http://schemas.openxmlformats.org/officeDocument/2006/relationships/slideMaster" Target="../slideMasters/slideMaster3.xml" /></Relationships>
</file>

<file path=ppt/slideLayouts/_rels/slideLayout31.xml.rels>&#65279;<?xml version="1.0" encoding="utf-8" standalone="yes"?><Relationships xmlns="http://schemas.openxmlformats.org/package/2006/relationships"><Relationship Id="rId1" Type="http://schemas.openxmlformats.org/officeDocument/2006/relationships/tags" Target="../tags/tag37.xml" /><Relationship Id="rId2" Type="http://schemas.openxmlformats.org/officeDocument/2006/relationships/tags" Target="../tags/tag38.xml" /><Relationship Id="rId3" Type="http://schemas.openxmlformats.org/officeDocument/2006/relationships/tags" Target="../tags/tag39.xml" /><Relationship Id="rId4" Type="http://schemas.openxmlformats.org/officeDocument/2006/relationships/tags" Target="../tags/tag40.xml" /><Relationship Id="rId5" Type="http://schemas.openxmlformats.org/officeDocument/2006/relationships/tags" Target="../tags/tag41.xml" /><Relationship Id="rId6" Type="http://schemas.openxmlformats.org/officeDocument/2006/relationships/tags" Target="../tags/tag42.xml" /><Relationship Id="rId7" Type="http://schemas.openxmlformats.org/officeDocument/2006/relationships/slideMaster" Target="../slideMasters/slideMaster3.xml" /></Relationships>
</file>

<file path=ppt/slideLayouts/_rels/slideLayout32.xml.rels>&#65279;<?xml version="1.0" encoding="utf-8" standalone="yes"?><Relationships xmlns="http://schemas.openxmlformats.org/package/2006/relationships"><Relationship Id="rId1" Type="http://schemas.openxmlformats.org/officeDocument/2006/relationships/tags" Target="../tags/tag43.xml" /><Relationship Id="rId2" Type="http://schemas.openxmlformats.org/officeDocument/2006/relationships/tags" Target="../tags/tag44.xml" /><Relationship Id="rId3" Type="http://schemas.openxmlformats.org/officeDocument/2006/relationships/tags" Target="../tags/tag45.xml" /><Relationship Id="rId4" Type="http://schemas.openxmlformats.org/officeDocument/2006/relationships/tags" Target="../tags/tag46.xml" /><Relationship Id="rId5" Type="http://schemas.openxmlformats.org/officeDocument/2006/relationships/tags" Target="../tags/tag47.xml" /><Relationship Id="rId6" Type="http://schemas.openxmlformats.org/officeDocument/2006/relationships/slideMaster" Target="../slideMasters/slideMaster3.xml" /></Relationships>
</file>

<file path=ppt/slideLayouts/_rels/slideLayout33.xml.rels>&#65279;<?xml version="1.0" encoding="utf-8" standalone="yes"?><Relationships xmlns="http://schemas.openxmlformats.org/package/2006/relationships"><Relationship Id="rId1" Type="http://schemas.openxmlformats.org/officeDocument/2006/relationships/tags" Target="../tags/tag48.xml" /><Relationship Id="rId2" Type="http://schemas.openxmlformats.org/officeDocument/2006/relationships/tags" Target="../tags/tag49.xml" /><Relationship Id="rId3" Type="http://schemas.openxmlformats.org/officeDocument/2006/relationships/tags" Target="../tags/tag50.xml" /><Relationship Id="rId4" Type="http://schemas.openxmlformats.org/officeDocument/2006/relationships/tags" Target="../tags/tag51.xml" /><Relationship Id="rId5" Type="http://schemas.openxmlformats.org/officeDocument/2006/relationships/slideMaster" Target="../slideMasters/slideMaster3.xml" /></Relationships>
</file>

<file path=ppt/slideLayouts/_rels/slideLayout34.xml.rels>&#65279;<?xml version="1.0" encoding="utf-8" standalone="yes"?><Relationships xmlns="http://schemas.openxmlformats.org/package/2006/relationships"><Relationship Id="rId1" Type="http://schemas.openxmlformats.org/officeDocument/2006/relationships/tags" Target="../tags/tag52.xml" /><Relationship Id="rId2" Type="http://schemas.openxmlformats.org/officeDocument/2006/relationships/tags" Target="../tags/tag53.xml" /><Relationship Id="rId3" Type="http://schemas.openxmlformats.org/officeDocument/2006/relationships/tags" Target="../tags/tag54.xml" /><Relationship Id="rId4" Type="http://schemas.openxmlformats.org/officeDocument/2006/relationships/tags" Target="../tags/tag55.xml" /><Relationship Id="rId5" Type="http://schemas.openxmlformats.org/officeDocument/2006/relationships/tags" Target="../tags/tag56.xml" /><Relationship Id="rId6"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AA0C28F-12AF-4E99-9BD0-4CAD8D2E63B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2EB979B-F572-4969-A4CF-5244BE6A786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4A43931-F57B-4B7B-BA82-CDD212F59AA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9001199-A4BF-4AD3-B809-DAF13BEFADC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A8E54CB-2A6F-4728-AC30-54EBA003DBF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B6B8E1D-CEF9-47B9-81E5-F4FD8CEA648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7078714-359F-4594-AEA4-82A1E790F07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A4245D4-396D-4C3C-80D9-C6FD98BEC29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3E3BC9F-FBC8-4D93-89B4-73FD382D702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5B1CA34-E060-4279-88AF-C372A7222E8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2358382-CA28-4D0B-B925-FDD838AB2A2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5" name="标题占位符 1"/>
          <p:cNvSpPr>
            <a:spLocks noGrp="1"/>
          </p:cNvSpPr>
          <p:nvPr>
            <p:ph type="title" hasCustomPrompt="1"/>
            <p:custDataLst>
              <p:tags r:id="rId1"/>
            </p:custDataLst>
          </p:nvPr>
        </p:nvSpPr>
        <p:spPr>
          <a:xfrm>
            <a:off x="830580" y="546735"/>
            <a:ext cx="2093595" cy="705485"/>
          </a:xfrm>
          <a:prstGeom prst="rect">
            <a:avLst/>
          </a:prstGeom>
        </p:spPr>
        <p:txBody>
          <a:bodyPr vert="horz" lIns="90170" tIns="46990" rIns="90170" bIns="46990" rtlCol="0" anchor="ctr" anchorCtr="0">
            <a:normAutofit/>
          </a:bodyPr>
          <a:lstStyle>
            <a:lvl1pPr>
              <a:defRPr sz="2400">
                <a:solidFill>
                  <a:schemeClr val="bg1"/>
                </a:solidFill>
                <a:latin typeface="思源黑体 CN Bold" panose="020b0800000000000000" charset="-122"/>
                <a:ea typeface="思源黑体 CN Bold" panose="020b0800000000000000" charset="-122"/>
              </a:defRPr>
            </a:lvl1pPr>
          </a:lstStyle>
          <a:p>
            <a:r>
              <a:rPr lang="zh-CN" altLang="en-US"/>
              <a:t>请你输入</a:t>
            </a:r>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11" name="标题占位符 1"/>
          <p:cNvSpPr>
            <a:spLocks noGrp="1"/>
          </p:cNvSpPr>
          <p:nvPr>
            <p:ph type="title" hasCustomPrompt="1"/>
            <p:custDataLst>
              <p:tags r:id="rId1"/>
            </p:custDataLst>
          </p:nvPr>
        </p:nvSpPr>
        <p:spPr>
          <a:xfrm>
            <a:off x="763905" y="546735"/>
            <a:ext cx="3446780" cy="705485"/>
          </a:xfrm>
          <a:prstGeom prst="rect">
            <a:avLst/>
          </a:prstGeom>
        </p:spPr>
        <p:txBody>
          <a:bodyPr vert="horz" lIns="90170" tIns="46990" rIns="90170" bIns="46990" rtlCol="0" anchor="ctr" anchorCtr="0">
            <a:normAutofit/>
          </a:bodyPr>
          <a:lstStyle>
            <a:lvl1pPr>
              <a:defRPr sz="2400">
                <a:solidFill>
                  <a:schemeClr val="bg1"/>
                </a:solidFill>
                <a:latin typeface="思源黑体 CN Bold" panose="020b0800000000000000" charset="-122"/>
                <a:ea typeface="思源黑体 CN Bold" panose="020b0800000000000000" charset="-122"/>
              </a:defRPr>
            </a:lvl1pPr>
          </a:lstStyle>
          <a:p>
            <a:r>
              <a:rPr lang="zh-CN" altLang="en-US"/>
              <a:t>我是很长很长的标题</a:t>
            </a:r>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2024/3/18</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图片与标题">
    <p:spTree>
      <p:nvGrpSpPr>
        <p:cNvPr id="1" name=""/>
        <p:cNvGrpSpPr/>
        <p:nvPr/>
      </p:nvGrpSpPr>
      <p:grpSpPr>
        <a:xfrm>
          <a:off x="0" y="0"/>
          <a:ext cx="0" cy="0"/>
        </a:xfrm>
      </p:grpSpPr>
      <p:sp>
        <p:nvSpPr>
          <p:cNvPr id="3" name="图片占位符 2"/>
          <p:cNvSpPr>
            <a:spLocks noGrp="1"/>
          </p:cNvSpPr>
          <p:nvPr>
            <p:ph type="pic" idx="1"/>
            <p:custDataLst>
              <p:tags r:id="rId1"/>
            </p:custDataLst>
          </p:nvPr>
        </p:nvSpPr>
        <p:spPr>
          <a:xfrm>
            <a:off x="608330" y="1555115"/>
            <a:ext cx="5233035" cy="4608195"/>
          </a:xfrm>
        </p:spPr>
        <p:txBody>
          <a:bodyPr vert="horz" lIns="90000" tIns="46800" rIns="90000" bIns="46800" rtlCol="0">
            <a:normAutofit/>
          </a:bodyPr>
          <a:lstStyle>
            <a:lvl1pPr>
              <a:buNone/>
              <a:defRPr sz="1600"/>
            </a:lvl1pPr>
          </a:lstStyle>
          <a:p>
            <a:pPr lvl="0"/>
            <a:endParaRPr>
              <a:sym typeface="+mn-ea"/>
            </a:endParaRPr>
          </a:p>
        </p:txBody>
      </p:sp>
      <p:sp>
        <p:nvSpPr>
          <p:cNvPr id="4" name="文本占位符 3"/>
          <p:cNvSpPr>
            <a:spLocks noGrp="1"/>
          </p:cNvSpPr>
          <p:nvPr>
            <p:ph type="body" sz="half" idx="2"/>
            <p:custDataLst>
              <p:tags r:id="rId2"/>
            </p:custDataLst>
          </p:nvPr>
        </p:nvSpPr>
        <p:spPr>
          <a:xfrm>
            <a:off x="6350400" y="1555200"/>
            <a:ext cx="5227200" cy="4608000"/>
          </a:xfrm>
        </p:spPr>
        <p:txBody>
          <a:bodyPr vert="horz" lIns="90000" tIns="46800" rIns="90000" bIns="46800" rtlCol="0">
            <a:normAutofit/>
          </a:bodyPr>
          <a:lstStyle>
            <a:lvl1pPr>
              <a:buNone/>
              <a:defRPr sz="1600"/>
            </a:lvl1pPr>
          </a:lstStyle>
          <a:p>
            <a:pPr lvl="0"/>
            <a:r>
              <a:rPr>
                <a:sym typeface="+mn-ea"/>
              </a:rPr>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2024/3/18</a:t>
            </a:fld>
            <a:endParaRPr lang="zh-CN" altLang="en-US"/>
          </a:p>
        </p:txBody>
      </p:sp>
      <p:sp>
        <p:nvSpPr>
          <p:cNvPr id="6" name="页脚占位符 5"/>
          <p:cNvSpPr>
            <a:spLocks noGrp="1"/>
          </p:cNvSpPr>
          <p:nvPr>
            <p:ph type="ftr" sz="quarter" idx="11"/>
            <p:custDataLst>
              <p:tags r:id="rId4"/>
            </p:custDataLst>
          </p:nvPr>
        </p:nvSpPr>
        <p:spPr/>
        <p:txBody>
          <a:bodyPr/>
          <a:lstStyle/>
          <a:p>
            <a:endParaRPr lang="zh-CN" altLang="en-US"/>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spTree>
      <p:nvGrpSpPr>
        <p:cNvPr id="1" name=""/>
        <p:cNvGrpSpPr/>
        <p:nvPr/>
      </p:nvGrpSpPr>
      <p:grpSpPr>
        <a:xfrm>
          <a:off x="0" y="0"/>
          <a:ext cx="0" cy="0"/>
        </a:xfrm>
      </p:grpSpPr>
      <p:sp>
        <p:nvSpPr>
          <p:cNvPr id="2" name="竖排标题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a:sym typeface="+mn-ea"/>
              </a:rPr>
              <a:t>单击此处编辑标题</a:t>
            </a:r>
          </a:p>
        </p:txBody>
      </p:sp>
      <p:sp>
        <p:nvSpPr>
          <p:cNvPr id="3" name="竖排文字占位符 2"/>
          <p:cNvSpPr>
            <a:spLocks noGrp="1"/>
          </p:cNvSpPr>
          <p:nvPr>
            <p:ph type="body" orient="vert" idx="1"/>
            <p:custDataLst>
              <p:tags r:id="rId2"/>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2024/3/18</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内容">
    <p:spTree>
      <p:nvGrpSpPr>
        <p:cNvPr id="1" name=""/>
        <p:cNvGrpSpPr/>
        <p:nvPr/>
      </p:nvGrpSpPr>
      <p:grpSpPr>
        <a:xfrm>
          <a:off x="0" y="0"/>
          <a: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2024/3/18</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608400" y="774000"/>
            <a:ext cx="10972800" cy="54828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末尾幻灯片">
    <p:spTree>
      <p:nvGrpSpPr>
        <p:cNvPr id="1" name=""/>
        <p:cNvGrpSpPr/>
        <p:nvPr/>
      </p:nvGrpSpPr>
      <p:grpSpPr>
        <a:xfrm>
          <a:off x="0" y="0"/>
          <a: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2024/3/18</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a:sym typeface="+mn-ea"/>
              </a:rPr>
              <a:t>单击此处编辑标题</a:t>
            </a:r>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a:t>单击此处编辑母版文本样式</a:t>
            </a:r>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自定义版式">
    <p:spTree>
      <p:nvGrpSpPr>
        <p:cNvPr id="1" name=""/>
        <p:cNvGrpSpPr/>
        <p:nvPr/>
      </p:nvGrpSpPr>
      <p:grpSpPr>
        <a:xfrm>
          <a:off x="0" y="0"/>
          <a:ext cx="0" cy="0"/>
        </a:xfrm>
      </p:grpSpPr>
      <p:sp>
        <p:nvSpPr>
          <p:cNvPr id="9" name="矩形 8"/>
          <p:cNvSpPr/>
          <p:nvPr userDrawn="1"/>
        </p:nvSpPr>
        <p:spPr>
          <a:xfrm>
            <a:off x="0" y="0"/>
            <a:ext cx="12192000" cy="68580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1800"/>
          </a:p>
        </p:txBody>
      </p:sp>
      <p:sp>
        <p:nvSpPr>
          <p:cNvPr id="3" name="矩形 2"/>
          <p:cNvSpPr/>
          <p:nvPr userDrawn="1"/>
        </p:nvSpPr>
        <p:spPr>
          <a:xfrm>
            <a:off x="0" y="0"/>
            <a:ext cx="12192000" cy="6858000"/>
          </a:xfrm>
          <a:prstGeom prst="rect">
            <a:avLst/>
          </a:prstGeom>
          <a:solidFill>
            <a:srgbClr val="12A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2400">
              <a:cs typeface="+mn-ea"/>
              <a:sym typeface="+mn-lt"/>
            </a:endParaRPr>
          </a:p>
        </p:txBody>
      </p:sp>
      <p:sp>
        <p:nvSpPr>
          <p:cNvPr id="4" name="矩形 3"/>
          <p:cNvSpPr/>
          <p:nvPr userDrawn="1"/>
        </p:nvSpPr>
        <p:spPr>
          <a:xfrm>
            <a:off x="284480" y="298027"/>
            <a:ext cx="11623040" cy="62619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2400">
              <a:cs typeface="+mn-ea"/>
              <a:sym typeface="+mn-lt"/>
            </a:endParaRPr>
          </a:p>
        </p:txBody>
      </p:sp>
      <p:pic>
        <p:nvPicPr>
          <p:cNvPr id="5" name="图片 4"/>
          <p:cNvPicPr>
            <a:picLocks noChangeAspect="1"/>
          </p:cNvPicPr>
          <p:nvPr userDrawn="1"/>
        </p:nvPicPr>
        <p:blipFill>
          <a:blip r:embed="rId1">
            <a:extLst>
              <a:ext uri="{28A0092B-C50C-407E-A947-70E740481C1C}">
                <a14:useLocalDpi xmlns:a14="http://schemas.microsoft.com/office/drawing/2010/main" val="0"/>
              </a:ext>
            </a:extLst>
          </a:blip>
          <a:srcRect l="16085" t="24199" r="12930" b="19337"/>
          <a:stretch>
            <a:fillRect/>
          </a:stretch>
        </p:blipFill>
        <p:spPr>
          <a:xfrm>
            <a:off x="0" y="-1"/>
            <a:ext cx="12192000" cy="6858001"/>
          </a:xfrm>
          <a:prstGeom prst="rect">
            <a:avLst/>
          </a:prstGeom>
        </p:spPr>
      </p:pic>
      <p:sp>
        <p:nvSpPr>
          <p:cNvPr id="6" name="矩形 5"/>
          <p:cNvSpPr/>
          <p:nvPr userDrawn="1"/>
        </p:nvSpPr>
        <p:spPr>
          <a:xfrm>
            <a:off x="2885440" y="4714240"/>
            <a:ext cx="1584960" cy="18457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2400"/>
          </a:p>
        </p:txBody>
      </p:sp>
      <p:sp>
        <p:nvSpPr>
          <p:cNvPr id="7" name="矩形 6"/>
          <p:cNvSpPr/>
          <p:nvPr userDrawn="1"/>
        </p:nvSpPr>
        <p:spPr>
          <a:xfrm>
            <a:off x="2438400" y="4443307"/>
            <a:ext cx="1584960" cy="18457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24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4" dur="5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5" name="标题占位符 1"/>
          <p:cNvSpPr>
            <a:spLocks noGrp="1"/>
          </p:cNvSpPr>
          <p:nvPr>
            <p:ph type="title" hasCustomPrompt="1"/>
            <p:custDataLst>
              <p:tags r:id="rId1"/>
            </p:custDataLst>
          </p:nvPr>
        </p:nvSpPr>
        <p:spPr>
          <a:xfrm>
            <a:off x="830580" y="546735"/>
            <a:ext cx="2093595" cy="705485"/>
          </a:xfrm>
          <a:prstGeom prst="rect">
            <a:avLst/>
          </a:prstGeom>
        </p:spPr>
        <p:txBody>
          <a:bodyPr vert="horz" lIns="90170" tIns="46990" rIns="90170" bIns="46990" rtlCol="0" anchor="ctr" anchorCtr="0">
            <a:normAutofit/>
          </a:bodyPr>
          <a:lstStyle>
            <a:lvl1pPr>
              <a:defRPr sz="2400">
                <a:solidFill>
                  <a:schemeClr val="bg1"/>
                </a:solidFill>
                <a:latin typeface="思源黑体 CN Bold" panose="020b0800000000000000" charset="-122"/>
                <a:ea typeface="思源黑体 CN Bold" panose="020b0800000000000000" charset="-122"/>
              </a:defRPr>
            </a:lvl1pPr>
          </a:lstStyle>
          <a:p>
            <a:r>
              <a:rPr lang="zh-CN" altLang="en-US"/>
              <a:t>请你输入</a:t>
            </a:r>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10" name="圆角矩形 9"/>
          <p:cNvSpPr/>
          <p:nvPr userDrawn="1"/>
        </p:nvSpPr>
        <p:spPr>
          <a:xfrm>
            <a:off x="1644650" y="631190"/>
            <a:ext cx="2385695" cy="499745"/>
          </a:xfrm>
          <a:prstGeom prst="roundRect">
            <a:avLst>
              <a:gd name="adj" fmla="val 18158"/>
            </a:avLst>
          </a:prstGeom>
          <a:solidFill>
            <a:srgbClr val="0087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1" name="标题占位符 1"/>
          <p:cNvSpPr>
            <a:spLocks noGrp="1"/>
          </p:cNvSpPr>
          <p:nvPr>
            <p:ph type="title" hasCustomPrompt="1"/>
            <p:custDataLst>
              <p:tags r:id="rId1"/>
            </p:custDataLst>
          </p:nvPr>
        </p:nvSpPr>
        <p:spPr>
          <a:xfrm>
            <a:off x="763905" y="546735"/>
            <a:ext cx="3446780" cy="705485"/>
          </a:xfrm>
          <a:prstGeom prst="rect">
            <a:avLst/>
          </a:prstGeom>
        </p:spPr>
        <p:txBody>
          <a:bodyPr vert="horz" lIns="90170" tIns="46990" rIns="90170" bIns="46990" rtlCol="0" anchor="ctr" anchorCtr="0">
            <a:normAutofit/>
          </a:bodyPr>
          <a:lstStyle>
            <a:lvl1pPr>
              <a:defRPr sz="2400">
                <a:solidFill>
                  <a:schemeClr val="bg1"/>
                </a:solidFill>
                <a:latin typeface="思源黑体 CN Bold" panose="020b0800000000000000" charset="-122"/>
                <a:ea typeface="思源黑体 CN Bold" panose="020b0800000000000000" charset="-122"/>
              </a:defRPr>
            </a:lvl1pPr>
          </a:lstStyle>
          <a:p>
            <a:r>
              <a:rPr lang="zh-CN" altLang="en-US"/>
              <a:t>我是很长很长的标题</a:t>
            </a:r>
          </a:p>
        </p:txBody>
      </p:sp>
    </p:spTree>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2024/3/18</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图片与标题">
    <p:spTree>
      <p:nvGrpSpPr>
        <p:cNvPr id="1" name=""/>
        <p:cNvGrpSpPr/>
        <p:nvPr/>
      </p:nvGrpSpPr>
      <p:grpSpPr>
        <a:xfrm>
          <a:off x="0" y="0"/>
          <a:ext cx="0" cy="0"/>
        </a:xfrm>
      </p:grpSpPr>
      <p:sp>
        <p:nvSpPr>
          <p:cNvPr id="3" name="图片占位符 2"/>
          <p:cNvSpPr>
            <a:spLocks noGrp="1"/>
          </p:cNvSpPr>
          <p:nvPr>
            <p:ph type="pic" idx="1"/>
            <p:custDataLst>
              <p:tags r:id="rId1"/>
            </p:custDataLst>
          </p:nvPr>
        </p:nvSpPr>
        <p:spPr>
          <a:xfrm>
            <a:off x="608330" y="1555115"/>
            <a:ext cx="5233035" cy="4608195"/>
          </a:xfrm>
        </p:spPr>
        <p:txBody>
          <a:bodyPr vert="horz" lIns="90000" tIns="46800" rIns="90000" bIns="46800" rtlCol="0">
            <a:normAutofit/>
          </a:bodyPr>
          <a:lstStyle>
            <a:lvl1pPr>
              <a:buNone/>
              <a:defRPr sz="1600"/>
            </a:lvl1pPr>
          </a:lstStyle>
          <a:p>
            <a:pPr lvl="0"/>
            <a:endParaRPr>
              <a:sym typeface="+mn-ea"/>
            </a:endParaRPr>
          </a:p>
        </p:txBody>
      </p:sp>
      <p:sp>
        <p:nvSpPr>
          <p:cNvPr id="4" name="文本占位符 3"/>
          <p:cNvSpPr>
            <a:spLocks noGrp="1"/>
          </p:cNvSpPr>
          <p:nvPr>
            <p:ph type="body" sz="half" idx="2"/>
            <p:custDataLst>
              <p:tags r:id="rId2"/>
            </p:custDataLst>
          </p:nvPr>
        </p:nvSpPr>
        <p:spPr>
          <a:xfrm>
            <a:off x="6350400" y="1555200"/>
            <a:ext cx="5227200" cy="4608000"/>
          </a:xfrm>
        </p:spPr>
        <p:txBody>
          <a:bodyPr vert="horz" lIns="90000" tIns="46800" rIns="90000" bIns="46800" rtlCol="0">
            <a:normAutofit/>
          </a:bodyPr>
          <a:lstStyle>
            <a:lvl1pPr>
              <a:buNone/>
              <a:defRPr sz="1600"/>
            </a:lvl1pPr>
          </a:lstStyle>
          <a:p>
            <a:pPr lvl="0"/>
            <a:r>
              <a:rPr>
                <a:sym typeface="+mn-ea"/>
              </a:rPr>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2024/3/18</a:t>
            </a:fld>
            <a:endParaRPr lang="zh-CN" altLang="en-US"/>
          </a:p>
        </p:txBody>
      </p:sp>
      <p:sp>
        <p:nvSpPr>
          <p:cNvPr id="6" name="页脚占位符 5"/>
          <p:cNvSpPr>
            <a:spLocks noGrp="1"/>
          </p:cNvSpPr>
          <p:nvPr>
            <p:ph type="ftr" sz="quarter" idx="11"/>
            <p:custDataLst>
              <p:tags r:id="rId4"/>
            </p:custDataLst>
          </p:nvPr>
        </p:nvSpPr>
        <p:spPr/>
        <p:txBody>
          <a:bodyPr/>
          <a:lstStyle/>
          <a:p>
            <a:endParaRPr lang="zh-CN" altLang="en-US"/>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p>
        </p:txBody>
      </p:sp>
    </p:spTree>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spTree>
      <p:nvGrpSpPr>
        <p:cNvPr id="1" name=""/>
        <p:cNvGrpSpPr/>
        <p:nvPr/>
      </p:nvGrpSpPr>
      <p:grpSpPr>
        <a:xfrm>
          <a:off x="0" y="0"/>
          <a:ext cx="0" cy="0"/>
        </a:xfrm>
      </p:grpSpPr>
      <p:sp>
        <p:nvSpPr>
          <p:cNvPr id="2" name="竖排标题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a:sym typeface="+mn-ea"/>
              </a:rPr>
              <a:t>单击此处编辑标题</a:t>
            </a:r>
          </a:p>
        </p:txBody>
      </p:sp>
      <p:sp>
        <p:nvSpPr>
          <p:cNvPr id="3" name="竖排文字占位符 2"/>
          <p:cNvSpPr>
            <a:spLocks noGrp="1"/>
          </p:cNvSpPr>
          <p:nvPr>
            <p:ph type="body" orient="vert" idx="1"/>
            <p:custDataLst>
              <p:tags r:id="rId2"/>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2024/3/18</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内容">
    <p:spTree>
      <p:nvGrpSpPr>
        <p:cNvPr id="1" name=""/>
        <p:cNvGrpSpPr/>
        <p:nvPr/>
      </p:nvGrpSpPr>
      <p:grpSpPr>
        <a:xfrm>
          <a:off x="0" y="0"/>
          <a: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2024/3/18</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608400" y="774000"/>
            <a:ext cx="10972800" cy="54828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末尾幻灯片">
    <p:spTree>
      <p:nvGrpSpPr>
        <p:cNvPr id="1" name=""/>
        <p:cNvGrpSpPr/>
        <p:nvPr/>
      </p:nvGrpSpPr>
      <p:grpSpPr>
        <a:xfrm>
          <a:off x="0" y="0"/>
          <a: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2024/3/18</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a:sym typeface="+mn-ea"/>
              </a:rPr>
              <a:t>单击此处编辑标题</a:t>
            </a:r>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a:t>单击此处编辑母版文本样式</a:t>
            </a: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ags" Target="../tags/tag26.xml" /><Relationship Id="rId14" Type="http://schemas.openxmlformats.org/officeDocument/2006/relationships/tags" Target="../tags/tag27.xml" /><Relationship Id="rId15" Type="http://schemas.openxmlformats.org/officeDocument/2006/relationships/tags" Target="../tags/tag28.xml" /><Relationship Id="rId16" Type="http://schemas.openxmlformats.org/officeDocument/2006/relationships/tags" Target="../tags/tag29.xml" /><Relationship Id="rId17" Type="http://schemas.openxmlformats.org/officeDocument/2006/relationships/tags" Target="../tags/tag30.xml" /><Relationship Id="rId18" Type="http://schemas.openxmlformats.org/officeDocument/2006/relationships/image" Target="file:///D:\qq&#25991;&#20214;\712321467\Image\C2C\Image2\%7b75232B38-A165-1FB7-499C-2E1C792CACB5%7d.png" TargetMode="External" /><Relationship Id="rId19" Type="http://schemas.openxmlformats.org/officeDocument/2006/relationships/image" Target="../media/image2.png" /><Relationship Id="rId2" Type="http://schemas.openxmlformats.org/officeDocument/2006/relationships/slideLayout" Target="../slideLayouts/slideLayout13.xml" /><Relationship Id="rId20" Type="http://schemas.openxmlformats.org/officeDocument/2006/relationships/image" Target="../media/image3.jpeg" /><Relationship Id="rId21" Type="http://schemas.openxmlformats.org/officeDocument/2006/relationships/tags" Target="../tags/tag31.xml" /><Relationship Id="rId22"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24.xml" /><Relationship Id="rId10" Type="http://schemas.openxmlformats.org/officeDocument/2006/relationships/slideLayout" Target="../slideLayouts/slideLayout33.xml" /><Relationship Id="rId11" Type="http://schemas.openxmlformats.org/officeDocument/2006/relationships/slideLayout" Target="../slideLayouts/slideLayout34.xml" /><Relationship Id="rId12" Type="http://schemas.openxmlformats.org/officeDocument/2006/relationships/tags" Target="../tags/tag57.xml" /><Relationship Id="rId13" Type="http://schemas.openxmlformats.org/officeDocument/2006/relationships/tags" Target="../tags/tag58.xml" /><Relationship Id="rId14" Type="http://schemas.openxmlformats.org/officeDocument/2006/relationships/tags" Target="../tags/tag59.xml" /><Relationship Id="rId15" Type="http://schemas.openxmlformats.org/officeDocument/2006/relationships/tags" Target="../tags/tag60.xml" /><Relationship Id="rId16" Type="http://schemas.openxmlformats.org/officeDocument/2006/relationships/tags" Target="../tags/tag61.xml" /><Relationship Id="rId17" Type="http://schemas.openxmlformats.org/officeDocument/2006/relationships/image" Target="file:///D:\qq&#25991;&#20214;\712321467\Image\C2C\Image2\%7b75232B38-A165-1FB7-499C-2E1C792CACB5%7d.png" TargetMode="External" /><Relationship Id="rId18" Type="http://schemas.openxmlformats.org/officeDocument/2006/relationships/image" Target="../media/image2.png" /><Relationship Id="rId19" Type="http://schemas.openxmlformats.org/officeDocument/2006/relationships/image" Target="../media/image3.jpeg" /><Relationship Id="rId2" Type="http://schemas.openxmlformats.org/officeDocument/2006/relationships/slideLayout" Target="../slideLayouts/slideLayout25.xml" /><Relationship Id="rId20" Type="http://schemas.openxmlformats.org/officeDocument/2006/relationships/tags" Target="../tags/tag62.xml" /><Relationship Id="rId21" Type="http://schemas.openxmlformats.org/officeDocument/2006/relationships/theme" Target="../theme/theme3.xml" /><Relationship Id="rId3" Type="http://schemas.openxmlformats.org/officeDocument/2006/relationships/slideLayout" Target="../slideLayouts/slideLayout26.xml" /><Relationship Id="rId4" Type="http://schemas.openxmlformats.org/officeDocument/2006/relationships/slideLayout" Target="../slideLayouts/slideLayout27.xml" /><Relationship Id="rId5" Type="http://schemas.openxmlformats.org/officeDocument/2006/relationships/slideLayout" Target="../slideLayouts/slideLayout28.xml" /><Relationship Id="rId6" Type="http://schemas.openxmlformats.org/officeDocument/2006/relationships/slideLayout" Target="../slideLayouts/slideLayout29.xml" /><Relationship Id="rId7" Type="http://schemas.openxmlformats.org/officeDocument/2006/relationships/slideLayout" Target="../slideLayouts/slideLayout30.xml" /><Relationship Id="rId8" Type="http://schemas.openxmlformats.org/officeDocument/2006/relationships/slideLayout" Target="../slideLayouts/slideLayout31.xml" /><Relationship Id="rId9" Type="http://schemas.openxmlformats.org/officeDocument/2006/relationships/slideLayout" Target="../slideLayouts/slideLayout3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dpi="0" rotWithShape="1">
          <a:blip r:embed="rId20"/>
          <a:tile tx="0" ty="0" sx="100000" sy="100000" flip="none" algn="tl"/>
        </a:blipFill>
        <a:effectLst/>
      </p:bgPr>
    </p:bg>
    <p:spTree>
      <p:nvGrpSpPr>
        <p:cNvPr id="1" name=""/>
        <p:cNvGrpSpPr/>
        <p:nvPr/>
      </p:nvGrpSpPr>
      <p:grpSpPr>
        <a:xfrm>
          <a:off x="0" y="0"/>
          <a:ext cx="0" cy="0"/>
        </a:xfrm>
      </p:grpSpPr>
      <p:sp>
        <p:nvSpPr>
          <p:cNvPr id="2" name="标题占位符 1"/>
          <p:cNvSpPr>
            <a:spLocks noGrp="1"/>
          </p:cNvSpPr>
          <p:nvPr>
            <p:ph type="title"/>
            <p:custDataLst>
              <p:tags r:id="rId13"/>
            </p:custDataLst>
          </p:nvPr>
        </p:nvSpPr>
        <p:spPr>
          <a:xfrm>
            <a:off x="515690" y="550615"/>
            <a:ext cx="10969200" cy="705600"/>
          </a:xfrm>
          <a:prstGeom prst="rect">
            <a:avLst/>
          </a:prstGeom>
        </p:spPr>
        <p:txBody>
          <a:bodyPr vert="horz" lIns="90170" tIns="46990" rIns="90170" bIns="46990" rtlCol="0" anchor="ctr" anchorCtr="0">
            <a:normAutofit/>
          </a:bodyPr>
          <a:lstStyle/>
          <a:p>
            <a:r>
              <a:rPr lang="zh-CN" altLang="en-US"/>
              <a:t>单击此处编辑母版标题样式</a:t>
            </a:r>
          </a:p>
        </p:txBody>
      </p:sp>
      <p:sp>
        <p:nvSpPr>
          <p:cNvPr id="3" name="文本占位符 2"/>
          <p:cNvSpPr>
            <a:spLocks noGrp="1"/>
          </p:cNvSpPr>
          <p:nvPr>
            <p:ph type="body" idx="1"/>
            <p:custDataLst>
              <p:tags r:id="rId14"/>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custDataLst>
              <p:tags r:id="rId15"/>
            </p:custDataLst>
          </p:nvPr>
        </p:nvSpPr>
        <p:spPr>
          <a:xfrm>
            <a:off x="612000" y="6314400"/>
            <a:ext cx="2700000" cy="316800"/>
          </a:xfrm>
          <a:prstGeom prst="rect">
            <a:avLst/>
          </a:prstGeom>
        </p:spPr>
        <p:txBody>
          <a:bodyPr vert="horz" lIns="91440" tIns="45720" rIns="91440" bIns="45720" rtlCol="0" anchor="ctr">
            <a:normAutofit/>
          </a:bodyPr>
          <a:lstStyle>
            <a:defPPr>
              <a:defRPr lang="zh-CN"/>
            </a:defPPr>
            <a:lvl1pPr marL="0" algn="l" defTabSz="914400" rtl="0" eaLnBrk="1" latinLnBrk="0" hangingPunct="1">
              <a:defRPr sz="1000" kern="1200" baseline="0">
                <a:solidFill>
                  <a:schemeClr val="tx1">
                    <a:tint val="75000"/>
                  </a:schemeClr>
                </a:solidFill>
                <a:latin typeface="Arial" pitchFamily="34" charset="0"/>
                <a:ea typeface="微软雅黑"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0FBDFE-C587-4B4C-A407-44438C67B59E}" type="datetimeFigureOut">
              <a:rPr lang="zh-CN" altLang="en-US" smtClean="0"/>
              <a:t>2024/3/18</a:t>
            </a:fld>
            <a:endParaRPr lang="zh-CN" altLang="en-US"/>
          </a:p>
        </p:txBody>
      </p:sp>
      <p:sp>
        <p:nvSpPr>
          <p:cNvPr id="5" name="页脚占位符 4"/>
          <p:cNvSpPr>
            <a:spLocks noGrp="1"/>
          </p:cNvSpPr>
          <p:nvPr>
            <p:ph type="ftr" sz="quarter" idx="3"/>
            <p:custDataLst>
              <p:tags r:id="rId16"/>
            </p:custDataLst>
          </p:nvPr>
        </p:nvSpPr>
        <p:spPr>
          <a:xfrm>
            <a:off x="4116000" y="6314400"/>
            <a:ext cx="3960000" cy="316800"/>
          </a:xfrm>
          <a:prstGeom prst="rect">
            <a:avLst/>
          </a:prstGeom>
        </p:spPr>
        <p:txBody>
          <a:bodyPr vert="horz" lIns="91440" tIns="45720" rIns="91440" bIns="45720" rtlCol="0" anchor="ctr">
            <a:normAutofit/>
          </a:bodyPr>
          <a:lstStyle>
            <a:defPPr>
              <a:defRPr lang="zh-CN"/>
            </a:defPPr>
            <a:lvl1pPr marL="0" algn="ctr" defTabSz="914400" rtl="0" eaLnBrk="1" latinLnBrk="0" hangingPunct="1">
              <a:defRPr sz="1000" kern="1200" baseline="0">
                <a:solidFill>
                  <a:schemeClr val="tx1">
                    <a:tint val="75000"/>
                  </a:schemeClr>
                </a:solidFill>
                <a:latin typeface="Arial" pitchFamily="34" charset="0"/>
                <a:ea typeface="微软雅黑"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custDataLst>
              <p:tags r:id="rId17"/>
            </p:custDataLst>
          </p:nvPr>
        </p:nvSpPr>
        <p:spPr>
          <a:xfrm>
            <a:off x="8877600" y="6314400"/>
            <a:ext cx="2700000" cy="316800"/>
          </a:xfrm>
          <a:prstGeom prst="rect">
            <a:avLst/>
          </a:prstGeom>
        </p:spPr>
        <p:txBody>
          <a:bodyPr vert="horz" lIns="91440" tIns="45720" rIns="91440" bIns="45720" rtlCol="0" anchor="ctr">
            <a:normAutofit/>
          </a:bodyPr>
          <a:lstStyle>
            <a:defPPr>
              <a:defRPr lang="zh-CN"/>
            </a:defPPr>
            <a:lvl1pPr marL="0" algn="r" defTabSz="914400" rtl="0" eaLnBrk="1" latinLnBrk="0" hangingPunct="1">
              <a:defRPr sz="1000" kern="1200" baseline="0">
                <a:solidFill>
                  <a:schemeClr val="tx1">
                    <a:tint val="75000"/>
                  </a:schemeClr>
                </a:solidFill>
                <a:latin typeface="Arial" pitchFamily="34" charset="0"/>
                <a:ea typeface="微软雅黑"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t>0</a:t>
            </a:fld>
            <a:endParaRPr lang="zh-CN" altLang="en-US"/>
          </a:p>
        </p:txBody>
      </p:sp>
      <p:pic>
        <p:nvPicPr>
          <p:cNvPr id="7" name="图片 1073743875" descr="学科网 zxxk.com" title=""/>
          <p:cNvPicPr>
            <a:picLocks noChangeAspect="1"/>
          </p:cNvPicPr>
          <p:nvPr/>
        </p:nvPicPr>
        <p:blipFill>
          <a:blip r:embed="rId19" r:link="rId18"/>
          <a:stretch>
            <a:fillRect/>
          </a:stretch>
        </p:blipFill>
        <p:spPr>
          <a:xfrm>
            <a:off x="838200" y="365125"/>
            <a:ext cx="9525" cy="9525"/>
          </a:xfrm>
          <a:prstGeom prst="rect">
            <a:avLst/>
          </a:prstGeom>
          <a:noFill/>
          <a:ln>
            <a:noFill/>
            <a:miter lim="800000"/>
          </a:ln>
        </p:spPr>
      </p:pic>
    </p:spTree>
    <p:custDataLst>
      <p:tags r:id="rId21"/>
    </p:custData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ransition/>
  <p:timing/>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itchFamily="34" charset="0"/>
        <a:buChar char="●"/>
        <a:defRPr sz="1800" u="none" strike="noStrike" kern="1200" cap="none" spc="150" normalizeH="0" baseline="0">
          <a:solidFill>
            <a:schemeClr val="tx1">
              <a:lumMod val="65000"/>
              <a:lumOff val="35000"/>
            </a:schemeClr>
          </a:solidFill>
          <a:uFillTx/>
          <a:latin typeface="Arial"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ct val="0"/>
        </a:spcBef>
        <a:spcAft>
          <a:spcPts val="600"/>
        </a:spcAft>
        <a:buFont typeface="Arial" pitchFamily="34" charset="0"/>
        <a:buChar char="●"/>
        <a:tabLst>
          <a:tab pos="1609725"/>
        </a:tabLst>
        <a:defRPr sz="1600" u="none" strike="noStrike" kern="1200" cap="none" spc="150" normalizeH="0" baseline="0">
          <a:solidFill>
            <a:schemeClr val="tx1">
              <a:lumMod val="65000"/>
              <a:lumOff val="35000"/>
            </a:schemeClr>
          </a:solidFill>
          <a:uFillTx/>
          <a:latin typeface="Arial"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ct val="0"/>
        </a:spcBef>
        <a:spcAft>
          <a:spcPts val="600"/>
        </a:spcAft>
        <a:buFont typeface="Arial" pitchFamily="34" charset="0"/>
        <a:buChar char="●"/>
        <a:defRPr sz="1600" u="none" strike="noStrike" kern="1200" cap="none" spc="150" normalizeH="0" baseline="0">
          <a:solidFill>
            <a:schemeClr val="tx1">
              <a:lumMod val="65000"/>
              <a:lumOff val="35000"/>
            </a:schemeClr>
          </a:solidFill>
          <a:uFillTx/>
          <a:latin typeface="Arial"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ct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ct val="0"/>
        </a:spcBef>
        <a:spcAft>
          <a:spcPts val="300"/>
        </a:spcAft>
        <a:buFont typeface="Arial" pitchFamily="34" charset="0"/>
        <a:buChar char="•"/>
        <a:defRPr sz="1400" u="none" strike="noStrike" kern="1200" cap="none" spc="150" normalizeH="0" baseline="0">
          <a:solidFill>
            <a:schemeClr val="tx1">
              <a:lumMod val="65000"/>
              <a:lumOff val="35000"/>
            </a:schemeClr>
          </a:solidFill>
          <a:uFillTx/>
          <a:latin typeface="Arial"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dpi="0" rotWithShape="1">
          <a:blip r:embed="rId19"/>
          <a:tile tx="0" ty="0" sx="100000" sy="100000" flip="none" algn="tl"/>
        </a:blipFill>
        <a:effectLst/>
      </p:bgPr>
    </p:bg>
    <p:spTree>
      <p:nvGrpSpPr>
        <p:cNvPr id="1" name=""/>
        <p:cNvGrpSpPr/>
        <p:nvPr/>
      </p:nvGrpSpPr>
      <p:grpSpPr>
        <a:xfrm>
          <a:off x="0" y="0"/>
          <a:ext cx="0" cy="0"/>
        </a:xfrm>
      </p:grpSpPr>
      <p:sp>
        <p:nvSpPr>
          <p:cNvPr id="2" name="标题占位符 1"/>
          <p:cNvSpPr>
            <a:spLocks noGrp="1"/>
          </p:cNvSpPr>
          <p:nvPr>
            <p:ph type="title"/>
            <p:custDataLst>
              <p:tags r:id="rId12"/>
            </p:custDataLst>
          </p:nvPr>
        </p:nvSpPr>
        <p:spPr>
          <a:xfrm>
            <a:off x="515690" y="550615"/>
            <a:ext cx="10969200" cy="705600"/>
          </a:xfrm>
          <a:prstGeom prst="rect">
            <a:avLst/>
          </a:prstGeom>
        </p:spPr>
        <p:txBody>
          <a:bodyPr vert="horz" lIns="90170" tIns="46990" rIns="90170" bIns="46990" rtlCol="0" anchor="ctr" anchorCtr="0">
            <a:normAutofit/>
          </a:bodyPr>
          <a:lstStyle/>
          <a:p>
            <a:r>
              <a:rPr lang="zh-CN" altLang="en-US"/>
              <a:t>单击此处编辑母版标题样式</a:t>
            </a:r>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defPPr>
              <a:defRPr lang="zh-CN"/>
            </a:defPPr>
            <a:lvl1pPr marL="0" algn="l" defTabSz="914400" rtl="0" eaLnBrk="1" latinLnBrk="0" hangingPunct="1">
              <a:defRPr sz="1000" kern="1200" baseline="0">
                <a:solidFill>
                  <a:schemeClr val="tx1">
                    <a:tint val="75000"/>
                  </a:schemeClr>
                </a:solidFill>
                <a:latin typeface="Arial" pitchFamily="34" charset="0"/>
                <a:ea typeface="微软雅黑"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0FBDFE-C587-4B4C-A407-44438C67B59E}" type="datetimeFigureOut">
              <a:rPr lang="zh-CN" altLang="en-US" smtClean="0"/>
              <a:t>2024/3/18</a:t>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defPPr>
              <a:defRPr lang="zh-CN"/>
            </a:defPPr>
            <a:lvl1pPr marL="0" algn="ctr" defTabSz="914400" rtl="0" eaLnBrk="1" latinLnBrk="0" hangingPunct="1">
              <a:defRPr sz="1000" kern="1200" baseline="0">
                <a:solidFill>
                  <a:schemeClr val="tx1">
                    <a:tint val="75000"/>
                  </a:schemeClr>
                </a:solidFill>
                <a:latin typeface="Arial" pitchFamily="34" charset="0"/>
                <a:ea typeface="微软雅黑"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defPPr>
              <a:defRPr lang="zh-CN"/>
            </a:defPPr>
            <a:lvl1pPr marL="0" algn="r" defTabSz="914400" rtl="0" eaLnBrk="1" latinLnBrk="0" hangingPunct="1">
              <a:defRPr sz="1000" kern="1200" baseline="0">
                <a:solidFill>
                  <a:schemeClr val="tx1">
                    <a:tint val="75000"/>
                  </a:schemeClr>
                </a:solidFill>
                <a:latin typeface="Arial" pitchFamily="34" charset="0"/>
                <a:ea typeface="微软雅黑"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t>0</a:t>
            </a:fld>
            <a:endParaRPr lang="zh-CN" altLang="en-US"/>
          </a:p>
        </p:txBody>
      </p:sp>
      <p:pic>
        <p:nvPicPr>
          <p:cNvPr id="7" name="图片 1073743875" descr="学科网 zxxk.com" title=""/>
          <p:cNvPicPr>
            <a:picLocks noChangeAspect="1"/>
          </p:cNvPicPr>
          <p:nvPr/>
        </p:nvPicPr>
        <p:blipFill>
          <a:blip r:embed="rId18" r:link="rId17"/>
          <a:stretch>
            <a:fillRect/>
          </a:stretch>
        </p:blipFill>
        <p:spPr>
          <a:xfrm>
            <a:off x="838200" y="365125"/>
            <a:ext cx="9525" cy="9525"/>
          </a:xfrm>
          <a:prstGeom prst="rect">
            <a:avLst/>
          </a:prstGeom>
          <a:noFill/>
          <a:ln>
            <a:noFill/>
            <a:miter lim="800000"/>
          </a:ln>
        </p:spPr>
      </p:pic>
    </p:spTree>
    <p:custDataLst>
      <p:tags r:id="rId20"/>
    </p:custData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timing/>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itchFamily="34" charset="0"/>
        <a:buChar char="●"/>
        <a:defRPr sz="1800" u="none" strike="noStrike" kern="1200" cap="none" spc="150" normalizeH="0" baseline="0">
          <a:solidFill>
            <a:schemeClr val="tx1">
              <a:lumMod val="65000"/>
              <a:lumOff val="35000"/>
            </a:schemeClr>
          </a:solidFill>
          <a:uFillTx/>
          <a:latin typeface="Arial"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ct val="0"/>
        </a:spcBef>
        <a:spcAft>
          <a:spcPts val="600"/>
        </a:spcAft>
        <a:buFont typeface="Arial" pitchFamily="34" charset="0"/>
        <a:buChar char="●"/>
        <a:tabLst>
          <a:tab pos="1609725"/>
        </a:tabLst>
        <a:defRPr sz="1600" u="none" strike="noStrike" kern="1200" cap="none" spc="150" normalizeH="0" baseline="0">
          <a:solidFill>
            <a:schemeClr val="tx1">
              <a:lumMod val="65000"/>
              <a:lumOff val="35000"/>
            </a:schemeClr>
          </a:solidFill>
          <a:uFillTx/>
          <a:latin typeface="Arial"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ct val="0"/>
        </a:spcBef>
        <a:spcAft>
          <a:spcPts val="600"/>
        </a:spcAft>
        <a:buFont typeface="Arial" pitchFamily="34" charset="0"/>
        <a:buChar char="●"/>
        <a:defRPr sz="1600" u="none" strike="noStrike" kern="1200" cap="none" spc="150" normalizeH="0" baseline="0">
          <a:solidFill>
            <a:schemeClr val="tx1">
              <a:lumMod val="65000"/>
              <a:lumOff val="35000"/>
            </a:schemeClr>
          </a:solidFill>
          <a:uFillTx/>
          <a:latin typeface="Arial"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ct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ct val="0"/>
        </a:spcBef>
        <a:spcAft>
          <a:spcPts val="300"/>
        </a:spcAft>
        <a:buFont typeface="Arial" pitchFamily="34" charset="0"/>
        <a:buChar char="•"/>
        <a:defRPr sz="1400" u="none" strike="noStrike" kern="1200" cap="none" spc="150" normalizeH="0" baseline="0">
          <a:solidFill>
            <a:schemeClr val="tx1">
              <a:lumMod val="65000"/>
              <a:lumOff val="35000"/>
            </a:schemeClr>
          </a:solidFill>
          <a:uFillTx/>
          <a:latin typeface="Arial"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 Id="rId3" Type="http://schemas.openxmlformats.org/officeDocument/2006/relationships/image" Target="../media/image4.png" /><Relationship Id="rId4" Type="http://schemas.openxmlformats.org/officeDocument/2006/relationships/tags" Target="../tags/tag6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5.xml" /><Relationship Id="rId2" Type="http://schemas.openxmlformats.org/officeDocument/2006/relationships/tags" Target="../tags/tag6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tags" Target="../tags/tag65.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6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tags" Target="../tags/tag67.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5.png" /><Relationship Id="rId4" Type="http://schemas.openxmlformats.org/officeDocument/2006/relationships/image" Target="../media/image6.jpeg" /><Relationship Id="rId5" Type="http://schemas.openxmlformats.org/officeDocument/2006/relationships/tags" Target="../tags/tag68.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7.png" /><Relationship Id="rId4" Type="http://schemas.openxmlformats.org/officeDocument/2006/relationships/image" Target="../media/image8.png" /><Relationship Id="rId5" Type="http://schemas.openxmlformats.org/officeDocument/2006/relationships/tags" Target="../tags/tag69.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9.emf" /><Relationship Id="rId4" Type="http://schemas.openxmlformats.org/officeDocument/2006/relationships/tags" Target="../tags/tag70.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7.xml" /><Relationship Id="rId3" Type="http://schemas.openxmlformats.org/officeDocument/2006/relationships/tags" Target="../tags/tag71.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8.xml" /><Relationship Id="rId3" Type="http://schemas.openxmlformats.org/officeDocument/2006/relationships/image" Target="../media/image10.emf" /><Relationship Id="rId4" Type="http://schemas.openxmlformats.org/officeDocument/2006/relationships/image" Target="../media/image11.emf" /><Relationship Id="rId5" Type="http://schemas.openxmlformats.org/officeDocument/2006/relationships/image" Target="../media/image12.emf" /><Relationship Id="rId6" Type="http://schemas.openxmlformats.org/officeDocument/2006/relationships/tags" Target="../tags/tag7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9.xml" /><Relationship Id="rId3" Type="http://schemas.openxmlformats.org/officeDocument/2006/relationships/image" Target="../media/image13.emf" /><Relationship Id="rId4" Type="http://schemas.openxmlformats.org/officeDocument/2006/relationships/tags" Target="../tags/tag7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0.xml" /><Relationship Id="rId3" Type="http://schemas.openxmlformats.org/officeDocument/2006/relationships/image" Target="../media/image9.emf" /><Relationship Id="rId4" Type="http://schemas.openxmlformats.org/officeDocument/2006/relationships/tags" Target="../tags/tag74.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1.xml" /><Relationship Id="rId3" Type="http://schemas.openxmlformats.org/officeDocument/2006/relationships/image" Target="../media/image9.emf" /><Relationship Id="rId4" Type="http://schemas.openxmlformats.org/officeDocument/2006/relationships/image" Target="../media/image14.emf" /><Relationship Id="rId5" Type="http://schemas.openxmlformats.org/officeDocument/2006/relationships/tags" Target="../tags/tag75.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2.xml" /><Relationship Id="rId3" Type="http://schemas.openxmlformats.org/officeDocument/2006/relationships/image" Target="../media/image15.png" /><Relationship Id="rId4" Type="http://schemas.openxmlformats.org/officeDocument/2006/relationships/tags" Target="../tags/tag76.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3.xml" /><Relationship Id="rId3" Type="http://schemas.openxmlformats.org/officeDocument/2006/relationships/image" Target="../media/image15.png" /><Relationship Id="rId4" Type="http://schemas.openxmlformats.org/officeDocument/2006/relationships/tags" Target="../tags/tag77.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4603120104001010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文本框 5" title=""/>
          <p:cNvSpPr txBox="1"/>
          <p:nvPr/>
        </p:nvSpPr>
        <p:spPr>
          <a:xfrm>
            <a:off x="426846" y="2598003"/>
            <a:ext cx="7308411" cy="830997"/>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4800" b="1">
                <a:latin typeface="黑体" panose="02010609060101010101" charset="-122"/>
                <a:ea typeface="黑体" panose="02010609060101010101" charset="-122"/>
                <a:cs typeface="思源黑体 CN Normal" panose="020b0400000000000000" charset="-122"/>
                <a:sym typeface="字魂105号-简雅黑" panose="00000500000000000000" pitchFamily="2" charset="-122"/>
              </a:rPr>
              <a:t>4.2.1</a:t>
            </a:r>
            <a:r>
              <a:rPr lang="zh-CN" altLang="en-US" sz="4800" b="1">
                <a:latin typeface="黑体" panose="02010609060101010101" charset="-122"/>
                <a:ea typeface="黑体" panose="02010609060101010101" charset="-122"/>
                <a:cs typeface="思源黑体 CN Normal" panose="020b0400000000000000" charset="-122"/>
                <a:sym typeface="字魂105号-简雅黑" panose="00000500000000000000" pitchFamily="2" charset="-122"/>
              </a:rPr>
              <a:t>平行四边形及其性质</a:t>
            </a:r>
            <a:endParaRPr lang="zh-CN" altLang="en-US" sz="4800" b="1">
              <a:latin typeface="思源黑体 CN Heavy" panose="020b0a00000000000000" charset="-122"/>
              <a:ea typeface="思源黑体 CN Heavy" panose="020b0a00000000000000" charset="-122"/>
              <a:cs typeface="思源黑体 CN Normal" panose="020b0400000000000000" charset="-122"/>
            </a:endParaRPr>
          </a:p>
        </p:txBody>
      </p:sp>
      <p:sp>
        <p:nvSpPr>
          <p:cNvPr id="7" name="文本框 6" title=""/>
          <p:cNvSpPr txBox="1"/>
          <p:nvPr/>
        </p:nvSpPr>
        <p:spPr>
          <a:xfrm>
            <a:off x="2075462" y="3872123"/>
            <a:ext cx="3164649" cy="52322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solidFill>
                  <a:schemeClr val="tx1">
                    <a:lumMod val="85000"/>
                    <a:lumOff val="15000"/>
                  </a:schemeClr>
                </a:solidFill>
                <a:latin typeface="思源黑体 CN Normal" panose="020b0400000000000000" charset="-122"/>
                <a:ea typeface="思源黑体 CN Normal" panose="020b0400000000000000" charset="-122"/>
                <a:cs typeface="思源黑体 CN Normal" panose="020b0400000000000000" charset="-122"/>
              </a:rPr>
              <a:t>浙教版</a:t>
            </a:r>
            <a:r>
              <a:rPr lang="en-US" altLang="zh-CN" sz="2800" b="1">
                <a:solidFill>
                  <a:schemeClr val="tx1">
                    <a:lumMod val="85000"/>
                    <a:lumOff val="15000"/>
                  </a:schemeClr>
                </a:solidFill>
                <a:latin typeface="思源黑体 CN Normal" panose="020b0400000000000000" charset="-122"/>
                <a:ea typeface="思源黑体 CN Normal" panose="020b0400000000000000" charset="-122"/>
                <a:cs typeface="思源黑体 CN Normal" panose="020b0400000000000000" charset="-122"/>
              </a:rPr>
              <a:t> </a:t>
            </a:r>
            <a:r>
              <a:rPr lang="zh-CN" altLang="en-US" sz="2800" b="1">
                <a:solidFill>
                  <a:schemeClr val="tx1">
                    <a:lumMod val="85000"/>
                    <a:lumOff val="15000"/>
                  </a:schemeClr>
                </a:solidFill>
                <a:latin typeface="思源黑体 CN Normal" panose="020b0400000000000000" charset="-122"/>
                <a:ea typeface="思源黑体 CN Normal" panose="020b0400000000000000" charset="-122"/>
                <a:cs typeface="思源黑体 CN Normal" panose="020b0400000000000000" charset="-122"/>
              </a:rPr>
              <a:t>八年级下册</a:t>
            </a:r>
          </a:p>
        </p:txBody>
      </p:sp>
      <p:pic>
        <p:nvPicPr>
          <p:cNvPr id="2" name="Picture 2"/>
          <p:cNvPicPr>
            <a:picLocks noChangeAspect="1"/>
          </p:cNvPicPr>
          <p:nvPr/>
        </p:nvPicPr>
        <p:blipFill>
          <a:blip r:embed="rId3"/>
          <a:stretch>
            <a:fillRect/>
          </a:stretch>
        </p:blipFill>
        <p:spPr>
          <a:xfrm flipH="1">
            <a:off x="12319000" y="12242800"/>
            <a:ext cx="0" cy="0"/>
          </a:xfrm>
          <a:prstGeom prst="rect">
            <a:avLst/>
          </a:prstGeom>
          <a:ln>
            <a:noFill/>
          </a:ln>
        </p:spPr>
      </p:pic>
    </p:spTree>
    <p:custDataLst>
      <p:tags r:id="rId4"/>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217" name="标题 1" title=""/>
          <p:cNvSpPr>
            <a:spLocks noGrp="1"/>
          </p:cNvSpPr>
          <p:nvPr>
            <p:ph type="title"/>
          </p:nvPr>
        </p:nvSpPr>
        <p:spPr>
          <a:xfrm>
            <a:off x="830263" y="546100"/>
            <a:ext cx="2093912" cy="706438"/>
          </a:xfrm>
        </p:spPr>
        <p:txBody>
          <a:bodyPr vert="horz" lIns="90170" tIns="46990" rIns="90170" bIns="46990" anchor="ctr" anchorCtr="0"/>
          <a:lstStyle/>
          <a:p>
            <a:r>
              <a:rPr lang="zh-CN" altLang="en-US" kern="1200">
                <a:latin typeface="思源黑体 CN Bold" panose="020b0800000000000000" charset="-122"/>
                <a:ea typeface="思源黑体 CN Bold" panose="020b0800000000000000" charset="-122"/>
                <a:cs typeface="+mj-cs"/>
              </a:rPr>
              <a:t>内容总览</a:t>
            </a:r>
          </a:p>
        </p:txBody>
      </p:sp>
      <p:sp>
        <p:nvSpPr>
          <p:cNvPr id="6" name="文本框 5" title=""/>
          <p:cNvSpPr txBox="1"/>
          <p:nvPr/>
        </p:nvSpPr>
        <p:spPr>
          <a:xfrm>
            <a:off x="3833813" y="1717675"/>
            <a:ext cx="1808162" cy="521970"/>
          </a:xfrm>
          <a:prstGeom prst="rect">
            <a:avLst/>
          </a:prstGeom>
          <a:noFill/>
          <a:ln w="9525">
            <a:noFill/>
          </a:ln>
        </p:spPr>
        <p:txBody>
          <a:bodyPr wrap="square"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404040"/>
                </a:solidFill>
                <a:effectLst/>
                <a:uLnTx/>
                <a:uFillTx/>
                <a:latin typeface="黑体" panose="02010609060101010101" charset="-122"/>
                <a:ea typeface="黑体" panose="02010609060101010101" charset="-122"/>
                <a:cs typeface="+mn-cs"/>
              </a:rPr>
              <a:t>教学目标</a:t>
            </a:r>
          </a:p>
        </p:txBody>
      </p:sp>
      <p:grpSp>
        <p:nvGrpSpPr>
          <p:cNvPr id="7" name="组合 6" title=""/>
          <p:cNvGrpSpPr/>
          <p:nvPr/>
        </p:nvGrpSpPr>
        <p:grpSpPr>
          <a:xfrm>
            <a:off x="2924175" y="1752600"/>
            <a:ext cx="652463" cy="617538"/>
            <a:chOff x="7102527" y="1098009"/>
            <a:chExt cx="652104" cy="618410"/>
          </a:xfrm>
        </p:grpSpPr>
        <p:sp>
          <p:nvSpPr>
            <p:cNvPr id="9" name="泪滴形 8"/>
            <p:cNvSpPr/>
            <p:nvPr/>
          </p:nvSpPr>
          <p:spPr>
            <a:xfrm>
              <a:off x="7102527" y="1098009"/>
              <a:ext cx="652104" cy="618410"/>
            </a:xfrm>
            <a:prstGeom prst="teardrop">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rgbClr val="FFFFFF"/>
                </a:solidFill>
                <a:effectLst/>
                <a:uLnTx/>
                <a:uFillTx/>
                <a:latin typeface="阿里巴巴普惠体" pitchFamily="18" charset="-122"/>
                <a:ea typeface="阿里巴巴普惠体" pitchFamily="18" charset="-122"/>
                <a:cs typeface="阿里巴巴普惠体" pitchFamily="18" charset="-122"/>
                <a:sym typeface="+mn-lt"/>
              </a:endParaRPr>
            </a:p>
          </p:txBody>
        </p:sp>
        <p:sp>
          <p:nvSpPr>
            <p:cNvPr id="9221" name="文本框 9"/>
            <p:cNvSpPr txBox="1"/>
            <p:nvPr/>
          </p:nvSpPr>
          <p:spPr>
            <a:xfrm>
              <a:off x="7126724" y="1176381"/>
              <a:ext cx="603709" cy="461665"/>
            </a:xfrm>
            <a:prstGeom prst="rect">
              <a:avLst/>
            </a:prstGeom>
            <a:noFill/>
            <a:ln w="9525">
              <a:noFill/>
            </a:ln>
          </p:spPr>
          <p:txBody>
            <a:bodyPr wrap="square"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a:ln>
                    <a:noFill/>
                  </a:ln>
                  <a:solidFill>
                    <a:srgbClr val="FFFFFF"/>
                  </a:solidFill>
                  <a:effectLst/>
                  <a:uLnTx/>
                  <a:uFillTx/>
                  <a:latin typeface="阿里巴巴普惠体" pitchFamily="18" charset="-122"/>
                  <a:ea typeface="阿里巴巴普惠体" pitchFamily="18" charset="-122"/>
                  <a:cs typeface="+mn-cs"/>
                </a:rPr>
                <a:t>01</a:t>
              </a:r>
              <a:endParaRPr kumimoji="0" lang="zh-CN" altLang="en-US" sz="2400" b="1" i="0" u="none" strike="noStrike" kern="1200" cap="none" spc="0" normalizeH="0" baseline="0" noProof="0">
                <a:ln>
                  <a:noFill/>
                </a:ln>
                <a:solidFill>
                  <a:srgbClr val="FFFFFF"/>
                </a:solidFill>
                <a:effectLst/>
                <a:uLnTx/>
                <a:uFillTx/>
                <a:latin typeface="阿里巴巴普惠体" pitchFamily="18" charset="-122"/>
                <a:ea typeface="阿里巴巴普惠体" pitchFamily="18" charset="-122"/>
                <a:cs typeface="+mn-cs"/>
              </a:endParaRPr>
            </a:p>
          </p:txBody>
        </p:sp>
      </p:grpSp>
      <p:sp>
        <p:nvSpPr>
          <p:cNvPr id="11" name="文本框 10" title=""/>
          <p:cNvSpPr txBox="1"/>
          <p:nvPr/>
        </p:nvSpPr>
        <p:spPr>
          <a:xfrm>
            <a:off x="7808913" y="1717675"/>
            <a:ext cx="1809750" cy="523220"/>
          </a:xfrm>
          <a:prstGeom prst="rect">
            <a:avLst/>
          </a:prstGeom>
          <a:noFill/>
          <a:ln w="9525">
            <a:noFill/>
          </a:ln>
        </p:spPr>
        <p:txBody>
          <a:bodyPr wrap="square"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en-US" sz="2800" b="1">
                <a:solidFill>
                  <a:srgbClr val="404040"/>
                </a:solidFill>
                <a:latin typeface="黑体" panose="02010609060101010101" charset="-122"/>
                <a:ea typeface="黑体" panose="02010609060101010101" charset="-122"/>
              </a:rPr>
              <a:t>复习导入</a:t>
            </a:r>
            <a:endParaRPr kumimoji="0" lang="zh-CN" altLang="en-US" sz="2800" b="1" i="0" u="none" strike="noStrike" kern="1200" cap="none" spc="0" normalizeH="0" baseline="0" noProof="0">
              <a:ln>
                <a:noFill/>
              </a:ln>
              <a:solidFill>
                <a:srgbClr val="404040"/>
              </a:solidFill>
              <a:effectLst/>
              <a:uLnTx/>
              <a:uFillTx/>
              <a:latin typeface="黑体" panose="02010609060101010101" charset="-122"/>
              <a:ea typeface="黑体" panose="02010609060101010101" charset="-122"/>
              <a:cs typeface="+mn-cs"/>
            </a:endParaRPr>
          </a:p>
        </p:txBody>
      </p:sp>
      <p:grpSp>
        <p:nvGrpSpPr>
          <p:cNvPr id="12" name="组合 11" title=""/>
          <p:cNvGrpSpPr/>
          <p:nvPr/>
        </p:nvGrpSpPr>
        <p:grpSpPr>
          <a:xfrm>
            <a:off x="6900863" y="1751013"/>
            <a:ext cx="652462" cy="619125"/>
            <a:chOff x="7102527" y="2117261"/>
            <a:chExt cx="652104" cy="618410"/>
          </a:xfrm>
        </p:grpSpPr>
        <p:sp>
          <p:nvSpPr>
            <p:cNvPr id="13" name="泪滴形 12"/>
            <p:cNvSpPr/>
            <p:nvPr/>
          </p:nvSpPr>
          <p:spPr>
            <a:xfrm>
              <a:off x="7102527" y="2117261"/>
              <a:ext cx="652104" cy="618410"/>
            </a:xfrm>
            <a:prstGeom prst="teardrop">
              <a:avLst/>
            </a:prstGeom>
            <a:solidFill>
              <a:srgbClr val="FFA300"/>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rgbClr val="FFFFFF"/>
                </a:solidFill>
                <a:effectLst/>
                <a:uLnTx/>
                <a:uFillTx/>
                <a:latin typeface="阿里巴巴普惠体" pitchFamily="18" charset="-122"/>
                <a:ea typeface="阿里巴巴普惠体" pitchFamily="18" charset="-122"/>
                <a:cs typeface="阿里巴巴普惠体" pitchFamily="18" charset="-122"/>
                <a:sym typeface="+mn-lt"/>
              </a:endParaRPr>
            </a:p>
          </p:txBody>
        </p:sp>
        <p:sp>
          <p:nvSpPr>
            <p:cNvPr id="9225" name="文本框 13"/>
            <p:cNvSpPr txBox="1"/>
            <p:nvPr/>
          </p:nvSpPr>
          <p:spPr>
            <a:xfrm>
              <a:off x="7126724" y="2195633"/>
              <a:ext cx="603709" cy="461665"/>
            </a:xfrm>
            <a:prstGeom prst="rect">
              <a:avLst/>
            </a:prstGeom>
            <a:noFill/>
            <a:ln w="9525">
              <a:noFill/>
            </a:ln>
          </p:spPr>
          <p:txBody>
            <a:bodyPr wrap="square"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a:ln>
                    <a:noFill/>
                  </a:ln>
                  <a:solidFill>
                    <a:srgbClr val="FFFFFF"/>
                  </a:solidFill>
                  <a:effectLst/>
                  <a:uLnTx/>
                  <a:uFillTx/>
                  <a:latin typeface="阿里巴巴普惠体" pitchFamily="18" charset="-122"/>
                  <a:ea typeface="阿里巴巴普惠体" pitchFamily="18" charset="-122"/>
                  <a:cs typeface="+mn-cs"/>
                </a:rPr>
                <a:t>02</a:t>
              </a:r>
              <a:endParaRPr kumimoji="0" lang="zh-CN" altLang="en-US" sz="2400" b="1" i="0" u="none" strike="noStrike" kern="1200" cap="none" spc="0" normalizeH="0" baseline="0" noProof="0">
                <a:ln>
                  <a:noFill/>
                </a:ln>
                <a:solidFill>
                  <a:srgbClr val="FFFFFF"/>
                </a:solidFill>
                <a:effectLst/>
                <a:uLnTx/>
                <a:uFillTx/>
                <a:latin typeface="阿里巴巴普惠体" pitchFamily="18" charset="-122"/>
                <a:ea typeface="阿里巴巴普惠体" pitchFamily="18" charset="-122"/>
                <a:cs typeface="+mn-cs"/>
              </a:endParaRPr>
            </a:p>
          </p:txBody>
        </p:sp>
      </p:grpSp>
      <p:sp>
        <p:nvSpPr>
          <p:cNvPr id="15" name="文本框 14" title=""/>
          <p:cNvSpPr txBox="1"/>
          <p:nvPr/>
        </p:nvSpPr>
        <p:spPr>
          <a:xfrm>
            <a:off x="3873500" y="3065463"/>
            <a:ext cx="1808163" cy="521970"/>
          </a:xfrm>
          <a:prstGeom prst="rect">
            <a:avLst/>
          </a:prstGeom>
          <a:noFill/>
          <a:ln w="9525">
            <a:noFill/>
          </a:ln>
        </p:spPr>
        <p:txBody>
          <a:bodyPr wrap="square"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en-US" sz="2800" b="1" noProof="0">
                <a:solidFill>
                  <a:srgbClr val="404040"/>
                </a:solidFill>
                <a:latin typeface="黑体" panose="02010609060101010101" charset="-122"/>
                <a:ea typeface="黑体" panose="02010609060101010101" charset="-122"/>
              </a:rPr>
              <a:t>探究新知</a:t>
            </a:r>
            <a:endParaRPr kumimoji="0" lang="zh-CN" altLang="en-US" sz="2800" b="1" i="0" u="none" strike="noStrike" kern="1200" cap="none" spc="0" normalizeH="0" baseline="0" noProof="0">
              <a:ln>
                <a:noFill/>
              </a:ln>
              <a:solidFill>
                <a:srgbClr val="404040"/>
              </a:solidFill>
              <a:effectLst/>
              <a:uLnTx/>
              <a:uFillTx/>
              <a:latin typeface="黑体" panose="02010609060101010101" charset="-122"/>
              <a:ea typeface="黑体" panose="02010609060101010101" charset="-122"/>
              <a:cs typeface="+mn-cs"/>
            </a:endParaRPr>
          </a:p>
        </p:txBody>
      </p:sp>
      <p:grpSp>
        <p:nvGrpSpPr>
          <p:cNvPr id="16" name="组合 15" title=""/>
          <p:cNvGrpSpPr/>
          <p:nvPr/>
        </p:nvGrpSpPr>
        <p:grpSpPr>
          <a:xfrm>
            <a:off x="2947988" y="3098800"/>
            <a:ext cx="652462" cy="619125"/>
            <a:chOff x="7102527" y="3136513"/>
            <a:chExt cx="652104" cy="618410"/>
          </a:xfrm>
        </p:grpSpPr>
        <p:sp>
          <p:nvSpPr>
            <p:cNvPr id="17" name="泪滴形 16"/>
            <p:cNvSpPr/>
            <p:nvPr/>
          </p:nvSpPr>
          <p:spPr>
            <a:xfrm>
              <a:off x="7102527" y="3136513"/>
              <a:ext cx="652104" cy="618410"/>
            </a:xfrm>
            <a:prstGeom prst="teardrop">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rgbClr val="FFFFFF"/>
                </a:solidFill>
                <a:effectLst/>
                <a:uLnTx/>
                <a:uFillTx/>
                <a:latin typeface="阿里巴巴普惠体" pitchFamily="18" charset="-122"/>
                <a:ea typeface="阿里巴巴普惠体" pitchFamily="18" charset="-122"/>
                <a:cs typeface="阿里巴巴普惠体" pitchFamily="18" charset="-122"/>
                <a:sym typeface="+mn-lt"/>
              </a:endParaRPr>
            </a:p>
          </p:txBody>
        </p:sp>
        <p:sp>
          <p:nvSpPr>
            <p:cNvPr id="9229" name="文本框 17"/>
            <p:cNvSpPr txBox="1"/>
            <p:nvPr/>
          </p:nvSpPr>
          <p:spPr>
            <a:xfrm>
              <a:off x="7126724" y="3214885"/>
              <a:ext cx="603709" cy="461665"/>
            </a:xfrm>
            <a:prstGeom prst="rect">
              <a:avLst/>
            </a:prstGeom>
            <a:noFill/>
            <a:ln w="9525">
              <a:noFill/>
            </a:ln>
          </p:spPr>
          <p:txBody>
            <a:bodyPr wrap="square"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a:ln>
                    <a:noFill/>
                  </a:ln>
                  <a:solidFill>
                    <a:srgbClr val="FFFFFF"/>
                  </a:solidFill>
                  <a:effectLst/>
                  <a:uLnTx/>
                  <a:uFillTx/>
                  <a:latin typeface="阿里巴巴普惠体" pitchFamily="18" charset="-122"/>
                  <a:ea typeface="阿里巴巴普惠体" pitchFamily="18" charset="-122"/>
                  <a:cs typeface="+mn-cs"/>
                </a:rPr>
                <a:t>03</a:t>
              </a:r>
              <a:endParaRPr kumimoji="0" lang="zh-CN" altLang="en-US" sz="2400" b="1" i="0" u="none" strike="noStrike" kern="1200" cap="none" spc="0" normalizeH="0" baseline="0" noProof="0">
                <a:ln>
                  <a:noFill/>
                </a:ln>
                <a:solidFill>
                  <a:srgbClr val="FFFFFF"/>
                </a:solidFill>
                <a:effectLst/>
                <a:uLnTx/>
                <a:uFillTx/>
                <a:latin typeface="阿里巴巴普惠体" pitchFamily="18" charset="-122"/>
                <a:ea typeface="阿里巴巴普惠体" pitchFamily="18" charset="-122"/>
                <a:cs typeface="+mn-cs"/>
              </a:endParaRPr>
            </a:p>
          </p:txBody>
        </p:sp>
      </p:grpSp>
      <p:sp>
        <p:nvSpPr>
          <p:cNvPr id="19" name="文本框 18" title=""/>
          <p:cNvSpPr txBox="1"/>
          <p:nvPr/>
        </p:nvSpPr>
        <p:spPr>
          <a:xfrm>
            <a:off x="7808913" y="3025775"/>
            <a:ext cx="1809750" cy="521970"/>
          </a:xfrm>
          <a:prstGeom prst="rect">
            <a:avLst/>
          </a:prstGeom>
          <a:noFill/>
          <a:ln w="9525">
            <a:noFill/>
          </a:ln>
        </p:spPr>
        <p:txBody>
          <a:bodyPr wrap="square"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404040"/>
                </a:solidFill>
                <a:effectLst/>
                <a:uLnTx/>
                <a:uFillTx/>
                <a:latin typeface="黑体" panose="02010609060101010101" charset="-122"/>
                <a:ea typeface="黑体" panose="02010609060101010101" charset="-122"/>
                <a:cs typeface="+mn-cs"/>
              </a:rPr>
              <a:t>课堂练习</a:t>
            </a:r>
          </a:p>
        </p:txBody>
      </p:sp>
      <p:grpSp>
        <p:nvGrpSpPr>
          <p:cNvPr id="20" name="组合 19" title=""/>
          <p:cNvGrpSpPr/>
          <p:nvPr/>
        </p:nvGrpSpPr>
        <p:grpSpPr>
          <a:xfrm>
            <a:off x="6900863" y="3059113"/>
            <a:ext cx="652462" cy="619125"/>
            <a:chOff x="7102527" y="4155765"/>
            <a:chExt cx="652104" cy="618410"/>
          </a:xfrm>
        </p:grpSpPr>
        <p:sp>
          <p:nvSpPr>
            <p:cNvPr id="21" name="泪滴形 20"/>
            <p:cNvSpPr/>
            <p:nvPr/>
          </p:nvSpPr>
          <p:spPr>
            <a:xfrm>
              <a:off x="7102527" y="4155765"/>
              <a:ext cx="652104" cy="618410"/>
            </a:xfrm>
            <a:prstGeom prst="teardrop">
              <a:avLst/>
            </a:prstGeom>
            <a:solidFill>
              <a:srgbClr val="FFA300"/>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rgbClr val="FFFFFF"/>
                </a:solidFill>
                <a:effectLst/>
                <a:uLnTx/>
                <a:uFillTx/>
                <a:latin typeface="阿里巴巴普惠体" pitchFamily="18" charset="-122"/>
                <a:ea typeface="阿里巴巴普惠体" pitchFamily="18" charset="-122"/>
                <a:cs typeface="阿里巴巴普惠体" pitchFamily="18" charset="-122"/>
                <a:sym typeface="+mn-lt"/>
              </a:endParaRPr>
            </a:p>
          </p:txBody>
        </p:sp>
        <p:sp>
          <p:nvSpPr>
            <p:cNvPr id="9233" name="文本框 21"/>
            <p:cNvSpPr txBox="1"/>
            <p:nvPr/>
          </p:nvSpPr>
          <p:spPr>
            <a:xfrm>
              <a:off x="7126724" y="4234137"/>
              <a:ext cx="603709" cy="461665"/>
            </a:xfrm>
            <a:prstGeom prst="rect">
              <a:avLst/>
            </a:prstGeom>
            <a:noFill/>
            <a:ln w="9525">
              <a:noFill/>
            </a:ln>
          </p:spPr>
          <p:txBody>
            <a:bodyPr wrap="square"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a:ln>
                    <a:noFill/>
                  </a:ln>
                  <a:solidFill>
                    <a:srgbClr val="FFFFFF"/>
                  </a:solidFill>
                  <a:effectLst/>
                  <a:uLnTx/>
                  <a:uFillTx/>
                  <a:latin typeface="阿里巴巴普惠体" pitchFamily="18" charset="-122"/>
                  <a:ea typeface="阿里巴巴普惠体" pitchFamily="18" charset="-122"/>
                  <a:cs typeface="+mn-cs"/>
                </a:rPr>
                <a:t>04</a:t>
              </a:r>
              <a:endParaRPr kumimoji="0" lang="zh-CN" altLang="en-US" sz="2400" b="1" i="0" u="none" strike="noStrike" kern="1200" cap="none" spc="0" normalizeH="0" baseline="0" noProof="0">
                <a:ln>
                  <a:noFill/>
                </a:ln>
                <a:solidFill>
                  <a:srgbClr val="FFFFFF"/>
                </a:solidFill>
                <a:effectLst/>
                <a:uLnTx/>
                <a:uFillTx/>
                <a:latin typeface="阿里巴巴普惠体" pitchFamily="18" charset="-122"/>
                <a:ea typeface="阿里巴巴普惠体" pitchFamily="18" charset="-122"/>
                <a:cs typeface="+mn-cs"/>
              </a:endParaRPr>
            </a:p>
          </p:txBody>
        </p:sp>
      </p:grpSp>
      <p:sp>
        <p:nvSpPr>
          <p:cNvPr id="23" name="文本框 22" title=""/>
          <p:cNvSpPr txBox="1"/>
          <p:nvPr/>
        </p:nvSpPr>
        <p:spPr>
          <a:xfrm>
            <a:off x="3917950" y="4505325"/>
            <a:ext cx="1660525" cy="521970"/>
          </a:xfrm>
          <a:prstGeom prst="rect">
            <a:avLst/>
          </a:prstGeom>
          <a:noFill/>
          <a:ln w="9525">
            <a:noFill/>
          </a:ln>
        </p:spPr>
        <p:txBody>
          <a:bodyPr wrap="square"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404040"/>
                </a:solidFill>
                <a:effectLst/>
                <a:uLnTx/>
                <a:uFillTx/>
                <a:latin typeface="黑体" panose="02010609060101010101" charset="-122"/>
                <a:ea typeface="黑体" panose="02010609060101010101" charset="-122"/>
                <a:cs typeface="+mn-cs"/>
              </a:rPr>
              <a:t>课堂总结</a:t>
            </a:r>
          </a:p>
        </p:txBody>
      </p:sp>
      <p:grpSp>
        <p:nvGrpSpPr>
          <p:cNvPr id="24" name="组合 23" title=""/>
          <p:cNvGrpSpPr/>
          <p:nvPr/>
        </p:nvGrpSpPr>
        <p:grpSpPr>
          <a:xfrm>
            <a:off x="3008313" y="4540250"/>
            <a:ext cx="652462" cy="619125"/>
            <a:chOff x="7102527" y="5175018"/>
            <a:chExt cx="652104" cy="618410"/>
          </a:xfrm>
        </p:grpSpPr>
        <p:sp>
          <p:nvSpPr>
            <p:cNvPr id="25" name="泪滴形 24"/>
            <p:cNvSpPr/>
            <p:nvPr/>
          </p:nvSpPr>
          <p:spPr>
            <a:xfrm>
              <a:off x="7102527" y="5175018"/>
              <a:ext cx="652104" cy="618410"/>
            </a:xfrm>
            <a:prstGeom prst="teardrop">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rgbClr val="FFFFFF"/>
                </a:solidFill>
                <a:effectLst/>
                <a:uLnTx/>
                <a:uFillTx/>
                <a:latin typeface="阿里巴巴普惠体" pitchFamily="18" charset="-122"/>
                <a:ea typeface="阿里巴巴普惠体" pitchFamily="18" charset="-122"/>
                <a:cs typeface="阿里巴巴普惠体" pitchFamily="18" charset="-122"/>
                <a:sym typeface="+mn-lt"/>
              </a:endParaRPr>
            </a:p>
          </p:txBody>
        </p:sp>
        <p:sp>
          <p:nvSpPr>
            <p:cNvPr id="9237" name="文本框 25"/>
            <p:cNvSpPr txBox="1"/>
            <p:nvPr/>
          </p:nvSpPr>
          <p:spPr>
            <a:xfrm>
              <a:off x="7126724" y="5253390"/>
              <a:ext cx="603709" cy="461665"/>
            </a:xfrm>
            <a:prstGeom prst="rect">
              <a:avLst/>
            </a:prstGeom>
            <a:noFill/>
            <a:ln w="9525">
              <a:noFill/>
            </a:ln>
          </p:spPr>
          <p:txBody>
            <a:bodyPr wrap="square"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a:ln>
                    <a:noFill/>
                  </a:ln>
                  <a:solidFill>
                    <a:srgbClr val="FFFFFF"/>
                  </a:solidFill>
                  <a:effectLst/>
                  <a:uLnTx/>
                  <a:uFillTx/>
                  <a:latin typeface="阿里巴巴普惠体" pitchFamily="18" charset="-122"/>
                  <a:ea typeface="阿里巴巴普惠体" pitchFamily="18" charset="-122"/>
                  <a:cs typeface="+mn-cs"/>
                </a:rPr>
                <a:t>05</a:t>
              </a:r>
            </a:p>
          </p:txBody>
        </p:sp>
      </p:grpSp>
      <p:sp>
        <p:nvSpPr>
          <p:cNvPr id="27" name="文本框 26" title=""/>
          <p:cNvSpPr txBox="1"/>
          <p:nvPr/>
        </p:nvSpPr>
        <p:spPr>
          <a:xfrm>
            <a:off x="7808913" y="4460875"/>
            <a:ext cx="1809750" cy="521970"/>
          </a:xfrm>
          <a:prstGeom prst="rect">
            <a:avLst/>
          </a:prstGeom>
          <a:noFill/>
          <a:ln w="9525">
            <a:noFill/>
          </a:ln>
        </p:spPr>
        <p:txBody>
          <a:bodyPr wrap="square"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404040"/>
                </a:solidFill>
                <a:effectLst/>
                <a:uLnTx/>
                <a:uFillTx/>
                <a:latin typeface="黑体" panose="02010609060101010101" charset="-122"/>
                <a:ea typeface="黑体" panose="02010609060101010101" charset="-122"/>
                <a:cs typeface="+mn-cs"/>
              </a:rPr>
              <a:t>作业布置</a:t>
            </a:r>
          </a:p>
        </p:txBody>
      </p:sp>
      <p:grpSp>
        <p:nvGrpSpPr>
          <p:cNvPr id="28" name="组合 27" title=""/>
          <p:cNvGrpSpPr/>
          <p:nvPr/>
        </p:nvGrpSpPr>
        <p:grpSpPr>
          <a:xfrm>
            <a:off x="6900863" y="4495800"/>
            <a:ext cx="652462" cy="617538"/>
            <a:chOff x="7102527" y="4155765"/>
            <a:chExt cx="652104" cy="618410"/>
          </a:xfrm>
        </p:grpSpPr>
        <p:sp>
          <p:nvSpPr>
            <p:cNvPr id="29" name="泪滴形 28"/>
            <p:cNvSpPr/>
            <p:nvPr/>
          </p:nvSpPr>
          <p:spPr>
            <a:xfrm>
              <a:off x="7102527" y="4155765"/>
              <a:ext cx="652104" cy="618410"/>
            </a:xfrm>
            <a:prstGeom prst="teardrop">
              <a:avLst/>
            </a:prstGeom>
            <a:solidFill>
              <a:srgbClr val="FFA300"/>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rgbClr val="FFFFFF"/>
                </a:solidFill>
                <a:effectLst/>
                <a:uLnTx/>
                <a:uFillTx/>
                <a:latin typeface="阿里巴巴普惠体" pitchFamily="18" charset="-122"/>
                <a:ea typeface="阿里巴巴普惠体" pitchFamily="18" charset="-122"/>
                <a:cs typeface="阿里巴巴普惠体" pitchFamily="18" charset="-122"/>
                <a:sym typeface="+mn-lt"/>
              </a:endParaRPr>
            </a:p>
          </p:txBody>
        </p:sp>
        <p:sp>
          <p:nvSpPr>
            <p:cNvPr id="9241" name="文本框 29"/>
            <p:cNvSpPr txBox="1"/>
            <p:nvPr/>
          </p:nvSpPr>
          <p:spPr>
            <a:xfrm>
              <a:off x="7126724" y="4234137"/>
              <a:ext cx="603709" cy="461665"/>
            </a:xfrm>
            <a:prstGeom prst="rect">
              <a:avLst/>
            </a:prstGeom>
            <a:noFill/>
            <a:ln w="9525">
              <a:noFill/>
            </a:ln>
          </p:spPr>
          <p:txBody>
            <a:bodyPr wrap="square"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a:ln>
                    <a:noFill/>
                  </a:ln>
                  <a:solidFill>
                    <a:srgbClr val="FFFFFF"/>
                  </a:solidFill>
                  <a:effectLst/>
                  <a:uLnTx/>
                  <a:uFillTx/>
                  <a:latin typeface="阿里巴巴普惠体" pitchFamily="18" charset="-122"/>
                  <a:ea typeface="阿里巴巴普惠体" pitchFamily="18" charset="-122"/>
                  <a:cs typeface="+mn-cs"/>
                </a:rPr>
                <a:t>06</a:t>
              </a:r>
              <a:endParaRPr kumimoji="0" lang="zh-CN" altLang="en-US" sz="2400" b="1" i="0" u="none" strike="noStrike" kern="1200" cap="none" spc="0" normalizeH="0" baseline="0" noProof="0">
                <a:ln>
                  <a:noFill/>
                </a:ln>
                <a:solidFill>
                  <a:srgbClr val="FFFFFF"/>
                </a:solidFill>
                <a:effectLst/>
                <a:uLnTx/>
                <a:uFillTx/>
                <a:latin typeface="阿里巴巴普惠体" pitchFamily="18" charset="-122"/>
                <a:ea typeface="阿里巴巴普惠体" pitchFamily="18" charset="-122"/>
                <a:cs typeface="+mn-cs"/>
              </a:endParaRPr>
            </a:p>
          </p:txBody>
        </p:sp>
      </p:grpSp>
      <p:sp>
        <p:nvSpPr>
          <p:cNvPr id="3" name="文本框 2" title=""/>
          <p:cNvSpPr txBox="1"/>
          <p:nvPr/>
        </p:nvSpPr>
        <p:spPr>
          <a:xfrm>
            <a:off x="635000" y="3046413"/>
            <a:ext cx="1290638" cy="646112"/>
          </a:xfrm>
          <a:prstGeom prst="rect">
            <a:avLst/>
          </a:prstGeom>
          <a:noFill/>
          <a:ln w="9525">
            <a:noFill/>
          </a:ln>
        </p:spPr>
        <p:txBody>
          <a:bodyPr wrap="square"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3600" b="1" i="0" u="none" strike="noStrike" kern="1200" cap="none" spc="0" normalizeH="0" baseline="0" noProof="0">
                <a:ln>
                  <a:noFill/>
                </a:ln>
                <a:solidFill>
                  <a:srgbClr val="404040"/>
                </a:solidFill>
                <a:effectLst/>
                <a:uLnTx/>
                <a:uFillTx/>
                <a:latin typeface="黑体" panose="02010609060101010101" charset="-122"/>
                <a:ea typeface="黑体" panose="02010609060101010101" charset="-122"/>
                <a:cs typeface="+mn-cs"/>
              </a:rPr>
              <a:t>目录</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dur="1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p:stCondLst>
                              <p:cond delay="0"/>
                            </p:stCondLst>
                            <p:childTnLst>
                              <p:par>
                                <p:cTn id="12" presetID="42" presetClass="entr" presetSubtype="0" dur="100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par>
                                <p:cTn id="17" presetID="42" presetClass="entr" presetSubtype="0" dur="100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par>
                                <p:cTn id="22" presetID="42" presetClass="entr" presetSubtype="0" dur="100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par>
                                <p:cTn id="27" presetID="42" presetClass="entr" presetSubtype="0" dur="100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1000"/>
                                        <p:tgtEl>
                                          <p:spTgt spid="12"/>
                                        </p:tgtEl>
                                      </p:cBhvr>
                                    </p:animEffect>
                                    <p:anim calcmode="lin" valueType="num">
                                      <p:cBhvr>
                                        <p:cTn id="30" dur="1000" fill="hold"/>
                                        <p:tgtEl>
                                          <p:spTgt spid="12"/>
                                        </p:tgtEl>
                                        <p:attrNameLst>
                                          <p:attrName>ppt_x</p:attrName>
                                        </p:attrNameLst>
                                      </p:cBhvr>
                                      <p:tavLst>
                                        <p:tav tm="0">
                                          <p:val>
                                            <p:strVal val="#ppt_x"/>
                                          </p:val>
                                        </p:tav>
                                        <p:tav tm="100000">
                                          <p:val>
                                            <p:strVal val="#ppt_x"/>
                                          </p:val>
                                        </p:tav>
                                      </p:tavLst>
                                    </p:anim>
                                    <p:anim calcmode="lin" valueType="num">
                                      <p:cBhvr>
                                        <p:cTn id="3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2" fill="hold" nodeType="clickPar">
                      <p:stCondLst>
                        <p:cond delay="indefinite"/>
                      </p:stCondLst>
                      <p:childTnLst>
                        <p:par>
                          <p:cTn id="33" fill="hold">
                            <p:stCondLst>
                              <p:cond delay="0"/>
                            </p:stCondLst>
                            <p:childTnLst>
                              <p:par>
                                <p:cTn id="34" presetID="42" presetClass="entr" presetSubtype="0" dur="1000"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anim calcmode="lin" valueType="num">
                                      <p:cBhvr>
                                        <p:cTn id="37" dur="1000" fill="hold"/>
                                        <p:tgtEl>
                                          <p:spTgt spid="15"/>
                                        </p:tgtEl>
                                        <p:attrNameLst>
                                          <p:attrName>ppt_x</p:attrName>
                                        </p:attrNameLst>
                                      </p:cBhvr>
                                      <p:tavLst>
                                        <p:tav tm="0">
                                          <p:val>
                                            <p:strVal val="#ppt_x"/>
                                          </p:val>
                                        </p:tav>
                                        <p:tav tm="100000">
                                          <p:val>
                                            <p:strVal val="#ppt_x"/>
                                          </p:val>
                                        </p:tav>
                                      </p:tavLst>
                                    </p:anim>
                                    <p:anim calcmode="lin" valueType="num">
                                      <p:cBhvr>
                                        <p:cTn id="38" dur="1000" fill="hold"/>
                                        <p:tgtEl>
                                          <p:spTgt spid="15"/>
                                        </p:tgtEl>
                                        <p:attrNameLst>
                                          <p:attrName>ppt_y</p:attrName>
                                        </p:attrNameLst>
                                      </p:cBhvr>
                                      <p:tavLst>
                                        <p:tav tm="0">
                                          <p:val>
                                            <p:strVal val="#ppt_y+.1"/>
                                          </p:val>
                                        </p:tav>
                                        <p:tav tm="100000">
                                          <p:val>
                                            <p:strVal val="#ppt_y"/>
                                          </p:val>
                                        </p:tav>
                                      </p:tavLst>
                                    </p:anim>
                                  </p:childTnLst>
                                </p:cTn>
                              </p:par>
                              <p:par>
                                <p:cTn id="39" presetID="42" presetClass="entr" presetSubtype="0" dur="1000"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1000"/>
                                        <p:tgtEl>
                                          <p:spTgt spid="16"/>
                                        </p:tgtEl>
                                      </p:cBhvr>
                                    </p:animEffect>
                                    <p:anim calcmode="lin" valueType="num">
                                      <p:cBhvr>
                                        <p:cTn id="42" dur="1000" fill="hold"/>
                                        <p:tgtEl>
                                          <p:spTgt spid="16"/>
                                        </p:tgtEl>
                                        <p:attrNameLst>
                                          <p:attrName>ppt_x</p:attrName>
                                        </p:attrNameLst>
                                      </p:cBhvr>
                                      <p:tavLst>
                                        <p:tav tm="0">
                                          <p:val>
                                            <p:strVal val="#ppt_x"/>
                                          </p:val>
                                        </p:tav>
                                        <p:tav tm="100000">
                                          <p:val>
                                            <p:strVal val="#ppt_x"/>
                                          </p:val>
                                        </p:tav>
                                      </p:tavLst>
                                    </p:anim>
                                    <p:anim calcmode="lin" valueType="num">
                                      <p:cBhvr>
                                        <p:cTn id="43" dur="1000" fill="hold"/>
                                        <p:tgtEl>
                                          <p:spTgt spid="16"/>
                                        </p:tgtEl>
                                        <p:attrNameLst>
                                          <p:attrName>ppt_y</p:attrName>
                                        </p:attrNameLst>
                                      </p:cBhvr>
                                      <p:tavLst>
                                        <p:tav tm="0">
                                          <p:val>
                                            <p:strVal val="#ppt_y+.1"/>
                                          </p:val>
                                        </p:tav>
                                        <p:tav tm="100000">
                                          <p:val>
                                            <p:strVal val="#ppt_y"/>
                                          </p:val>
                                        </p:tav>
                                      </p:tavLst>
                                    </p:anim>
                                  </p:childTnLst>
                                </p:cTn>
                              </p:par>
                              <p:par>
                                <p:cTn id="44" presetID="42" presetClass="entr" presetSubtype="0" dur="1000"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1000"/>
                                        <p:tgtEl>
                                          <p:spTgt spid="19"/>
                                        </p:tgtEl>
                                      </p:cBhvr>
                                    </p:animEffect>
                                    <p:anim calcmode="lin" valueType="num">
                                      <p:cBhvr>
                                        <p:cTn id="47" dur="1000" fill="hold"/>
                                        <p:tgtEl>
                                          <p:spTgt spid="19"/>
                                        </p:tgtEl>
                                        <p:attrNameLst>
                                          <p:attrName>ppt_x</p:attrName>
                                        </p:attrNameLst>
                                      </p:cBhvr>
                                      <p:tavLst>
                                        <p:tav tm="0">
                                          <p:val>
                                            <p:strVal val="#ppt_x"/>
                                          </p:val>
                                        </p:tav>
                                        <p:tav tm="100000">
                                          <p:val>
                                            <p:strVal val="#ppt_x"/>
                                          </p:val>
                                        </p:tav>
                                      </p:tavLst>
                                    </p:anim>
                                    <p:anim calcmode="lin" valueType="num">
                                      <p:cBhvr>
                                        <p:cTn id="48" dur="1000" fill="hold"/>
                                        <p:tgtEl>
                                          <p:spTgt spid="19"/>
                                        </p:tgtEl>
                                        <p:attrNameLst>
                                          <p:attrName>ppt_y</p:attrName>
                                        </p:attrNameLst>
                                      </p:cBhvr>
                                      <p:tavLst>
                                        <p:tav tm="0">
                                          <p:val>
                                            <p:strVal val="#ppt_y+.1"/>
                                          </p:val>
                                        </p:tav>
                                        <p:tav tm="100000">
                                          <p:val>
                                            <p:strVal val="#ppt_y"/>
                                          </p:val>
                                        </p:tav>
                                      </p:tavLst>
                                    </p:anim>
                                  </p:childTnLst>
                                </p:cTn>
                              </p:par>
                              <p:par>
                                <p:cTn id="49" presetID="42" presetClass="entr" presetSubtype="0" dur="1000" fill="hold"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1000"/>
                                        <p:tgtEl>
                                          <p:spTgt spid="20"/>
                                        </p:tgtEl>
                                      </p:cBhvr>
                                    </p:animEffect>
                                    <p:anim calcmode="lin" valueType="num">
                                      <p:cBhvr>
                                        <p:cTn id="52" dur="1000" fill="hold"/>
                                        <p:tgtEl>
                                          <p:spTgt spid="20"/>
                                        </p:tgtEl>
                                        <p:attrNameLst>
                                          <p:attrName>ppt_x</p:attrName>
                                        </p:attrNameLst>
                                      </p:cBhvr>
                                      <p:tavLst>
                                        <p:tav tm="0">
                                          <p:val>
                                            <p:strVal val="#ppt_x"/>
                                          </p:val>
                                        </p:tav>
                                        <p:tav tm="100000">
                                          <p:val>
                                            <p:strVal val="#ppt_x"/>
                                          </p:val>
                                        </p:tav>
                                      </p:tavLst>
                                    </p:anim>
                                    <p:anim calcmode="lin" valueType="num">
                                      <p:cBhvr>
                                        <p:cTn id="5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54" fill="hold" nodeType="clickPar">
                      <p:stCondLst>
                        <p:cond delay="indefinite"/>
                      </p:stCondLst>
                      <p:childTnLst>
                        <p:par>
                          <p:cTn id="55" fill="hold">
                            <p:stCondLst>
                              <p:cond delay="0"/>
                            </p:stCondLst>
                            <p:childTnLst>
                              <p:par>
                                <p:cTn id="56" presetID="42" presetClass="entr" presetSubtype="0" dur="1000" fill="hold" grpId="0" nodeType="click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1000"/>
                                        <p:tgtEl>
                                          <p:spTgt spid="23"/>
                                        </p:tgtEl>
                                      </p:cBhvr>
                                    </p:animEffect>
                                    <p:anim calcmode="lin" valueType="num">
                                      <p:cBhvr>
                                        <p:cTn id="59" dur="1000" fill="hold"/>
                                        <p:tgtEl>
                                          <p:spTgt spid="23"/>
                                        </p:tgtEl>
                                        <p:attrNameLst>
                                          <p:attrName>ppt_x</p:attrName>
                                        </p:attrNameLst>
                                      </p:cBhvr>
                                      <p:tavLst>
                                        <p:tav tm="0">
                                          <p:val>
                                            <p:strVal val="#ppt_x"/>
                                          </p:val>
                                        </p:tav>
                                        <p:tav tm="100000">
                                          <p:val>
                                            <p:strVal val="#ppt_x"/>
                                          </p:val>
                                        </p:tav>
                                      </p:tavLst>
                                    </p:anim>
                                    <p:anim calcmode="lin" valueType="num">
                                      <p:cBhvr>
                                        <p:cTn id="60" dur="1000" fill="hold"/>
                                        <p:tgtEl>
                                          <p:spTgt spid="23"/>
                                        </p:tgtEl>
                                        <p:attrNameLst>
                                          <p:attrName>ppt_y</p:attrName>
                                        </p:attrNameLst>
                                      </p:cBhvr>
                                      <p:tavLst>
                                        <p:tav tm="0">
                                          <p:val>
                                            <p:strVal val="#ppt_y+.1"/>
                                          </p:val>
                                        </p:tav>
                                        <p:tav tm="100000">
                                          <p:val>
                                            <p:strVal val="#ppt_y"/>
                                          </p:val>
                                        </p:tav>
                                      </p:tavLst>
                                    </p:anim>
                                  </p:childTnLst>
                                </p:cTn>
                              </p:par>
                              <p:par>
                                <p:cTn id="61" presetID="42" presetClass="entr" presetSubtype="0" dur="1000" fill="hold" nodeType="with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1000"/>
                                        <p:tgtEl>
                                          <p:spTgt spid="24"/>
                                        </p:tgtEl>
                                      </p:cBhvr>
                                    </p:animEffect>
                                    <p:anim calcmode="lin" valueType="num">
                                      <p:cBhvr>
                                        <p:cTn id="64" dur="1000" fill="hold"/>
                                        <p:tgtEl>
                                          <p:spTgt spid="24"/>
                                        </p:tgtEl>
                                        <p:attrNameLst>
                                          <p:attrName>ppt_x</p:attrName>
                                        </p:attrNameLst>
                                      </p:cBhvr>
                                      <p:tavLst>
                                        <p:tav tm="0">
                                          <p:val>
                                            <p:strVal val="#ppt_x"/>
                                          </p:val>
                                        </p:tav>
                                        <p:tav tm="100000">
                                          <p:val>
                                            <p:strVal val="#ppt_x"/>
                                          </p:val>
                                        </p:tav>
                                      </p:tavLst>
                                    </p:anim>
                                    <p:anim calcmode="lin" valueType="num">
                                      <p:cBhvr>
                                        <p:cTn id="65" dur="1000" fill="hold"/>
                                        <p:tgtEl>
                                          <p:spTgt spid="24"/>
                                        </p:tgtEl>
                                        <p:attrNameLst>
                                          <p:attrName>ppt_y</p:attrName>
                                        </p:attrNameLst>
                                      </p:cBhvr>
                                      <p:tavLst>
                                        <p:tav tm="0">
                                          <p:val>
                                            <p:strVal val="#ppt_y+.1"/>
                                          </p:val>
                                        </p:tav>
                                        <p:tav tm="100000">
                                          <p:val>
                                            <p:strVal val="#ppt_y"/>
                                          </p:val>
                                        </p:tav>
                                      </p:tavLst>
                                    </p:anim>
                                  </p:childTnLst>
                                </p:cTn>
                              </p:par>
                              <p:par>
                                <p:cTn id="66" presetID="42" presetClass="entr" presetSubtype="0" dur="1000" fill="hold" grpId="0" nodeType="with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fade">
                                      <p:cBhvr>
                                        <p:cTn id="68" dur="1000"/>
                                        <p:tgtEl>
                                          <p:spTgt spid="27"/>
                                        </p:tgtEl>
                                      </p:cBhvr>
                                    </p:animEffect>
                                    <p:anim calcmode="lin" valueType="num">
                                      <p:cBhvr>
                                        <p:cTn id="69" dur="1000" fill="hold"/>
                                        <p:tgtEl>
                                          <p:spTgt spid="27"/>
                                        </p:tgtEl>
                                        <p:attrNameLst>
                                          <p:attrName>ppt_x</p:attrName>
                                        </p:attrNameLst>
                                      </p:cBhvr>
                                      <p:tavLst>
                                        <p:tav tm="0">
                                          <p:val>
                                            <p:strVal val="#ppt_x"/>
                                          </p:val>
                                        </p:tav>
                                        <p:tav tm="100000">
                                          <p:val>
                                            <p:strVal val="#ppt_x"/>
                                          </p:val>
                                        </p:tav>
                                      </p:tavLst>
                                    </p:anim>
                                    <p:anim calcmode="lin" valueType="num">
                                      <p:cBhvr>
                                        <p:cTn id="70" dur="1000" fill="hold"/>
                                        <p:tgtEl>
                                          <p:spTgt spid="27"/>
                                        </p:tgtEl>
                                        <p:attrNameLst>
                                          <p:attrName>ppt_y</p:attrName>
                                        </p:attrNameLst>
                                      </p:cBhvr>
                                      <p:tavLst>
                                        <p:tav tm="0">
                                          <p:val>
                                            <p:strVal val="#ppt_y+.1"/>
                                          </p:val>
                                        </p:tav>
                                        <p:tav tm="100000">
                                          <p:val>
                                            <p:strVal val="#ppt_y"/>
                                          </p:val>
                                        </p:tav>
                                      </p:tavLst>
                                    </p:anim>
                                  </p:childTnLst>
                                </p:cTn>
                              </p:par>
                              <p:par>
                                <p:cTn id="71" presetID="42" presetClass="entr" presetSubtype="0" dur="1000" fill="hold" nodeType="with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fade">
                                      <p:cBhvr>
                                        <p:cTn id="73" dur="1000"/>
                                        <p:tgtEl>
                                          <p:spTgt spid="28"/>
                                        </p:tgtEl>
                                      </p:cBhvr>
                                    </p:animEffect>
                                    <p:anim calcmode="lin" valueType="num">
                                      <p:cBhvr>
                                        <p:cTn id="74" dur="1000" fill="hold"/>
                                        <p:tgtEl>
                                          <p:spTgt spid="28"/>
                                        </p:tgtEl>
                                        <p:attrNameLst>
                                          <p:attrName>ppt_x</p:attrName>
                                        </p:attrNameLst>
                                      </p:cBhvr>
                                      <p:tavLst>
                                        <p:tav tm="0">
                                          <p:val>
                                            <p:strVal val="#ppt_x"/>
                                          </p:val>
                                        </p:tav>
                                        <p:tav tm="100000">
                                          <p:val>
                                            <p:strVal val="#ppt_x"/>
                                          </p:val>
                                        </p:tav>
                                      </p:tavLst>
                                    </p:anim>
                                    <p:anim calcmode="lin" valueType="num">
                                      <p:cBhvr>
                                        <p:cTn id="75"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5" grpId="0"/>
      <p:bldP spid="19" grpId="0"/>
      <p:bldP spid="23" grpId="0"/>
      <p:bldP spid="27" grpId="0"/>
      <p:bldP spid="3" grpId="0"/>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r>
              <a:rPr lang="zh-CN" altLang="en-US"/>
              <a:t>教材分析</a:t>
            </a:r>
          </a:p>
        </p:txBody>
      </p:sp>
      <p:sp>
        <p:nvSpPr>
          <p:cNvPr id="3" name="文本框 2" title=""/>
          <p:cNvSpPr txBox="1"/>
          <p:nvPr/>
        </p:nvSpPr>
        <p:spPr>
          <a:xfrm>
            <a:off x="1103424" y="1252220"/>
            <a:ext cx="9985151" cy="507344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en-US" altLang="zh-CN" sz="2800"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《4.2.1</a:t>
            </a:r>
            <a:r>
              <a:rPr lang="zh-CN" altLang="en-US" sz="2800"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平行四边形及其性质</a:t>
            </a:r>
            <a:r>
              <a:rPr lang="en-US" altLang="zh-CN" sz="2800"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800"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是“浙教版八年级数学（下）”第四章第二节第一课时的内容</a:t>
            </a:r>
            <a:r>
              <a:rPr lang="en-US" altLang="zh-CN" sz="2800"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800"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本节课的主要内容是了解平行四边形的概念，带领学生探索平行四边形的性质：平行四边形的对角相等、平行四边形的对边相等、不稳定性，要求学生理解并能应用这些性质</a:t>
            </a:r>
            <a:r>
              <a:rPr lang="en-US" altLang="zh-CN" sz="2800"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800"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平行四边形是一种十分重要的平面图形</a:t>
            </a:r>
            <a:r>
              <a:rPr lang="en-US" altLang="zh-CN" sz="2800"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800"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它具有三角形不能概括的许多性质</a:t>
            </a:r>
            <a:r>
              <a:rPr lang="en-US" altLang="zh-CN" sz="2800"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800"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因此平行四边形是几何学中一个重要的基础图形，平行四边形及其性质的学习有助于学生在空间观念的基础上进一步建立几何直观，提升抽象能力和推理能力，在教材中有着重要的地位</a:t>
            </a:r>
            <a:r>
              <a:rPr lang="en-US" altLang="zh-CN" sz="2800"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endParaRPr lang="zh-CN" altLang="en-US" sz="2800">
              <a:latin typeface="宋体" panose="02010600030101010101" pitchFamily="2" charset="-122"/>
              <a:ea typeface="宋体" panose="02010600030101010101" pitchFamily="2" charset="-122"/>
            </a:endParaRPr>
          </a:p>
        </p:txBody>
      </p:sp>
    </p:spTree>
    <p:custDataLst>
      <p:tags r:id="rId3"/>
    </p:custData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r>
              <a:rPr lang="zh-CN" altLang="en-US"/>
              <a:t>教学目标</a:t>
            </a:r>
          </a:p>
        </p:txBody>
      </p:sp>
      <p:sp>
        <p:nvSpPr>
          <p:cNvPr id="3" name="文本框 2" title=""/>
          <p:cNvSpPr txBox="1"/>
          <p:nvPr/>
        </p:nvSpPr>
        <p:spPr>
          <a:xfrm>
            <a:off x="1233972" y="1747929"/>
            <a:ext cx="10162339" cy="36622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altLang="zh-CN" sz="2800" kern="0">
                <a:latin typeface="Times New Roman" panose="02020603050405020304" pitchFamily="18" charset="0"/>
                <a:ea typeface="宋体" panose="02010600030101010101" pitchFamily="2" charset="-122"/>
                <a:cs typeface="Times New Roman" panose="02020603050405020304" pitchFamily="18" charset="0"/>
              </a:rPr>
              <a:t>1.</a:t>
            </a:r>
            <a:r>
              <a:rPr lang="zh-CN" altLang="en-US" sz="2800" kern="0">
                <a:latin typeface="Times New Roman" panose="02020603050405020304" pitchFamily="18" charset="0"/>
                <a:ea typeface="宋体" panose="02010600030101010101" pitchFamily="2" charset="-122"/>
                <a:cs typeface="Times New Roman" panose="02020603050405020304" pitchFamily="18" charset="0"/>
              </a:rPr>
              <a:t>了解平行四边形的概念</a:t>
            </a:r>
            <a:r>
              <a:rPr lang="en-US" altLang="zh-CN" sz="2800" kern="0">
                <a:latin typeface="Times New Roman" panose="02020603050405020304" pitchFamily="18" charset="0"/>
                <a:ea typeface="宋体" panose="02010600030101010101" pitchFamily="2" charset="-122"/>
                <a:cs typeface="Times New Roman" panose="02020603050405020304" pitchFamily="18" charset="0"/>
              </a:rPr>
              <a:t>.</a:t>
            </a:r>
            <a:r>
              <a:rPr lang="zh-CN" altLang="en-US" sz="2800" kern="0">
                <a:latin typeface="Times New Roman" panose="02020603050405020304" pitchFamily="18" charset="0"/>
                <a:ea typeface="宋体" panose="02010600030101010101" pitchFamily="2" charset="-122"/>
                <a:cs typeface="Times New Roman" panose="02020603050405020304" pitchFamily="18" charset="0"/>
              </a:rPr>
              <a:t>会用符号表示平行四边形</a:t>
            </a:r>
            <a:r>
              <a:rPr lang="en-US" altLang="zh-CN" sz="2800" kern="0">
                <a:latin typeface="Times New Roman" panose="02020603050405020304" pitchFamily="18" charset="0"/>
                <a:ea typeface="宋体" panose="02010600030101010101" pitchFamily="2" charset="-122"/>
                <a:cs typeface="Times New Roman" panose="02020603050405020304" pitchFamily="18" charset="0"/>
              </a:rPr>
              <a:t>.</a:t>
            </a:r>
          </a:p>
          <a:p>
            <a:pPr algn="l">
              <a:lnSpc>
                <a:spcPct val="120000"/>
              </a:lnSpc>
            </a:pPr>
            <a:r>
              <a:rPr lang="en-US" altLang="zh-CN" sz="2800" kern="0">
                <a:latin typeface="Times New Roman" panose="02020603050405020304" pitchFamily="18" charset="0"/>
                <a:ea typeface="宋体" panose="02010600030101010101" pitchFamily="2" charset="-122"/>
                <a:cs typeface="Times New Roman" panose="02020603050405020304" pitchFamily="18" charset="0"/>
              </a:rPr>
              <a:t>2.</a:t>
            </a:r>
            <a:r>
              <a:rPr lang="zh-CN" altLang="en-US" sz="2800" kern="0">
                <a:latin typeface="Times New Roman" panose="02020603050405020304" pitchFamily="18" charset="0"/>
                <a:ea typeface="宋体" panose="02010600030101010101" pitchFamily="2" charset="-122"/>
                <a:cs typeface="Times New Roman" panose="02020603050405020304" pitchFamily="18" charset="0"/>
              </a:rPr>
              <a:t>理解“平行四边形的对角相等”的性质</a:t>
            </a:r>
            <a:r>
              <a:rPr lang="en-US" altLang="zh-CN" sz="2800" kern="0">
                <a:latin typeface="Times New Roman" panose="02020603050405020304" pitchFamily="18" charset="0"/>
                <a:ea typeface="宋体" panose="02010600030101010101" pitchFamily="2" charset="-122"/>
                <a:cs typeface="Times New Roman" panose="02020603050405020304" pitchFamily="18" charset="0"/>
              </a:rPr>
              <a:t>,</a:t>
            </a:r>
            <a:r>
              <a:rPr lang="zh-CN" altLang="en-US" sz="2800" kern="0">
                <a:latin typeface="Times New Roman" panose="02020603050405020304" pitchFamily="18" charset="0"/>
                <a:ea typeface="宋体" panose="02010600030101010101" pitchFamily="2" charset="-122"/>
                <a:cs typeface="Times New Roman" panose="02020603050405020304" pitchFamily="18" charset="0"/>
              </a:rPr>
              <a:t>并能应用这个性质</a:t>
            </a:r>
            <a:r>
              <a:rPr lang="en-US" altLang="zh-CN" sz="2800" kern="0">
                <a:latin typeface="Times New Roman" panose="02020603050405020304" pitchFamily="18" charset="0"/>
                <a:ea typeface="宋体" panose="02010600030101010101" pitchFamily="2" charset="-122"/>
                <a:cs typeface="Times New Roman" panose="02020603050405020304" pitchFamily="18" charset="0"/>
              </a:rPr>
              <a:t>.</a:t>
            </a:r>
          </a:p>
          <a:p>
            <a:pPr algn="l">
              <a:lnSpc>
                <a:spcPct val="120000"/>
              </a:lnSpc>
            </a:pPr>
            <a:r>
              <a:rPr lang="en-US" altLang="zh-CN" sz="2800" kern="0">
                <a:latin typeface="Times New Roman" panose="02020603050405020304" pitchFamily="18" charset="0"/>
                <a:ea typeface="宋体" panose="02010600030101010101" pitchFamily="2" charset="-122"/>
                <a:cs typeface="Times New Roman" panose="02020603050405020304" pitchFamily="18" charset="0"/>
              </a:rPr>
              <a:t>3.</a:t>
            </a:r>
            <a:r>
              <a:rPr lang="zh-CN" altLang="en-US" sz="2800" kern="0">
                <a:latin typeface="Times New Roman" panose="02020603050405020304" pitchFamily="18" charset="0"/>
                <a:ea typeface="宋体" panose="02010600030101010101" pitchFamily="2" charset="-122"/>
                <a:cs typeface="Times New Roman" panose="02020603050405020304" pitchFamily="18" charset="0"/>
              </a:rPr>
              <a:t>理解“平行四边形的对边相等”的性质</a:t>
            </a:r>
            <a:r>
              <a:rPr lang="en-US" altLang="zh-CN" sz="2800" kern="0">
                <a:latin typeface="Times New Roman" panose="02020603050405020304" pitchFamily="18" charset="0"/>
                <a:ea typeface="宋体" panose="02010600030101010101" pitchFamily="2" charset="-122"/>
                <a:cs typeface="Times New Roman" panose="02020603050405020304" pitchFamily="18" charset="0"/>
              </a:rPr>
              <a:t>,</a:t>
            </a:r>
            <a:r>
              <a:rPr lang="zh-CN" altLang="en-US" sz="2800" kern="0">
                <a:latin typeface="Times New Roman" panose="02020603050405020304" pitchFamily="18" charset="0"/>
                <a:ea typeface="宋体" panose="02010600030101010101" pitchFamily="2" charset="-122"/>
                <a:cs typeface="Times New Roman" panose="02020603050405020304" pitchFamily="18" charset="0"/>
              </a:rPr>
              <a:t>并能应用这个性质</a:t>
            </a:r>
            <a:r>
              <a:rPr lang="en-US" altLang="zh-CN" sz="2800" kern="0">
                <a:latin typeface="Times New Roman" panose="02020603050405020304" pitchFamily="18" charset="0"/>
                <a:ea typeface="宋体" panose="02010600030101010101" pitchFamily="2" charset="-122"/>
                <a:cs typeface="Times New Roman" panose="02020603050405020304" pitchFamily="18" charset="0"/>
              </a:rPr>
              <a:t>.</a:t>
            </a:r>
          </a:p>
          <a:p>
            <a:pPr algn="l">
              <a:lnSpc>
                <a:spcPct val="120000"/>
              </a:lnSpc>
            </a:pPr>
            <a:r>
              <a:rPr lang="en-US" altLang="zh-CN" sz="2800" kern="0">
                <a:latin typeface="Times New Roman" panose="02020603050405020304" pitchFamily="18" charset="0"/>
                <a:ea typeface="宋体" panose="02010600030101010101" pitchFamily="2" charset="-122"/>
                <a:cs typeface="Times New Roman" panose="02020603050405020304" pitchFamily="18" charset="0"/>
              </a:rPr>
              <a:t>4.</a:t>
            </a:r>
            <a:r>
              <a:rPr lang="zh-CN" altLang="en-US" sz="2800" kern="0">
                <a:latin typeface="Times New Roman" panose="02020603050405020304" pitchFamily="18" charset="0"/>
                <a:ea typeface="宋体" panose="02010600030101010101" pitchFamily="2" charset="-122"/>
                <a:cs typeface="Times New Roman" panose="02020603050405020304" pitchFamily="18" charset="0"/>
              </a:rPr>
              <a:t>了解平行四边形的不稳定性及其实际应用</a:t>
            </a:r>
            <a:r>
              <a:rPr lang="en-US" altLang="zh-CN" sz="2800" kern="0">
                <a:latin typeface="Times New Roman" panose="02020603050405020304" pitchFamily="18" charset="0"/>
                <a:ea typeface="宋体" panose="02010600030101010101" pitchFamily="2" charset="-122"/>
                <a:cs typeface="Times New Roman" panose="02020603050405020304" pitchFamily="18" charset="0"/>
              </a:rPr>
              <a:t>.</a:t>
            </a:r>
          </a:p>
          <a:p>
            <a:pPr algn="l">
              <a:lnSpc>
                <a:spcPct val="120000"/>
              </a:lnSpc>
            </a:pPr>
            <a:r>
              <a:rPr lang="en-US" altLang="zh-CN" sz="2800" kern="0">
                <a:latin typeface="Times New Roman" panose="02020603050405020304" pitchFamily="18" charset="0"/>
                <a:ea typeface="宋体" panose="02010600030101010101" pitchFamily="2" charset="-122"/>
                <a:cs typeface="Times New Roman" panose="02020603050405020304" pitchFamily="18" charset="0"/>
              </a:rPr>
              <a:t>5.</a:t>
            </a:r>
            <a:r>
              <a:rPr lang="zh-CN" altLang="en-US" sz="2800" kern="0">
                <a:latin typeface="Times New Roman" panose="02020603050405020304" pitchFamily="18" charset="0"/>
                <a:ea typeface="宋体" panose="02010600030101010101" pitchFamily="2" charset="-122"/>
                <a:cs typeface="Times New Roman" panose="02020603050405020304" pitchFamily="18" charset="0"/>
              </a:rPr>
              <a:t>提高分析问题、解决问题的能力，增强数学应用意识</a:t>
            </a:r>
          </a:p>
          <a:p>
            <a:pPr algn="l">
              <a:lnSpc>
                <a:spcPct val="120000"/>
              </a:lnSpc>
            </a:pPr>
            <a:r>
              <a:rPr lang="en-US" altLang="zh-CN" sz="2800" kern="0">
                <a:latin typeface="Times New Roman" panose="02020603050405020304" pitchFamily="18" charset="0"/>
                <a:ea typeface="宋体" panose="02010600030101010101" pitchFamily="2" charset="-122"/>
                <a:cs typeface="Times New Roman" panose="02020603050405020304" pitchFamily="18" charset="0"/>
              </a:rPr>
              <a:t>6.</a:t>
            </a:r>
            <a:r>
              <a:rPr lang="zh-CN" altLang="en-US" sz="2800" kern="0">
                <a:latin typeface="Times New Roman" panose="02020603050405020304" pitchFamily="18" charset="0"/>
                <a:ea typeface="宋体" panose="02010600030101010101" pitchFamily="2" charset="-122"/>
                <a:cs typeface="Times New Roman" panose="02020603050405020304" pitchFamily="18" charset="0"/>
              </a:rPr>
              <a:t>在空间观念的基础上进一步建立几何直观，提升抽象能力和推理能力</a:t>
            </a:r>
            <a:r>
              <a:rPr lang="en-US" altLang="zh-CN" sz="2800" kern="0">
                <a:latin typeface="Times New Roman" panose="02020603050405020304" pitchFamily="18" charset="0"/>
                <a:ea typeface="宋体" panose="02010600030101010101" pitchFamily="2" charset="-122"/>
                <a:cs typeface="Times New Roman" panose="02020603050405020304" pitchFamily="18" charset="0"/>
              </a:rPr>
              <a:t>.</a:t>
            </a:r>
          </a:p>
        </p:txBody>
      </p:sp>
    </p:spTree>
    <p:custDataLst>
      <p:tags r:id="rId2"/>
    </p:custData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r>
              <a:rPr lang="zh-CN" altLang="en-US"/>
              <a:t>复习导入</a:t>
            </a:r>
          </a:p>
        </p:txBody>
      </p:sp>
      <p:sp>
        <p:nvSpPr>
          <p:cNvPr id="7" name="文本框 6" title=""/>
          <p:cNvSpPr txBox="1"/>
          <p:nvPr/>
        </p:nvSpPr>
        <p:spPr>
          <a:xfrm>
            <a:off x="940933" y="1484427"/>
            <a:ext cx="10074486" cy="66364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3200" b="1">
                <a:latin typeface="Times New Roman" panose="02020603050405020304" pitchFamily="18" charset="0"/>
                <a:ea typeface="宋体" panose="02010600030101010101" pitchFamily="2" charset="-122"/>
                <a:cs typeface="Times New Roman" panose="02020603050405020304" pitchFamily="18" charset="0"/>
              </a:rPr>
              <a:t>四边形的内角和为多少？</a:t>
            </a:r>
          </a:p>
        </p:txBody>
      </p:sp>
      <p:sp>
        <p:nvSpPr>
          <p:cNvPr id="8" name="文本框 7" title=""/>
          <p:cNvSpPr txBox="1"/>
          <p:nvPr/>
        </p:nvSpPr>
        <p:spPr>
          <a:xfrm>
            <a:off x="940933" y="2085858"/>
            <a:ext cx="9935852" cy="7375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32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四边形的内角和等于</a:t>
            </a:r>
            <a:r>
              <a:rPr lang="en-US" altLang="zh-CN" sz="32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360°.</a:t>
            </a:r>
          </a:p>
        </p:txBody>
      </p:sp>
      <p:sp>
        <p:nvSpPr>
          <p:cNvPr id="3" name="文本框 2" title=""/>
          <p:cNvSpPr txBox="1"/>
          <p:nvPr/>
        </p:nvSpPr>
        <p:spPr>
          <a:xfrm>
            <a:off x="911189" y="2861788"/>
            <a:ext cx="10074486" cy="66364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3200" b="1">
                <a:latin typeface="Times New Roman" panose="02020603050405020304" pitchFamily="18" charset="0"/>
                <a:ea typeface="宋体" panose="02010600030101010101" pitchFamily="2" charset="-122"/>
                <a:cs typeface="Times New Roman" panose="02020603050405020304" pitchFamily="18" charset="0"/>
              </a:rPr>
              <a:t>多边形的内角和定理是什么？</a:t>
            </a:r>
          </a:p>
        </p:txBody>
      </p:sp>
      <p:sp>
        <p:nvSpPr>
          <p:cNvPr id="5" name="文本框 4" title=""/>
          <p:cNvSpPr txBox="1"/>
          <p:nvPr/>
        </p:nvSpPr>
        <p:spPr>
          <a:xfrm>
            <a:off x="980506" y="3460075"/>
            <a:ext cx="9935852" cy="7375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32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n</a:t>
            </a:r>
            <a:r>
              <a:rPr lang="zh-CN" altLang="en-US" sz="32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边形的内角和为</a:t>
            </a:r>
            <a:r>
              <a:rPr lang="en-US" altLang="zh-CN" sz="32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(n-2)×180°(n≥3).</a:t>
            </a:r>
          </a:p>
        </p:txBody>
      </p:sp>
      <p:sp>
        <p:nvSpPr>
          <p:cNvPr id="9" name="文本框 8" title=""/>
          <p:cNvSpPr txBox="1"/>
          <p:nvPr/>
        </p:nvSpPr>
        <p:spPr>
          <a:xfrm>
            <a:off x="940933" y="4271453"/>
            <a:ext cx="10074486" cy="66364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3200" b="1">
                <a:latin typeface="Times New Roman" panose="02020603050405020304" pitchFamily="18" charset="0"/>
                <a:ea typeface="宋体" panose="02010600030101010101" pitchFamily="2" charset="-122"/>
                <a:cs typeface="Times New Roman" panose="02020603050405020304" pitchFamily="18" charset="0"/>
              </a:rPr>
              <a:t>多边形的外角和定理是什么？</a:t>
            </a:r>
          </a:p>
        </p:txBody>
      </p:sp>
      <p:sp>
        <p:nvSpPr>
          <p:cNvPr id="10" name="文本框 9" title=""/>
          <p:cNvSpPr txBox="1"/>
          <p:nvPr/>
        </p:nvSpPr>
        <p:spPr>
          <a:xfrm>
            <a:off x="940933" y="4911304"/>
            <a:ext cx="9935852" cy="7375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32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任何多边形的外角和为</a:t>
            </a:r>
            <a:r>
              <a:rPr lang="en-US" altLang="zh-CN" sz="32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360°.</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dur="1"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dur="1"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dur="1"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dur="1" fill="hold"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P spid="9"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4" name="officeArt object" title=""/>
          <p:cNvPicPr/>
          <p:nvPr/>
        </p:nvPicPr>
        <p:blipFill>
          <a:blip r:embed="rId3"/>
          <a:stretch>
            <a:fillRect/>
          </a:stretch>
        </p:blipFill>
        <p:spPr>
          <a:xfrm>
            <a:off x="943030" y="4402683"/>
            <a:ext cx="10095758" cy="1721213"/>
          </a:xfrm>
          <a:prstGeom prst="rect">
            <a:avLst/>
          </a:prstGeom>
          <a:ln w="12700" cap="flat">
            <a:noFill/>
            <a:miter lim="400000"/>
          </a:ln>
          <a:effectLst/>
        </p:spPr>
      </p:pic>
      <p:sp>
        <p:nvSpPr>
          <p:cNvPr id="2" name="标题 1" title=""/>
          <p:cNvSpPr>
            <a:spLocks noGrp="1"/>
          </p:cNvSpPr>
          <p:nvPr>
            <p:ph type="title"/>
          </p:nvPr>
        </p:nvSpPr>
        <p:spPr/>
        <p:txBody>
          <a:bodyPr/>
          <a:lstStyle/>
          <a:p>
            <a:r>
              <a:rPr lang="zh-CN" altLang="en-US"/>
              <a:t>复习导入</a:t>
            </a:r>
          </a:p>
        </p:txBody>
      </p:sp>
      <p:pic>
        <p:nvPicPr>
          <p:cNvPr id="11" name="图片 10" titl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77437" y="1291964"/>
            <a:ext cx="3649335" cy="2302301"/>
          </a:xfrm>
          <a:prstGeom prst="rect">
            <a:avLst/>
          </a:prstGeom>
        </p:spPr>
      </p:pic>
      <p:sp>
        <p:nvSpPr>
          <p:cNvPr id="12" name="文本框 11" title=""/>
          <p:cNvSpPr txBox="1"/>
          <p:nvPr/>
        </p:nvSpPr>
        <p:spPr>
          <a:xfrm>
            <a:off x="1065228" y="1393007"/>
            <a:ext cx="6344240" cy="12109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30000"/>
              </a:lnSpc>
            </a:pPr>
            <a:r>
              <a:rPr lang="zh-CN" altLang="en-US" sz="2800">
                <a:latin typeface="Times New Roman" panose="02020603050405020304" pitchFamily="18" charset="0"/>
                <a:ea typeface="宋体" panose="02010600030101010101" pitchFamily="2" charset="-122"/>
                <a:cs typeface="Times New Roman" panose="02020603050405020304" pitchFamily="18" charset="0"/>
              </a:rPr>
              <a:t>你知道遮阳篷的伸缩架为什么采用平行四边形的结构吗？</a:t>
            </a:r>
          </a:p>
        </p:txBody>
      </p:sp>
      <p:sp>
        <p:nvSpPr>
          <p:cNvPr id="13" name="文本框 12" title=""/>
          <p:cNvSpPr txBox="1"/>
          <p:nvPr/>
        </p:nvSpPr>
        <p:spPr>
          <a:xfrm>
            <a:off x="1065228" y="2619695"/>
            <a:ext cx="6495069" cy="17125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z="2800">
                <a:latin typeface="Times New Roman" panose="02020603050405020304" pitchFamily="18" charset="0"/>
                <a:ea typeface="宋体" panose="02010600030101010101" pitchFamily="2" charset="-122"/>
                <a:cs typeface="Times New Roman" panose="02020603050405020304" pitchFamily="18" charset="0"/>
              </a:rPr>
              <a:t>与三角形的稳定性相反</a:t>
            </a:r>
            <a:r>
              <a:rPr lang="en-US" altLang="zh-CN" sz="2800">
                <a:latin typeface="Times New Roman" panose="02020603050405020304" pitchFamily="18" charset="0"/>
                <a:ea typeface="宋体" panose="02010600030101010101" pitchFamily="2" charset="-122"/>
                <a:cs typeface="Times New Roman" panose="02020603050405020304" pitchFamily="18" charset="0"/>
              </a:rPr>
              <a:t>,</a:t>
            </a: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四边形具有不稳定性</a:t>
            </a:r>
            <a:r>
              <a:rPr lang="zh-CN" altLang="en-US" sz="2800">
                <a:latin typeface="Times New Roman" panose="02020603050405020304" pitchFamily="18" charset="0"/>
                <a:ea typeface="宋体" panose="02010600030101010101" pitchFamily="2" charset="-122"/>
                <a:cs typeface="Times New Roman" panose="02020603050405020304" pitchFamily="18" charset="0"/>
              </a:rPr>
              <a:t>的特点</a:t>
            </a:r>
            <a:r>
              <a:rPr lang="en-US" altLang="zh-CN" sz="2800">
                <a:latin typeface="Times New Roman" panose="02020603050405020304" pitchFamily="18" charset="0"/>
                <a:ea typeface="宋体" panose="02010600030101010101" pitchFamily="2" charset="-122"/>
                <a:cs typeface="Times New Roman" panose="02020603050405020304" pitchFamily="18" charset="0"/>
              </a:rPr>
              <a:t>.</a:t>
            </a:r>
            <a:r>
              <a:rPr lang="zh-CN" altLang="en-US" sz="2800">
                <a:latin typeface="Times New Roman" panose="02020603050405020304" pitchFamily="18" charset="0"/>
                <a:ea typeface="宋体" panose="02010600030101010101" pitchFamily="2" charset="-122"/>
                <a:cs typeface="Times New Roman" panose="02020603050405020304" pitchFamily="18" charset="0"/>
              </a:rPr>
              <a:t>如图</a:t>
            </a:r>
            <a:r>
              <a:rPr lang="en-US" altLang="zh-CN" sz="2800">
                <a:latin typeface="Times New Roman" panose="02020603050405020304" pitchFamily="18" charset="0"/>
                <a:ea typeface="宋体" panose="02010600030101010101" pitchFamily="2" charset="-122"/>
                <a:cs typeface="Times New Roman" panose="02020603050405020304" pitchFamily="18" charset="0"/>
              </a:rPr>
              <a:t>,</a:t>
            </a:r>
            <a:r>
              <a:rPr lang="zh-CN" altLang="en-US" sz="2800">
                <a:latin typeface="Times New Roman" panose="02020603050405020304" pitchFamily="18" charset="0"/>
                <a:ea typeface="宋体" panose="02010600030101010101" pitchFamily="2" charset="-122"/>
                <a:cs typeface="Times New Roman" panose="02020603050405020304" pitchFamily="18" charset="0"/>
              </a:rPr>
              <a:t>这三个平行四边形的边长都对应相等</a:t>
            </a:r>
            <a:r>
              <a:rPr lang="en-US" altLang="zh-CN" sz="2800">
                <a:latin typeface="Times New Roman" panose="02020603050405020304" pitchFamily="18" charset="0"/>
                <a:ea typeface="宋体" panose="02010600030101010101" pitchFamily="2" charset="-122"/>
                <a:cs typeface="Times New Roman" panose="02020603050405020304" pitchFamily="18" charset="0"/>
              </a:rPr>
              <a:t>,</a:t>
            </a:r>
            <a:r>
              <a:rPr lang="zh-CN" altLang="en-US" sz="2800">
                <a:latin typeface="Times New Roman" panose="02020603050405020304" pitchFamily="18" charset="0"/>
                <a:ea typeface="宋体" panose="02010600030101010101" pitchFamily="2" charset="-122"/>
                <a:cs typeface="Times New Roman" panose="02020603050405020304" pitchFamily="18" charset="0"/>
              </a:rPr>
              <a:t>但它们的形状却不相同</a:t>
            </a:r>
            <a:r>
              <a:rPr lang="en-US" altLang="zh-CN" sz="2800">
                <a:latin typeface="Times New Roman" panose="02020603050405020304" pitchFamily="18" charset="0"/>
                <a:ea typeface="宋体" panose="02010600030101010101" pitchFamily="2" charset="-122"/>
                <a:cs typeface="Times New Roman" panose="02020603050405020304" pitchFamily="18" charset="0"/>
              </a:rPr>
              <a:t>.</a:t>
            </a:r>
          </a:p>
        </p:txBody>
      </p:sp>
    </p:spTree>
    <p:custDataLst>
      <p:tags r:id="rId5"/>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dur="1"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r>
              <a:rPr lang="zh-CN" altLang="en-US"/>
              <a:t>探究新知</a:t>
            </a:r>
          </a:p>
        </p:txBody>
      </p:sp>
      <p:sp>
        <p:nvSpPr>
          <p:cNvPr id="5" name="文本框 4" title=""/>
          <p:cNvSpPr txBox="1"/>
          <p:nvPr/>
        </p:nvSpPr>
        <p:spPr>
          <a:xfrm>
            <a:off x="830580" y="1395166"/>
            <a:ext cx="10293050" cy="17125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800">
                <a:latin typeface="Times New Roman" panose="02020603050405020304" pitchFamily="18" charset="0"/>
                <a:ea typeface="宋体" panose="02010600030101010101" pitchFamily="2" charset="-122"/>
                <a:cs typeface="Times New Roman" panose="02020603050405020304" pitchFamily="18" charset="0"/>
              </a:rPr>
              <a:t>平行四边形的</a:t>
            </a: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不稳定性</a:t>
            </a:r>
            <a:r>
              <a:rPr lang="zh-CN" altLang="en-US" sz="2800">
                <a:latin typeface="Times New Roman" panose="02020603050405020304" pitchFamily="18" charset="0"/>
                <a:ea typeface="宋体" panose="02010600030101010101" pitchFamily="2" charset="-122"/>
                <a:cs typeface="Times New Roman" panose="02020603050405020304" pitchFamily="18" charset="0"/>
              </a:rPr>
              <a:t>在日常生活和生产实际中有许多应用，如衣帽架、伸缩门、可伸缩的遮阳篷等</a:t>
            </a:r>
            <a:r>
              <a:rPr lang="en-US" altLang="zh-CN" sz="2800">
                <a:latin typeface="Times New Roman" panose="02020603050405020304" pitchFamily="18" charset="0"/>
                <a:ea typeface="宋体" panose="02010600030101010101" pitchFamily="2" charset="-122"/>
                <a:cs typeface="Times New Roman" panose="02020603050405020304" pitchFamily="18" charset="0"/>
              </a:rPr>
              <a:t>,</a:t>
            </a:r>
            <a:r>
              <a:rPr lang="zh-CN" altLang="en-US" sz="2800">
                <a:latin typeface="Times New Roman" panose="02020603050405020304" pitchFamily="18" charset="0"/>
                <a:ea typeface="宋体" panose="02010600030101010101" pitchFamily="2" charset="-122"/>
                <a:cs typeface="Times New Roman" panose="02020603050405020304" pitchFamily="18" charset="0"/>
              </a:rPr>
              <a:t>都反映了四边形的不稳定性的应用</a:t>
            </a:r>
            <a:r>
              <a:rPr lang="en-US" altLang="zh-CN" sz="280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a:latin typeface="Cambria Math" panose="02040503050406030204" pitchFamily="18" charset="0"/>
                <a:ea typeface="Cambria Math" panose="02040503050406030204" pitchFamily="18" charset="0"/>
                <a:cs typeface="Times New Roman" panose="02020603050405020304" pitchFamily="18" charset="0"/>
              </a:rPr>
              <a:t> </a:t>
            </a:r>
            <a:endParaRPr lang="en-US" altLang="zh-CN" sz="2800">
              <a:latin typeface="Times New Roman" panose="02020603050405020304" pitchFamily="18" charset="0"/>
              <a:ea typeface="宋体" panose="02010600030101010101" pitchFamily="2" charset="-122"/>
              <a:cs typeface="Times New Roman" panose="02020603050405020304" pitchFamily="18" charset="0"/>
            </a:endParaRPr>
          </a:p>
        </p:txBody>
      </p:sp>
      <p:pic>
        <p:nvPicPr>
          <p:cNvPr id="10" name="officeArt object" title=""/>
          <p:cNvPicPr/>
          <p:nvPr/>
        </p:nvPicPr>
        <p:blipFill>
          <a:blip r:embed="rId3"/>
          <a:stretch>
            <a:fillRect/>
          </a:stretch>
        </p:blipFill>
        <p:spPr>
          <a:xfrm>
            <a:off x="978261" y="3216532"/>
            <a:ext cx="3561926" cy="2369236"/>
          </a:xfrm>
          <a:prstGeom prst="rect">
            <a:avLst/>
          </a:prstGeom>
          <a:ln w="12700" cap="flat">
            <a:noFill/>
            <a:miter lim="400000"/>
          </a:ln>
          <a:effectLst/>
        </p:spPr>
      </p:pic>
      <p:pic>
        <p:nvPicPr>
          <p:cNvPr id="14" name="officeArt object" title=""/>
          <p:cNvPicPr/>
          <p:nvPr/>
        </p:nvPicPr>
        <p:blipFill>
          <a:blip r:embed="rId4"/>
          <a:stretch>
            <a:fillRect/>
          </a:stretch>
        </p:blipFill>
        <p:spPr>
          <a:xfrm>
            <a:off x="6394798" y="3129527"/>
            <a:ext cx="3984113" cy="2543245"/>
          </a:xfrm>
          <a:prstGeom prst="rect">
            <a:avLst/>
          </a:prstGeom>
          <a:ln w="12700" cap="flat">
            <a:noFill/>
            <a:miter lim="400000"/>
          </a:ln>
          <a:effectLst/>
        </p:spPr>
      </p:pic>
    </p:spTree>
    <p:custDataLst>
      <p:tags r:id="rId5"/>
    </p:custData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r>
              <a:rPr lang="zh-CN" altLang="en-US"/>
              <a:t>探究新知</a:t>
            </a:r>
          </a:p>
        </p:txBody>
      </p:sp>
      <p:sp>
        <p:nvSpPr>
          <p:cNvPr id="8" name="文本框 7" title=""/>
          <p:cNvSpPr txBox="1"/>
          <p:nvPr/>
        </p:nvSpPr>
        <p:spPr>
          <a:xfrm>
            <a:off x="830580" y="1735083"/>
            <a:ext cx="6296085" cy="36921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sz="3200">
                <a:latin typeface="Times New Roman" panose="02020603050405020304" pitchFamily="18" charset="0"/>
                <a:ea typeface="宋体" panose="02010600030101010101" pitchFamily="2" charset="-122"/>
                <a:cs typeface="Times New Roman" panose="02020603050405020304" pitchFamily="18" charset="0"/>
              </a:rPr>
              <a:t>我们在小学里已经学过，两组对边分别平行的四边形叫做</a:t>
            </a:r>
            <a:r>
              <a:rPr lang="zh-CN" altLang="en-US" sz="32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平行四边形</a:t>
            </a:r>
            <a:r>
              <a:rPr lang="en-US" altLang="zh-CN" sz="3200">
                <a:latin typeface="Times New Roman" panose="02020603050405020304" pitchFamily="18" charset="0"/>
                <a:ea typeface="宋体" panose="02010600030101010101" pitchFamily="2" charset="-122"/>
                <a:cs typeface="Times New Roman" panose="02020603050405020304" pitchFamily="18" charset="0"/>
              </a:rPr>
              <a:t>.</a:t>
            </a:r>
            <a:r>
              <a:rPr lang="zh-CN" altLang="en-US" sz="3200">
                <a:latin typeface="Times New Roman" panose="02020603050405020304" pitchFamily="18" charset="0"/>
                <a:ea typeface="宋体" panose="02010600030101010101" pitchFamily="2" charset="-122"/>
                <a:cs typeface="Times New Roman" panose="02020603050405020304" pitchFamily="18" charset="0"/>
              </a:rPr>
              <a:t>平行四边形用符号“</a:t>
            </a:r>
            <a:r>
              <a:rPr lang="en-US" altLang="zh-CN" sz="3200">
                <a:latin typeface="Times New Roman" panose="02020603050405020304" pitchFamily="18" charset="0"/>
                <a:ea typeface="Cambria Math" panose="02040503050406030204" pitchFamily="18" charset="0"/>
                <a:cs typeface="Times New Roman" panose="02020603050405020304" pitchFamily="18" charset="0"/>
              </a:rPr>
              <a:t>▱</a:t>
            </a:r>
            <a:r>
              <a:rPr lang="zh-CN" altLang="en-US" sz="3200">
                <a:latin typeface="Times New Roman" panose="02020603050405020304" pitchFamily="18" charset="0"/>
                <a:ea typeface="宋体" panose="02010600030101010101" pitchFamily="2" charset="-122"/>
                <a:cs typeface="Times New Roman" panose="02020603050405020304" pitchFamily="18" charset="0"/>
              </a:rPr>
              <a:t>”表示</a:t>
            </a:r>
            <a:r>
              <a:rPr lang="en-US" altLang="zh-CN" sz="3200">
                <a:latin typeface="Times New Roman" panose="02020603050405020304" pitchFamily="18" charset="0"/>
                <a:ea typeface="宋体" panose="02010600030101010101" pitchFamily="2" charset="-122"/>
                <a:cs typeface="Times New Roman" panose="02020603050405020304" pitchFamily="18" charset="0"/>
              </a:rPr>
              <a:t>,</a:t>
            </a:r>
            <a:r>
              <a:rPr lang="zh-CN" altLang="en-US" sz="3200">
                <a:latin typeface="Times New Roman" panose="02020603050405020304" pitchFamily="18" charset="0"/>
                <a:ea typeface="宋体" panose="02010600030101010101" pitchFamily="2" charset="-122"/>
                <a:cs typeface="Times New Roman" panose="02020603050405020304" pitchFamily="18" charset="0"/>
              </a:rPr>
              <a:t>如图</a:t>
            </a:r>
            <a:r>
              <a:rPr lang="en-US" altLang="zh-CN" sz="3200">
                <a:latin typeface="Times New Roman" panose="02020603050405020304" pitchFamily="18" charset="0"/>
                <a:ea typeface="宋体" panose="02010600030101010101" pitchFamily="2" charset="-122"/>
                <a:cs typeface="Times New Roman" panose="02020603050405020304" pitchFamily="18" charset="0"/>
              </a:rPr>
              <a:t>,</a:t>
            </a:r>
            <a:r>
              <a:rPr lang="zh-CN" altLang="en-US" sz="3200">
                <a:latin typeface="Times New Roman" panose="02020603050405020304" pitchFamily="18" charset="0"/>
                <a:ea typeface="宋体" panose="02010600030101010101" pitchFamily="2" charset="-122"/>
                <a:cs typeface="Times New Roman" panose="02020603050405020304" pitchFamily="18" charset="0"/>
              </a:rPr>
              <a:t>平行四边形</a:t>
            </a:r>
            <a:r>
              <a:rPr lang="en-US" altLang="zh-CN" sz="3200">
                <a:latin typeface="Times New Roman" panose="02020603050405020304" pitchFamily="18" charset="0"/>
                <a:ea typeface="宋体" panose="02010600030101010101" pitchFamily="2" charset="-122"/>
                <a:cs typeface="Times New Roman" panose="02020603050405020304" pitchFamily="18" charset="0"/>
              </a:rPr>
              <a:t>ABCD</a:t>
            </a:r>
            <a:r>
              <a:rPr lang="zh-CN" altLang="en-US" sz="3200">
                <a:latin typeface="Times New Roman" panose="02020603050405020304" pitchFamily="18" charset="0"/>
                <a:ea typeface="宋体" panose="02010600030101010101" pitchFamily="2" charset="-122"/>
                <a:cs typeface="Times New Roman" panose="02020603050405020304" pitchFamily="18" charset="0"/>
              </a:rPr>
              <a:t>可记做“</a:t>
            </a:r>
            <a:r>
              <a:rPr lang="en-US" altLang="zh-CN" sz="3200">
                <a:solidFill>
                  <a:srgbClr val="FF0000"/>
                </a:solidFill>
                <a:latin typeface="Times New Roman" panose="02020603050405020304" pitchFamily="18" charset="0"/>
                <a:ea typeface="Cambria Math" panose="02040503050406030204" pitchFamily="18" charset="0"/>
                <a:cs typeface="Times New Roman" panose="02020603050405020304" pitchFamily="18" charset="0"/>
              </a:rPr>
              <a:t>▱ABCD</a:t>
            </a:r>
            <a:r>
              <a:rPr lang="zh-CN" altLang="en-US" sz="3200">
                <a:latin typeface="Times New Roman" panose="02020603050405020304" pitchFamily="18" charset="0"/>
                <a:ea typeface="宋体" panose="02010600030101010101" pitchFamily="2" charset="-122"/>
                <a:cs typeface="Times New Roman" panose="02020603050405020304" pitchFamily="18" charset="0"/>
              </a:rPr>
              <a:t>”</a:t>
            </a:r>
            <a:r>
              <a:rPr lang="en-US" altLang="zh-CN" sz="3200">
                <a:latin typeface="Times New Roman" panose="02020603050405020304" pitchFamily="18" charset="0"/>
                <a:ea typeface="宋体" panose="02010600030101010101" pitchFamily="2" charset="-122"/>
                <a:cs typeface="Times New Roman" panose="02020603050405020304" pitchFamily="18" charset="0"/>
              </a:rPr>
              <a:t>.</a:t>
            </a:r>
            <a:endParaRPr lang="zh-CN" altLang="en-US" sz="3200">
              <a:latin typeface="Times New Roman" panose="02020603050405020304" pitchFamily="18" charset="0"/>
              <a:ea typeface="宋体" panose="02010600030101010101" pitchFamily="2" charset="-122"/>
              <a:cs typeface="Times New Roman" panose="02020603050405020304" pitchFamily="18" charset="0"/>
            </a:endParaRPr>
          </a:p>
        </p:txBody>
      </p:sp>
      <p:pic>
        <p:nvPicPr>
          <p:cNvPr id="7" name="图片 6" title=""/>
          <p:cNvPicPr>
            <a:picLocks noChangeAspect="1"/>
          </p:cNvPicPr>
          <p:nvPr/>
        </p:nvPicPr>
        <p:blipFill>
          <a:blip r:embed="rId3"/>
          <a:stretch>
            <a:fillRect/>
          </a:stretch>
        </p:blipFill>
        <p:spPr>
          <a:xfrm>
            <a:off x="7037016" y="2209565"/>
            <a:ext cx="5011703" cy="2743200"/>
          </a:xfrm>
          <a:prstGeom prst="rect">
            <a:avLst/>
          </a:prstGeom>
        </p:spPr>
      </p:pic>
    </p:spTree>
    <p:custDataLst>
      <p:tags r:id="rId4"/>
    </p:custData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r>
              <a:rPr lang="zh-CN" altLang="en-US"/>
              <a:t>探究新知</a:t>
            </a:r>
          </a:p>
        </p:txBody>
      </p:sp>
      <p:sp>
        <p:nvSpPr>
          <p:cNvPr id="6" name="文本框 5" title=""/>
          <p:cNvSpPr txBox="1"/>
          <p:nvPr/>
        </p:nvSpPr>
        <p:spPr>
          <a:xfrm>
            <a:off x="915422" y="1252220"/>
            <a:ext cx="9868842" cy="45348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zh-CN" altLang="en-US" sz="2800" b="1">
                <a:solidFill>
                  <a:schemeClr val="accent1">
                    <a:lumMod val="50000"/>
                  </a:schemeClr>
                </a:solidFill>
                <a:latin typeface="Times New Roman" panose="02020603050405020304" pitchFamily="18" charset="0"/>
                <a:ea typeface="宋体" panose="02010600030101010101" pitchFamily="2" charset="-122"/>
                <a:cs typeface="Times New Roman" panose="02020603050405020304" pitchFamily="18" charset="0"/>
              </a:rPr>
              <a:t>合作学习：</a:t>
            </a:r>
            <a:endParaRPr lang="en-US" altLang="zh-CN" sz="2800" b="1">
              <a:solidFill>
                <a:schemeClr val="accent1">
                  <a:lumMod val="50000"/>
                </a:schemeClr>
              </a:solidFill>
              <a:latin typeface="Times New Roman" panose="02020603050405020304" pitchFamily="18" charset="0"/>
              <a:ea typeface="宋体" panose="02010600030101010101" pitchFamily="2" charset="-122"/>
              <a:cs typeface="Times New Roman" panose="02020603050405020304" pitchFamily="18" charset="0"/>
            </a:endParaRPr>
          </a:p>
          <a:p>
            <a:pPr algn="l">
              <a:lnSpc>
                <a:spcPct val="150000"/>
              </a:lnSpc>
            </a:pPr>
            <a:r>
              <a:rPr lang="zh-CN" altLang="en-US" sz="2800" b="1">
                <a:latin typeface="Times New Roman" panose="02020603050405020304" pitchFamily="18" charset="0"/>
                <a:ea typeface="宋体" panose="02010600030101010101" pitchFamily="2" charset="-122"/>
                <a:cs typeface="Times New Roman" panose="02020603050405020304" pitchFamily="18" charset="0"/>
              </a:rPr>
              <a:t>用两块相同的三角板拼一个平行四边形</a:t>
            </a:r>
            <a:r>
              <a:rPr lang="en-US" altLang="zh-CN" sz="2800" b="1">
                <a:latin typeface="Times New Roman" panose="02020603050405020304" pitchFamily="18" charset="0"/>
                <a:ea typeface="宋体" panose="02010600030101010101" pitchFamily="2" charset="-122"/>
                <a:cs typeface="Times New Roman" panose="02020603050405020304" pitchFamily="18" charset="0"/>
              </a:rPr>
              <a:t>.</a:t>
            </a:r>
            <a:r>
              <a:rPr lang="zh-CN" altLang="en-US" sz="2800" b="1">
                <a:latin typeface="Times New Roman" panose="02020603050405020304" pitchFamily="18" charset="0"/>
                <a:ea typeface="宋体" panose="02010600030101010101" pitchFamily="2" charset="-122"/>
                <a:cs typeface="Times New Roman" panose="02020603050405020304" pitchFamily="18" charset="0"/>
              </a:rPr>
              <a:t>讨论下面的问题</a:t>
            </a:r>
            <a:r>
              <a:rPr lang="en-US" altLang="zh-CN" sz="2800" b="1">
                <a:latin typeface="Times New Roman" panose="02020603050405020304" pitchFamily="18" charset="0"/>
                <a:ea typeface="宋体" panose="02010600030101010101" pitchFamily="2" charset="-122"/>
                <a:cs typeface="Times New Roman" panose="02020603050405020304" pitchFamily="18" charset="0"/>
              </a:rPr>
              <a:t>:</a:t>
            </a:r>
          </a:p>
          <a:p>
            <a:pPr>
              <a:lnSpc>
                <a:spcPct val="150000"/>
              </a:lnSpc>
            </a:pPr>
            <a:r>
              <a:rPr lang="en-US" altLang="zh-CN" sz="2800" b="1">
                <a:latin typeface="Times New Roman" panose="02020603050405020304" pitchFamily="18" charset="0"/>
                <a:ea typeface="宋体" panose="02010600030101010101" pitchFamily="2" charset="-122"/>
                <a:cs typeface="Times New Roman" panose="02020603050405020304" pitchFamily="18" charset="0"/>
              </a:rPr>
              <a:t>(1)</a:t>
            </a:r>
            <a:r>
              <a:rPr lang="zh-CN" altLang="en-US" sz="2800" b="1">
                <a:latin typeface="Times New Roman" panose="02020603050405020304" pitchFamily="18" charset="0"/>
                <a:ea typeface="宋体" panose="02010600030101010101" pitchFamily="2" charset="-122"/>
                <a:cs typeface="Times New Roman" panose="02020603050405020304" pitchFamily="18" charset="0"/>
              </a:rPr>
              <a:t>怎样拼能拼出一个平行四边形</a:t>
            </a:r>
            <a:r>
              <a:rPr lang="en-US" altLang="zh-CN" sz="2800" b="1">
                <a:latin typeface="Times New Roman" panose="02020603050405020304" pitchFamily="18" charset="0"/>
                <a:ea typeface="宋体" panose="02010600030101010101" pitchFamily="2" charset="-122"/>
                <a:cs typeface="Times New Roman" panose="02020603050405020304" pitchFamily="18" charset="0"/>
              </a:rPr>
              <a:t>?</a:t>
            </a:r>
            <a:r>
              <a:rPr lang="zh-CN" altLang="en-US" sz="2800" b="1">
                <a:latin typeface="Times New Roman" panose="02020603050405020304" pitchFamily="18" charset="0"/>
                <a:ea typeface="宋体" panose="02010600030101010101" pitchFamily="2" charset="-122"/>
                <a:cs typeface="Times New Roman" panose="02020603050405020304" pitchFamily="18" charset="0"/>
              </a:rPr>
              <a:t>你能拼出多少个形状不同的平行四边形</a:t>
            </a:r>
            <a:r>
              <a:rPr lang="en-US" altLang="zh-CN" sz="2800" b="1">
                <a:latin typeface="Times New Roman" panose="02020603050405020304" pitchFamily="18" charset="0"/>
                <a:ea typeface="宋体" panose="02010600030101010101" pitchFamily="2" charset="-122"/>
                <a:cs typeface="Times New Roman" panose="02020603050405020304" pitchFamily="18" charset="0"/>
              </a:rPr>
              <a:t>?</a:t>
            </a:r>
          </a:p>
          <a:p>
            <a:pPr>
              <a:lnSpc>
                <a:spcPct val="150000"/>
              </a:lnSpc>
            </a:pPr>
            <a:r>
              <a:rPr lang="en-US" altLang="zh-CN" sz="2800" b="1">
                <a:latin typeface="Times New Roman" panose="02020603050405020304" pitchFamily="18" charset="0"/>
                <a:ea typeface="宋体" panose="02010600030101010101" pitchFamily="2" charset="-122"/>
                <a:cs typeface="Times New Roman" panose="02020603050405020304" pitchFamily="18" charset="0"/>
              </a:rPr>
              <a:t>(2)</a:t>
            </a:r>
            <a:r>
              <a:rPr lang="zh-CN" altLang="en-US" sz="2800" b="1">
                <a:latin typeface="Times New Roman" panose="02020603050405020304" pitchFamily="18" charset="0"/>
                <a:ea typeface="宋体" panose="02010600030101010101" pitchFamily="2" charset="-122"/>
                <a:cs typeface="Times New Roman" panose="02020603050405020304" pitchFamily="18" charset="0"/>
              </a:rPr>
              <a:t>怎样证明你拼出的四边形是平行四边形</a:t>
            </a:r>
            <a:r>
              <a:rPr lang="en-US" altLang="zh-CN" sz="2800" b="1">
                <a:latin typeface="Times New Roman" panose="02020603050405020304" pitchFamily="18" charset="0"/>
                <a:ea typeface="宋体" panose="02010600030101010101" pitchFamily="2" charset="-122"/>
                <a:cs typeface="Times New Roman" panose="02020603050405020304" pitchFamily="18" charset="0"/>
              </a:rPr>
              <a:t>?</a:t>
            </a:r>
          </a:p>
          <a:p>
            <a:pPr>
              <a:lnSpc>
                <a:spcPct val="150000"/>
              </a:lnSpc>
            </a:pPr>
            <a:r>
              <a:rPr lang="en-US" altLang="zh-CN" sz="2800" b="1">
                <a:latin typeface="Times New Roman" panose="02020603050405020304" pitchFamily="18" charset="0"/>
                <a:ea typeface="宋体" panose="02010600030101010101" pitchFamily="2" charset="-122"/>
                <a:cs typeface="Times New Roman" panose="02020603050405020304" pitchFamily="18" charset="0"/>
              </a:rPr>
              <a:t>(3)</a:t>
            </a:r>
            <a:r>
              <a:rPr lang="zh-CN" altLang="en-US" sz="2800" b="1">
                <a:latin typeface="Times New Roman" panose="02020603050405020304" pitchFamily="18" charset="0"/>
                <a:ea typeface="宋体" panose="02010600030101010101" pitchFamily="2" charset="-122"/>
                <a:cs typeface="Times New Roman" panose="02020603050405020304" pitchFamily="18" charset="0"/>
              </a:rPr>
              <a:t>通过上述活动</a:t>
            </a:r>
            <a:r>
              <a:rPr lang="en-US" altLang="zh-CN" sz="2800" b="1">
                <a:latin typeface="Times New Roman" panose="02020603050405020304" pitchFamily="18" charset="0"/>
                <a:ea typeface="宋体" panose="02010600030101010101" pitchFamily="2" charset="-122"/>
                <a:cs typeface="Times New Roman" panose="02020603050405020304" pitchFamily="18" charset="0"/>
              </a:rPr>
              <a:t>,</a:t>
            </a:r>
            <a:r>
              <a:rPr lang="zh-CN" altLang="en-US" sz="2800" b="1">
                <a:latin typeface="Times New Roman" panose="02020603050405020304" pitchFamily="18" charset="0"/>
                <a:ea typeface="宋体" panose="02010600030101010101" pitchFamily="2" charset="-122"/>
                <a:cs typeface="Times New Roman" panose="02020603050405020304" pitchFamily="18" charset="0"/>
              </a:rPr>
              <a:t>你发现平行四边形有哪些性质</a:t>
            </a:r>
            <a:r>
              <a:rPr lang="en-US" altLang="zh-CN" sz="2800" b="1">
                <a:latin typeface="Times New Roman" panose="02020603050405020304" pitchFamily="18" charset="0"/>
                <a:ea typeface="宋体" panose="02010600030101010101" pitchFamily="2" charset="-122"/>
                <a:cs typeface="Times New Roman" panose="02020603050405020304" pitchFamily="18" charset="0"/>
              </a:rPr>
              <a:t>?</a:t>
            </a:r>
            <a:r>
              <a:rPr lang="zh-CN" altLang="en-US" sz="2800" b="1">
                <a:latin typeface="Times New Roman" panose="02020603050405020304" pitchFamily="18" charset="0"/>
                <a:ea typeface="宋体" panose="02010600030101010101" pitchFamily="2" charset="-122"/>
                <a:cs typeface="Times New Roman" panose="02020603050405020304" pitchFamily="18" charset="0"/>
              </a:rPr>
              <a:t>你能证明这些 性质吗</a:t>
            </a:r>
            <a:r>
              <a:rPr lang="en-US" altLang="zh-CN" sz="2800" b="1">
                <a:latin typeface="Times New Roman" panose="02020603050405020304" pitchFamily="18" charset="0"/>
                <a:ea typeface="宋体" panose="02010600030101010101" pitchFamily="2" charset="-122"/>
                <a:cs typeface="Times New Roman" panose="02020603050405020304" pitchFamily="18" charset="0"/>
              </a:rPr>
              <a:t>? </a:t>
            </a:r>
          </a:p>
        </p:txBody>
      </p:sp>
    </p:spTree>
    <p:custDataLst>
      <p:tags r:id="rId3"/>
    </p:custData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r>
              <a:rPr lang="zh-CN" altLang="en-US"/>
              <a:t>探究新知</a:t>
            </a:r>
          </a:p>
        </p:txBody>
      </p:sp>
      <p:sp>
        <p:nvSpPr>
          <p:cNvPr id="6" name="文本框 5" title=""/>
          <p:cNvSpPr txBox="1"/>
          <p:nvPr/>
        </p:nvSpPr>
        <p:spPr>
          <a:xfrm>
            <a:off x="915422" y="1252220"/>
            <a:ext cx="9868842" cy="259583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zh-CN" altLang="en-US" sz="2800" b="1">
                <a:solidFill>
                  <a:schemeClr val="accent1">
                    <a:lumMod val="50000"/>
                  </a:schemeClr>
                </a:solidFill>
                <a:latin typeface="Times New Roman" panose="02020603050405020304" pitchFamily="18" charset="0"/>
                <a:ea typeface="宋体" panose="02010600030101010101" pitchFamily="2" charset="-122"/>
                <a:cs typeface="Times New Roman" panose="02020603050405020304" pitchFamily="18" charset="0"/>
              </a:rPr>
              <a:t>合作学习：</a:t>
            </a:r>
            <a:endParaRPr lang="en-US" altLang="zh-CN" sz="2800" b="1">
              <a:solidFill>
                <a:schemeClr val="accent1">
                  <a:lumMod val="50000"/>
                </a:schemeClr>
              </a:solidFill>
              <a:latin typeface="Times New Roman" panose="02020603050405020304" pitchFamily="18" charset="0"/>
              <a:ea typeface="宋体" panose="02010600030101010101" pitchFamily="2" charset="-122"/>
              <a:cs typeface="Times New Roman" panose="02020603050405020304" pitchFamily="18" charset="0"/>
            </a:endParaRPr>
          </a:p>
          <a:p>
            <a:pPr algn="l">
              <a:lnSpc>
                <a:spcPct val="150000"/>
              </a:lnSpc>
            </a:pPr>
            <a:r>
              <a:rPr lang="zh-CN" altLang="en-US" sz="2800" b="1">
                <a:latin typeface="Times New Roman" panose="02020603050405020304" pitchFamily="18" charset="0"/>
                <a:ea typeface="宋体" panose="02010600030101010101" pitchFamily="2" charset="-122"/>
                <a:cs typeface="Times New Roman" panose="02020603050405020304" pitchFamily="18" charset="0"/>
              </a:rPr>
              <a:t>用两块相同的三角板拼一个平行四边形</a:t>
            </a:r>
            <a:r>
              <a:rPr lang="en-US" altLang="zh-CN" sz="2800" b="1">
                <a:latin typeface="Times New Roman" panose="02020603050405020304" pitchFamily="18" charset="0"/>
                <a:ea typeface="宋体" panose="02010600030101010101" pitchFamily="2" charset="-122"/>
                <a:cs typeface="Times New Roman" panose="02020603050405020304" pitchFamily="18" charset="0"/>
              </a:rPr>
              <a:t>.</a:t>
            </a:r>
            <a:r>
              <a:rPr lang="zh-CN" altLang="en-US" sz="2800" b="1">
                <a:latin typeface="Times New Roman" panose="02020603050405020304" pitchFamily="18" charset="0"/>
                <a:ea typeface="宋体" panose="02010600030101010101" pitchFamily="2" charset="-122"/>
                <a:cs typeface="Times New Roman" panose="02020603050405020304" pitchFamily="18" charset="0"/>
              </a:rPr>
              <a:t>讨论下面的问题</a:t>
            </a:r>
            <a:r>
              <a:rPr lang="en-US" altLang="zh-CN" sz="2800" b="1">
                <a:latin typeface="Times New Roman" panose="02020603050405020304" pitchFamily="18" charset="0"/>
                <a:ea typeface="宋体" panose="02010600030101010101" pitchFamily="2" charset="-122"/>
                <a:cs typeface="Times New Roman" panose="02020603050405020304" pitchFamily="18" charset="0"/>
              </a:rPr>
              <a:t>:</a:t>
            </a:r>
          </a:p>
          <a:p>
            <a:pPr algn="l">
              <a:lnSpc>
                <a:spcPct val="150000"/>
              </a:lnSpc>
            </a:pPr>
            <a:r>
              <a:rPr lang="en-US" altLang="zh-CN" sz="2800" b="1">
                <a:latin typeface="Times New Roman" panose="02020603050405020304" pitchFamily="18" charset="0"/>
                <a:ea typeface="宋体" panose="02010600030101010101" pitchFamily="2" charset="-122"/>
                <a:cs typeface="Times New Roman" panose="02020603050405020304" pitchFamily="18" charset="0"/>
              </a:rPr>
              <a:t>(1)</a:t>
            </a:r>
            <a:r>
              <a:rPr lang="zh-CN" altLang="en-US" sz="2800" b="1">
                <a:latin typeface="Times New Roman" panose="02020603050405020304" pitchFamily="18" charset="0"/>
                <a:ea typeface="宋体" panose="02010600030101010101" pitchFamily="2" charset="-122"/>
                <a:cs typeface="Times New Roman" panose="02020603050405020304" pitchFamily="18" charset="0"/>
              </a:rPr>
              <a:t>怎样拼能拼出一个平行四边形</a:t>
            </a:r>
            <a:r>
              <a:rPr lang="en-US" altLang="zh-CN" sz="2800" b="1">
                <a:latin typeface="Times New Roman" panose="02020603050405020304" pitchFamily="18" charset="0"/>
                <a:ea typeface="宋体" panose="02010600030101010101" pitchFamily="2" charset="-122"/>
                <a:cs typeface="Times New Roman" panose="02020603050405020304" pitchFamily="18" charset="0"/>
              </a:rPr>
              <a:t>?</a:t>
            </a:r>
            <a:r>
              <a:rPr lang="zh-CN" altLang="en-US" sz="2800" b="1">
                <a:latin typeface="Times New Roman" panose="02020603050405020304" pitchFamily="18" charset="0"/>
                <a:ea typeface="宋体" panose="02010600030101010101" pitchFamily="2" charset="-122"/>
                <a:cs typeface="Times New Roman" panose="02020603050405020304" pitchFamily="18" charset="0"/>
              </a:rPr>
              <a:t>你能拼出多少个形状不同的平行四边形</a:t>
            </a:r>
            <a:r>
              <a:rPr lang="en-US" altLang="zh-CN" sz="2800" b="1">
                <a:latin typeface="Times New Roman" panose="02020603050405020304" pitchFamily="18" charset="0"/>
                <a:ea typeface="宋体" panose="02010600030101010101" pitchFamily="2" charset="-122"/>
                <a:cs typeface="Times New Roman" panose="02020603050405020304" pitchFamily="18" charset="0"/>
              </a:rPr>
              <a:t>?</a:t>
            </a:r>
          </a:p>
        </p:txBody>
      </p:sp>
      <p:pic>
        <p:nvPicPr>
          <p:cNvPr id="4" name="图片 3" title=""/>
          <p:cNvPicPr>
            <a:picLocks noChangeAspect="1"/>
          </p:cNvPicPr>
          <p:nvPr/>
        </p:nvPicPr>
        <p:blipFill>
          <a:blip r:embed="rId3"/>
          <a:stretch>
            <a:fillRect/>
          </a:stretch>
        </p:blipFill>
        <p:spPr>
          <a:xfrm>
            <a:off x="915422" y="3917123"/>
            <a:ext cx="2210535" cy="1722978"/>
          </a:xfrm>
          <a:prstGeom prst="rect">
            <a:avLst/>
          </a:prstGeom>
        </p:spPr>
      </p:pic>
      <p:pic>
        <p:nvPicPr>
          <p:cNvPr id="7" name="图片 6" title=""/>
          <p:cNvPicPr>
            <a:picLocks noChangeAspect="1"/>
          </p:cNvPicPr>
          <p:nvPr/>
        </p:nvPicPr>
        <p:blipFill>
          <a:blip r:embed="rId4"/>
          <a:stretch>
            <a:fillRect/>
          </a:stretch>
        </p:blipFill>
        <p:spPr>
          <a:xfrm>
            <a:off x="3557347" y="3917123"/>
            <a:ext cx="4160764" cy="1722978"/>
          </a:xfrm>
          <a:prstGeom prst="rect">
            <a:avLst/>
          </a:prstGeom>
        </p:spPr>
      </p:pic>
      <p:pic>
        <p:nvPicPr>
          <p:cNvPr id="9" name="图片 8" title=""/>
          <p:cNvPicPr>
            <a:picLocks noChangeAspect="1"/>
          </p:cNvPicPr>
          <p:nvPr/>
        </p:nvPicPr>
        <p:blipFill>
          <a:blip r:embed="rId5"/>
          <a:stretch>
            <a:fillRect/>
          </a:stretch>
        </p:blipFill>
        <p:spPr>
          <a:xfrm>
            <a:off x="7475286" y="3429000"/>
            <a:ext cx="3181517" cy="2210535"/>
          </a:xfrm>
          <a:prstGeom prst="rect">
            <a:avLst/>
          </a:prstGeom>
        </p:spPr>
      </p:pic>
    </p:spTree>
    <p:custDataLst>
      <p:tags r:id="rId6"/>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8" presetClass="entr" presetSubtype="32" dur="5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out)">
                                      <p:cBhvr>
                                        <p:cTn id="7" dur="500"/>
                                        <p:tgtEl>
                                          <p:spTgt spid="4"/>
                                        </p:tgtEl>
                                      </p:cBhvr>
                                    </p:animEffect>
                                  </p:childTnLst>
                                </p:cTn>
                              </p:par>
                              <p:par>
                                <p:cTn id="8" presetID="8" presetClass="entr" presetSubtype="32" dur="50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amond(out)">
                                      <p:cBhvr>
                                        <p:cTn id="10" dur="500"/>
                                        <p:tgtEl>
                                          <p:spTgt spid="7"/>
                                        </p:tgtEl>
                                      </p:cBhvr>
                                    </p:animEffect>
                                  </p:childTnLst>
                                </p:cTn>
                              </p:par>
                              <p:par>
                                <p:cTn id="11" presetID="8" presetClass="entr" presetSubtype="32" dur="50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diamond(out)">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r>
              <a:rPr lang="zh-CN" altLang="en-US"/>
              <a:t>探究新知</a:t>
            </a:r>
          </a:p>
        </p:txBody>
      </p:sp>
      <p:sp>
        <p:nvSpPr>
          <p:cNvPr id="6" name="文本框 5" title=""/>
          <p:cNvSpPr txBox="1"/>
          <p:nvPr/>
        </p:nvSpPr>
        <p:spPr>
          <a:xfrm>
            <a:off x="915422" y="1252220"/>
            <a:ext cx="9868842" cy="65684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altLang="zh-CN" sz="2800" b="1">
                <a:latin typeface="Times New Roman" panose="02020603050405020304" pitchFamily="18" charset="0"/>
                <a:ea typeface="宋体" panose="02010600030101010101" pitchFamily="2" charset="-122"/>
                <a:cs typeface="Times New Roman" panose="02020603050405020304" pitchFamily="18" charset="0"/>
              </a:rPr>
              <a:t>(2)</a:t>
            </a:r>
            <a:r>
              <a:rPr lang="zh-CN" altLang="en-US" sz="2800" b="1">
                <a:latin typeface="Times New Roman" panose="02020603050405020304" pitchFamily="18" charset="0"/>
                <a:ea typeface="宋体" panose="02010600030101010101" pitchFamily="2" charset="-122"/>
                <a:cs typeface="Times New Roman" panose="02020603050405020304" pitchFamily="18" charset="0"/>
              </a:rPr>
              <a:t>怎样证明你拼出的四边形是平行四边形</a:t>
            </a:r>
            <a:r>
              <a:rPr lang="en-US" altLang="zh-CN" sz="2800" b="1">
                <a:latin typeface="Times New Roman" panose="02020603050405020304" pitchFamily="18" charset="0"/>
                <a:ea typeface="宋体" panose="02010600030101010101" pitchFamily="2" charset="-122"/>
                <a:cs typeface="Times New Roman" panose="02020603050405020304" pitchFamily="18" charset="0"/>
              </a:rPr>
              <a:t>?</a:t>
            </a:r>
          </a:p>
        </p:txBody>
      </p:sp>
      <p:sp>
        <p:nvSpPr>
          <p:cNvPr id="7" name="文本框 6" title=""/>
          <p:cNvSpPr txBox="1"/>
          <p:nvPr/>
        </p:nvSpPr>
        <p:spPr>
          <a:xfrm>
            <a:off x="915422" y="1957705"/>
            <a:ext cx="7813800" cy="397031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以右图为例</a:t>
            </a:r>
            <a:r>
              <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p>
          <a:p>
            <a:pPr>
              <a:lnSpc>
                <a:spcPct val="150000"/>
              </a:lnSpc>
            </a:pP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证明：</a:t>
            </a:r>
            <a:endPar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pP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∵四边形</a:t>
            </a:r>
            <a:r>
              <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ABCD</a:t>
            </a: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是用两块相同的三角板拼成的</a:t>
            </a:r>
            <a:endPar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pP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1=∠2,∠3=∠4</a:t>
            </a:r>
          </a:p>
          <a:p>
            <a:pPr>
              <a:lnSpc>
                <a:spcPct val="150000"/>
              </a:lnSpc>
            </a:pP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AB</a:t>
            </a: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CD</a:t>
            </a: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AD</a:t>
            </a: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BC</a:t>
            </a:r>
          </a:p>
          <a:p>
            <a:pPr>
              <a:lnSpc>
                <a:spcPct val="150000"/>
              </a:lnSpc>
            </a:pP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∴四边形</a:t>
            </a:r>
            <a:r>
              <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ABCD</a:t>
            </a: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是平行四边形</a:t>
            </a:r>
            <a:endPar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pic>
        <p:nvPicPr>
          <p:cNvPr id="9" name="图片 8" title=""/>
          <p:cNvPicPr>
            <a:picLocks noChangeAspect="1"/>
          </p:cNvPicPr>
          <p:nvPr/>
        </p:nvPicPr>
        <p:blipFill>
          <a:blip r:embed="rId3"/>
          <a:stretch>
            <a:fillRect/>
          </a:stretch>
        </p:blipFill>
        <p:spPr>
          <a:xfrm>
            <a:off x="6372095" y="3007166"/>
            <a:ext cx="5665211" cy="2979911"/>
          </a:xfrm>
          <a:prstGeom prst="rect">
            <a:avLst/>
          </a:prstGeom>
        </p:spPr>
      </p:pic>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dur="1" fill="hold"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dur="1" fill="hold"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dur="1"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p:stCondLst>
                              <p:cond delay="0"/>
                            </p:stCondLst>
                            <p:childTnLst>
                              <p:par>
                                <p:cTn id="19" presetID="1" presetClass="entr" presetSubtype="0" dur="1" fill="hold"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p:stCondLst>
                              <p:cond delay="0"/>
                            </p:stCondLst>
                            <p:childTnLst>
                              <p:par>
                                <p:cTn id="23" presetID="1" presetClass="entr" presetSubtype="0" dur="1" fill="hold" nodeType="click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r>
              <a:rPr lang="zh-CN" altLang="en-US"/>
              <a:t>探究新知</a:t>
            </a:r>
          </a:p>
        </p:txBody>
      </p:sp>
      <p:sp>
        <p:nvSpPr>
          <p:cNvPr id="6" name="文本框 5" title=""/>
          <p:cNvSpPr txBox="1"/>
          <p:nvPr/>
        </p:nvSpPr>
        <p:spPr>
          <a:xfrm>
            <a:off x="915422" y="1252220"/>
            <a:ext cx="9868842" cy="147617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altLang="zh-CN" sz="3200">
                <a:latin typeface="Times New Roman" panose="02020603050405020304" pitchFamily="18" charset="0"/>
                <a:ea typeface="宋体" panose="02010600030101010101" pitchFamily="2" charset="-122"/>
                <a:cs typeface="Times New Roman" panose="02020603050405020304" pitchFamily="18" charset="0"/>
              </a:rPr>
              <a:t>(3)</a:t>
            </a:r>
            <a:r>
              <a:rPr lang="zh-CN" altLang="en-US" sz="3200">
                <a:latin typeface="Times New Roman" panose="02020603050405020304" pitchFamily="18" charset="0"/>
                <a:ea typeface="宋体" panose="02010600030101010101" pitchFamily="2" charset="-122"/>
                <a:cs typeface="Times New Roman" panose="02020603050405020304" pitchFamily="18" charset="0"/>
              </a:rPr>
              <a:t>通过上述活动</a:t>
            </a:r>
            <a:r>
              <a:rPr lang="en-US" altLang="zh-CN" sz="3200">
                <a:latin typeface="Times New Roman" panose="02020603050405020304" pitchFamily="18" charset="0"/>
                <a:ea typeface="宋体" panose="02010600030101010101" pitchFamily="2" charset="-122"/>
                <a:cs typeface="Times New Roman" panose="02020603050405020304" pitchFamily="18" charset="0"/>
              </a:rPr>
              <a:t>,</a:t>
            </a:r>
            <a:r>
              <a:rPr lang="zh-CN" altLang="en-US" sz="3200">
                <a:latin typeface="Times New Roman" panose="02020603050405020304" pitchFamily="18" charset="0"/>
                <a:ea typeface="宋体" panose="02010600030101010101" pitchFamily="2" charset="-122"/>
                <a:cs typeface="Times New Roman" panose="02020603050405020304" pitchFamily="18" charset="0"/>
              </a:rPr>
              <a:t>你发现平行四边形有哪些性质</a:t>
            </a:r>
            <a:r>
              <a:rPr lang="en-US" altLang="zh-CN" sz="3200">
                <a:latin typeface="Times New Roman" panose="02020603050405020304" pitchFamily="18" charset="0"/>
                <a:ea typeface="宋体" panose="02010600030101010101" pitchFamily="2" charset="-122"/>
                <a:cs typeface="Times New Roman" panose="02020603050405020304" pitchFamily="18" charset="0"/>
              </a:rPr>
              <a:t>?</a:t>
            </a:r>
            <a:r>
              <a:rPr lang="zh-CN" altLang="en-US" sz="3200">
                <a:latin typeface="Times New Roman" panose="02020603050405020304" pitchFamily="18" charset="0"/>
                <a:ea typeface="宋体" panose="02010600030101010101" pitchFamily="2" charset="-122"/>
                <a:cs typeface="Times New Roman" panose="02020603050405020304" pitchFamily="18" charset="0"/>
              </a:rPr>
              <a:t>你能证明这些性质吗</a:t>
            </a:r>
            <a:r>
              <a:rPr lang="en-US" altLang="zh-CN" sz="3200">
                <a:latin typeface="Times New Roman" panose="02020603050405020304" pitchFamily="18" charset="0"/>
                <a:ea typeface="宋体" panose="02010600030101010101" pitchFamily="2" charset="-122"/>
                <a:cs typeface="Times New Roman" panose="02020603050405020304" pitchFamily="18" charset="0"/>
              </a:rPr>
              <a:t>? </a:t>
            </a:r>
          </a:p>
        </p:txBody>
      </p:sp>
      <p:sp>
        <p:nvSpPr>
          <p:cNvPr id="7" name="文本框 6" title=""/>
          <p:cNvSpPr txBox="1"/>
          <p:nvPr/>
        </p:nvSpPr>
        <p:spPr>
          <a:xfrm>
            <a:off x="915422" y="2894761"/>
            <a:ext cx="7813800" cy="221483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3200">
                <a:solidFill>
                  <a:schemeClr val="tx1">
                    <a:lumMod val="95000"/>
                    <a:lumOff val="5000"/>
                  </a:schemeClr>
                </a:solidFill>
                <a:latin typeface="Times New Roman" panose="02020603050405020304" pitchFamily="18" charset="0"/>
                <a:ea typeface="宋体" panose="02010600030101010101" pitchFamily="2" charset="-122"/>
                <a:cs typeface="Times New Roman" panose="02020603050405020304" pitchFamily="18" charset="0"/>
              </a:rPr>
              <a:t>平行四边形有以下性质定理</a:t>
            </a:r>
            <a:r>
              <a:rPr lang="en-US" altLang="zh-CN" sz="3200">
                <a:solidFill>
                  <a:schemeClr val="tx1">
                    <a:lumMod val="95000"/>
                    <a:lumOff val="5000"/>
                  </a:schemeClr>
                </a:solidFill>
                <a:latin typeface="Times New Roman" panose="02020603050405020304" pitchFamily="18" charset="0"/>
                <a:ea typeface="宋体" panose="02010600030101010101" pitchFamily="2" charset="-122"/>
                <a:cs typeface="Times New Roman" panose="02020603050405020304" pitchFamily="18" charset="0"/>
              </a:rPr>
              <a:t>:</a:t>
            </a:r>
          </a:p>
          <a:p>
            <a:pPr>
              <a:lnSpc>
                <a:spcPct val="150000"/>
              </a:lnSpc>
            </a:pPr>
            <a:r>
              <a:rPr lang="zh-CN" altLang="en-US" sz="32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平行四边形的对角相等</a:t>
            </a:r>
            <a:r>
              <a:rPr lang="en-US" altLang="zh-CN" sz="32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p>
          <a:p>
            <a:pPr>
              <a:lnSpc>
                <a:spcPct val="150000"/>
              </a:lnSpc>
            </a:pPr>
            <a:r>
              <a:rPr lang="zh-CN" altLang="en-US" sz="32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平行四边形的对边相等</a:t>
            </a:r>
            <a:r>
              <a:rPr lang="en-US" altLang="zh-CN" sz="32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p>
        </p:txBody>
      </p:sp>
      <p:pic>
        <p:nvPicPr>
          <p:cNvPr id="4" name="图片 3" title=""/>
          <p:cNvPicPr>
            <a:picLocks noChangeAspect="1"/>
          </p:cNvPicPr>
          <p:nvPr/>
        </p:nvPicPr>
        <p:blipFill>
          <a:blip r:embed="rId3"/>
          <a:stretch>
            <a:fillRect/>
          </a:stretch>
        </p:blipFill>
        <p:spPr>
          <a:xfrm>
            <a:off x="6383422" y="2624904"/>
            <a:ext cx="5032437" cy="2754549"/>
          </a:xfrm>
          <a:prstGeom prst="rect">
            <a:avLst/>
          </a:prstGeom>
        </p:spPr>
      </p:pic>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dur="1"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r>
              <a:rPr lang="zh-CN" altLang="en-US"/>
              <a:t>探究新知</a:t>
            </a:r>
          </a:p>
        </p:txBody>
      </p:sp>
      <p:sp>
        <p:nvSpPr>
          <p:cNvPr id="6" name="文本框 5" title=""/>
          <p:cNvSpPr txBox="1"/>
          <p:nvPr/>
        </p:nvSpPr>
        <p:spPr>
          <a:xfrm>
            <a:off x="830580" y="1156327"/>
            <a:ext cx="10530840" cy="147989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10000"/>
              </a:lnSpc>
            </a:pPr>
            <a:r>
              <a:rPr lang="zh-CN" altLang="en-US" sz="2800">
                <a:latin typeface="Times New Roman" panose="02020603050405020304" pitchFamily="18" charset="0"/>
                <a:ea typeface="宋体" panose="02010600030101010101" pitchFamily="2" charset="-122"/>
                <a:cs typeface="Times New Roman" panose="02020603050405020304" pitchFamily="18" charset="0"/>
              </a:rPr>
              <a:t>已知</a:t>
            </a:r>
            <a:r>
              <a:rPr lang="en-US" altLang="zh-CN" sz="2800">
                <a:latin typeface="Times New Roman" panose="02020603050405020304" pitchFamily="18" charset="0"/>
                <a:ea typeface="宋体" panose="02010600030101010101" pitchFamily="2" charset="-122"/>
                <a:cs typeface="Times New Roman" panose="02020603050405020304" pitchFamily="18" charset="0"/>
              </a:rPr>
              <a:t>:</a:t>
            </a:r>
            <a:r>
              <a:rPr lang="zh-CN" altLang="en-US" sz="2800">
                <a:latin typeface="Times New Roman" panose="02020603050405020304" pitchFamily="18" charset="0"/>
                <a:ea typeface="宋体" panose="02010600030101010101" pitchFamily="2" charset="-122"/>
                <a:cs typeface="Times New Roman" panose="02020603050405020304" pitchFamily="18" charset="0"/>
              </a:rPr>
              <a:t>四边形</a:t>
            </a:r>
            <a:r>
              <a:rPr lang="en-US" altLang="zh-CN" sz="2800">
                <a:latin typeface="Times New Roman" panose="02020603050405020304" pitchFamily="18" charset="0"/>
                <a:ea typeface="宋体" panose="02010600030101010101" pitchFamily="2" charset="-122"/>
                <a:cs typeface="Times New Roman" panose="02020603050405020304" pitchFamily="18" charset="0"/>
              </a:rPr>
              <a:t>ABCD</a:t>
            </a:r>
            <a:r>
              <a:rPr lang="zh-CN" altLang="en-US" sz="2800">
                <a:latin typeface="Times New Roman" panose="02020603050405020304" pitchFamily="18" charset="0"/>
                <a:ea typeface="宋体" panose="02010600030101010101" pitchFamily="2" charset="-122"/>
                <a:cs typeface="Times New Roman" panose="02020603050405020304" pitchFamily="18" charset="0"/>
              </a:rPr>
              <a:t>是平行四边形</a:t>
            </a:r>
            <a:r>
              <a:rPr lang="en-US" altLang="zh-CN" sz="2800">
                <a:latin typeface="Times New Roman" panose="02020603050405020304" pitchFamily="18" charset="0"/>
                <a:ea typeface="宋体" panose="02010600030101010101" pitchFamily="2" charset="-122"/>
                <a:cs typeface="Times New Roman" panose="02020603050405020304" pitchFamily="18" charset="0"/>
              </a:rPr>
              <a:t>.</a:t>
            </a:r>
          </a:p>
          <a:p>
            <a:pPr algn="l">
              <a:lnSpc>
                <a:spcPct val="110000"/>
              </a:lnSpc>
            </a:pPr>
            <a:r>
              <a:rPr lang="zh-CN" altLang="en-US" sz="2800">
                <a:latin typeface="Times New Roman" panose="02020603050405020304" pitchFamily="18" charset="0"/>
                <a:ea typeface="宋体" panose="02010600030101010101" pitchFamily="2" charset="-122"/>
                <a:cs typeface="Times New Roman" panose="02020603050405020304" pitchFamily="18" charset="0"/>
              </a:rPr>
              <a:t>求证</a:t>
            </a:r>
            <a:r>
              <a:rPr lang="en-US" altLang="zh-CN" sz="2800">
                <a:latin typeface="Times New Roman" panose="02020603050405020304" pitchFamily="18" charset="0"/>
                <a:ea typeface="宋体" panose="02010600030101010101" pitchFamily="2" charset="-122"/>
                <a:cs typeface="Times New Roman" panose="02020603050405020304" pitchFamily="18" charset="0"/>
              </a:rPr>
              <a:t>:∠A=∠C,∠ABC=∠CDA;</a:t>
            </a:r>
          </a:p>
          <a:p>
            <a:pPr algn="l">
              <a:lnSpc>
                <a:spcPct val="110000"/>
              </a:lnSpc>
            </a:pPr>
            <a:r>
              <a:rPr lang="en-US" altLang="zh-CN" sz="2800">
                <a:latin typeface="Times New Roman" panose="02020603050405020304" pitchFamily="18" charset="0"/>
                <a:ea typeface="宋体" panose="02010600030101010101" pitchFamily="2" charset="-122"/>
                <a:cs typeface="Times New Roman" panose="02020603050405020304" pitchFamily="18" charset="0"/>
              </a:rPr>
              <a:t>AB=CD,BC= DA.</a:t>
            </a:r>
          </a:p>
        </p:txBody>
      </p:sp>
      <p:sp>
        <p:nvSpPr>
          <p:cNvPr id="4" name="文本框 3" title=""/>
          <p:cNvSpPr txBox="1"/>
          <p:nvPr/>
        </p:nvSpPr>
        <p:spPr>
          <a:xfrm>
            <a:off x="830580" y="2636219"/>
            <a:ext cx="8530236" cy="388414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0000"/>
              </a:lnSpc>
            </a:pP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证明：连结</a:t>
            </a:r>
            <a:r>
              <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BD.</a:t>
            </a:r>
          </a:p>
          <a:p>
            <a:pPr>
              <a:lnSpc>
                <a:spcPct val="110000"/>
              </a:lnSpc>
            </a:pP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在四边形</a:t>
            </a:r>
            <a:r>
              <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ABCD</a:t>
            </a: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中</a:t>
            </a:r>
            <a:r>
              <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,AB//CD(</a:t>
            </a: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平行四边形的定义</a:t>
            </a:r>
            <a:r>
              <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p>
          <a:p>
            <a:pPr>
              <a:lnSpc>
                <a:spcPct val="110000"/>
              </a:lnSpc>
            </a:pP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∠ABD=∠CDB.</a:t>
            </a:r>
          </a:p>
          <a:p>
            <a:pPr>
              <a:lnSpc>
                <a:spcPct val="110000"/>
              </a:lnSpc>
            </a:pP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同理，∠</a:t>
            </a:r>
            <a:r>
              <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ADB=∠CBD.</a:t>
            </a:r>
          </a:p>
          <a:p>
            <a:pPr>
              <a:lnSpc>
                <a:spcPct val="110000"/>
              </a:lnSpc>
            </a:pP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又∵</a:t>
            </a:r>
            <a:r>
              <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BD=DB,</a:t>
            </a:r>
          </a:p>
          <a:p>
            <a:pPr>
              <a:lnSpc>
                <a:spcPct val="110000"/>
              </a:lnSpc>
            </a:pP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△ABD≌△CDB.</a:t>
            </a:r>
          </a:p>
          <a:p>
            <a:pPr>
              <a:lnSpc>
                <a:spcPct val="110000"/>
              </a:lnSpc>
            </a:pP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AB=CD, BC=DA,∠A=∠C.</a:t>
            </a:r>
          </a:p>
          <a:p>
            <a:pPr>
              <a:lnSpc>
                <a:spcPct val="110000"/>
              </a:lnSpc>
            </a:pP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同理可得，∠</a:t>
            </a:r>
            <a:r>
              <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ABC=∠CDA.</a:t>
            </a:r>
          </a:p>
        </p:txBody>
      </p:sp>
      <p:pic>
        <p:nvPicPr>
          <p:cNvPr id="8" name="图片 7" title=""/>
          <p:cNvPicPr>
            <a:picLocks noChangeAspect="1"/>
          </p:cNvPicPr>
          <p:nvPr/>
        </p:nvPicPr>
        <p:blipFill>
          <a:blip r:embed="rId3"/>
          <a:stretch>
            <a:fillRect/>
          </a:stretch>
        </p:blipFill>
        <p:spPr>
          <a:xfrm>
            <a:off x="7017422" y="3062247"/>
            <a:ext cx="4686787" cy="2565354"/>
          </a:xfrm>
          <a:prstGeom prst="rect">
            <a:avLst/>
          </a:prstGeom>
        </p:spPr>
      </p:pic>
      <p:pic>
        <p:nvPicPr>
          <p:cNvPr id="10" name="图片 9" title=""/>
          <p:cNvPicPr>
            <a:picLocks noChangeAspect="1"/>
          </p:cNvPicPr>
          <p:nvPr/>
        </p:nvPicPr>
        <p:blipFill>
          <a:blip r:embed="rId4"/>
          <a:stretch>
            <a:fillRect/>
          </a:stretch>
        </p:blipFill>
        <p:spPr>
          <a:xfrm>
            <a:off x="7017421" y="3062247"/>
            <a:ext cx="4686787" cy="2565354"/>
          </a:xfrm>
          <a:prstGeom prst="rect">
            <a:avLst/>
          </a:prstGeom>
        </p:spPr>
      </p:pic>
    </p:spTree>
    <p:custDataLst>
      <p:tags r:id="rId5"/>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dur="1"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dur="1"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dur="1"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p:stCondLst>
                              <p:cond delay="0"/>
                            </p:stCondLst>
                            <p:childTnLst>
                              <p:par>
                                <p:cTn id="19" presetID="1" presetClass="entr" presetSubtype="0" dur="1"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p:stCondLst>
                              <p:cond delay="0"/>
                            </p:stCondLst>
                            <p:childTnLst>
                              <p:par>
                                <p:cTn id="23" presetID="1" presetClass="entr" presetSubtype="0" dur="1"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p:stCondLst>
                              <p:cond delay="0"/>
                            </p:stCondLst>
                            <p:childTnLst>
                              <p:par>
                                <p:cTn id="27" presetID="1" presetClass="entr" presetSubtype="0" dur="1" fill="hold" nodeType="click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p:stCondLst>
                              <p:cond delay="0"/>
                            </p:stCondLst>
                            <p:childTnLst>
                              <p:par>
                                <p:cTn id="31" presetID="1" presetClass="entr" presetSubtype="0" dur="1" fill="hold" nodeType="clickEffect">
                                  <p:stCondLst>
                                    <p:cond delay="0"/>
                                  </p:stCondLst>
                                  <p:childTnLst>
                                    <p:set>
                                      <p:cBhvr>
                                        <p:cTn id="3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p:stCondLst>
                              <p:cond delay="0"/>
                            </p:stCondLst>
                            <p:childTnLst>
                              <p:par>
                                <p:cTn id="35" presetID="1" presetClass="entr" presetSubtype="0" dur="1" fill="hold"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r>
              <a:rPr lang="zh-CN" altLang="en-US"/>
              <a:t>例题精讲</a:t>
            </a:r>
          </a:p>
        </p:txBody>
      </p:sp>
      <p:sp>
        <p:nvSpPr>
          <p:cNvPr id="5" name="文本框 4" title=""/>
          <p:cNvSpPr txBox="1"/>
          <p:nvPr/>
        </p:nvSpPr>
        <p:spPr>
          <a:xfrm>
            <a:off x="830580" y="1252220"/>
            <a:ext cx="10877512" cy="100155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0000"/>
              </a:lnSpc>
            </a:pPr>
            <a:r>
              <a:rPr lang="zh-CN" altLang="en-US" sz="2800">
                <a:latin typeface="Times New Roman" panose="02020603050405020304" pitchFamily="18" charset="0"/>
                <a:ea typeface="宋体" panose="02010600030101010101" pitchFamily="2" charset="-122"/>
                <a:cs typeface="Times New Roman" panose="02020603050405020304" pitchFamily="18" charset="0"/>
              </a:rPr>
              <a:t>例</a:t>
            </a:r>
            <a:r>
              <a:rPr lang="en-US" altLang="zh-CN" sz="2800">
                <a:latin typeface="Times New Roman" panose="02020603050405020304" pitchFamily="18" charset="0"/>
                <a:ea typeface="宋体" panose="02010600030101010101" pitchFamily="2" charset="-122"/>
                <a:cs typeface="Times New Roman" panose="02020603050405020304" pitchFamily="18" charset="0"/>
              </a:rPr>
              <a:t>1 </a:t>
            </a:r>
            <a:r>
              <a:rPr lang="zh-CN" altLang="en-US" sz="2800">
                <a:latin typeface="Times New Roman" panose="02020603050405020304" pitchFamily="18" charset="0"/>
                <a:ea typeface="宋体" panose="02010600030101010101" pitchFamily="2" charset="-122"/>
                <a:cs typeface="Times New Roman" panose="02020603050405020304" pitchFamily="18" charset="0"/>
              </a:rPr>
              <a:t>已知</a:t>
            </a:r>
            <a:r>
              <a:rPr lang="en-US" altLang="zh-CN" sz="2800">
                <a:latin typeface="Times New Roman" panose="02020603050405020304" pitchFamily="18" charset="0"/>
                <a:ea typeface="宋体" panose="02010600030101010101" pitchFamily="2" charset="-122"/>
                <a:cs typeface="Times New Roman" panose="02020603050405020304" pitchFamily="18" charset="0"/>
              </a:rPr>
              <a:t>:</a:t>
            </a:r>
            <a:r>
              <a:rPr lang="zh-CN" altLang="en-US" sz="2800">
                <a:latin typeface="Times New Roman" panose="02020603050405020304" pitchFamily="18" charset="0"/>
                <a:ea typeface="宋体" panose="02010600030101010101" pitchFamily="2" charset="-122"/>
                <a:cs typeface="Times New Roman" panose="02020603050405020304" pitchFamily="18" charset="0"/>
              </a:rPr>
              <a:t>如图</a:t>
            </a:r>
            <a:r>
              <a:rPr lang="en-US" altLang="zh-CN" sz="2800">
                <a:latin typeface="Times New Roman" panose="02020603050405020304" pitchFamily="18" charset="0"/>
                <a:ea typeface="宋体" panose="02010600030101010101" pitchFamily="2" charset="-122"/>
                <a:cs typeface="Times New Roman" panose="02020603050405020304" pitchFamily="18" charset="0"/>
              </a:rPr>
              <a:t>, E, F</a:t>
            </a:r>
            <a:r>
              <a:rPr lang="zh-CN" altLang="en-US" sz="2800">
                <a:latin typeface="Times New Roman" panose="02020603050405020304" pitchFamily="18" charset="0"/>
                <a:ea typeface="宋体" panose="02010600030101010101" pitchFamily="2" charset="-122"/>
                <a:cs typeface="Times New Roman" panose="02020603050405020304" pitchFamily="18" charset="0"/>
              </a:rPr>
              <a:t>分别是</a:t>
            </a:r>
            <a:r>
              <a:rPr lang="en-US" altLang="zh-CN" sz="2800">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800">
                <a:latin typeface="Times New Roman" panose="02020603050405020304" pitchFamily="18" charset="0"/>
                <a:ea typeface="宋体" panose="02010600030101010101" pitchFamily="2" charset="-122"/>
                <a:cs typeface="Times New Roman" panose="02020603050405020304" pitchFamily="18" charset="0"/>
              </a:rPr>
              <a:t>ABCD</a:t>
            </a:r>
            <a:r>
              <a:rPr lang="zh-CN" altLang="en-US" sz="2800">
                <a:latin typeface="Times New Roman" panose="02020603050405020304" pitchFamily="18" charset="0"/>
                <a:ea typeface="宋体" panose="02010600030101010101" pitchFamily="2" charset="-122"/>
                <a:cs typeface="Times New Roman" panose="02020603050405020304" pitchFamily="18" charset="0"/>
              </a:rPr>
              <a:t>的边</a:t>
            </a:r>
            <a:r>
              <a:rPr lang="en-US" altLang="zh-CN" sz="2800">
                <a:latin typeface="Times New Roman" panose="02020603050405020304" pitchFamily="18" charset="0"/>
                <a:ea typeface="宋体" panose="02010600030101010101" pitchFamily="2" charset="-122"/>
                <a:cs typeface="Times New Roman" panose="02020603050405020304" pitchFamily="18" charset="0"/>
              </a:rPr>
              <a:t>AD,BC</a:t>
            </a:r>
            <a:r>
              <a:rPr lang="zh-CN" altLang="en-US" sz="2800">
                <a:latin typeface="Times New Roman" panose="02020603050405020304" pitchFamily="18" charset="0"/>
                <a:ea typeface="宋体" panose="02010600030101010101" pitchFamily="2" charset="-122"/>
                <a:cs typeface="Times New Roman" panose="02020603050405020304" pitchFamily="18" charset="0"/>
              </a:rPr>
              <a:t>上的点</a:t>
            </a:r>
            <a:r>
              <a:rPr lang="en-US" altLang="zh-CN" sz="2800">
                <a:latin typeface="Times New Roman" panose="02020603050405020304" pitchFamily="18" charset="0"/>
                <a:ea typeface="宋体" panose="02010600030101010101" pitchFamily="2" charset="-122"/>
                <a:cs typeface="Times New Roman" panose="02020603050405020304" pitchFamily="18" charset="0"/>
              </a:rPr>
              <a:t>,</a:t>
            </a:r>
            <a:r>
              <a:rPr lang="zh-CN" altLang="en-US" sz="2800">
                <a:latin typeface="Times New Roman" panose="02020603050405020304" pitchFamily="18" charset="0"/>
                <a:ea typeface="宋体" panose="02010600030101010101" pitchFamily="2" charset="-122"/>
                <a:cs typeface="Times New Roman" panose="02020603050405020304" pitchFamily="18" charset="0"/>
              </a:rPr>
              <a:t>且 </a:t>
            </a:r>
            <a:r>
              <a:rPr lang="en-US" altLang="zh-CN" sz="2800">
                <a:latin typeface="Times New Roman" panose="02020603050405020304" pitchFamily="18" charset="0"/>
                <a:ea typeface="宋体" panose="02010600030101010101" pitchFamily="2" charset="-122"/>
                <a:cs typeface="Times New Roman" panose="02020603050405020304" pitchFamily="18" charset="0"/>
              </a:rPr>
              <a:t>AF// CE.</a:t>
            </a:r>
          </a:p>
          <a:p>
            <a:pPr>
              <a:lnSpc>
                <a:spcPct val="110000"/>
              </a:lnSpc>
            </a:pPr>
            <a:r>
              <a:rPr lang="zh-CN" altLang="en-US" sz="2800">
                <a:latin typeface="Times New Roman" panose="02020603050405020304" pitchFamily="18" charset="0"/>
                <a:ea typeface="宋体" panose="02010600030101010101" pitchFamily="2" charset="-122"/>
                <a:cs typeface="Times New Roman" panose="02020603050405020304" pitchFamily="18" charset="0"/>
              </a:rPr>
              <a:t>求证</a:t>
            </a:r>
            <a:r>
              <a:rPr lang="en-US" altLang="zh-CN" sz="2800">
                <a:latin typeface="Times New Roman" panose="02020603050405020304" pitchFamily="18" charset="0"/>
                <a:ea typeface="宋体" panose="02010600030101010101" pitchFamily="2" charset="-122"/>
                <a:cs typeface="Times New Roman" panose="02020603050405020304" pitchFamily="18" charset="0"/>
              </a:rPr>
              <a:t>:DE= BF,∠BAF=∠DCE.</a:t>
            </a:r>
          </a:p>
        </p:txBody>
      </p:sp>
      <p:pic>
        <p:nvPicPr>
          <p:cNvPr id="3" name="officeArt object" title=""/>
          <p:cNvPicPr/>
          <p:nvPr/>
        </p:nvPicPr>
        <p:blipFill>
          <a:blip r:embed="rId3"/>
          <a:stretch>
            <a:fillRect/>
          </a:stretch>
        </p:blipFill>
        <p:spPr>
          <a:xfrm>
            <a:off x="6985260" y="2771481"/>
            <a:ext cx="5043341" cy="2834300"/>
          </a:xfrm>
          <a:prstGeom prst="rect">
            <a:avLst/>
          </a:prstGeom>
          <a:ln w="12700" cap="flat">
            <a:noFill/>
            <a:miter lim="400000"/>
          </a:ln>
          <a:effectLst/>
        </p:spPr>
      </p:pic>
      <p:sp>
        <p:nvSpPr>
          <p:cNvPr id="6" name="文本框 5" title=""/>
          <p:cNvSpPr txBox="1"/>
          <p:nvPr/>
        </p:nvSpPr>
        <p:spPr>
          <a:xfrm>
            <a:off x="830580" y="2253776"/>
            <a:ext cx="6380925" cy="345325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解：如图</a:t>
            </a:r>
            <a:r>
              <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在</a:t>
            </a:r>
            <a:r>
              <a:rPr lang="en-US" altLang="zh-CN" sz="2800">
                <a:solidFill>
                  <a:srgbClr val="FF0000"/>
                </a:solidFill>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ABCD</a:t>
            </a: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中</a:t>
            </a:r>
            <a:r>
              <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,AD// BC, AD=CB (</a:t>
            </a: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平行四边形的对边相等</a:t>
            </a:r>
            <a:r>
              <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p>
          <a:p>
            <a:pPr>
              <a:lnSpc>
                <a:spcPct val="130000"/>
              </a:lnSpc>
            </a:pP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AF// CE,</a:t>
            </a:r>
          </a:p>
          <a:p>
            <a:pPr>
              <a:lnSpc>
                <a:spcPct val="130000"/>
              </a:lnSpc>
            </a:pP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∴四边形</a:t>
            </a:r>
            <a:r>
              <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AFCE</a:t>
            </a: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是平行四边形</a:t>
            </a:r>
            <a:r>
              <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平行四边形的定义</a:t>
            </a:r>
            <a:r>
              <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p>
          <a:p>
            <a:pPr>
              <a:lnSpc>
                <a:spcPct val="130000"/>
              </a:lnSpc>
            </a:pP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AE=CF (</a:t>
            </a: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平行四边形的对边相等</a:t>
            </a:r>
            <a:r>
              <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p>
        </p:txBody>
      </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dur="1"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dur="1"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r>
              <a:rPr lang="zh-CN" altLang="en-US"/>
              <a:t>例题精讲</a:t>
            </a:r>
          </a:p>
        </p:txBody>
      </p:sp>
      <p:sp>
        <p:nvSpPr>
          <p:cNvPr id="5" name="文本框 4" title=""/>
          <p:cNvSpPr txBox="1"/>
          <p:nvPr/>
        </p:nvSpPr>
        <p:spPr>
          <a:xfrm>
            <a:off x="830580" y="1252220"/>
            <a:ext cx="10877512" cy="100155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0000"/>
              </a:lnSpc>
            </a:pPr>
            <a:r>
              <a:rPr lang="zh-CN" altLang="en-US" sz="2800">
                <a:latin typeface="Times New Roman" panose="02020603050405020304" pitchFamily="18" charset="0"/>
                <a:ea typeface="宋体" panose="02010600030101010101" pitchFamily="2" charset="-122"/>
                <a:cs typeface="Times New Roman" panose="02020603050405020304" pitchFamily="18" charset="0"/>
              </a:rPr>
              <a:t>例</a:t>
            </a:r>
            <a:r>
              <a:rPr lang="en-US" altLang="zh-CN" sz="2800">
                <a:latin typeface="Times New Roman" panose="02020603050405020304" pitchFamily="18" charset="0"/>
                <a:ea typeface="宋体" panose="02010600030101010101" pitchFamily="2" charset="-122"/>
                <a:cs typeface="Times New Roman" panose="02020603050405020304" pitchFamily="18" charset="0"/>
              </a:rPr>
              <a:t>1 </a:t>
            </a:r>
            <a:r>
              <a:rPr lang="zh-CN" altLang="en-US" sz="2800">
                <a:latin typeface="Times New Roman" panose="02020603050405020304" pitchFamily="18" charset="0"/>
                <a:ea typeface="宋体" panose="02010600030101010101" pitchFamily="2" charset="-122"/>
                <a:cs typeface="Times New Roman" panose="02020603050405020304" pitchFamily="18" charset="0"/>
              </a:rPr>
              <a:t>已知</a:t>
            </a:r>
            <a:r>
              <a:rPr lang="en-US" altLang="zh-CN" sz="2800">
                <a:latin typeface="Times New Roman" panose="02020603050405020304" pitchFamily="18" charset="0"/>
                <a:ea typeface="宋体" panose="02010600030101010101" pitchFamily="2" charset="-122"/>
                <a:cs typeface="Times New Roman" panose="02020603050405020304" pitchFamily="18" charset="0"/>
              </a:rPr>
              <a:t>:</a:t>
            </a:r>
            <a:r>
              <a:rPr lang="zh-CN" altLang="en-US" sz="2800">
                <a:latin typeface="Times New Roman" panose="02020603050405020304" pitchFamily="18" charset="0"/>
                <a:ea typeface="宋体" panose="02010600030101010101" pitchFamily="2" charset="-122"/>
                <a:cs typeface="Times New Roman" panose="02020603050405020304" pitchFamily="18" charset="0"/>
              </a:rPr>
              <a:t>如图</a:t>
            </a:r>
            <a:r>
              <a:rPr lang="en-US" altLang="zh-CN" sz="2800">
                <a:latin typeface="Times New Roman" panose="02020603050405020304" pitchFamily="18" charset="0"/>
                <a:ea typeface="宋体" panose="02010600030101010101" pitchFamily="2" charset="-122"/>
                <a:cs typeface="Times New Roman" panose="02020603050405020304" pitchFamily="18" charset="0"/>
              </a:rPr>
              <a:t>, E, F</a:t>
            </a:r>
            <a:r>
              <a:rPr lang="zh-CN" altLang="en-US" sz="2800">
                <a:latin typeface="Times New Roman" panose="02020603050405020304" pitchFamily="18" charset="0"/>
                <a:ea typeface="宋体" panose="02010600030101010101" pitchFamily="2" charset="-122"/>
                <a:cs typeface="Times New Roman" panose="02020603050405020304" pitchFamily="18" charset="0"/>
              </a:rPr>
              <a:t>分别是</a:t>
            </a:r>
            <a:r>
              <a:rPr lang="en-US" altLang="zh-CN" sz="2800">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800">
                <a:latin typeface="Times New Roman" panose="02020603050405020304" pitchFamily="18" charset="0"/>
                <a:ea typeface="宋体" panose="02010600030101010101" pitchFamily="2" charset="-122"/>
                <a:cs typeface="Times New Roman" panose="02020603050405020304" pitchFamily="18" charset="0"/>
              </a:rPr>
              <a:t>ABCD</a:t>
            </a:r>
            <a:r>
              <a:rPr lang="zh-CN" altLang="en-US" sz="2800">
                <a:latin typeface="Times New Roman" panose="02020603050405020304" pitchFamily="18" charset="0"/>
                <a:ea typeface="宋体" panose="02010600030101010101" pitchFamily="2" charset="-122"/>
                <a:cs typeface="Times New Roman" panose="02020603050405020304" pitchFamily="18" charset="0"/>
              </a:rPr>
              <a:t>的边</a:t>
            </a:r>
            <a:r>
              <a:rPr lang="en-US" altLang="zh-CN" sz="2800">
                <a:latin typeface="Times New Roman" panose="02020603050405020304" pitchFamily="18" charset="0"/>
                <a:ea typeface="宋体" panose="02010600030101010101" pitchFamily="2" charset="-122"/>
                <a:cs typeface="Times New Roman" panose="02020603050405020304" pitchFamily="18" charset="0"/>
              </a:rPr>
              <a:t>AD,BC</a:t>
            </a:r>
            <a:r>
              <a:rPr lang="zh-CN" altLang="en-US" sz="2800">
                <a:latin typeface="Times New Roman" panose="02020603050405020304" pitchFamily="18" charset="0"/>
                <a:ea typeface="宋体" panose="02010600030101010101" pitchFamily="2" charset="-122"/>
                <a:cs typeface="Times New Roman" panose="02020603050405020304" pitchFamily="18" charset="0"/>
              </a:rPr>
              <a:t>上的点</a:t>
            </a:r>
            <a:r>
              <a:rPr lang="en-US" altLang="zh-CN" sz="2800">
                <a:latin typeface="Times New Roman" panose="02020603050405020304" pitchFamily="18" charset="0"/>
                <a:ea typeface="宋体" panose="02010600030101010101" pitchFamily="2" charset="-122"/>
                <a:cs typeface="Times New Roman" panose="02020603050405020304" pitchFamily="18" charset="0"/>
              </a:rPr>
              <a:t>,</a:t>
            </a:r>
            <a:r>
              <a:rPr lang="zh-CN" altLang="en-US" sz="2800">
                <a:latin typeface="Times New Roman" panose="02020603050405020304" pitchFamily="18" charset="0"/>
                <a:ea typeface="宋体" panose="02010600030101010101" pitchFamily="2" charset="-122"/>
                <a:cs typeface="Times New Roman" panose="02020603050405020304" pitchFamily="18" charset="0"/>
              </a:rPr>
              <a:t>且 </a:t>
            </a:r>
            <a:r>
              <a:rPr lang="en-US" altLang="zh-CN" sz="2800">
                <a:latin typeface="Times New Roman" panose="02020603050405020304" pitchFamily="18" charset="0"/>
                <a:ea typeface="宋体" panose="02010600030101010101" pitchFamily="2" charset="-122"/>
                <a:cs typeface="Times New Roman" panose="02020603050405020304" pitchFamily="18" charset="0"/>
              </a:rPr>
              <a:t>AF// CE.</a:t>
            </a:r>
          </a:p>
          <a:p>
            <a:pPr>
              <a:lnSpc>
                <a:spcPct val="110000"/>
              </a:lnSpc>
            </a:pPr>
            <a:r>
              <a:rPr lang="zh-CN" altLang="en-US" sz="2800">
                <a:latin typeface="Times New Roman" panose="02020603050405020304" pitchFamily="18" charset="0"/>
                <a:ea typeface="宋体" panose="02010600030101010101" pitchFamily="2" charset="-122"/>
                <a:cs typeface="Times New Roman" panose="02020603050405020304" pitchFamily="18" charset="0"/>
              </a:rPr>
              <a:t>求证</a:t>
            </a:r>
            <a:r>
              <a:rPr lang="en-US" altLang="zh-CN" sz="2800">
                <a:latin typeface="Times New Roman" panose="02020603050405020304" pitchFamily="18" charset="0"/>
                <a:ea typeface="宋体" panose="02010600030101010101" pitchFamily="2" charset="-122"/>
                <a:cs typeface="Times New Roman" panose="02020603050405020304" pitchFamily="18" charset="0"/>
              </a:rPr>
              <a:t>:DE= BF,∠BAF=∠DCE.</a:t>
            </a:r>
          </a:p>
        </p:txBody>
      </p:sp>
      <p:pic>
        <p:nvPicPr>
          <p:cNvPr id="3" name="officeArt object" title=""/>
          <p:cNvPicPr/>
          <p:nvPr/>
        </p:nvPicPr>
        <p:blipFill>
          <a:blip r:embed="rId3"/>
          <a:stretch>
            <a:fillRect/>
          </a:stretch>
        </p:blipFill>
        <p:spPr>
          <a:xfrm>
            <a:off x="6928699" y="2771480"/>
            <a:ext cx="5043341" cy="2834300"/>
          </a:xfrm>
          <a:prstGeom prst="rect">
            <a:avLst/>
          </a:prstGeom>
          <a:ln w="12700" cap="flat">
            <a:noFill/>
            <a:miter lim="400000"/>
          </a:ln>
          <a:effectLst/>
        </p:spPr>
      </p:pic>
      <p:sp>
        <p:nvSpPr>
          <p:cNvPr id="6" name="文本框 5" title=""/>
          <p:cNvSpPr txBox="1"/>
          <p:nvPr/>
        </p:nvSpPr>
        <p:spPr>
          <a:xfrm>
            <a:off x="830580" y="2401013"/>
            <a:ext cx="6380925" cy="345325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续：∵</a:t>
            </a:r>
            <a:r>
              <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AD=CB,</a:t>
            </a:r>
          </a:p>
          <a:p>
            <a:pPr>
              <a:lnSpc>
                <a:spcPct val="130000"/>
              </a:lnSpc>
            </a:pP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AD- AE=CB-CF,</a:t>
            </a: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即</a:t>
            </a:r>
            <a:r>
              <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DE= BF.</a:t>
            </a:r>
          </a:p>
          <a:p>
            <a:pPr>
              <a:lnSpc>
                <a:spcPct val="130000"/>
              </a:lnSpc>
            </a:pP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∠BAD=∠DCB,∠EAF=∠FCE (</a:t>
            </a: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平行四边形的对角相等</a:t>
            </a:r>
            <a:r>
              <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p>
          <a:p>
            <a:pPr>
              <a:lnSpc>
                <a:spcPct val="130000"/>
              </a:lnSpc>
            </a:pP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∠BAD-∠EAF=∠DCB-∠FCE,</a:t>
            </a:r>
          </a:p>
          <a:p>
            <a:pPr>
              <a:lnSpc>
                <a:spcPct val="130000"/>
              </a:lnSpc>
            </a:pP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即∠</a:t>
            </a:r>
            <a:r>
              <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BAF=∠DCE.</a:t>
            </a:r>
            <a:r>
              <a:rPr lang="zh-CN" altLang="en-US" sz="28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endParaRPr lang="en-US" altLang="zh-CN" sz="280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dur="1"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dur="1"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dur="1"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https://d.book118.com/346031201040010103</a:t>
            </a:r>
          </a:p>
        </p:txBody>
      </p:sp>
    </p:spTree>
  </p:cSld>
  <p:clrMapOvr>
    <a:masterClrMapping/>
  </p:clrMapOvr>
  <p:transition/>
  <p:timing/>
</p:sld>
</file>

<file path=ppt/tags/tag1.xml><?xml version="1.0" encoding="utf-8"?>
<p:tagLst xmlns:p="http://schemas.openxmlformats.org/presentationml/2006/main">
  <p:tag name="KSO_WM_BEAUTIFY_FLAG" val="#wm#"/>
  <p:tag name="KSO_WM_TAG_VERSION" val="1.0"/>
  <p:tag name="KSO_WM_TEMPLATE_CATEGORY" val="custom"/>
  <p:tag name="KSO_WM_TEMPLATE_INDEX" val="20205176"/>
  <p:tag name="KSO_WM_UNIT_COMPATIBLE" val="0"/>
  <p:tag name="KSO_WM_UNIT_DIAGRAM_ISNUMVISUAL" val="0"/>
  <p:tag name="KSO_WM_UNIT_DIAGRAM_ISREFERUNIT" val="0"/>
  <p:tag name="KSO_WM_UNIT_HIGHLIGHT" val="0"/>
  <p:tag name="KSO_WM_UNIT_ID" val="_0**"/>
  <p:tag name="KSO_WM_UNIT_LAYERLEVEL" val="1"/>
</p:tagLst>
</file>

<file path=ppt/tags/tag2.xml><?xml version="1.0" encoding="utf-8"?>
<p:tagLst xmlns:p="http://schemas.openxmlformats.org/presentationml/2006/main">
  <p:tag name="KSO_WM_BEAUTIFY_FLAG" val="#wm#"/>
  <p:tag name="KSO_WM_TAG_VERSION" val="1.0"/>
  <p:tag name="KSO_WM_TEMPLATE_CATEGORY" val="custom"/>
  <p:tag name="KSO_WM_TEMPLATE_INDEX" val="20205176"/>
  <p:tag name="KSO_WM_UNIT_COMPATIBLE" val="0"/>
  <p:tag name="KSO_WM_UNIT_DIAGRAM_ISNUMVISUAL" val="0"/>
  <p:tag name="KSO_WM_UNIT_DIAGRAM_ISREFERUNIT" val="0"/>
  <p:tag name="KSO_WM_UNIT_HIGHLIGHT" val="0"/>
  <p:tag name="KSO_WM_UNIT_ID" val="_0**"/>
  <p:tag name="KSO_WM_UNIT_LAYERLEVEL" val="1"/>
</p:tagLst>
</file>

<file path=ppt/tags/tag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26.xml><?xml version="1.0" encoding="utf-8"?>
<p:tagLst xmlns:p="http://schemas.openxmlformats.org/presentationml/2006/main">
  <p:tag name="KSO_WM_BEAUTIFY_FLAG" val="#wm#"/>
  <p:tag name="KSO_WM_TAG_VERSION" val="1.0"/>
  <p:tag name="KSO_WM_TEMPLATE_CATEGORY" val="custom"/>
  <p:tag name="KSO_WM_TEMPLATE_INDEX" val="20205176"/>
  <p:tag name="KSO_WM_UNIT_COMPATIBLE" val="0"/>
  <p:tag name="KSO_WM_UNIT_DIAGRAM_ISNUMVISUAL" val="0"/>
  <p:tag name="KSO_WM_UNIT_DIAGRAM_ISREFERUNIT" val="0"/>
  <p:tag name="KSO_WM_UNIT_HIGHLIGHT" val="0"/>
  <p:tag name="KSO_WM_UNIT_ID" val="_0**"/>
  <p:tag name="KSO_WM_UNIT_LAYERLEVEL" val="1"/>
</p:tagLst>
</file>

<file path=ppt/tags/tag27.xml><?xml version="1.0" encoding="utf-8"?>
<p:tagLst xmlns:p="http://schemas.openxmlformats.org/presentationml/2006/main">
  <p:tag name="KSO_WM_BEAUTIFY_FLAG" val="#wm#"/>
  <p:tag name="KSO_WM_TAG_VERSION" val="1.0"/>
  <p:tag name="KSO_WM_TEMPLATE_CATEGORY" val="custom"/>
  <p:tag name="KSO_WM_TEMPLATE_INDEX" val="20205176"/>
  <p:tag name="KSO_WM_UNIT_COMPATIBLE" val="0"/>
  <p:tag name="KSO_WM_UNIT_DIAGRAM_ISNUMVISUAL" val="0"/>
  <p:tag name="KSO_WM_UNIT_DIAGRAM_ISREFERUNIT" val="0"/>
  <p:tag name="KSO_WM_UNIT_HIGHLIGHT" val="0"/>
  <p:tag name="KSO_WM_UNIT_ID" val="_0**"/>
  <p:tag name="KSO_WM_UNIT_LAYERLEVEL" val="1"/>
</p:tagLst>
</file>

<file path=ppt/tags/tag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31.xml><?xml version="1.0" encoding="utf-8"?>
<p:tagLst xmlns:p="http://schemas.openxmlformats.org/presentationml/2006/main">
  <p:tag name="KSO_WM_BEAUTIFY_FLAG" val="#wm#"/>
  <p:tag name="KSO_WM_TAG_VERSION" val="1.0"/>
  <p:tag name="KSO_WM_TEMPLATE_CATEGORY" val="custom"/>
  <p:tag name="KSO_WM_TEMPLATE_COLOR_TYPE" val="1"/>
  <p:tag name="KSO_WM_TEMPLATE_INDEX" val="20205176"/>
  <p:tag name="KSO_WM_TEMPLATE_MASTER_TYPE" val="0"/>
  <p:tag name="KSO_WM_TEMPLATE_SUBCATEGORY" val="19"/>
  <p:tag name="KSO_WM_TEMPLATE_THUMBS_INDEX" val="1、4、7、12、13、14、15、16、17、18、20、24、25、28、33、36、40、43、44"/>
  <p:tag name="KSO_WM_UNIT_SHOW_EDIT_AREA_INDICATION" val="1"/>
</p:tagLst>
</file>

<file path=ppt/tags/tag32.xml><?xml version="1.0" encoding="utf-8"?>
<p:tagLst xmlns:p="http://schemas.openxmlformats.org/presentationml/2006/main">
  <p:tag name="KSO_WM_BEAUTIFY_FLAG" val="#wm#"/>
  <p:tag name="KSO_WM_TAG_VERSION" val="1.0"/>
  <p:tag name="KSO_WM_TEMPLATE_CATEGORY" val="custom"/>
  <p:tag name="KSO_WM_TEMPLATE_INDEX" val="20205176"/>
  <p:tag name="KSO_WM_UNIT_COMPATIBLE" val="0"/>
  <p:tag name="KSO_WM_UNIT_DIAGRAM_ISNUMVISUAL" val="0"/>
  <p:tag name="KSO_WM_UNIT_DIAGRAM_ISREFERUNIT" val="0"/>
  <p:tag name="KSO_WM_UNIT_HIGHLIGHT" val="0"/>
  <p:tag name="KSO_WM_UNIT_ID" val="_0**"/>
  <p:tag name="KSO_WM_UNIT_LAYERLEVEL" val="1"/>
</p:tagLst>
</file>

<file path=ppt/tags/tag33.xml><?xml version="1.0" encoding="utf-8"?>
<p:tagLst xmlns:p="http://schemas.openxmlformats.org/presentationml/2006/main">
  <p:tag name="KSO_WM_BEAUTIFY_FLAG" val="#wm#"/>
  <p:tag name="KSO_WM_TAG_VERSION" val="1.0"/>
  <p:tag name="KSO_WM_TEMPLATE_CATEGORY" val="custom"/>
  <p:tag name="KSO_WM_TEMPLATE_INDEX" val="20205176"/>
  <p:tag name="KSO_WM_UNIT_COMPATIBLE" val="0"/>
  <p:tag name="KSO_WM_UNIT_DIAGRAM_ISNUMVISUAL" val="0"/>
  <p:tag name="KSO_WM_UNIT_DIAGRAM_ISREFERUNIT" val="0"/>
  <p:tag name="KSO_WM_UNIT_HIGHLIGHT" val="0"/>
  <p:tag name="KSO_WM_UNIT_ID" val="_0**"/>
  <p:tag name="KSO_WM_UNIT_LAYERLEVEL" val="1"/>
</p:tagLst>
</file>

<file path=ppt/tags/tag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7.xml><?xml version="1.0" encoding="utf-8"?>
<p:tagLst xmlns:p="http://schemas.openxmlformats.org/presentationml/2006/main">
  <p:tag name="KSO_WM_BEAUTIFY_FLAG" val="#wm#"/>
  <p:tag name="KSO_WM_TAG_VERSION" val="1.0"/>
  <p:tag name="KSO_WM_TEMPLATE_CATEGORY" val="custom"/>
  <p:tag name="KSO_WM_TEMPLATE_INDEX" val="20205176"/>
  <p:tag name="KSO_WM_UNIT_COMPATIBLE" val="0"/>
  <p:tag name="KSO_WM_UNIT_DIAGRAM_ISNUMVISUAL" val="0"/>
  <p:tag name="KSO_WM_UNIT_DIAGRAM_ISREFERUNIT" val="0"/>
  <p:tag name="KSO_WM_UNIT_HIGHLIGHT" val="0"/>
  <p:tag name="KSO_WM_UNIT_ID" val="_0**"/>
  <p:tag name="KSO_WM_UNIT_LAYERLEVEL" val="1"/>
</p:tagLst>
</file>

<file path=ppt/tags/tag58.xml><?xml version="1.0" encoding="utf-8"?>
<p:tagLst xmlns:p="http://schemas.openxmlformats.org/presentationml/2006/main">
  <p:tag name="KSO_WM_BEAUTIFY_FLAG" val="#wm#"/>
  <p:tag name="KSO_WM_TAG_VERSION" val="1.0"/>
  <p:tag name="KSO_WM_TEMPLATE_CATEGORY" val="custom"/>
  <p:tag name="KSO_WM_TEMPLATE_INDEX" val="20205176"/>
  <p:tag name="KSO_WM_UNIT_COMPATIBLE" val="0"/>
  <p:tag name="KSO_WM_UNIT_DIAGRAM_ISNUMVISUAL" val="0"/>
  <p:tag name="KSO_WM_UNIT_DIAGRAM_ISREFERUNIT" val="0"/>
  <p:tag name="KSO_WM_UNIT_HIGHLIGHT" val="0"/>
  <p:tag name="KSO_WM_UNIT_ID" val="_0**"/>
  <p:tag name="KSO_WM_UNIT_LAYERLEVEL" val="1"/>
</p:tagLst>
</file>

<file path=ppt/tags/tag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2.xml><?xml version="1.0" encoding="utf-8"?>
<p:tagLst xmlns:p="http://schemas.openxmlformats.org/presentationml/2006/main">
  <p:tag name="KSO_WM_BEAUTIFY_FLAG" val="#wm#"/>
  <p:tag name="KSO_WM_TAG_VERSION" val="1.0"/>
  <p:tag name="KSO_WM_TEMPLATE_CATEGORY" val="custom"/>
  <p:tag name="KSO_WM_TEMPLATE_COLOR_TYPE" val="1"/>
  <p:tag name="KSO_WM_TEMPLATE_INDEX" val="20205176"/>
  <p:tag name="KSO_WM_TEMPLATE_MASTER_TYPE" val="0"/>
  <p:tag name="KSO_WM_TEMPLATE_SUBCATEGORY" val="19"/>
  <p:tag name="KSO_WM_TEMPLATE_THUMBS_INDEX" val="1、4、7、12、13、14、15、16、17、18、20、24、25、28、33、36、40、43、44"/>
  <p:tag name="KSO_WM_UNIT_SHOW_EDIT_AREA_INDICATION" val="1"/>
</p:tagLst>
</file>

<file path=ppt/tags/tag63.xml><?xml version="1.0" encoding="utf-8"?>
<p:tagLst xmlns:p="http://schemas.openxmlformats.org/presentationml/2006/main">
  <p:tag name="KSO_WM_BEAUTIFY_FLAG" val="#wm#"/>
  <p:tag name="KSO_WM_SLIDE_ID" val="custom20205176_1"/>
  <p:tag name="KSO_WM_SLIDE_INDEX" val="1"/>
  <p:tag name="KSO_WM_SLIDE_ITEM_CNT" val="0"/>
  <p:tag name="KSO_WM_SLIDE_LAYOUT" val="a_b"/>
  <p:tag name="KSO_WM_SLIDE_LAYOUT_CNT" val="1_1"/>
  <p:tag name="KSO_WM_SLIDE_SUBTYPE" val="defaultBlank"/>
  <p:tag name="KSO_WM_SLIDE_TYPE" val="title"/>
  <p:tag name="KSO_WM_TAG_VERSION" val="1.0"/>
  <p:tag name="KSO_WM_TEMPLATE_CATEGORY" val="custom"/>
  <p:tag name="KSO_WM_TEMPLATE_COLOR_TYPE" val="1"/>
  <p:tag name="KSO_WM_TEMPLATE_INDEX" val="20205176"/>
  <p:tag name="KSO_WM_TEMPLATE_MASTER_TYPE" val="0"/>
  <p:tag name="KSO_WM_TEMPLATE_SUBCATEGORY" val="19"/>
  <p:tag name="KSO_WM_TEMPLATE_THUMBS_INDEX" val="1、4、7、12、13、14、15、16、17、18、20、24、25、28、33、36、40、43、44"/>
  <p:tag name="KSO_WM_UNIT_SHOW_EDIT_AREA_INDICATION" val="1"/>
</p:tagLst>
</file>

<file path=ppt/tags/tag64.xml><?xml version="1.0" encoding="utf-8"?>
<p:tagLst xmlns:p="http://schemas.openxmlformats.org/presentationml/2006/main">
  <p:tag name="KSO_WM_BEAUTIFY_FLAG" val="#wm#"/>
  <p:tag name="KSO_WM_TEMPLATE_CATEGORY" val="custom"/>
  <p:tag name="KSO_WM_TEMPLATE_INDEX" val="20205176"/>
</p:tagLst>
</file>

<file path=ppt/tags/tag65.xml><?xml version="1.0" encoding="utf-8"?>
<p:tagLst xmlns:p="http://schemas.openxmlformats.org/presentationml/2006/main">
  <p:tag name="KSO_WM_BEAUTIFY_FLAG" val="#wm#"/>
  <p:tag name="KSO_WM_TEMPLATE_CATEGORY" val="custom"/>
  <p:tag name="KSO_WM_TEMPLATE_INDEX" val="20205176"/>
</p:tagLst>
</file>

<file path=ppt/tags/tag66.xml><?xml version="1.0" encoding="utf-8"?>
<p:tagLst xmlns:p="http://schemas.openxmlformats.org/presentationml/2006/main">
  <p:tag name="KSO_WM_BEAUTIFY_FLAG" val="#wm#"/>
  <p:tag name="KSO_WM_TEMPLATE_CATEGORY" val="custom"/>
  <p:tag name="KSO_WM_TEMPLATE_INDEX" val="20205176"/>
</p:tagLst>
</file>

<file path=ppt/tags/tag67.xml><?xml version="1.0" encoding="utf-8"?>
<p:tagLst xmlns:p="http://schemas.openxmlformats.org/presentationml/2006/main">
  <p:tag name="KSO_WM_BEAUTIFY_FLAG" val="#wm#"/>
  <p:tag name="KSO_WM_TEMPLATE_CATEGORY" val="custom"/>
  <p:tag name="KSO_WM_TEMPLATE_INDEX" val="20205176"/>
</p:tagLst>
</file>

<file path=ppt/tags/tag68.xml><?xml version="1.0" encoding="utf-8"?>
<p:tagLst xmlns:p="http://schemas.openxmlformats.org/presentationml/2006/main">
  <p:tag name="KSO_WM_BEAUTIFY_FLAG" val="#wm#"/>
  <p:tag name="KSO_WM_TEMPLATE_CATEGORY" val="custom"/>
  <p:tag name="KSO_WM_TEMPLATE_INDEX" val="20205176"/>
</p:tagLst>
</file>

<file path=ppt/tags/tag69.xml><?xml version="1.0" encoding="utf-8"?>
<p:tagLst xmlns:p="http://schemas.openxmlformats.org/presentationml/2006/main">
  <p:tag name="KSO_WM_BEAUTIFY_FLAG" val="#wm#"/>
  <p:tag name="KSO_WM_TEMPLATE_CATEGORY" val="custom"/>
  <p:tag name="KSO_WM_TEMPLATE_INDEX" val="20205176"/>
</p:tagLst>
</file>

<file path=ppt/tags/tag70.xml><?xml version="1.0" encoding="utf-8"?>
<p:tagLst xmlns:p="http://schemas.openxmlformats.org/presentationml/2006/main">
  <p:tag name="KSO_WM_BEAUTIFY_FLAG" val="#wm#"/>
  <p:tag name="KSO_WM_TEMPLATE_CATEGORY" val="custom"/>
  <p:tag name="KSO_WM_TEMPLATE_INDEX" val="20205176"/>
</p:tagLst>
</file>

<file path=ppt/tags/tag71.xml><?xml version="1.0" encoding="utf-8"?>
<p:tagLst xmlns:p="http://schemas.openxmlformats.org/presentationml/2006/main">
  <p:tag name="KSO_WM_BEAUTIFY_FLAG" val="#wm#"/>
  <p:tag name="KSO_WM_TEMPLATE_CATEGORY" val="custom"/>
  <p:tag name="KSO_WM_TEMPLATE_INDEX" val="20205176"/>
</p:tagLst>
</file>

<file path=ppt/tags/tag72.xml><?xml version="1.0" encoding="utf-8"?>
<p:tagLst xmlns:p="http://schemas.openxmlformats.org/presentationml/2006/main">
  <p:tag name="KSO_WM_BEAUTIFY_FLAG" val="#wm#"/>
  <p:tag name="KSO_WM_TEMPLATE_CATEGORY" val="custom"/>
  <p:tag name="KSO_WM_TEMPLATE_INDEX" val="20205176"/>
</p:tagLst>
</file>

<file path=ppt/tags/tag73.xml><?xml version="1.0" encoding="utf-8"?>
<p:tagLst xmlns:p="http://schemas.openxmlformats.org/presentationml/2006/main">
  <p:tag name="KSO_WM_BEAUTIFY_FLAG" val="#wm#"/>
  <p:tag name="KSO_WM_TEMPLATE_CATEGORY" val="custom"/>
  <p:tag name="KSO_WM_TEMPLATE_INDEX" val="20205176"/>
</p:tagLst>
</file>

<file path=ppt/tags/tag74.xml><?xml version="1.0" encoding="utf-8"?>
<p:tagLst xmlns:p="http://schemas.openxmlformats.org/presentationml/2006/main">
  <p:tag name="KSO_WM_BEAUTIFY_FLAG" val="#wm#"/>
  <p:tag name="KSO_WM_TEMPLATE_CATEGORY" val="custom"/>
  <p:tag name="KSO_WM_TEMPLATE_INDEX" val="20205176"/>
</p:tagLst>
</file>

<file path=ppt/tags/tag75.xml><?xml version="1.0" encoding="utf-8"?>
<p:tagLst xmlns:p="http://schemas.openxmlformats.org/presentationml/2006/main">
  <p:tag name="KSO_WM_BEAUTIFY_FLAG" val="#wm#"/>
  <p:tag name="KSO_WM_TEMPLATE_CATEGORY" val="custom"/>
  <p:tag name="KSO_WM_TEMPLATE_INDEX" val="20205176"/>
</p:tagLst>
</file>

<file path=ppt/tags/tag76.xml><?xml version="1.0" encoding="utf-8"?>
<p:tagLst xmlns:p="http://schemas.openxmlformats.org/presentationml/2006/main">
  <p:tag name="KSO_WM_BEAUTIFY_FLAG" val="#wm#"/>
  <p:tag name="KSO_WM_TEMPLATE_CATEGORY" val="custom"/>
  <p:tag name="KSO_WM_TEMPLATE_INDEX" val="20205176"/>
</p:tagLst>
</file>

<file path=ppt/tags/tag77.xml><?xml version="1.0" encoding="utf-8"?>
<p:tagLst xmlns:p="http://schemas.openxmlformats.org/presentationml/2006/main">
  <p:tag name="KSO_WM_BEAUTIFY_FLAG" val="#wm#"/>
  <p:tag name="KSO_WM_TEMPLATE_CATEGORY" val="custom"/>
  <p:tag name="KSO_WM_TEMPLATE_INDEX" val="20205176"/>
</p:tagLst>
</file>

<file path=ppt/tags/tag78.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57150">
          <a:headEnd type="none" w="med" len="med"/>
          <a:tailEnd type="none" w="med" len="med"/>
        </a:ln>
      </a:spPr>
      <a:bodyPr/>
      <a:lstStyle/>
      <a:style>
        <a:lnRef idx="3">
          <a:schemeClr val="accent6"/>
        </a:lnRef>
        <a:fillRef idx="0">
          <a:schemeClr val="accent6"/>
        </a:fillRef>
        <a:effectRef idx="2">
          <a:schemeClr val="accent6"/>
        </a:effectRef>
        <a:fontRef idx="minor">
          <a:schemeClr val="tx1"/>
        </a:fontRef>
      </a:style>
    </a:lnDef>
    <a:txDef>
      <a:spPr>
        <a:noFill/>
      </a:spPr>
      <a:bodyPr wrap="square" rtlCol="0">
        <a:spAutoFit/>
      </a:bodyPr>
      <a:lstStyle>
        <a:defPPr algn="l">
          <a:lnSpc>
            <a:spcPct val="130000"/>
          </a:lnSpc>
          <a:defRPr sz="2800" dirty="0" smtClean="0">
            <a:latin typeface="Times New Roman" panose="02020603050405020304" pitchFamily="18" charset="0"/>
            <a:ea typeface="宋体" panose="02010600030101010101" pitchFamily="2" charset="-122"/>
            <a:cs typeface="Times New Roman" panose="02020603050405020304" pitchFamily="18" charset="0"/>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1_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等线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等线"/>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90</Paragraphs>
  <Slides>16</Slides>
  <Notes>13</Notes>
  <TotalTime>1</TotalTime>
  <HiddenSlides>0</HiddenSlides>
  <MMClips>0</MMClips>
  <ScaleCrop>0</ScaleCrop>
  <HeadingPairs>
    <vt:vector baseType="variant" size="6">
      <vt:variant>
        <vt:lpstr>Fonts used</vt:lpstr>
      </vt:variant>
      <vt:variant>
        <vt:i4>15</vt:i4>
      </vt:variant>
      <vt:variant>
        <vt:lpstr>Theme</vt:lpstr>
      </vt:variant>
      <vt:variant>
        <vt:i4>1</vt:i4>
      </vt:variant>
      <vt:variant>
        <vt:lpstr>Slide Titles</vt:lpstr>
      </vt:variant>
      <vt:variant>
        <vt:i4>16</vt:i4>
      </vt:variant>
    </vt:vector>
  </HeadingPairs>
  <TitlesOfParts>
    <vt:vector baseType="lpstr" size="32">
      <vt:lpstr>Arial</vt:lpstr>
      <vt:lpstr>Calibri</vt:lpstr>
      <vt:lpstr>微软雅黑</vt:lpstr>
      <vt:lpstr>Wingdings</vt:lpstr>
      <vt:lpstr>思源黑体 CN Bold</vt:lpstr>
      <vt:lpstr>黑体</vt:lpstr>
      <vt:lpstr>思源黑体 CN Normal</vt:lpstr>
      <vt:lpstr>字魂105号-简雅黑</vt:lpstr>
      <vt:lpstr>思源黑体 CN Heavy</vt:lpstr>
      <vt:lpstr>等线 Light</vt:lpstr>
      <vt:lpstr>等线</vt:lpstr>
      <vt:lpstr>阿里巴巴普惠体</vt:lpstr>
      <vt:lpstr>Times New Roman</vt:lpstr>
      <vt:lpstr>宋体</vt:lpstr>
      <vt:lpstr>Cambria Math</vt:lpstr>
      <vt:lpstr>Office Theme</vt:lpstr>
      <vt:lpstr>PowerPoint Presentation</vt:lpstr>
      <vt:lpstr>内容总览</vt:lpstr>
      <vt:lpstr>教材分析</vt:lpstr>
      <vt:lpstr>教学目标</vt:lpstr>
      <vt:lpstr>复习导入</vt:lpstr>
      <vt:lpstr>复习导入</vt:lpstr>
      <vt:lpstr>探究新知</vt:lpstr>
      <vt:lpstr>探究新知</vt:lpstr>
      <vt:lpstr>探究新知</vt:lpstr>
      <vt:lpstr>探究新知</vt:lpstr>
      <vt:lpstr>探究新知</vt:lpstr>
      <vt:lpstr>探究新知</vt:lpstr>
      <vt:lpstr>探究新知</vt:lpstr>
      <vt:lpstr>例题精讲</vt:lpstr>
      <vt:lpstr>例题精讲</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2024-09-28T09:44:44.600</cp:lastPrinted>
  <dcterms:created xsi:type="dcterms:W3CDTF">2024-09-28T01:44:44Z</dcterms:created>
  <dcterms:modified xsi:type="dcterms:W3CDTF">2024-09-28T01:44:47Z</dcterms:modified>
</cp:coreProperties>
</file>