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QSOWSJ+PAUUSP+ArialMT"/>
      <p:regular r:id="rId18"/>
    </p:embeddedFont>
    <p:embeddedFont>
      <p:font typeface="RKRQFA+MS-UIGothic"/>
      <p:regular r:id="rId19"/>
    </p:embeddedFont>
    <p:embeddedFont>
      <p:font typeface="WSAGTO+UBLVIJ+MicrosoftYaHei-Bold"/>
      <p:regular r:id="rId20"/>
    </p:embeddedFont>
    <p:embeddedFont>
      <p:font typeface="AQWGHQ+LQPUOK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0E117-DC9A-4EBC-9D2C-C1BDC96B9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862D9D-325E-4F00-A68D-9800F8730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982A3-3BDD-4C03-9BB6-2A91C27F0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1870D-3AA5-4460-97A8-437A05CDB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F9FCF5-C36C-4024-843E-EAB424AB1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540995-15CE-43F6-87C8-50E6042EA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BBA60B-178F-49D5-A666-6C4B93286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49AB5-EDA9-4833-8DBF-9D4F9171D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47E01-47E3-4673-B34A-8D5A18104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9E66E-C801-4A74-A14F-5FD1CDBF3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93691-3170-4E10-BB87-A60A522FF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0213403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139054" y="1909104"/>
            <a:ext cx="2738009" cy="6860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QSOWSJ+PAUUSP+ArialMT"/>
                <a:cs typeface="QSOWSJ+PAUUSP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RKRQFA+MS-UIGothic"/>
                <a:cs typeface="RKRQFA+MS-UIGothic"/>
              </a:rPr>
              <a:t>大气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2100">
                <a:solidFill>
                  <a:srgbClr val="000000"/>
                </a:solidFill>
                <a:latin typeface="RKRQFA+MS-UIGothic"/>
                <a:cs typeface="RKRQFA+MS-UIGothic"/>
              </a:rPr>
              <a:t>力状况概述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39054" y="2485049"/>
            <a:ext cx="2471441" cy="686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QSOWSJ+PAUUSP+ArialMT"/>
                <a:cs typeface="QSOWSJ+PAUUSP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RKRQFA+MS-UIGothic"/>
                <a:cs typeface="RKRQFA+MS-UIGothic"/>
              </a:rPr>
              <a:t>大气温度与湿度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877695" y="2972832"/>
            <a:ext cx="2933700" cy="2095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600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FFFFFF"/>
                </a:solidFill>
                <a:latin typeface="RKRQFA+MS-UIGothic"/>
                <a:cs typeface="RKRQFA+MS-UIGothic"/>
              </a:rPr>
              <a:t>目</a:t>
            </a:r>
            <a:r>
              <a:rPr sz="66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139054" y="3061629"/>
            <a:ext cx="4527666" cy="241362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240"/>
              </a:lnSpc>
              <a:spcBef>
                <a:spcPct val="0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QSOWSJ+PAUUSP+ArialMT"/>
                <a:cs typeface="QSOWSJ+PAUUSP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RKRQFA+MS-UIGothic"/>
                <a:cs typeface="RKRQFA+MS-UIGothic"/>
              </a:rPr>
              <a:t>大气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2100">
                <a:solidFill>
                  <a:srgbClr val="000000"/>
                </a:solidFill>
                <a:latin typeface="RKRQFA+MS-UIGothic"/>
                <a:cs typeface="RKRQFA+MS-UIGothic"/>
              </a:rPr>
              <a:t>力与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2100">
                <a:solidFill>
                  <a:srgbClr val="000000"/>
                </a:solidFill>
                <a:latin typeface="RKRQFA+MS-UIGothic"/>
                <a:cs typeface="RKRQFA+MS-UIGothic"/>
              </a:rPr>
              <a:t>速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2100">
                <a:solidFill>
                  <a:srgbClr val="000000"/>
                </a:solidFill>
                <a:latin typeface="RKRQFA+MS-UIGothic"/>
                <a:cs typeface="RKRQFA+MS-UIGothic"/>
              </a:rPr>
              <a:t>向</a:t>
            </a:r>
          </a:p>
          <a:p>
            <a:pPr marL="0" marR="0">
              <a:lnSpc>
                <a:spcPts val="2240"/>
              </a:lnSpc>
              <a:spcBef>
                <a:spcPts val="234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QSOWSJ+PAUUSP+ArialMT"/>
                <a:cs typeface="QSOWSJ+PAUUSP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RKRQFA+MS-UIGothic"/>
                <a:cs typeface="RKRQFA+MS-UIGothic"/>
              </a:rPr>
              <a:t>大气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辐</a:t>
            </a:r>
            <a:r>
              <a:rPr sz="2100">
                <a:solidFill>
                  <a:srgbClr val="000000"/>
                </a:solidFill>
                <a:latin typeface="RKRQFA+MS-UIGothic"/>
                <a:cs typeface="RKRQFA+MS-UIGothic"/>
              </a:rPr>
              <a:t>射与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2100">
                <a:solidFill>
                  <a:srgbClr val="000000"/>
                </a:solidFill>
                <a:latin typeface="RKRQFA+MS-UIGothic"/>
                <a:cs typeface="RKRQFA+MS-UIGothic"/>
              </a:rPr>
              <a:t>量平衡</a:t>
            </a:r>
          </a:p>
          <a:p>
            <a:pPr marL="0" marR="0">
              <a:lnSpc>
                <a:spcPts val="2240"/>
              </a:lnSpc>
              <a:spcBef>
                <a:spcPts val="229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QSOWSJ+PAUUSP+ArialMT"/>
                <a:cs typeface="QSOWSJ+PAUUSP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RKRQFA+MS-UIGothic"/>
                <a:cs typeface="RKRQFA+MS-UIGothic"/>
              </a:rPr>
              <a:t>大气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2100">
                <a:solidFill>
                  <a:srgbClr val="000000"/>
                </a:solidFill>
                <a:latin typeface="RKRQFA+MS-UIGothic"/>
                <a:cs typeface="RKRQFA+MS-UIGothic"/>
              </a:rPr>
              <a:t>染与气象条件的关系</a:t>
            </a:r>
          </a:p>
          <a:p>
            <a:pPr marL="0" marR="0">
              <a:lnSpc>
                <a:spcPts val="2240"/>
              </a:lnSpc>
              <a:spcBef>
                <a:spcPts val="2294"/>
              </a:spcBef>
              <a:spcAft>
                <a:spcPct val="0"/>
              </a:spcAft>
            </a:pPr>
            <a:r>
              <a:rPr sz="2150">
                <a:solidFill>
                  <a:srgbClr val="000000"/>
                </a:solidFill>
                <a:latin typeface="QSOWSJ+PAUUSP+ArialMT"/>
                <a:cs typeface="QSOWSJ+PAUUSP+ArialMT"/>
              </a:rPr>
              <a:t>•</a:t>
            </a:r>
            <a:r>
              <a:rPr sz="2150" spc="31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100">
                <a:solidFill>
                  <a:srgbClr val="000000"/>
                </a:solidFill>
                <a:latin typeface="RKRQFA+MS-UIGothic"/>
                <a:cs typeface="RKRQFA+MS-UIGothic"/>
              </a:rPr>
              <a:t>大气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2100">
                <a:solidFill>
                  <a:srgbClr val="000000"/>
                </a:solidFill>
                <a:latin typeface="RKRQFA+MS-UIGothic"/>
                <a:cs typeface="RKRQFA+MS-UIGothic"/>
              </a:rPr>
              <a:t>力状况的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2100">
                <a:solidFill>
                  <a:srgbClr val="000000"/>
                </a:solidFill>
                <a:latin typeface="RKRQFA+MS-UIGothic"/>
                <a:cs typeface="RKRQFA+MS-UIGothic"/>
              </a:rPr>
              <a:t>与</a:t>
            </a:r>
            <a:r>
              <a:rPr sz="2100">
                <a:solidFill>
                  <a:srgbClr val="000000"/>
                </a:solidFill>
                <a:latin typeface="SimSun"/>
                <a:cs typeface="SimSun"/>
              </a:rPr>
              <a:t>应对</a:t>
            </a:r>
            <a:r>
              <a:rPr sz="2100">
                <a:solidFill>
                  <a:srgbClr val="000000"/>
                </a:solidFill>
                <a:latin typeface="RKRQFA+MS-UIGothic"/>
                <a:cs typeface="RKRQFA+MS-UIGothic"/>
              </a:rPr>
              <a:t>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WSAGTO+UBLVIJ+MicrosoftYaHei-Bold"/>
                <a:cs typeface="WSAGTO+UBLVIJ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67200" y="308244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KRQFA+MS-UIGothic"/>
                <a:cs typeface="RKRQFA+MS-UIGothic"/>
              </a:rPr>
              <a:t>大气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3600">
                <a:solidFill>
                  <a:srgbClr val="FFFFFF"/>
                </a:solidFill>
                <a:latin typeface="RKRQFA+MS-UIGothic"/>
                <a:cs typeface="RKRQFA+MS-UIGothic"/>
              </a:rPr>
              <a:t>力状况概述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大气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热</a:t>
            </a: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力状况的定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与意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RKRQFA+MS-UIGothic"/>
                <a:cs typeface="RKRQFA+MS-UIGothic"/>
              </a:rPr>
              <a:t>大气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热</a:t>
            </a:r>
            <a:r>
              <a:rPr sz="1550" spc="25">
                <a:solidFill>
                  <a:srgbClr val="FF6D1B"/>
                </a:solidFill>
                <a:latin typeface="RKRQFA+MS-UIGothic"/>
                <a:cs typeface="RKRQFA+MS-UIGothic"/>
              </a:rPr>
              <a:t>力状况的定</a:t>
            </a:r>
            <a:r>
              <a:rPr sz="155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21937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大气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力状况是指大气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、能量平衡和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量交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等物理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RKRQFA+MS-UIGothic"/>
                <a:cs typeface="RKRQFA+MS-UIGothic"/>
              </a:rPr>
              <a:t>大气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550" spc="25">
                <a:solidFill>
                  <a:srgbClr val="FFFFFF"/>
                </a:solidFill>
                <a:latin typeface="RKRQFA+MS-UIGothic"/>
                <a:cs typeface="RKRQFA+MS-UIGothic"/>
              </a:rPr>
              <a:t>力状况的意</a:t>
            </a:r>
            <a:r>
              <a:rPr sz="1550">
                <a:solidFill>
                  <a:srgbClr val="FFF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KRQFA+MS-UIGothic"/>
                <a:cs typeface="RKRQFA+MS-UIGothic"/>
              </a:rPr>
              <a:t>大气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FFFFFF"/>
                </a:solidFill>
                <a:latin typeface="RKRQFA+MS-UIGothic"/>
                <a:cs typeface="RKRQFA+MS-UIGothic"/>
              </a:rPr>
              <a:t>力状况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RKRQFA+MS-UIGothic"/>
                <a:cs typeface="RKRQFA+MS-UIGothic"/>
              </a:rPr>
              <a:t>地球表面的温度、气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KRQFA+MS-UIGothic"/>
                <a:cs typeface="RKRQFA+MS-UIGothic"/>
              </a:rPr>
              <a:t>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RKRQFA+MS-UIGothic"/>
                <a:cs typeface="RKRQFA+MS-UIGothic"/>
              </a:rPr>
              <a:t>化、天气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预报</a:t>
            </a:r>
            <a:r>
              <a:rPr sz="1350">
                <a:solidFill>
                  <a:srgbClr val="FFFFFF"/>
                </a:solidFill>
                <a:latin typeface="RKRQFA+MS-UIGothic"/>
                <a:cs typeface="RKRQFA+MS-UIGothic"/>
              </a:rPr>
              <a:t>等方面具有重要影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KRQFA+MS-UIGothic"/>
                <a:cs typeface="RKRQFA+MS-UIGothic"/>
              </a:rPr>
              <a:t>响，是研究地球系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RKRQFA+MS-UIGothic"/>
                <a:cs typeface="RKRQFA+MS-UIGothic"/>
              </a:rPr>
              <a:t>科学的重要内容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KRQFA+MS-UIGothic"/>
                <a:cs typeface="RKRQFA+MS-UIGothic"/>
              </a:rPr>
              <a:t>之一。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大气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热</a:t>
            </a: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力状况的研究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史与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RKRQFA+MS-UIGothic"/>
                <a:cs typeface="RKRQFA+MS-UIGothic"/>
              </a:rPr>
              <a:t>研究</a:t>
            </a: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历</a:t>
            </a:r>
            <a:r>
              <a:rPr sz="2000">
                <a:solidFill>
                  <a:srgbClr val="FF6D1B"/>
                </a:solidFill>
                <a:latin typeface="RKRQFA+MS-UIGothic"/>
                <a:cs typeface="RKRQFA+MS-UIGothic"/>
              </a:rPr>
              <a:t>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094216" cy="15754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大气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力状况的研究可以追溯到</a:t>
            </a:r>
            <a:r>
              <a:rPr sz="1350">
                <a:solidFill>
                  <a:srgbClr val="000000"/>
                </a:solidFill>
                <a:latin typeface="AQWGHQ+LQPUOK+MicrosoftYaHei"/>
                <a:cs typeface="AQWGHQ+LQPUOK+MicrosoftYaHei"/>
              </a:rPr>
              <a:t>19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，当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科学家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开始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研究大气中的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传输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和能量平衡。随着科学技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的不断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代气象学、气候学等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域的研究不断深入，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大气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</a:p>
          <a:p>
            <a:pPr marL="0" marR="0">
              <a:lnSpc>
                <a:spcPts val="1350"/>
              </a:lnSpc>
              <a:spcBef>
                <a:spcPts val="160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力状况的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也越来越深入。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RKRQFA+MS-UIGothic"/>
                <a:cs typeface="RKRQFA+MS-UIGothic"/>
              </a:rPr>
              <a:t>研究</a:t>
            </a: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现</a:t>
            </a:r>
            <a:r>
              <a:rPr sz="2000">
                <a:solidFill>
                  <a:srgbClr val="FF6D1B"/>
                </a:solidFill>
                <a:latin typeface="RKRQFA+MS-UIGothic"/>
                <a:cs typeface="RKRQFA+MS-UIGothic"/>
              </a:rPr>
              <a:t>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目前，大气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力状况的研究已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取得了很大的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展，包括建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立了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较为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完善的大气模型、开展了大量的数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观测实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等。同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，随着大数据、人工智能等技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的不断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展，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大气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力状况的研究也更加精准和深入。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大气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热</a:t>
            </a: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力状况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人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生活的影响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RKRQFA+MS-UIGothic"/>
                <a:cs typeface="RKRQFA+MS-UIGothic"/>
              </a:rPr>
              <a:t>影响气候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变</a:t>
            </a:r>
            <a:r>
              <a:rPr sz="2300">
                <a:solidFill>
                  <a:srgbClr val="FF6D1B"/>
                </a:solidFill>
                <a:latin typeface="RKRQFA+MS-UIGothic"/>
                <a:cs typeface="RKRQFA+MS-UIGothic"/>
              </a:rPr>
              <a:t>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SAGTO+UBLVIJ+MicrosoftYaHei-Bold"/>
                <a:cs typeface="WSAGTO+UBLVIJ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6441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大气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力状况的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化会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致地球表面的温度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而影响气候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化。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例如，温室效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就是大气中温室气体增加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致的大气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力状况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而引起全球气候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暖。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RKRQFA+MS-UIGothic"/>
                <a:cs typeface="RKRQFA+MS-UIGothic"/>
              </a:rPr>
              <a:t>影响天气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预报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SAGTO+UBLVIJ+MicrosoftYaHei-Bold"/>
                <a:cs typeface="WSAGTO+UBLVIJ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78961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大气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力状况是天气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预报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的重要依据之一。通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大气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力状况的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和数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，可以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预测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未来的天气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的生活和工作提供参考。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RKRQFA+MS-UIGothic"/>
                <a:cs typeface="RKRQFA+MS-UIGothic"/>
              </a:rPr>
              <a:t>影响人</a:t>
            </a:r>
            <a:r>
              <a:rPr sz="2300" spc="23">
                <a:solidFill>
                  <a:srgbClr val="FF6D1B"/>
                </a:solidFill>
                <a:latin typeface="SimSun"/>
                <a:cs typeface="SimSun"/>
              </a:rPr>
              <a:t>类</a:t>
            </a:r>
            <a:r>
              <a:rPr sz="2300" spc="25">
                <a:solidFill>
                  <a:srgbClr val="FF6D1B"/>
                </a:solidFill>
                <a:latin typeface="RKRQFA+MS-UIGothic"/>
                <a:cs typeface="RKRQFA+MS-UIGothic"/>
              </a:rPr>
              <a:t>健康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WSAGTO+UBLVIJ+MicrosoftYaHei-Bold"/>
                <a:cs typeface="WSAGTO+UBLVIJ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64413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大气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力状况的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化也会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健康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生影响。例如，高温天气可能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致中暑、心血管疾病等健康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。同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，大气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染也会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健康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面影响。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WSAGTO+UBLVIJ+MicrosoftYaHei-Bold"/>
                <a:cs typeface="WSAGTO+UBLVI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95800" y="308244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KRQFA+MS-UIGothic"/>
                <a:cs typeface="RKRQFA+MS-UIGothic"/>
              </a:rPr>
              <a:t>大气温度与湿度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大气温度的概念及影响因素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RKRQFA+MS-UIGothic"/>
                <a:cs typeface="RKRQFA+MS-UIGothic"/>
              </a:rPr>
              <a:t>概念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大气温度是指大气内部的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量状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97569" y="2866878"/>
            <a:ext cx="223353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况，反映大气的冷暖程度。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RKRQFA+MS-UIGothic"/>
                <a:cs typeface="RKRQFA+MS-UIGothic"/>
              </a:rPr>
              <a:t>影响因素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661388"/>
            <a:ext cx="275880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太阳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辐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射、地表温度、大气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流、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97569" y="4969998"/>
            <a:ext cx="134213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KRQFA+MS-UIGothic"/>
                <a:cs typeface="RKRQFA+MS-UIGothic"/>
              </a:rPr>
              <a:t>水汽、云量等。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大气湿度的概念及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量方法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RKRQFA+MS-UIGothic"/>
                <a:cs typeface="RKRQFA+MS-UIGothic"/>
              </a:rPr>
              <a:t>概念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55487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大气湿度是指大气中水蒸气的含量，反映大气的潮湿程度。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测</a:t>
            </a:r>
            <a:r>
              <a:rPr sz="2300" spc="25">
                <a:solidFill>
                  <a:srgbClr val="FF6D1B"/>
                </a:solidFill>
                <a:latin typeface="RKRQFA+MS-UIGothic"/>
                <a:cs typeface="RKRQFA+MS-UIGothic"/>
              </a:rPr>
              <a:t>量方法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32844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露点温度、相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湿度、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绝对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湿度等。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8867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大气温度与湿度的关系及其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气候的影响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RKRQFA+MS-UIGothic"/>
                <a:cs typeface="RKRQFA+MS-UIGothic"/>
              </a:rPr>
              <a:t>关系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50498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KRQFA+MS-UIGothic"/>
                <a:cs typeface="RKRQFA+MS-UIGothic"/>
              </a:rPr>
              <a:t>大气温度和湿度是相互关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FFFFFF"/>
                </a:solidFill>
                <a:latin typeface="RKRQFA+MS-UIGothic"/>
                <a:cs typeface="RKRQFA+MS-UIGothic"/>
              </a:rPr>
              <a:t>的，温度升高会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RKRQFA+MS-UIGothic"/>
                <a:cs typeface="RKRQFA+MS-UIGothic"/>
              </a:rPr>
              <a:t>致水蒸气含量增加，反之亦然。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2300" spc="25">
                <a:solidFill>
                  <a:srgbClr val="FFFFFF"/>
                </a:solidFill>
                <a:latin typeface="RKRQFA+MS-UIGothic"/>
                <a:cs typeface="RKRQFA+MS-UIGothic"/>
              </a:rPr>
              <a:t>气候的影响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6839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KRQFA+MS-UIGothic"/>
                <a:cs typeface="RKRQFA+MS-UIGothic"/>
              </a:rPr>
              <a:t>大气温度和湿度的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RKRQFA+MS-UIGothic"/>
                <a:cs typeface="RKRQFA+MS-UIGothic"/>
              </a:rPr>
              <a:t>化会影响气候的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RKRQFA+MS-UIGothic"/>
                <a:cs typeface="RKRQFA+MS-UIGothic"/>
              </a:rPr>
              <a:t>化，如温度升高会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RKRQFA+MS-UIGothic"/>
                <a:cs typeface="RKRQFA+MS-UIGothic"/>
              </a:rPr>
              <a:t>致全球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RKRQFA+MS-UIGothic"/>
                <a:cs typeface="RKRQFA+MS-UIGothic"/>
              </a:rPr>
              <a:t>暖，而湿度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RKRQFA+MS-UIGothic"/>
                <a:cs typeface="RKRQFA+MS-UIGothic"/>
              </a:rPr>
              <a:t>化会影响降水分布和气候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RKRQFA+MS-UIGothic"/>
                <a:cs typeface="RKRQFA+MS-UIGothic"/>
              </a:rPr>
              <a:t>型。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566409" y="1191618"/>
            <a:ext cx="2603562" cy="24212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814"/>
              </a:lnSpc>
              <a:spcBef>
                <a:spcPct val="0"/>
              </a:spcBef>
              <a:spcAft>
                <a:spcPct val="0"/>
              </a:spcAft>
            </a:pPr>
            <a:r>
              <a:rPr sz="7500">
                <a:solidFill>
                  <a:srgbClr val="FFFFFF"/>
                </a:solidFill>
                <a:latin typeface="WSAGTO+UBLVIJ+MicrosoftYaHei-Bold"/>
                <a:cs typeface="WSAGTO+UBLVIJ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38600" y="308244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KRQFA+MS-UIGothic"/>
                <a:cs typeface="RKRQFA+MS-UIGothic"/>
              </a:rPr>
              <a:t>大气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3600">
                <a:solidFill>
                  <a:srgbClr val="FFFFFF"/>
                </a:solidFill>
                <a:latin typeface="RKRQFA+MS-UIGothic"/>
                <a:cs typeface="RKRQFA+MS-UIGothic"/>
              </a:rPr>
              <a:t>力与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3600">
                <a:solidFill>
                  <a:srgbClr val="FFFFFF"/>
                </a:solidFill>
                <a:latin typeface="RKRQFA+MS-UIGothic"/>
                <a:cs typeface="RKRQFA+MS-UIGothic"/>
              </a:rPr>
              <a:t>速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3600">
                <a:solidFill>
                  <a:srgbClr val="FFFFFF"/>
                </a:solidFill>
                <a:latin typeface="RKRQFA+MS-UIGothic"/>
                <a:cs typeface="RKRQFA+MS-UIGothic"/>
              </a:rPr>
              <a:t>向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大气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力的概念及影响因素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RKRQFA+MS-UIGothic"/>
                <a:cs typeface="RKRQFA+MS-UIGothic"/>
              </a:rPr>
              <a:t>大气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压</a:t>
            </a:r>
            <a:r>
              <a:rPr sz="2000" spc="25">
                <a:solidFill>
                  <a:srgbClr val="FF6D1B"/>
                </a:solidFill>
                <a:latin typeface="RKRQFA+MS-UIGothic"/>
                <a:cs typeface="RKRQFA+MS-UIGothic"/>
              </a:rPr>
              <a:t>力的概念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347333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大气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力是指地球大气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层对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地表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力，其大小与大气的密度和重力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有关。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RKRQFA+MS-UIGothic"/>
                <a:cs typeface="RKRQFA+MS-UIGothic"/>
              </a:rPr>
              <a:t>大气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压</a:t>
            </a:r>
            <a:r>
              <a:rPr sz="2000" spc="25">
                <a:solidFill>
                  <a:srgbClr val="FF6D1B"/>
                </a:solidFill>
                <a:latin typeface="RKRQFA+MS-UIGothic"/>
                <a:cs typeface="RKRQFA+MS-UIGothic"/>
              </a:rPr>
              <a:t>力的影响因素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29244" y="4943847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大气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力受到多种因素的影响，如海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拔高度、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纬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度、季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RKRQFA+MS-UIGothic"/>
                <a:cs typeface="RKRQFA+MS-UIGothic"/>
              </a:rPr>
              <a:t>、气候等。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速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向的概念及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FF6D1B"/>
                </a:solidFill>
                <a:latin typeface="RKRQFA+MS-UIGothic"/>
                <a:cs typeface="RKRQFA+MS-UIGothic"/>
              </a:rPr>
              <a:t>量方法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2000" spc="25">
                <a:solidFill>
                  <a:srgbClr val="FFFDFD"/>
                </a:solidFill>
                <a:latin typeface="RKRQFA+MS-UIGothic"/>
                <a:cs typeface="RKRQFA+MS-UIGothic"/>
              </a:rPr>
              <a:t>速的概念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2000" spc="25">
                <a:solidFill>
                  <a:srgbClr val="FFFDFD"/>
                </a:solidFill>
                <a:latin typeface="RKRQFA+MS-UIGothic"/>
                <a:cs typeface="RKRQFA+MS-UIGothic"/>
              </a:rPr>
              <a:t>速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2000" spc="25">
                <a:solidFill>
                  <a:srgbClr val="FFFDFD"/>
                </a:solidFill>
                <a:latin typeface="RKRQFA+MS-UIGothic"/>
                <a:cs typeface="RKRQFA+MS-UIGothic"/>
              </a:rPr>
              <a:t>向的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2000" spc="25">
                <a:solidFill>
                  <a:srgbClr val="FFFDFD"/>
                </a:solidFill>
                <a:latin typeface="RKRQFA+MS-UIGothic"/>
                <a:cs typeface="RKRQFA+MS-UIGothic"/>
              </a:rPr>
              <a:t>量方法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向可以通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气象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观测</a:t>
            </a: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站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量，也可以通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过风</a:t>
            </a: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仪</a:t>
            </a: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69035" y="2624192"/>
            <a:ext cx="3525203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速是指空气流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的速度，通常以米</a:t>
            </a:r>
            <a:r>
              <a:rPr sz="1500">
                <a:solidFill>
                  <a:srgbClr val="FFFDFD"/>
                </a:solidFill>
                <a:latin typeface="AQWGHQ+LQPUOK+MicrosoftYaHei"/>
                <a:cs typeface="AQWGHQ+LQPUOK+MicrosoftYaHei"/>
              </a:rPr>
              <a:t>/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秒（</a:t>
            </a:r>
            <a:r>
              <a:rPr sz="1500">
                <a:solidFill>
                  <a:srgbClr val="FFFDFD"/>
                </a:solidFill>
                <a:latin typeface="AQWGHQ+LQPUOK+MicrosoftYaHei"/>
                <a:cs typeface="AQWGHQ+LQPUOK+MicrosoftYaHei"/>
              </a:rPr>
              <a:t>m/s</a:t>
            </a: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为单</a:t>
            </a: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位表示。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2000" spc="25">
                <a:solidFill>
                  <a:srgbClr val="FFFDFD"/>
                </a:solidFill>
                <a:latin typeface="RKRQFA+MS-UIGothic"/>
                <a:cs typeface="RKRQFA+MS-UIGothic"/>
              </a:rPr>
              <a:t>向的概念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向是指空气流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的方向，通常以角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度表示，如北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、南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FFFDFD"/>
                </a:solidFill>
                <a:latin typeface="RKRQFA+MS-UIGothic"/>
                <a:cs typeface="RKRQFA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https://d.book118.com/346102134030010041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QSOWSJ+PAUUSP+ArialMT</vt:lpstr>
      <vt:lpstr>Times New Roman</vt:lpstr>
      <vt:lpstr>RKRQFA+MS-UIGothic</vt:lpstr>
      <vt:lpstr>SimSun</vt:lpstr>
      <vt:lpstr>WSAGTO+UBLVIJ+MicrosoftYaHei-Bold</vt:lpstr>
      <vt:lpstr>AQWGHQ+LQPUOK+MicrosoftYaHei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2024-09-07T22:32:20.770</cp:lastPrinted>
  <dcterms:created xsi:type="dcterms:W3CDTF">2024-09-07T14:32:20Z</dcterms:created>
  <dcterms:modified xsi:type="dcterms:W3CDTF">2024-09-07T14:32:21Z</dcterms:modified>
</cp:coreProperties>
</file>