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36388-13B1-4903-B4F3-735992B49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A4F72-1074-4907-B3CF-C60E1CA2F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1EFA3-72E7-469C-BCA0-63CFDF81F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70CB0-96FC-428E-B6D8-B7AB46AE7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38669E-30CB-497E-AADB-7A3069995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A57AD3-5E1A-468D-89CF-6AC2DBDF5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903E69-2185-4545-828B-B6362A84A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53BF1-FA49-4D6F-8D5E-E6E55A251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7E0A9-5B98-44A2-84E9-E748704FB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4C3C2-92F5-4C22-8A17-A21FC5556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ECB29-1BC5-4080-BF35-23217EDC4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1204122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3666" y="2000001"/>
            <a:ext cx="4616450" cy="161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120"/>
              </a:lnSpc>
            </a:pPr>
            <a:endParaRPr lang="Arial" altLang="Arial" sz="100"/>
          </a:p>
          <a:p>
            <a:pPr marL="42932" algn="l" rtl="0" eaLnBrk="0">
              <a:lnSpc>
                <a:spcPct val="84000"/>
              </a:lnSpc>
            </a:pP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中国出口比例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endParaRPr lang="Microsoft YaHei" altLang="Microsoft YaHei" sz="5100"/>
          </a:p>
          <a:p>
            <a:pPr marL="12700" algn="l" rtl="0" eaLnBrk="0">
              <a:lnSpc>
                <a:spcPts val="7400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0084FF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935639"/>
            <a:ext cx="4175125" cy="3101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4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中国出口现状概述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2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中国出口比例分析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中国出口比例的因素分析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5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国出口面临的挑战与机遇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103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建议与展望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5624727" y="3551983"/>
            <a:ext cx="970280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5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" name="textbox 21"/>
          <p:cNvSpPr/>
          <p:nvPr/>
        </p:nvSpPr>
        <p:spPr>
          <a:xfrm>
            <a:off x="7868015" y="1549791"/>
            <a:ext cx="3274695" cy="402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7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2000"/>
          </a:p>
          <a:p>
            <a:pPr marL="76561" algn="l" rtl="0" eaLnBrk="0">
              <a:lnSpc>
                <a:spcPct val="83000"/>
              </a:lnSpc>
              <a:spcBef>
                <a:spcPts val="10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中国作为世界第二大经济体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，出口贸</a:t>
            </a:r>
            <a:endParaRPr lang="Microsoft YaHei" altLang="Microsoft YaHei" sz="1500"/>
          </a:p>
          <a:p>
            <a:pPr marL="63227" indent="1143" algn="l" rtl="0" eaLnBrk="0">
              <a:lnSpc>
                <a:spcPct val="189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易在国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民经济中占据重要地位。近年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随着全球经济格局的变化和中国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结构的调整，中国出口贸易面临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新的机遇和挑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marL="37388" algn="l" rtl="0" eaLnBrk="0">
              <a:lnSpc>
                <a:spcPct val="92000"/>
              </a:lnSpc>
              <a:spcBef>
                <a:spcPts val="1693"/>
              </a:spcBef>
            </a:pPr>
            <a:r>
              <a:rPr sz="2000" spc="-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2000"/>
          </a:p>
          <a:p>
            <a:pPr marL="61512" indent="2476" algn="l" rtl="0" eaLnBrk="0">
              <a:lnSpc>
                <a:spcPct val="186000"/>
              </a:lnSpc>
              <a:spcBef>
                <a:spcPts val="105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本报告旨在分析中国出口贸易的现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点及趋势，评估中国出口贸易的竞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力及影响因素，为政策制定和企业</a:t>
            </a:r>
            <a:endParaRPr lang="Microsoft YaHei" altLang="Microsoft YaHei" sz="1500"/>
          </a:p>
        </p:txBody>
      </p:sp>
      <p:sp>
        <p:nvSpPr>
          <p:cNvPr id="22" name="textbox 22"/>
          <p:cNvSpPr/>
          <p:nvPr/>
        </p:nvSpPr>
        <p:spPr>
          <a:xfrm>
            <a:off x="442263" y="318468"/>
            <a:ext cx="3456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与目的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3" name="textbox 43"/>
          <p:cNvSpPr/>
          <p:nvPr/>
        </p:nvSpPr>
        <p:spPr>
          <a:xfrm>
            <a:off x="7919495" y="5764076"/>
            <a:ext cx="1700529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9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决策提供参考依据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textbox 45"/>
          <p:cNvSpPr/>
          <p:nvPr/>
        </p:nvSpPr>
        <p:spPr>
          <a:xfrm>
            <a:off x="1309750" y="4218402"/>
            <a:ext cx="7567930" cy="950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86"/>
              </a:lnSpc>
            </a:pPr>
            <a:endParaRPr lang="Arial" altLang="Arial" sz="100"/>
          </a:p>
          <a:p>
            <a:pPr marL="16348" algn="l" rtl="0" eaLnBrk="0">
              <a:lnSpc>
                <a:spcPct val="93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2300"/>
          </a:p>
          <a:p>
            <a:pPr marL="14071" algn="l" rtl="0" eaLnBrk="0">
              <a:lnSpc>
                <a:spcPct val="86000"/>
              </a:lnSpc>
              <a:spcBef>
                <a:spcPts val="95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本报告重点关注中国出口贸易的结构变化、竞争力提升、市场多元化及贸易便利化等方面。通过对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endParaRPr lang="Microsoft YaHei" altLang="Microsoft YaHei" sz="1300"/>
          </a:p>
          <a:p>
            <a:pPr marL="12700" algn="l" rtl="0" eaLnBrk="0">
              <a:lnSpc>
                <a:spcPts val="2429"/>
              </a:lnSpc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分析、实证研究和案例分析等方法，揭示中国出口贸易的优势和不足，提出针对性的政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建议。</a:t>
            </a:r>
            <a:endParaRPr lang="Microsoft YaHei" altLang="Microsoft YaHei" sz="1300"/>
          </a:p>
        </p:txBody>
      </p:sp>
      <p:sp>
        <p:nvSpPr>
          <p:cNvPr id="46" name="textbox 46"/>
          <p:cNvSpPr/>
          <p:nvPr/>
        </p:nvSpPr>
        <p:spPr>
          <a:xfrm>
            <a:off x="3688561" y="1670274"/>
            <a:ext cx="7566659" cy="950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498"/>
              </a:lnSpc>
            </a:pPr>
            <a:endParaRPr lang="Arial" altLang="Arial" sz="100"/>
          </a:p>
          <a:p>
            <a:pPr marL="1320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2300"/>
          </a:p>
          <a:p>
            <a:pPr marL="12700" algn="l" rtl="0" eaLnBrk="0">
              <a:lnSpc>
                <a:spcPct val="86000"/>
              </a:lnSpc>
              <a:spcBef>
                <a:spcPts val="980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本报告涵盖了中国出口贸易的主要领域，包括工业制成品、农产品、能源产品等。同时，报告还对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</a:t>
            </a:r>
            <a:endParaRPr lang="Microsoft YaHei" altLang="Microsoft YaHei" sz="1300"/>
          </a:p>
          <a:p>
            <a:pPr marL="28987" algn="l" rtl="0" eaLnBrk="0">
              <a:lnSpc>
                <a:spcPts val="2429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口市场、贸易伙伴、贸易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方式等方面进行了深入分析。</a:t>
            </a:r>
            <a:endParaRPr lang="Microsoft YaHei" altLang="Microsoft YaHei" sz="1300"/>
          </a:p>
        </p:txBody>
      </p:sp>
      <p:sp>
        <p:nvSpPr>
          <p:cNvPr id="47" name="textbox 47"/>
          <p:cNvSpPr/>
          <p:nvPr/>
        </p:nvSpPr>
        <p:spPr>
          <a:xfrm>
            <a:off x="442263" y="318468"/>
            <a:ext cx="3456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与重点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8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3" name="textbox 73"/>
          <p:cNvSpPr/>
          <p:nvPr/>
        </p:nvSpPr>
        <p:spPr>
          <a:xfrm>
            <a:off x="4169832" y="3551983"/>
            <a:ext cx="3882390" cy="553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60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中国出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口现状概述</a:t>
            </a:r>
            <a:endParaRPr lang="Microsoft YaHei" altLang="Microsoft YaHei" sz="3800"/>
          </a:p>
        </p:txBody>
      </p:sp>
      <p:sp>
        <p:nvSpPr>
          <p:cNvPr id="74" name="textbox 74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5" name="picture 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6" name="textbox 76"/>
          <p:cNvSpPr/>
          <p:nvPr/>
        </p:nvSpPr>
        <p:spPr>
          <a:xfrm>
            <a:off x="442263" y="318468"/>
            <a:ext cx="4218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80136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出口总额及增长速度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7" name="textbox 97"/>
          <p:cNvSpPr/>
          <p:nvPr/>
        </p:nvSpPr>
        <p:spPr>
          <a:xfrm>
            <a:off x="1400530" y="5083677"/>
            <a:ext cx="6845934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9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尽管受到全球经济形势和贸易保护主义的影响，中国出口增速仍然保持相对稳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定。</a:t>
            </a:r>
            <a:endParaRPr lang="Microsoft YaHei" altLang="Microsoft YaHei" sz="1500"/>
          </a:p>
        </p:txBody>
      </p:sp>
      <p:sp>
        <p:nvSpPr>
          <p:cNvPr id="98" name="textbox 98"/>
          <p:cNvSpPr/>
          <p:nvPr/>
        </p:nvSpPr>
        <p:spPr>
          <a:xfrm>
            <a:off x="1414628" y="2389245"/>
            <a:ext cx="5320029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0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近年来，中国出口总额持续增长，成为全球最大的出口国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一。</a:t>
            </a:r>
            <a:endParaRPr lang="Microsoft YaHei" altLang="Microsoft YaHei" sz="1500"/>
          </a:p>
        </p:txBody>
      </p:sp>
      <p:pic>
        <p:nvPicPr>
          <p:cNvPr id="99" name="picture 9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100" name="picture 1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101" name="textbox 101"/>
          <p:cNvSpPr/>
          <p:nvPr/>
        </p:nvSpPr>
        <p:spPr>
          <a:xfrm>
            <a:off x="1403099" y="4348420"/>
            <a:ext cx="104457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7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速度</a:t>
            </a:r>
            <a:endParaRPr lang="Microsoft YaHei" altLang="Microsoft YaHei" sz="2000"/>
          </a:p>
        </p:txBody>
      </p:sp>
      <p:sp>
        <p:nvSpPr>
          <p:cNvPr id="102" name="textbox 102"/>
          <p:cNvSpPr/>
          <p:nvPr/>
        </p:nvSpPr>
        <p:spPr>
          <a:xfrm>
            <a:off x="1428080" y="1629348"/>
            <a:ext cx="1031875" cy="302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" name="textbox 104"/>
          <p:cNvSpPr/>
          <p:nvPr/>
        </p:nvSpPr>
        <p:spPr>
          <a:xfrm>
            <a:off x="5574808" y="2998897"/>
            <a:ext cx="4963159" cy="2766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96494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中国是全球最大的纺织品出口国之一，其出口量一直保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</a:t>
            </a:r>
            <a:endParaRPr lang="Microsoft YaHei" altLang="Microsoft YaHei" sz="1300"/>
          </a:p>
          <a:p>
            <a:pPr marL="2242063" algn="l" rtl="0" eaLnBrk="0">
              <a:lnSpc>
                <a:spcPts val="2420"/>
              </a:lnSpc>
            </a:pPr>
            <a:r>
              <a:rPr sz="12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增长。</a:t>
            </a:r>
            <a:endParaRPr lang="Microsoft YaHei" altLang="Microsoft YaHei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8"/>
              </a:spcBef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包括塑料、橡胶、有机化学品等，也是中国出口的重要商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品之一。</a:t>
            </a:r>
            <a:endParaRPr lang="Microsoft YaHei" altLang="Microsoft YaHei" sz="1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98939" algn="l" rtl="0" eaLnBrk="0">
              <a:lnSpc>
                <a:spcPct val="95000"/>
              </a:lnSpc>
              <a:spcBef>
                <a:spcPts val="394"/>
              </a:spcBef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如计算机、通讯设备、集成电路等，随着中国科技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的不断发展，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125"/>
              </a:lnSpc>
            </a:pPr>
            <a:endParaRPr lang="Arial" altLang="Arial" sz="100"/>
          </a:p>
          <a:p>
            <a:pPr marL="957389" algn="l" rtl="0" eaLnBrk="0">
              <a:lnSpc>
                <a:spcPct val="95000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高新技术产品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的出口比例也在逐年提高。</a:t>
            </a:r>
            <a:endParaRPr lang="Microsoft YaHei" altLang="Microsoft YaHei" sz="1300"/>
          </a:p>
        </p:txBody>
      </p:sp>
      <p:sp>
        <p:nvSpPr>
          <p:cNvPr id="105" name="textbox 105"/>
          <p:cNvSpPr/>
          <p:nvPr/>
        </p:nvSpPr>
        <p:spPr>
          <a:xfrm>
            <a:off x="5746258" y="1864382"/>
            <a:ext cx="4653279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包括机械设备、电器及电子产品、交通运输设备等，占据中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</a:t>
            </a:r>
            <a:endParaRPr lang="Microsoft YaHei" altLang="Microsoft YaHei" sz="1300"/>
          </a:p>
          <a:p>
            <a:pPr marL="1655533" algn="l" rtl="0" eaLnBrk="0">
              <a:lnSpc>
                <a:spcPts val="2421"/>
              </a:lnSpc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出口的主导地位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6" name="textbox 106"/>
          <p:cNvSpPr/>
          <p:nvPr/>
        </p:nvSpPr>
        <p:spPr>
          <a:xfrm>
            <a:off x="2619377" y="5177710"/>
            <a:ext cx="2754629" cy="666750"/>
          </a:xfrm>
          <a:prstGeom prst="rect">
            <a:avLst/>
          </a:prstGeom>
          <a:solidFill>
            <a:srgbClr val="0063BF">
              <a:alpha val="95294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algn="l" rtl="0" eaLnBrk="0">
              <a:lnSpc>
                <a:spcPct val="6935"/>
              </a:lnSpc>
            </a:pPr>
            <a:endParaRPr lang="Arial" altLang="Arial" sz="100"/>
          </a:p>
          <a:p>
            <a:pPr marL="75823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高新技术产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1500"/>
          </a:p>
        </p:txBody>
      </p:sp>
      <p:sp>
        <p:nvSpPr>
          <p:cNvPr id="107" name="textbox 107"/>
          <p:cNvSpPr/>
          <p:nvPr/>
        </p:nvSpPr>
        <p:spPr>
          <a:xfrm>
            <a:off x="2596323" y="1798766"/>
            <a:ext cx="2754629" cy="666750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1002753" algn="l" rtl="0" eaLnBrk="0">
              <a:lnSpc>
                <a:spcPct val="95000"/>
              </a:lnSpc>
              <a:spcBef>
                <a:spcPts val="7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机电产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15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2642413" y="2932251"/>
            <a:ext cx="2753936" cy="645148"/>
            <a:chExt cx="2753936" cy="645148"/>
          </a:xfrm>
        </p:grpSpPr>
        <p:sp>
          <p:nvSpPr>
            <p:cNvPr id="108" name="path"/>
            <p:cNvSpPr/>
            <p:nvPr/>
          </p:nvSpPr>
          <p:spPr>
            <a:xfrm>
              <a:off x="0" y="0"/>
              <a:ext cx="2753936" cy="645148"/>
            </a:xfrm>
            <a:custGeom>
              <a:rect l="0" t="0" r="0" b="0"/>
              <a:pathLst>
                <a:path w="4336" h="1015">
                  <a:moveTo>
                    <a:pt x="0" y="507"/>
                  </a:moveTo>
                  <a:cubicBezTo>
                    <a:pt x="0" y="227"/>
                    <a:pt x="227" y="0"/>
                    <a:pt x="507" y="0"/>
                  </a:cubicBezTo>
                  <a:lnTo>
                    <a:pt x="507" y="0"/>
                  </a:lnTo>
                  <a:lnTo>
                    <a:pt x="3828" y="0"/>
                  </a:lnTo>
                  <a:lnTo>
                    <a:pt x="3828" y="0"/>
                  </a:lnTo>
                  <a:lnTo>
                    <a:pt x="3828" y="0"/>
                  </a:lnTo>
                  <a:cubicBezTo>
                    <a:pt x="4109" y="0"/>
                    <a:pt x="4336" y="227"/>
                    <a:pt x="4336" y="507"/>
                  </a:cubicBezTo>
                  <a:lnTo>
                    <a:pt x="4336" y="507"/>
                  </a:lnTo>
                  <a:cubicBezTo>
                    <a:pt x="4336" y="507"/>
                    <a:pt x="4336" y="507"/>
                    <a:pt x="4336" y="507"/>
                  </a:cubicBezTo>
                  <a:lnTo>
                    <a:pt x="4336" y="507"/>
                  </a:lnTo>
                  <a:lnTo>
                    <a:pt x="4336" y="507"/>
                  </a:lnTo>
                  <a:lnTo>
                    <a:pt x="4336" y="507"/>
                  </a:lnTo>
                  <a:lnTo>
                    <a:pt x="4336" y="507"/>
                  </a:lnTo>
                  <a:cubicBezTo>
                    <a:pt x="4336" y="788"/>
                    <a:pt x="4109" y="1015"/>
                    <a:pt x="3828" y="1015"/>
                  </a:cubicBezTo>
                  <a:lnTo>
                    <a:pt x="3828" y="1015"/>
                  </a:lnTo>
                  <a:lnTo>
                    <a:pt x="507" y="1015"/>
                  </a:lnTo>
                  <a:lnTo>
                    <a:pt x="507" y="1015"/>
                  </a:lnTo>
                  <a:lnTo>
                    <a:pt x="507" y="1015"/>
                  </a:lnTo>
                  <a:cubicBezTo>
                    <a:pt x="227" y="1015"/>
                    <a:pt x="0" y="788"/>
                    <a:pt x="0" y="507"/>
                  </a:cubicBezTo>
                  <a:lnTo>
                    <a:pt x="0" y="507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textbox 109"/>
            <p:cNvSpPr/>
            <p:nvPr/>
          </p:nvSpPr>
          <p:spPr>
            <a:xfrm>
              <a:off x="-12700" y="-12700"/>
              <a:ext cx="2779395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6000"/>
                </a:lnSpc>
              </a:pPr>
              <a:endParaRPr lang="Arial" altLang="Arial" sz="1000"/>
            </a:p>
            <a:p>
              <a:pPr algn="l" rtl="0" eaLnBrk="0">
                <a:lnSpc>
                  <a:spcPct val="8966"/>
                </a:lnSpc>
              </a:pPr>
              <a:endParaRPr lang="Arial" altLang="Arial" sz="100"/>
            </a:p>
            <a:p>
              <a:pPr marL="1069176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纺织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</a:t>
              </a:r>
              <a:endParaRPr lang="Microsoft YaHei" altLang="Microsoft YaHei" sz="1500"/>
            </a:p>
          </p:txBody>
        </p:sp>
      </p:grpSp>
      <p:sp>
        <p:nvSpPr>
          <p:cNvPr id="110" name="textbox 110"/>
          <p:cNvSpPr/>
          <p:nvPr/>
        </p:nvSpPr>
        <p:spPr>
          <a:xfrm>
            <a:off x="2654003" y="4055205"/>
            <a:ext cx="2753360" cy="665480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algn="l" rtl="0" eaLnBrk="0">
              <a:lnSpc>
                <a:spcPct val="7352"/>
              </a:lnSpc>
            </a:pPr>
            <a:endParaRPr lang="Arial" altLang="Arial" sz="100"/>
          </a:p>
          <a:p>
            <a:pPr marL="951068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化工产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1500"/>
          </a:p>
        </p:txBody>
      </p:sp>
      <p:sp>
        <p:nvSpPr>
          <p:cNvPr id="111" name="textbox 111"/>
          <p:cNvSpPr/>
          <p:nvPr/>
        </p:nvSpPr>
        <p:spPr>
          <a:xfrm>
            <a:off x="442263" y="318468"/>
            <a:ext cx="3837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422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主要出口商品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2" name="path"/>
          <p:cNvSpPr/>
          <p:nvPr/>
        </p:nvSpPr>
        <p:spPr>
          <a:xfrm>
            <a:off x="1776120" y="5179996"/>
            <a:ext cx="628512" cy="649268"/>
          </a:xfrm>
          <a:custGeom>
            <a:rect l="0" t="0" r="0" b="0"/>
            <a:pathLst>
              <a:path w="989" h="1022">
                <a:moveTo>
                  <a:pt x="500" y="0"/>
                </a:moveTo>
                <a:cubicBezTo>
                  <a:pt x="444" y="0"/>
                  <a:pt x="389" y="55"/>
                  <a:pt x="389" y="122"/>
                </a:cubicBezTo>
                <a:lnTo>
                  <a:pt x="389" y="122"/>
                </a:lnTo>
                <a:cubicBezTo>
                  <a:pt x="389" y="177"/>
                  <a:pt x="444" y="233"/>
                  <a:pt x="500" y="233"/>
                </a:cubicBezTo>
                <a:lnTo>
                  <a:pt x="500" y="233"/>
                </a:lnTo>
                <a:cubicBezTo>
                  <a:pt x="567" y="233"/>
                  <a:pt x="622" y="177"/>
                  <a:pt x="622" y="122"/>
                </a:cubicBezTo>
                <a:lnTo>
                  <a:pt x="622" y="122"/>
                </a:lnTo>
                <a:cubicBezTo>
                  <a:pt x="622" y="55"/>
                  <a:pt x="567" y="0"/>
                  <a:pt x="500" y="0"/>
                </a:cubicBezTo>
                <a:moveTo>
                  <a:pt x="778" y="111"/>
                </a:moveTo>
                <a:cubicBezTo>
                  <a:pt x="722" y="111"/>
                  <a:pt x="678" y="155"/>
                  <a:pt x="678" y="200"/>
                </a:cubicBezTo>
                <a:lnTo>
                  <a:pt x="678" y="200"/>
                </a:lnTo>
                <a:cubicBezTo>
                  <a:pt x="678" y="255"/>
                  <a:pt x="722" y="300"/>
                  <a:pt x="778" y="300"/>
                </a:cubicBezTo>
                <a:lnTo>
                  <a:pt x="778" y="300"/>
                </a:lnTo>
                <a:cubicBezTo>
                  <a:pt x="822" y="300"/>
                  <a:pt x="867" y="255"/>
                  <a:pt x="867" y="200"/>
                </a:cubicBezTo>
                <a:lnTo>
                  <a:pt x="867" y="200"/>
                </a:lnTo>
                <a:cubicBezTo>
                  <a:pt x="867" y="155"/>
                  <a:pt x="822" y="111"/>
                  <a:pt x="778" y="111"/>
                </a:cubicBezTo>
                <a:moveTo>
                  <a:pt x="333" y="577"/>
                </a:moveTo>
                <a:cubicBezTo>
                  <a:pt x="333" y="611"/>
                  <a:pt x="333" y="611"/>
                  <a:pt x="333" y="611"/>
                </a:cubicBezTo>
                <a:lnTo>
                  <a:pt x="333" y="611"/>
                </a:lnTo>
                <a:cubicBezTo>
                  <a:pt x="333" y="611"/>
                  <a:pt x="333" y="611"/>
                  <a:pt x="333" y="611"/>
                </a:cubicBezTo>
                <a:lnTo>
                  <a:pt x="333" y="611"/>
                </a:lnTo>
                <a:cubicBezTo>
                  <a:pt x="355" y="944"/>
                  <a:pt x="355" y="944"/>
                  <a:pt x="355" y="944"/>
                </a:cubicBezTo>
                <a:lnTo>
                  <a:pt x="355" y="944"/>
                </a:lnTo>
                <a:cubicBezTo>
                  <a:pt x="266" y="944"/>
                  <a:pt x="266" y="944"/>
                  <a:pt x="266" y="944"/>
                </a:cubicBezTo>
                <a:lnTo>
                  <a:pt x="266" y="944"/>
                </a:lnTo>
                <a:cubicBezTo>
                  <a:pt x="244" y="655"/>
                  <a:pt x="244" y="655"/>
                  <a:pt x="244" y="655"/>
                </a:cubicBezTo>
                <a:lnTo>
                  <a:pt x="244" y="655"/>
                </a:lnTo>
                <a:cubicBezTo>
                  <a:pt x="211" y="655"/>
                  <a:pt x="211" y="655"/>
                  <a:pt x="211" y="655"/>
                </a:cubicBezTo>
                <a:lnTo>
                  <a:pt x="211" y="655"/>
                </a:lnTo>
                <a:cubicBezTo>
                  <a:pt x="189" y="944"/>
                  <a:pt x="189" y="944"/>
                  <a:pt x="189" y="944"/>
                </a:cubicBezTo>
                <a:lnTo>
                  <a:pt x="189" y="944"/>
                </a:lnTo>
                <a:cubicBezTo>
                  <a:pt x="111" y="944"/>
                  <a:pt x="111" y="944"/>
                  <a:pt x="111" y="944"/>
                </a:cubicBezTo>
                <a:lnTo>
                  <a:pt x="111" y="944"/>
                </a:lnTo>
                <a:cubicBezTo>
                  <a:pt x="122" y="611"/>
                  <a:pt x="122" y="611"/>
                  <a:pt x="122" y="611"/>
                </a:cubicBezTo>
                <a:lnTo>
                  <a:pt x="122" y="611"/>
                </a:lnTo>
                <a:cubicBezTo>
                  <a:pt x="111" y="477"/>
                  <a:pt x="111" y="477"/>
                  <a:pt x="111" y="477"/>
                </a:cubicBezTo>
                <a:lnTo>
                  <a:pt x="111" y="477"/>
                </a:lnTo>
                <a:cubicBezTo>
                  <a:pt x="44" y="589"/>
                  <a:pt x="44" y="589"/>
                  <a:pt x="44" y="589"/>
                </a:cubicBezTo>
                <a:lnTo>
                  <a:pt x="44" y="589"/>
                </a:lnTo>
                <a:cubicBezTo>
                  <a:pt x="0" y="555"/>
                  <a:pt x="0" y="555"/>
                  <a:pt x="0" y="555"/>
                </a:cubicBezTo>
                <a:lnTo>
                  <a:pt x="0" y="555"/>
                </a:lnTo>
                <a:cubicBezTo>
                  <a:pt x="111" y="311"/>
                  <a:pt x="111" y="311"/>
                  <a:pt x="111" y="311"/>
                </a:cubicBezTo>
                <a:lnTo>
                  <a:pt x="111" y="311"/>
                </a:lnTo>
                <a:cubicBezTo>
                  <a:pt x="177" y="311"/>
                  <a:pt x="177" y="311"/>
                  <a:pt x="177" y="311"/>
                </a:cubicBezTo>
                <a:lnTo>
                  <a:pt x="177" y="311"/>
                </a:lnTo>
                <a:cubicBezTo>
                  <a:pt x="233" y="388"/>
                  <a:pt x="233" y="388"/>
                  <a:pt x="233" y="388"/>
                </a:cubicBezTo>
                <a:lnTo>
                  <a:pt x="233" y="388"/>
                </a:lnTo>
                <a:cubicBezTo>
                  <a:pt x="289" y="311"/>
                  <a:pt x="289" y="311"/>
                  <a:pt x="289" y="311"/>
                </a:cubicBezTo>
                <a:lnTo>
                  <a:pt x="289" y="311"/>
                </a:lnTo>
                <a:cubicBezTo>
                  <a:pt x="344" y="311"/>
                  <a:pt x="344" y="311"/>
                  <a:pt x="344" y="311"/>
                </a:cubicBezTo>
                <a:lnTo>
                  <a:pt x="344" y="311"/>
                </a:lnTo>
                <a:cubicBezTo>
                  <a:pt x="366" y="266"/>
                  <a:pt x="366" y="266"/>
                  <a:pt x="366" y="266"/>
                </a:cubicBezTo>
                <a:lnTo>
                  <a:pt x="366" y="266"/>
                </a:lnTo>
                <a:cubicBezTo>
                  <a:pt x="489" y="266"/>
                  <a:pt x="489" y="266"/>
                  <a:pt x="489" y="266"/>
                </a:cubicBezTo>
                <a:lnTo>
                  <a:pt x="489" y="266"/>
                </a:lnTo>
                <a:cubicBezTo>
                  <a:pt x="478" y="277"/>
                  <a:pt x="478" y="277"/>
                  <a:pt x="478" y="277"/>
                </a:cubicBezTo>
                <a:lnTo>
                  <a:pt x="478" y="277"/>
                </a:lnTo>
                <a:cubicBezTo>
                  <a:pt x="489" y="300"/>
                  <a:pt x="489" y="300"/>
                  <a:pt x="489" y="300"/>
                </a:cubicBezTo>
                <a:lnTo>
                  <a:pt x="489" y="300"/>
                </a:lnTo>
                <a:cubicBezTo>
                  <a:pt x="455" y="489"/>
                  <a:pt x="455" y="489"/>
                  <a:pt x="455" y="489"/>
                </a:cubicBezTo>
                <a:lnTo>
                  <a:pt x="455" y="489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44" y="489"/>
                  <a:pt x="544" y="489"/>
                  <a:pt x="544" y="489"/>
                </a:cubicBezTo>
                <a:lnTo>
                  <a:pt x="544" y="489"/>
                </a:lnTo>
                <a:cubicBezTo>
                  <a:pt x="522" y="300"/>
                  <a:pt x="522" y="300"/>
                  <a:pt x="522" y="300"/>
                </a:cubicBezTo>
                <a:lnTo>
                  <a:pt x="522" y="300"/>
                </a:lnTo>
                <a:cubicBezTo>
                  <a:pt x="533" y="277"/>
                  <a:pt x="533" y="277"/>
                  <a:pt x="533" y="277"/>
                </a:cubicBezTo>
                <a:lnTo>
                  <a:pt x="533" y="277"/>
                </a:lnTo>
                <a:cubicBezTo>
                  <a:pt x="522" y="266"/>
                  <a:pt x="522" y="266"/>
                  <a:pt x="522" y="266"/>
                </a:cubicBezTo>
                <a:lnTo>
                  <a:pt x="522" y="266"/>
                </a:lnTo>
                <a:cubicBezTo>
                  <a:pt x="645" y="266"/>
                  <a:pt x="645" y="266"/>
                  <a:pt x="645" y="266"/>
                </a:cubicBezTo>
                <a:lnTo>
                  <a:pt x="645" y="266"/>
                </a:lnTo>
                <a:cubicBezTo>
                  <a:pt x="656" y="311"/>
                  <a:pt x="656" y="311"/>
                  <a:pt x="656" y="311"/>
                </a:cubicBezTo>
                <a:lnTo>
                  <a:pt x="656" y="311"/>
                </a:lnTo>
                <a:cubicBezTo>
                  <a:pt x="711" y="311"/>
                  <a:pt x="711" y="311"/>
                  <a:pt x="711" y="311"/>
                </a:cubicBezTo>
                <a:lnTo>
                  <a:pt x="711" y="311"/>
                </a:lnTo>
                <a:cubicBezTo>
                  <a:pt x="778" y="388"/>
                  <a:pt x="778" y="388"/>
                  <a:pt x="778" y="388"/>
                </a:cubicBezTo>
                <a:lnTo>
                  <a:pt x="778" y="388"/>
                </a:lnTo>
                <a:cubicBezTo>
                  <a:pt x="834" y="311"/>
                  <a:pt x="834" y="311"/>
                  <a:pt x="834" y="311"/>
                </a:cubicBezTo>
                <a:lnTo>
                  <a:pt x="834" y="311"/>
                </a:lnTo>
                <a:cubicBezTo>
                  <a:pt x="889" y="311"/>
                  <a:pt x="889" y="311"/>
                  <a:pt x="889" y="311"/>
                </a:cubicBezTo>
                <a:lnTo>
                  <a:pt x="889" y="311"/>
                </a:lnTo>
                <a:cubicBezTo>
                  <a:pt x="989" y="533"/>
                  <a:pt x="989" y="533"/>
                  <a:pt x="989" y="533"/>
                </a:cubicBezTo>
                <a:lnTo>
                  <a:pt x="989" y="533"/>
                </a:lnTo>
                <a:cubicBezTo>
                  <a:pt x="945" y="566"/>
                  <a:pt x="945" y="566"/>
                  <a:pt x="945" y="566"/>
                </a:cubicBezTo>
                <a:lnTo>
                  <a:pt x="945" y="566"/>
                </a:lnTo>
                <a:cubicBezTo>
                  <a:pt x="878" y="455"/>
                  <a:pt x="878" y="455"/>
                  <a:pt x="878" y="455"/>
                </a:cubicBezTo>
                <a:lnTo>
                  <a:pt x="878" y="455"/>
                </a:lnTo>
                <a:cubicBezTo>
                  <a:pt x="878" y="611"/>
                  <a:pt x="878" y="611"/>
                  <a:pt x="878" y="611"/>
                </a:cubicBezTo>
                <a:lnTo>
                  <a:pt x="878" y="611"/>
                </a:lnTo>
                <a:cubicBezTo>
                  <a:pt x="878" y="611"/>
                  <a:pt x="878" y="611"/>
                  <a:pt x="878" y="611"/>
                </a:cubicBezTo>
                <a:lnTo>
                  <a:pt x="878" y="611"/>
                </a:lnTo>
                <a:cubicBezTo>
                  <a:pt x="889" y="944"/>
                  <a:pt x="889" y="944"/>
                  <a:pt x="889" y="944"/>
                </a:cubicBezTo>
                <a:lnTo>
                  <a:pt x="889" y="944"/>
                </a:lnTo>
                <a:cubicBezTo>
                  <a:pt x="800" y="944"/>
                  <a:pt x="800" y="944"/>
                  <a:pt x="800" y="944"/>
                </a:cubicBezTo>
                <a:lnTo>
                  <a:pt x="800" y="944"/>
                </a:lnTo>
                <a:cubicBezTo>
                  <a:pt x="789" y="655"/>
                  <a:pt x="789" y="655"/>
                  <a:pt x="789" y="655"/>
                </a:cubicBezTo>
                <a:lnTo>
                  <a:pt x="789" y="655"/>
                </a:lnTo>
                <a:cubicBezTo>
                  <a:pt x="756" y="655"/>
                  <a:pt x="756" y="655"/>
                  <a:pt x="756" y="655"/>
                </a:cubicBezTo>
                <a:lnTo>
                  <a:pt x="756" y="655"/>
                </a:lnTo>
                <a:cubicBezTo>
                  <a:pt x="733" y="944"/>
                  <a:pt x="733" y="944"/>
                  <a:pt x="733" y="944"/>
                </a:cubicBezTo>
                <a:lnTo>
                  <a:pt x="733" y="944"/>
                </a:lnTo>
                <a:cubicBezTo>
                  <a:pt x="656" y="944"/>
                  <a:pt x="656" y="944"/>
                  <a:pt x="656" y="944"/>
                </a:cubicBezTo>
                <a:lnTo>
                  <a:pt x="656" y="944"/>
                </a:lnTo>
                <a:cubicBezTo>
                  <a:pt x="667" y="611"/>
                  <a:pt x="667" y="611"/>
                  <a:pt x="667" y="611"/>
                </a:cubicBezTo>
                <a:lnTo>
                  <a:pt x="667" y="611"/>
                </a:lnTo>
                <a:cubicBezTo>
                  <a:pt x="667" y="589"/>
                  <a:pt x="667" y="589"/>
                  <a:pt x="667" y="589"/>
                </a:cubicBezTo>
                <a:lnTo>
                  <a:pt x="667" y="589"/>
                </a:lnTo>
                <a:cubicBezTo>
                  <a:pt x="633" y="611"/>
                  <a:pt x="633" y="611"/>
                  <a:pt x="633" y="611"/>
                </a:cubicBezTo>
                <a:lnTo>
                  <a:pt x="633" y="611"/>
                </a:lnTo>
                <a:cubicBezTo>
                  <a:pt x="645" y="1022"/>
                  <a:pt x="645" y="1022"/>
                  <a:pt x="645" y="1022"/>
                </a:cubicBezTo>
                <a:lnTo>
                  <a:pt x="645" y="1022"/>
                </a:lnTo>
                <a:cubicBezTo>
                  <a:pt x="544" y="1022"/>
                  <a:pt x="544" y="1022"/>
                  <a:pt x="544" y="1022"/>
                </a:cubicBezTo>
                <a:lnTo>
                  <a:pt x="544" y="1022"/>
                </a:lnTo>
                <a:cubicBezTo>
                  <a:pt x="522" y="677"/>
                  <a:pt x="522" y="677"/>
                  <a:pt x="522" y="677"/>
                </a:cubicBezTo>
                <a:lnTo>
                  <a:pt x="522" y="677"/>
                </a:lnTo>
                <a:cubicBezTo>
                  <a:pt x="478" y="677"/>
                  <a:pt x="478" y="677"/>
                  <a:pt x="478" y="677"/>
                </a:cubicBezTo>
                <a:lnTo>
                  <a:pt x="478" y="677"/>
                </a:lnTo>
                <a:cubicBezTo>
                  <a:pt x="467" y="1022"/>
                  <a:pt x="467" y="1022"/>
                  <a:pt x="467" y="1022"/>
                </a:cubicBezTo>
                <a:lnTo>
                  <a:pt x="467" y="1022"/>
                </a:lnTo>
                <a:cubicBezTo>
                  <a:pt x="355" y="1022"/>
                  <a:pt x="355" y="1022"/>
                  <a:pt x="355" y="1022"/>
                </a:cubicBezTo>
                <a:lnTo>
                  <a:pt x="355" y="1022"/>
                </a:lnTo>
                <a:cubicBezTo>
                  <a:pt x="378" y="611"/>
                  <a:pt x="378" y="611"/>
                  <a:pt x="378" y="611"/>
                </a:cubicBezTo>
                <a:lnTo>
                  <a:pt x="378" y="611"/>
                </a:lnTo>
                <a:cubicBezTo>
                  <a:pt x="333" y="577"/>
                  <a:pt x="333" y="577"/>
                  <a:pt x="333" y="577"/>
                </a:cubicBezTo>
                <a:moveTo>
                  <a:pt x="233" y="111"/>
                </a:moveTo>
                <a:cubicBezTo>
                  <a:pt x="177" y="111"/>
                  <a:pt x="144" y="155"/>
                  <a:pt x="144" y="200"/>
                </a:cubicBezTo>
                <a:lnTo>
                  <a:pt x="144" y="200"/>
                </a:lnTo>
                <a:cubicBezTo>
                  <a:pt x="144" y="255"/>
                  <a:pt x="177" y="300"/>
                  <a:pt x="233" y="300"/>
                </a:cubicBezTo>
                <a:lnTo>
                  <a:pt x="233" y="300"/>
                </a:lnTo>
                <a:cubicBezTo>
                  <a:pt x="278" y="300"/>
                  <a:pt x="322" y="255"/>
                  <a:pt x="322" y="200"/>
                </a:cubicBezTo>
                <a:lnTo>
                  <a:pt x="322" y="200"/>
                </a:lnTo>
                <a:cubicBezTo>
                  <a:pt x="322" y="155"/>
                  <a:pt x="278" y="111"/>
                  <a:pt x="233" y="111"/>
                </a:cubicBezTo>
              </a:path>
            </a:pathLst>
          </a:custGeom>
          <a:solidFill>
            <a:srgbClr val="0063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" name="path"/>
          <p:cNvSpPr/>
          <p:nvPr/>
        </p:nvSpPr>
        <p:spPr>
          <a:xfrm>
            <a:off x="1781995" y="4110074"/>
            <a:ext cx="644511" cy="521244"/>
          </a:xfrm>
          <a:custGeom>
            <a:rect l="0" t="0" r="0" b="0"/>
            <a:pathLst>
              <a:path w="1014" h="820">
                <a:moveTo>
                  <a:pt x="744" y="820"/>
                </a:moveTo>
                <a:cubicBezTo>
                  <a:pt x="800" y="820"/>
                  <a:pt x="800" y="820"/>
                  <a:pt x="800" y="820"/>
                </a:cubicBezTo>
                <a:lnTo>
                  <a:pt x="800" y="820"/>
                </a:lnTo>
                <a:cubicBezTo>
                  <a:pt x="800" y="410"/>
                  <a:pt x="800" y="410"/>
                  <a:pt x="800" y="410"/>
                </a:cubicBezTo>
                <a:lnTo>
                  <a:pt x="800" y="410"/>
                </a:lnTo>
                <a:cubicBezTo>
                  <a:pt x="782" y="410"/>
                  <a:pt x="782" y="410"/>
                  <a:pt x="782" y="410"/>
                </a:cubicBezTo>
                <a:lnTo>
                  <a:pt x="782" y="410"/>
                </a:lnTo>
                <a:cubicBezTo>
                  <a:pt x="763" y="652"/>
                  <a:pt x="763" y="652"/>
                  <a:pt x="763" y="652"/>
                </a:cubicBezTo>
                <a:lnTo>
                  <a:pt x="763" y="652"/>
                </a:lnTo>
                <a:cubicBezTo>
                  <a:pt x="744" y="662"/>
                  <a:pt x="744" y="662"/>
                  <a:pt x="744" y="662"/>
                </a:cubicBezTo>
                <a:lnTo>
                  <a:pt x="744" y="662"/>
                </a:lnTo>
                <a:cubicBezTo>
                  <a:pt x="744" y="820"/>
                  <a:pt x="744" y="820"/>
                  <a:pt x="744" y="820"/>
                </a:cubicBezTo>
                <a:moveTo>
                  <a:pt x="1014" y="0"/>
                </a:moveTo>
                <a:cubicBezTo>
                  <a:pt x="931" y="158"/>
                  <a:pt x="931" y="158"/>
                  <a:pt x="931" y="158"/>
                </a:cubicBezTo>
                <a:lnTo>
                  <a:pt x="931" y="158"/>
                </a:lnTo>
                <a:cubicBezTo>
                  <a:pt x="856" y="307"/>
                  <a:pt x="856" y="307"/>
                  <a:pt x="856" y="307"/>
                </a:cubicBezTo>
                <a:lnTo>
                  <a:pt x="856" y="307"/>
                </a:lnTo>
                <a:cubicBezTo>
                  <a:pt x="782" y="205"/>
                  <a:pt x="782" y="205"/>
                  <a:pt x="782" y="205"/>
                </a:cubicBezTo>
                <a:lnTo>
                  <a:pt x="782" y="205"/>
                </a:lnTo>
                <a:cubicBezTo>
                  <a:pt x="744" y="233"/>
                  <a:pt x="744" y="233"/>
                  <a:pt x="744" y="233"/>
                </a:cubicBezTo>
                <a:lnTo>
                  <a:pt x="744" y="233"/>
                </a:lnTo>
                <a:cubicBezTo>
                  <a:pt x="717" y="596"/>
                  <a:pt x="717" y="596"/>
                  <a:pt x="717" y="596"/>
                </a:cubicBezTo>
                <a:lnTo>
                  <a:pt x="717" y="596"/>
                </a:lnTo>
                <a:cubicBezTo>
                  <a:pt x="623" y="634"/>
                  <a:pt x="623" y="634"/>
                  <a:pt x="623" y="634"/>
                </a:cubicBezTo>
                <a:lnTo>
                  <a:pt x="623" y="634"/>
                </a:lnTo>
                <a:cubicBezTo>
                  <a:pt x="446" y="466"/>
                  <a:pt x="446" y="466"/>
                  <a:pt x="446" y="466"/>
                </a:cubicBezTo>
                <a:lnTo>
                  <a:pt x="446" y="466"/>
                </a:lnTo>
                <a:cubicBezTo>
                  <a:pt x="344" y="680"/>
                  <a:pt x="344" y="680"/>
                  <a:pt x="344" y="680"/>
                </a:cubicBezTo>
                <a:lnTo>
                  <a:pt x="344" y="680"/>
                </a:lnTo>
                <a:cubicBezTo>
                  <a:pt x="242" y="680"/>
                  <a:pt x="242" y="680"/>
                  <a:pt x="242" y="680"/>
                </a:cubicBezTo>
                <a:lnTo>
                  <a:pt x="242" y="680"/>
                </a:lnTo>
                <a:cubicBezTo>
                  <a:pt x="176" y="587"/>
                  <a:pt x="176" y="587"/>
                  <a:pt x="176" y="587"/>
                </a:cubicBezTo>
                <a:lnTo>
                  <a:pt x="176" y="587"/>
                </a:lnTo>
                <a:cubicBezTo>
                  <a:pt x="37" y="624"/>
                  <a:pt x="37" y="624"/>
                  <a:pt x="37" y="624"/>
                </a:cubicBezTo>
                <a:lnTo>
                  <a:pt x="37" y="624"/>
                </a:lnTo>
                <a:cubicBezTo>
                  <a:pt x="0" y="522"/>
                  <a:pt x="0" y="522"/>
                  <a:pt x="0" y="522"/>
                </a:cubicBezTo>
                <a:lnTo>
                  <a:pt x="0" y="522"/>
                </a:lnTo>
                <a:cubicBezTo>
                  <a:pt x="186" y="466"/>
                  <a:pt x="186" y="466"/>
                  <a:pt x="186" y="466"/>
                </a:cubicBezTo>
                <a:lnTo>
                  <a:pt x="186" y="466"/>
                </a:lnTo>
                <a:cubicBezTo>
                  <a:pt x="232" y="447"/>
                  <a:pt x="232" y="447"/>
                  <a:pt x="232" y="447"/>
                </a:cubicBezTo>
                <a:lnTo>
                  <a:pt x="232" y="447"/>
                </a:lnTo>
                <a:cubicBezTo>
                  <a:pt x="251" y="485"/>
                  <a:pt x="251" y="485"/>
                  <a:pt x="251" y="485"/>
                </a:cubicBezTo>
                <a:lnTo>
                  <a:pt x="251" y="485"/>
                </a:lnTo>
                <a:cubicBezTo>
                  <a:pt x="279" y="531"/>
                  <a:pt x="279" y="531"/>
                  <a:pt x="279" y="531"/>
                </a:cubicBezTo>
                <a:lnTo>
                  <a:pt x="279" y="531"/>
                </a:lnTo>
                <a:cubicBezTo>
                  <a:pt x="372" y="345"/>
                  <a:pt x="372" y="345"/>
                  <a:pt x="372" y="345"/>
                </a:cubicBezTo>
                <a:lnTo>
                  <a:pt x="372" y="345"/>
                </a:lnTo>
                <a:cubicBezTo>
                  <a:pt x="409" y="270"/>
                  <a:pt x="409" y="270"/>
                  <a:pt x="409" y="270"/>
                </a:cubicBezTo>
                <a:lnTo>
                  <a:pt x="409" y="270"/>
                </a:lnTo>
                <a:cubicBezTo>
                  <a:pt x="465" y="326"/>
                  <a:pt x="465" y="326"/>
                  <a:pt x="465" y="326"/>
                </a:cubicBezTo>
                <a:lnTo>
                  <a:pt x="465" y="326"/>
                </a:lnTo>
                <a:cubicBezTo>
                  <a:pt x="614" y="466"/>
                  <a:pt x="614" y="466"/>
                  <a:pt x="614" y="466"/>
                </a:cubicBezTo>
                <a:lnTo>
                  <a:pt x="614" y="466"/>
                </a:lnTo>
                <a:cubicBezTo>
                  <a:pt x="633" y="195"/>
                  <a:pt x="633" y="195"/>
                  <a:pt x="633" y="195"/>
                </a:cubicBezTo>
                <a:lnTo>
                  <a:pt x="633" y="195"/>
                </a:lnTo>
                <a:cubicBezTo>
                  <a:pt x="633" y="167"/>
                  <a:pt x="633" y="167"/>
                  <a:pt x="633" y="167"/>
                </a:cubicBezTo>
                <a:lnTo>
                  <a:pt x="633" y="167"/>
                </a:lnTo>
                <a:cubicBezTo>
                  <a:pt x="661" y="149"/>
                  <a:pt x="661" y="149"/>
                  <a:pt x="661" y="149"/>
                </a:cubicBezTo>
                <a:lnTo>
                  <a:pt x="661" y="149"/>
                </a:lnTo>
                <a:cubicBezTo>
                  <a:pt x="726" y="111"/>
                  <a:pt x="726" y="111"/>
                  <a:pt x="726" y="111"/>
                </a:cubicBezTo>
                <a:lnTo>
                  <a:pt x="726" y="111"/>
                </a:lnTo>
                <a:cubicBezTo>
                  <a:pt x="670" y="18"/>
                  <a:pt x="670" y="18"/>
                  <a:pt x="670" y="18"/>
                </a:cubicBezTo>
                <a:lnTo>
                  <a:pt x="670" y="18"/>
                </a:lnTo>
                <a:cubicBezTo>
                  <a:pt x="838" y="9"/>
                  <a:pt x="838" y="9"/>
                  <a:pt x="838" y="9"/>
                </a:cubicBezTo>
                <a:lnTo>
                  <a:pt x="838" y="9"/>
                </a:lnTo>
                <a:cubicBezTo>
                  <a:pt x="1014" y="0"/>
                  <a:pt x="1014" y="0"/>
                  <a:pt x="1014" y="0"/>
                </a:cubicBezTo>
                <a:moveTo>
                  <a:pt x="204" y="820"/>
                </a:moveTo>
                <a:cubicBezTo>
                  <a:pt x="223" y="820"/>
                  <a:pt x="251" y="820"/>
                  <a:pt x="270" y="820"/>
                </a:cubicBezTo>
                <a:lnTo>
                  <a:pt x="270" y="820"/>
                </a:lnTo>
                <a:cubicBezTo>
                  <a:pt x="270" y="746"/>
                  <a:pt x="270" y="746"/>
                  <a:pt x="270" y="746"/>
                </a:cubicBezTo>
                <a:lnTo>
                  <a:pt x="270" y="746"/>
                </a:lnTo>
                <a:cubicBezTo>
                  <a:pt x="214" y="755"/>
                  <a:pt x="214" y="755"/>
                  <a:pt x="214" y="755"/>
                </a:cubicBezTo>
                <a:lnTo>
                  <a:pt x="214" y="755"/>
                </a:lnTo>
                <a:cubicBezTo>
                  <a:pt x="204" y="736"/>
                  <a:pt x="204" y="736"/>
                  <a:pt x="204" y="736"/>
                </a:cubicBezTo>
                <a:lnTo>
                  <a:pt x="204" y="736"/>
                </a:lnTo>
                <a:cubicBezTo>
                  <a:pt x="204" y="820"/>
                  <a:pt x="204" y="820"/>
                  <a:pt x="204" y="820"/>
                </a:cubicBezTo>
                <a:moveTo>
                  <a:pt x="102" y="820"/>
                </a:moveTo>
                <a:cubicBezTo>
                  <a:pt x="158" y="820"/>
                  <a:pt x="158" y="820"/>
                  <a:pt x="158" y="820"/>
                </a:cubicBezTo>
                <a:lnTo>
                  <a:pt x="158" y="820"/>
                </a:lnTo>
                <a:cubicBezTo>
                  <a:pt x="158" y="662"/>
                  <a:pt x="158" y="662"/>
                  <a:pt x="158" y="662"/>
                </a:cubicBezTo>
                <a:lnTo>
                  <a:pt x="158" y="662"/>
                </a:lnTo>
                <a:cubicBezTo>
                  <a:pt x="158" y="662"/>
                  <a:pt x="158" y="662"/>
                  <a:pt x="158" y="662"/>
                </a:cubicBezTo>
                <a:lnTo>
                  <a:pt x="158" y="662"/>
                </a:lnTo>
                <a:cubicBezTo>
                  <a:pt x="102" y="680"/>
                  <a:pt x="102" y="680"/>
                  <a:pt x="102" y="680"/>
                </a:cubicBezTo>
                <a:lnTo>
                  <a:pt x="102" y="680"/>
                </a:lnTo>
                <a:cubicBezTo>
                  <a:pt x="102" y="820"/>
                  <a:pt x="102" y="820"/>
                  <a:pt x="102" y="820"/>
                </a:cubicBezTo>
                <a:moveTo>
                  <a:pt x="316" y="820"/>
                </a:moveTo>
                <a:cubicBezTo>
                  <a:pt x="335" y="820"/>
                  <a:pt x="353" y="820"/>
                  <a:pt x="372" y="820"/>
                </a:cubicBezTo>
                <a:lnTo>
                  <a:pt x="372" y="820"/>
                </a:lnTo>
                <a:cubicBezTo>
                  <a:pt x="372" y="736"/>
                  <a:pt x="372" y="736"/>
                  <a:pt x="372" y="736"/>
                </a:cubicBezTo>
                <a:lnTo>
                  <a:pt x="372" y="736"/>
                </a:lnTo>
                <a:cubicBezTo>
                  <a:pt x="372" y="746"/>
                  <a:pt x="372" y="746"/>
                  <a:pt x="372" y="746"/>
                </a:cubicBezTo>
                <a:lnTo>
                  <a:pt x="372" y="746"/>
                </a:lnTo>
                <a:cubicBezTo>
                  <a:pt x="316" y="746"/>
                  <a:pt x="316" y="746"/>
                  <a:pt x="316" y="746"/>
                </a:cubicBezTo>
                <a:lnTo>
                  <a:pt x="316" y="746"/>
                </a:lnTo>
                <a:cubicBezTo>
                  <a:pt x="316" y="820"/>
                  <a:pt x="316" y="820"/>
                  <a:pt x="316" y="820"/>
                </a:cubicBezTo>
                <a:moveTo>
                  <a:pt x="419" y="820"/>
                </a:moveTo>
                <a:cubicBezTo>
                  <a:pt x="437" y="820"/>
                  <a:pt x="465" y="820"/>
                  <a:pt x="484" y="820"/>
                </a:cubicBezTo>
                <a:lnTo>
                  <a:pt x="484" y="820"/>
                </a:lnTo>
                <a:cubicBezTo>
                  <a:pt x="484" y="587"/>
                  <a:pt x="484" y="587"/>
                  <a:pt x="484" y="587"/>
                </a:cubicBezTo>
                <a:lnTo>
                  <a:pt x="484" y="587"/>
                </a:lnTo>
                <a:cubicBezTo>
                  <a:pt x="456" y="559"/>
                  <a:pt x="456" y="559"/>
                  <a:pt x="456" y="559"/>
                </a:cubicBezTo>
                <a:lnTo>
                  <a:pt x="456" y="559"/>
                </a:lnTo>
                <a:cubicBezTo>
                  <a:pt x="419" y="643"/>
                  <a:pt x="419" y="643"/>
                  <a:pt x="419" y="643"/>
                </a:cubicBezTo>
                <a:lnTo>
                  <a:pt x="419" y="643"/>
                </a:lnTo>
                <a:cubicBezTo>
                  <a:pt x="419" y="820"/>
                  <a:pt x="419" y="820"/>
                  <a:pt x="419" y="820"/>
                </a:cubicBezTo>
                <a:moveTo>
                  <a:pt x="530" y="820"/>
                </a:moveTo>
                <a:cubicBezTo>
                  <a:pt x="549" y="820"/>
                  <a:pt x="568" y="820"/>
                  <a:pt x="586" y="820"/>
                </a:cubicBezTo>
                <a:lnTo>
                  <a:pt x="586" y="820"/>
                </a:lnTo>
                <a:cubicBezTo>
                  <a:pt x="586" y="680"/>
                  <a:pt x="586" y="680"/>
                  <a:pt x="586" y="680"/>
                </a:cubicBezTo>
                <a:lnTo>
                  <a:pt x="586" y="680"/>
                </a:lnTo>
                <a:cubicBezTo>
                  <a:pt x="530" y="624"/>
                  <a:pt x="530" y="624"/>
                  <a:pt x="530" y="624"/>
                </a:cubicBezTo>
                <a:lnTo>
                  <a:pt x="530" y="624"/>
                </a:lnTo>
                <a:cubicBezTo>
                  <a:pt x="530" y="820"/>
                  <a:pt x="530" y="820"/>
                  <a:pt x="530" y="820"/>
                </a:cubicBezTo>
                <a:moveTo>
                  <a:pt x="633" y="820"/>
                </a:moveTo>
                <a:cubicBezTo>
                  <a:pt x="651" y="820"/>
                  <a:pt x="679" y="820"/>
                  <a:pt x="698" y="820"/>
                </a:cubicBezTo>
                <a:lnTo>
                  <a:pt x="698" y="820"/>
                </a:lnTo>
                <a:cubicBezTo>
                  <a:pt x="698" y="671"/>
                  <a:pt x="698" y="671"/>
                  <a:pt x="698" y="671"/>
                </a:cubicBezTo>
                <a:lnTo>
                  <a:pt x="698" y="671"/>
                </a:lnTo>
                <a:cubicBezTo>
                  <a:pt x="633" y="699"/>
                  <a:pt x="633" y="699"/>
                  <a:pt x="633" y="699"/>
                </a:cubicBezTo>
                <a:lnTo>
                  <a:pt x="633" y="699"/>
                </a:lnTo>
                <a:lnTo>
                  <a:pt x="633" y="820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" name="path"/>
          <p:cNvSpPr/>
          <p:nvPr/>
        </p:nvSpPr>
        <p:spPr>
          <a:xfrm>
            <a:off x="1810403" y="2932252"/>
            <a:ext cx="568287" cy="568287"/>
          </a:xfrm>
          <a:custGeom>
            <a:rect l="0" t="0" r="0" b="0"/>
            <a:pathLst>
              <a:path w="894" h="894">
                <a:moveTo>
                  <a:pt x="727" y="111"/>
                </a:moveTo>
                <a:lnTo>
                  <a:pt x="727" y="169"/>
                </a:lnTo>
                <a:lnTo>
                  <a:pt x="727" y="169"/>
                </a:lnTo>
                <a:cubicBezTo>
                  <a:pt x="727" y="230"/>
                  <a:pt x="677" y="280"/>
                  <a:pt x="615" y="280"/>
                </a:cubicBezTo>
                <a:lnTo>
                  <a:pt x="615" y="280"/>
                </a:lnTo>
                <a:cubicBezTo>
                  <a:pt x="553" y="280"/>
                  <a:pt x="503" y="230"/>
                  <a:pt x="503" y="169"/>
                </a:cubicBezTo>
                <a:lnTo>
                  <a:pt x="503" y="169"/>
                </a:lnTo>
                <a:lnTo>
                  <a:pt x="503" y="111"/>
                </a:lnTo>
                <a:lnTo>
                  <a:pt x="391" y="111"/>
                </a:lnTo>
                <a:lnTo>
                  <a:pt x="391" y="169"/>
                </a:lnTo>
                <a:lnTo>
                  <a:pt x="391" y="169"/>
                </a:lnTo>
                <a:cubicBezTo>
                  <a:pt x="391" y="230"/>
                  <a:pt x="341" y="280"/>
                  <a:pt x="279" y="280"/>
                </a:cubicBezTo>
                <a:lnTo>
                  <a:pt x="279" y="280"/>
                </a:lnTo>
                <a:cubicBezTo>
                  <a:pt x="217" y="280"/>
                  <a:pt x="167" y="230"/>
                  <a:pt x="167" y="169"/>
                </a:cubicBezTo>
                <a:lnTo>
                  <a:pt x="167" y="169"/>
                </a:lnTo>
                <a:lnTo>
                  <a:pt x="167" y="111"/>
                </a:lnTo>
                <a:lnTo>
                  <a:pt x="0" y="111"/>
                </a:lnTo>
                <a:lnTo>
                  <a:pt x="0" y="894"/>
                </a:lnTo>
                <a:lnTo>
                  <a:pt x="894" y="894"/>
                </a:lnTo>
                <a:lnTo>
                  <a:pt x="894" y="111"/>
                </a:lnTo>
                <a:lnTo>
                  <a:pt x="727" y="111"/>
                </a:lnTo>
                <a:close/>
                <a:moveTo>
                  <a:pt x="279" y="783"/>
                </a:moveTo>
                <a:lnTo>
                  <a:pt x="167" y="783"/>
                </a:lnTo>
                <a:lnTo>
                  <a:pt x="167" y="671"/>
                </a:lnTo>
                <a:lnTo>
                  <a:pt x="279" y="671"/>
                </a:lnTo>
                <a:lnTo>
                  <a:pt x="279" y="783"/>
                </a:lnTo>
                <a:close/>
                <a:moveTo>
                  <a:pt x="279" y="559"/>
                </a:moveTo>
                <a:lnTo>
                  <a:pt x="167" y="559"/>
                </a:lnTo>
                <a:lnTo>
                  <a:pt x="167" y="447"/>
                </a:lnTo>
                <a:lnTo>
                  <a:pt x="279" y="447"/>
                </a:lnTo>
                <a:lnTo>
                  <a:pt x="279" y="559"/>
                </a:lnTo>
                <a:close/>
                <a:moveTo>
                  <a:pt x="503" y="783"/>
                </a:moveTo>
                <a:lnTo>
                  <a:pt x="391" y="783"/>
                </a:lnTo>
                <a:lnTo>
                  <a:pt x="391" y="671"/>
                </a:lnTo>
                <a:lnTo>
                  <a:pt x="503" y="671"/>
                </a:lnTo>
                <a:lnTo>
                  <a:pt x="503" y="783"/>
                </a:lnTo>
                <a:close/>
                <a:moveTo>
                  <a:pt x="503" y="559"/>
                </a:moveTo>
                <a:lnTo>
                  <a:pt x="391" y="559"/>
                </a:lnTo>
                <a:lnTo>
                  <a:pt x="391" y="447"/>
                </a:lnTo>
                <a:lnTo>
                  <a:pt x="503" y="447"/>
                </a:lnTo>
                <a:lnTo>
                  <a:pt x="503" y="559"/>
                </a:lnTo>
                <a:close/>
                <a:moveTo>
                  <a:pt x="615" y="783"/>
                </a:moveTo>
                <a:lnTo>
                  <a:pt x="615" y="671"/>
                </a:lnTo>
                <a:lnTo>
                  <a:pt x="727" y="671"/>
                </a:lnTo>
                <a:lnTo>
                  <a:pt x="615" y="783"/>
                </a:lnTo>
                <a:close/>
                <a:moveTo>
                  <a:pt x="727" y="559"/>
                </a:moveTo>
                <a:lnTo>
                  <a:pt x="615" y="559"/>
                </a:lnTo>
                <a:lnTo>
                  <a:pt x="615" y="447"/>
                </a:lnTo>
                <a:lnTo>
                  <a:pt x="727" y="447"/>
                </a:lnTo>
                <a:lnTo>
                  <a:pt x="727" y="559"/>
                </a:lnTo>
                <a:close/>
                <a:moveTo>
                  <a:pt x="223" y="167"/>
                </a:moveTo>
                <a:lnTo>
                  <a:pt x="223" y="55"/>
                </a:lnTo>
                <a:lnTo>
                  <a:pt x="223" y="55"/>
                </a:lnTo>
                <a:cubicBezTo>
                  <a:pt x="223" y="25"/>
                  <a:pt x="248" y="0"/>
                  <a:pt x="279" y="0"/>
                </a:cubicBezTo>
                <a:lnTo>
                  <a:pt x="279" y="0"/>
                </a:lnTo>
                <a:cubicBezTo>
                  <a:pt x="310" y="0"/>
                  <a:pt x="335" y="25"/>
                  <a:pt x="335" y="55"/>
                </a:cubicBezTo>
                <a:lnTo>
                  <a:pt x="335" y="55"/>
                </a:lnTo>
                <a:lnTo>
                  <a:pt x="335" y="167"/>
                </a:lnTo>
                <a:lnTo>
                  <a:pt x="335" y="167"/>
                </a:lnTo>
                <a:cubicBezTo>
                  <a:pt x="335" y="198"/>
                  <a:pt x="310" y="223"/>
                  <a:pt x="279" y="223"/>
                </a:cubicBezTo>
                <a:lnTo>
                  <a:pt x="279" y="223"/>
                </a:lnTo>
                <a:cubicBezTo>
                  <a:pt x="248" y="223"/>
                  <a:pt x="223" y="198"/>
                  <a:pt x="223" y="167"/>
                </a:cubicBezTo>
                <a:moveTo>
                  <a:pt x="559" y="167"/>
                </a:moveTo>
                <a:lnTo>
                  <a:pt x="559" y="55"/>
                </a:lnTo>
                <a:lnTo>
                  <a:pt x="559" y="55"/>
                </a:lnTo>
                <a:cubicBezTo>
                  <a:pt x="559" y="25"/>
                  <a:pt x="584" y="0"/>
                  <a:pt x="615" y="0"/>
                </a:cubicBezTo>
                <a:lnTo>
                  <a:pt x="615" y="0"/>
                </a:lnTo>
                <a:cubicBezTo>
                  <a:pt x="646" y="0"/>
                  <a:pt x="671" y="25"/>
                  <a:pt x="671" y="55"/>
                </a:cubicBezTo>
                <a:lnTo>
                  <a:pt x="671" y="55"/>
                </a:lnTo>
                <a:lnTo>
                  <a:pt x="671" y="167"/>
                </a:lnTo>
                <a:lnTo>
                  <a:pt x="671" y="167"/>
                </a:lnTo>
                <a:cubicBezTo>
                  <a:pt x="671" y="198"/>
                  <a:pt x="646" y="223"/>
                  <a:pt x="615" y="223"/>
                </a:cubicBezTo>
                <a:lnTo>
                  <a:pt x="615" y="223"/>
                </a:lnTo>
                <a:cubicBezTo>
                  <a:pt x="584" y="223"/>
                  <a:pt x="559" y="198"/>
                  <a:pt x="559" y="167"/>
                </a:cubicBezTo>
              </a:path>
            </a:pathLst>
          </a:custGeom>
          <a:solidFill>
            <a:srgbClr val="0063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5" name="path"/>
          <p:cNvSpPr/>
          <p:nvPr/>
        </p:nvSpPr>
        <p:spPr>
          <a:xfrm>
            <a:off x="1810403" y="1798766"/>
            <a:ext cx="559947" cy="562395"/>
          </a:xfrm>
          <a:custGeom>
            <a:rect l="0" t="0" r="0" b="0"/>
            <a:pathLst>
              <a:path w="881" h="885">
                <a:moveTo>
                  <a:pt x="829" y="552"/>
                </a:moveTo>
                <a:cubicBezTo>
                  <a:pt x="829" y="833"/>
                  <a:pt x="829" y="833"/>
                  <a:pt x="829" y="833"/>
                </a:cubicBezTo>
                <a:lnTo>
                  <a:pt x="829" y="833"/>
                </a:lnTo>
                <a:cubicBezTo>
                  <a:pt x="829" y="864"/>
                  <a:pt x="809" y="885"/>
                  <a:pt x="767" y="885"/>
                </a:cubicBezTo>
                <a:lnTo>
                  <a:pt x="767" y="885"/>
                </a:lnTo>
                <a:cubicBezTo>
                  <a:pt x="103" y="885"/>
                  <a:pt x="103" y="885"/>
                  <a:pt x="103" y="885"/>
                </a:cubicBezTo>
                <a:lnTo>
                  <a:pt x="103" y="885"/>
                </a:lnTo>
                <a:cubicBezTo>
                  <a:pt x="72" y="885"/>
                  <a:pt x="51" y="864"/>
                  <a:pt x="51" y="833"/>
                </a:cubicBezTo>
                <a:lnTo>
                  <a:pt x="51" y="833"/>
                </a:lnTo>
                <a:cubicBezTo>
                  <a:pt x="51" y="552"/>
                  <a:pt x="51" y="552"/>
                  <a:pt x="51" y="552"/>
                </a:cubicBezTo>
                <a:lnTo>
                  <a:pt x="51" y="552"/>
                </a:lnTo>
                <a:cubicBezTo>
                  <a:pt x="93" y="562"/>
                  <a:pt x="134" y="573"/>
                  <a:pt x="176" y="583"/>
                </a:cubicBezTo>
                <a:lnTo>
                  <a:pt x="176" y="583"/>
                </a:lnTo>
                <a:cubicBezTo>
                  <a:pt x="176" y="625"/>
                  <a:pt x="176" y="625"/>
                  <a:pt x="176" y="625"/>
                </a:cubicBezTo>
                <a:lnTo>
                  <a:pt x="176" y="625"/>
                </a:lnTo>
                <a:cubicBezTo>
                  <a:pt x="207" y="625"/>
                  <a:pt x="207" y="625"/>
                  <a:pt x="207" y="625"/>
                </a:cubicBezTo>
                <a:lnTo>
                  <a:pt x="207" y="625"/>
                </a:lnTo>
                <a:cubicBezTo>
                  <a:pt x="207" y="708"/>
                  <a:pt x="207" y="708"/>
                  <a:pt x="207" y="708"/>
                </a:cubicBezTo>
                <a:lnTo>
                  <a:pt x="207" y="708"/>
                </a:lnTo>
                <a:cubicBezTo>
                  <a:pt x="280" y="708"/>
                  <a:pt x="280" y="708"/>
                  <a:pt x="280" y="708"/>
                </a:cubicBezTo>
                <a:lnTo>
                  <a:pt x="280" y="708"/>
                </a:lnTo>
                <a:cubicBezTo>
                  <a:pt x="280" y="625"/>
                  <a:pt x="280" y="625"/>
                  <a:pt x="280" y="625"/>
                </a:cubicBezTo>
                <a:lnTo>
                  <a:pt x="280" y="625"/>
                </a:lnTo>
                <a:cubicBezTo>
                  <a:pt x="311" y="625"/>
                  <a:pt x="311" y="625"/>
                  <a:pt x="311" y="625"/>
                </a:cubicBezTo>
                <a:lnTo>
                  <a:pt x="311" y="625"/>
                </a:lnTo>
                <a:cubicBezTo>
                  <a:pt x="311" y="593"/>
                  <a:pt x="311" y="593"/>
                  <a:pt x="311" y="593"/>
                </a:cubicBezTo>
                <a:lnTo>
                  <a:pt x="311" y="593"/>
                </a:lnTo>
                <a:cubicBezTo>
                  <a:pt x="394" y="604"/>
                  <a:pt x="477" y="604"/>
                  <a:pt x="560" y="593"/>
                </a:cubicBezTo>
                <a:lnTo>
                  <a:pt x="560" y="593"/>
                </a:lnTo>
                <a:cubicBezTo>
                  <a:pt x="560" y="625"/>
                  <a:pt x="560" y="625"/>
                  <a:pt x="560" y="625"/>
                </a:cubicBezTo>
                <a:lnTo>
                  <a:pt x="560" y="625"/>
                </a:lnTo>
                <a:cubicBezTo>
                  <a:pt x="591" y="625"/>
                  <a:pt x="591" y="625"/>
                  <a:pt x="591" y="625"/>
                </a:cubicBezTo>
                <a:lnTo>
                  <a:pt x="591" y="625"/>
                </a:lnTo>
                <a:cubicBezTo>
                  <a:pt x="591" y="708"/>
                  <a:pt x="591" y="708"/>
                  <a:pt x="591" y="708"/>
                </a:cubicBezTo>
                <a:lnTo>
                  <a:pt x="591" y="708"/>
                </a:lnTo>
                <a:cubicBezTo>
                  <a:pt x="653" y="708"/>
                  <a:pt x="653" y="708"/>
                  <a:pt x="653" y="708"/>
                </a:cubicBezTo>
                <a:lnTo>
                  <a:pt x="653" y="708"/>
                </a:lnTo>
                <a:cubicBezTo>
                  <a:pt x="653" y="625"/>
                  <a:pt x="653" y="625"/>
                  <a:pt x="653" y="625"/>
                </a:cubicBezTo>
                <a:lnTo>
                  <a:pt x="653" y="625"/>
                </a:lnTo>
                <a:cubicBezTo>
                  <a:pt x="684" y="625"/>
                  <a:pt x="684" y="625"/>
                  <a:pt x="684" y="625"/>
                </a:cubicBezTo>
                <a:lnTo>
                  <a:pt x="684" y="625"/>
                </a:lnTo>
                <a:cubicBezTo>
                  <a:pt x="684" y="583"/>
                  <a:pt x="684" y="583"/>
                  <a:pt x="684" y="583"/>
                </a:cubicBezTo>
                <a:lnTo>
                  <a:pt x="684" y="583"/>
                </a:lnTo>
                <a:cubicBezTo>
                  <a:pt x="736" y="573"/>
                  <a:pt x="778" y="562"/>
                  <a:pt x="829" y="552"/>
                </a:cubicBezTo>
                <a:moveTo>
                  <a:pt x="321" y="0"/>
                </a:moveTo>
                <a:cubicBezTo>
                  <a:pt x="560" y="0"/>
                  <a:pt x="560" y="0"/>
                  <a:pt x="560" y="0"/>
                </a:cubicBezTo>
                <a:lnTo>
                  <a:pt x="560" y="0"/>
                </a:lnTo>
                <a:cubicBezTo>
                  <a:pt x="601" y="0"/>
                  <a:pt x="632" y="31"/>
                  <a:pt x="632" y="72"/>
                </a:cubicBezTo>
                <a:lnTo>
                  <a:pt x="632" y="72"/>
                </a:lnTo>
                <a:cubicBezTo>
                  <a:pt x="632" y="166"/>
                  <a:pt x="632" y="166"/>
                  <a:pt x="632" y="166"/>
                </a:cubicBezTo>
                <a:lnTo>
                  <a:pt x="632" y="166"/>
                </a:lnTo>
                <a:cubicBezTo>
                  <a:pt x="549" y="166"/>
                  <a:pt x="549" y="166"/>
                  <a:pt x="549" y="166"/>
                </a:cubicBezTo>
                <a:lnTo>
                  <a:pt x="549" y="166"/>
                </a:lnTo>
                <a:cubicBezTo>
                  <a:pt x="549" y="83"/>
                  <a:pt x="549" y="83"/>
                  <a:pt x="549" y="83"/>
                </a:cubicBezTo>
                <a:lnTo>
                  <a:pt x="549" y="83"/>
                </a:lnTo>
                <a:cubicBezTo>
                  <a:pt x="331" y="83"/>
                  <a:pt x="331" y="83"/>
                  <a:pt x="331" y="83"/>
                </a:cubicBezTo>
                <a:lnTo>
                  <a:pt x="331" y="83"/>
                </a:lnTo>
                <a:cubicBezTo>
                  <a:pt x="331" y="166"/>
                  <a:pt x="331" y="166"/>
                  <a:pt x="331" y="166"/>
                </a:cubicBezTo>
                <a:lnTo>
                  <a:pt x="331" y="166"/>
                </a:lnTo>
                <a:cubicBezTo>
                  <a:pt x="248" y="166"/>
                  <a:pt x="248" y="166"/>
                  <a:pt x="248" y="166"/>
                </a:cubicBezTo>
                <a:lnTo>
                  <a:pt x="248" y="166"/>
                </a:lnTo>
                <a:cubicBezTo>
                  <a:pt x="248" y="72"/>
                  <a:pt x="248" y="72"/>
                  <a:pt x="248" y="72"/>
                </a:cubicBezTo>
                <a:lnTo>
                  <a:pt x="248" y="72"/>
                </a:lnTo>
                <a:cubicBezTo>
                  <a:pt x="248" y="31"/>
                  <a:pt x="280" y="0"/>
                  <a:pt x="321" y="0"/>
                </a:cubicBezTo>
                <a:moveTo>
                  <a:pt x="0" y="208"/>
                </a:moveTo>
                <a:cubicBezTo>
                  <a:pt x="0" y="500"/>
                  <a:pt x="0" y="500"/>
                  <a:pt x="0" y="500"/>
                </a:cubicBezTo>
                <a:lnTo>
                  <a:pt x="0" y="500"/>
                </a:lnTo>
                <a:cubicBezTo>
                  <a:pt x="280" y="573"/>
                  <a:pt x="580" y="573"/>
                  <a:pt x="881" y="500"/>
                </a:cubicBezTo>
                <a:lnTo>
                  <a:pt x="881" y="500"/>
                </a:lnTo>
                <a:cubicBezTo>
                  <a:pt x="881" y="208"/>
                  <a:pt x="881" y="208"/>
                  <a:pt x="881" y="208"/>
                </a:cubicBezTo>
                <a:lnTo>
                  <a:pt x="881" y="208"/>
                </a:lnTo>
                <a:lnTo>
                  <a:pt x="0" y="208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435504" y="1110481"/>
            <a:ext cx="6293067" cy="5368818"/>
            <a:chExt cx="6293067" cy="5368818"/>
          </a:xfrm>
        </p:grpSpPr>
        <p:grpSp>
          <p:nvGrpSpPr>
            <p:cNvPr id="20" name="group 20"/>
            <p:cNvGrpSpPr/>
            <p:nvPr/>
          </p:nvGrpSpPr>
          <p:grpSpPr>
            <a:xfrm rot="21600000">
              <a:off x="0" y="0"/>
              <a:ext cx="6293067" cy="5368818"/>
              <a:chExt cx="6293067" cy="5368818"/>
            </a:xfrm>
          </p:grpSpPr>
          <p:sp>
            <p:nvSpPr>
              <p:cNvPr id="137" name="path"/>
              <p:cNvSpPr/>
              <p:nvPr/>
            </p:nvSpPr>
            <p:spPr>
              <a:xfrm>
                <a:off x="0" y="437777"/>
                <a:ext cx="6293067" cy="826776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8" name="path"/>
              <p:cNvSpPr/>
              <p:nvPr/>
            </p:nvSpPr>
            <p:spPr>
              <a:xfrm>
                <a:off x="0" y="0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CE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9" name="path"/>
              <p:cNvSpPr/>
              <p:nvPr/>
            </p:nvSpPr>
            <p:spPr>
              <a:xfrm>
                <a:off x="0" y="1805865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0" name="path"/>
              <p:cNvSpPr/>
              <p:nvPr/>
            </p:nvSpPr>
            <p:spPr>
              <a:xfrm>
                <a:off x="0" y="1368088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CE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1" name="path"/>
              <p:cNvSpPr/>
              <p:nvPr/>
            </p:nvSpPr>
            <p:spPr>
              <a:xfrm>
                <a:off x="0" y="3173953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2" name="path"/>
              <p:cNvSpPr/>
              <p:nvPr/>
            </p:nvSpPr>
            <p:spPr>
              <a:xfrm>
                <a:off x="0" y="2736176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CE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3" name="path"/>
              <p:cNvSpPr/>
              <p:nvPr/>
            </p:nvSpPr>
            <p:spPr>
              <a:xfrm>
                <a:off x="0" y="4542041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4" name="path"/>
              <p:cNvSpPr/>
              <p:nvPr/>
            </p:nvSpPr>
            <p:spPr>
              <a:xfrm>
                <a:off x="0" y="4104264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CE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5" name="textbox 145"/>
            <p:cNvSpPr/>
            <p:nvPr/>
          </p:nvSpPr>
          <p:spPr>
            <a:xfrm>
              <a:off x="-12700" y="-12700"/>
              <a:ext cx="6318884" cy="54140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700"/>
            </a:p>
            <a:p>
              <a:pPr marL="242607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亚洲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</a:t>
              </a:r>
              <a:endParaRPr lang="Microsoft YaHei" altLang="Microsoft YaHei" sz="2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379667" algn="l" rtl="0" eaLnBrk="0">
                <a:lnSpc>
                  <a:spcPct val="91000"/>
                </a:lnSpc>
                <a:spcBef>
                  <a:spcPts val="456"/>
                </a:spcBef>
              </a:pPr>
              <a:r>
                <a:rPr sz="15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中国出口的主要市场之一，包括东南亚、日本、韩国等地区和国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marL="246465" algn="l" rtl="0" eaLnBrk="0">
                <a:lnSpc>
                  <a:spcPct val="92000"/>
                </a:lnSpc>
                <a:spcBef>
                  <a:spcPts val="604"/>
                </a:spcBef>
              </a:pP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欧洲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</a:t>
              </a:r>
              <a:endParaRPr lang="Microsoft YaHei" altLang="Microsoft YaHei" sz="2000"/>
            </a:p>
            <a:p>
              <a:pPr marL="271272" indent="9525" algn="l" rtl="0" eaLnBrk="0">
                <a:lnSpc>
                  <a:spcPct val="122000"/>
                </a:lnSpc>
                <a:spcBef>
                  <a:spcPts val="1241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欧洲是中国的重要贸易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伙伴之一，中国对欧洲的出口量一直保持稳定      </a:t>
              </a:r>
              <a:r>
                <a:rPr sz="1500" spc="-7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增长。</a:t>
              </a:r>
              <a:endParaRPr lang="Microsoft YaHei" altLang="Microsoft YaHei" sz="1500"/>
            </a:p>
            <a:p>
              <a:pPr algn="l" rtl="0" eaLnBrk="0">
                <a:lnSpc>
                  <a:spcPct val="193000"/>
                </a:lnSpc>
              </a:pPr>
              <a:endParaRPr lang="Arial" altLang="Arial" sz="1000"/>
            </a:p>
            <a:p>
              <a:pPr marL="241321" algn="l" rtl="0" eaLnBrk="0">
                <a:lnSpc>
                  <a:spcPct val="92000"/>
                </a:lnSpc>
                <a:spcBef>
                  <a:spcPts val="606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北美市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</a:t>
              </a:r>
              <a:endParaRPr lang="Microsoft YaHei" altLang="Microsoft YaHei" sz="2000"/>
            </a:p>
            <a:p>
              <a:pPr marL="271462" indent="380" algn="l" rtl="0" eaLnBrk="0">
                <a:lnSpc>
                  <a:spcPct val="123000"/>
                </a:lnSpc>
                <a:spcBef>
                  <a:spcPts val="1215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美国和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加拿大是中国在北美的主要出口市场，其中对美国的出口量最      </a:t>
              </a:r>
              <a:r>
                <a:rPr sz="1500" spc="-8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大。</a:t>
              </a:r>
              <a:endParaRPr lang="Microsoft YaHei" altLang="Microsoft YaHei" sz="1500"/>
            </a:p>
            <a:p>
              <a:pPr algn="l" rtl="0" eaLnBrk="0">
                <a:lnSpc>
                  <a:spcPct val="193000"/>
                </a:lnSpc>
              </a:pPr>
              <a:endParaRPr lang="Arial" altLang="Arial" sz="1000"/>
            </a:p>
            <a:p>
              <a:pPr marL="240550" algn="l" rtl="0" eaLnBrk="0">
                <a:lnSpc>
                  <a:spcPct val="92000"/>
                </a:lnSpc>
                <a:spcBef>
                  <a:spcPts val="610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非洲和拉美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</a:t>
              </a:r>
              <a:endParaRPr lang="Microsoft YaHei" altLang="Microsoft YaHei" sz="2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9584"/>
                </a:lnSpc>
              </a:pPr>
              <a:endParaRPr lang="Arial" altLang="Arial" sz="100"/>
            </a:p>
            <a:p>
              <a:pPr marL="286703" indent="-14478" algn="l" rtl="0" eaLnBrk="0">
                <a:lnSpc>
                  <a:spcPct val="123000"/>
                </a:lnSpc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，中国对非洲和拉美地区的出口量也在逐年增加，成为这些地      </a:t>
              </a:r>
              <a:r>
                <a:rPr sz="15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区的重要贸易伙伴之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1171290" y="1566343"/>
            <a:ext cx="3088042" cy="4455416"/>
            <a:chExt cx="3088042" cy="4455416"/>
          </a:xfrm>
        </p:grpSpPr>
        <p:sp>
          <p:nvSpPr>
            <p:cNvPr id="146" name="path"/>
            <p:cNvSpPr/>
            <p:nvPr/>
          </p:nvSpPr>
          <p:spPr>
            <a:xfrm>
              <a:off x="1044465" y="0"/>
              <a:ext cx="2043576" cy="4455416"/>
            </a:xfrm>
            <a:custGeom>
              <a:rect l="0" t="0" r="0" b="0"/>
              <a:pathLst>
                <a:path w="3218" h="7016">
                  <a:moveTo>
                    <a:pt x="0" y="2378"/>
                  </a:moveTo>
                  <a:lnTo>
                    <a:pt x="2902" y="2378"/>
                  </a:lnTo>
                  <a:lnTo>
                    <a:pt x="2853" y="2221"/>
                  </a:lnTo>
                  <a:lnTo>
                    <a:pt x="3218" y="2430"/>
                  </a:lnTo>
                  <a:lnTo>
                    <a:pt x="2853" y="2640"/>
                  </a:lnTo>
                  <a:lnTo>
                    <a:pt x="2902" y="2482"/>
                  </a:lnTo>
                  <a:lnTo>
                    <a:pt x="0" y="2482"/>
                  </a:lnTo>
                  <a:lnTo>
                    <a:pt x="0" y="2378"/>
                  </a:lnTo>
                  <a:close/>
                </a:path>
                <a:path w="3218" h="7016">
                  <a:moveTo>
                    <a:pt x="2902" y="4533"/>
                  </a:moveTo>
                  <a:lnTo>
                    <a:pt x="2853" y="4374"/>
                  </a:lnTo>
                  <a:lnTo>
                    <a:pt x="3218" y="4585"/>
                  </a:lnTo>
                  <a:lnTo>
                    <a:pt x="2853" y="4796"/>
                  </a:lnTo>
                  <a:lnTo>
                    <a:pt x="2902" y="4638"/>
                  </a:lnTo>
                  <a:lnTo>
                    <a:pt x="0" y="4638"/>
                  </a:lnTo>
                  <a:lnTo>
                    <a:pt x="0" y="4533"/>
                  </a:lnTo>
                  <a:lnTo>
                    <a:pt x="2902" y="4533"/>
                  </a:lnTo>
                  <a:close/>
                </a:path>
                <a:path w="3218" h="7016">
                  <a:moveTo>
                    <a:pt x="281" y="429"/>
                  </a:moveTo>
                  <a:cubicBezTo>
                    <a:pt x="174" y="534"/>
                    <a:pt x="107" y="681"/>
                    <a:pt x="107" y="842"/>
                  </a:cubicBezTo>
                  <a:lnTo>
                    <a:pt x="107" y="842"/>
                  </a:lnTo>
                  <a:lnTo>
                    <a:pt x="107" y="2596"/>
                  </a:lnTo>
                  <a:lnTo>
                    <a:pt x="0" y="2596"/>
                  </a:lnTo>
                  <a:lnTo>
                    <a:pt x="0" y="837"/>
                  </a:lnTo>
                  <a:lnTo>
                    <a:pt x="0" y="837"/>
                  </a:lnTo>
                  <a:cubicBezTo>
                    <a:pt x="0" y="647"/>
                    <a:pt x="78" y="475"/>
                    <a:pt x="204" y="352"/>
                  </a:cubicBezTo>
                  <a:lnTo>
                    <a:pt x="204" y="352"/>
                  </a:lnTo>
                  <a:lnTo>
                    <a:pt x="281" y="429"/>
                  </a:lnTo>
                  <a:close/>
                </a:path>
                <a:path w="3218" h="7016">
                  <a:moveTo>
                    <a:pt x="2902" y="158"/>
                  </a:moveTo>
                  <a:lnTo>
                    <a:pt x="2853" y="0"/>
                  </a:lnTo>
                  <a:lnTo>
                    <a:pt x="3218" y="210"/>
                  </a:lnTo>
                  <a:lnTo>
                    <a:pt x="2853" y="421"/>
                  </a:lnTo>
                  <a:lnTo>
                    <a:pt x="2902" y="263"/>
                  </a:lnTo>
                  <a:lnTo>
                    <a:pt x="685" y="263"/>
                  </a:lnTo>
                  <a:lnTo>
                    <a:pt x="685" y="263"/>
                  </a:lnTo>
                  <a:cubicBezTo>
                    <a:pt x="529" y="263"/>
                    <a:pt x="386" y="326"/>
                    <a:pt x="282" y="428"/>
                  </a:cubicBezTo>
                  <a:lnTo>
                    <a:pt x="282" y="428"/>
                  </a:lnTo>
                  <a:lnTo>
                    <a:pt x="205" y="351"/>
                  </a:lnTo>
                  <a:lnTo>
                    <a:pt x="205" y="351"/>
                  </a:lnTo>
                  <a:cubicBezTo>
                    <a:pt x="327" y="232"/>
                    <a:pt x="494" y="158"/>
                    <a:pt x="677" y="158"/>
                  </a:cubicBezTo>
                  <a:lnTo>
                    <a:pt x="677" y="158"/>
                  </a:lnTo>
                  <a:lnTo>
                    <a:pt x="2902" y="158"/>
                  </a:lnTo>
                  <a:close/>
                </a:path>
                <a:path w="3218" h="7016">
                  <a:moveTo>
                    <a:pt x="107" y="4419"/>
                  </a:moveTo>
                  <a:lnTo>
                    <a:pt x="107" y="6173"/>
                  </a:lnTo>
                  <a:lnTo>
                    <a:pt x="107" y="6173"/>
                  </a:lnTo>
                  <a:cubicBezTo>
                    <a:pt x="107" y="6335"/>
                    <a:pt x="174" y="6482"/>
                    <a:pt x="281" y="6587"/>
                  </a:cubicBezTo>
                  <a:lnTo>
                    <a:pt x="281" y="6587"/>
                  </a:lnTo>
                  <a:lnTo>
                    <a:pt x="204" y="6664"/>
                  </a:lnTo>
                  <a:lnTo>
                    <a:pt x="204" y="6664"/>
                  </a:lnTo>
                  <a:cubicBezTo>
                    <a:pt x="78" y="6540"/>
                    <a:pt x="0" y="6368"/>
                    <a:pt x="0" y="6178"/>
                  </a:cubicBezTo>
                  <a:lnTo>
                    <a:pt x="0" y="6178"/>
                  </a:lnTo>
                  <a:lnTo>
                    <a:pt x="0" y="4419"/>
                  </a:lnTo>
                  <a:lnTo>
                    <a:pt x="107" y="4419"/>
                  </a:lnTo>
                  <a:close/>
                </a:path>
                <a:path w="3218" h="7016">
                  <a:moveTo>
                    <a:pt x="2902" y="6751"/>
                  </a:moveTo>
                  <a:lnTo>
                    <a:pt x="2853" y="6592"/>
                  </a:lnTo>
                  <a:lnTo>
                    <a:pt x="3218" y="6804"/>
                  </a:lnTo>
                  <a:lnTo>
                    <a:pt x="2853" y="7016"/>
                  </a:lnTo>
                  <a:lnTo>
                    <a:pt x="2902" y="6856"/>
                  </a:lnTo>
                  <a:lnTo>
                    <a:pt x="677" y="6856"/>
                  </a:lnTo>
                  <a:lnTo>
                    <a:pt x="677" y="6856"/>
                  </a:lnTo>
                  <a:cubicBezTo>
                    <a:pt x="494" y="6856"/>
                    <a:pt x="327" y="6782"/>
                    <a:pt x="205" y="6662"/>
                  </a:cubicBezTo>
                  <a:lnTo>
                    <a:pt x="205" y="6662"/>
                  </a:lnTo>
                  <a:lnTo>
                    <a:pt x="282" y="6584"/>
                  </a:lnTo>
                  <a:lnTo>
                    <a:pt x="282" y="6584"/>
                  </a:lnTo>
                  <a:cubicBezTo>
                    <a:pt x="386" y="6687"/>
                    <a:pt x="529" y="6751"/>
                    <a:pt x="685" y="6751"/>
                  </a:cubicBezTo>
                  <a:lnTo>
                    <a:pt x="685" y="6751"/>
                  </a:lnTo>
                  <a:lnTo>
                    <a:pt x="2902" y="6751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1183244"/>
              <a:ext cx="2088927" cy="2088928"/>
            </a:xfrm>
            <a:custGeom>
              <a:rect l="0" t="0" r="0" b="0"/>
              <a:pathLst>
                <a:path w="3289" h="3289">
                  <a:moveTo>
                    <a:pt x="0" y="1644"/>
                  </a:moveTo>
                  <a:cubicBezTo>
                    <a:pt x="0" y="736"/>
                    <a:pt x="736" y="0"/>
                    <a:pt x="1644" y="0"/>
                  </a:cubicBezTo>
                  <a:lnTo>
                    <a:pt x="1644" y="0"/>
                  </a:lnTo>
                  <a:lnTo>
                    <a:pt x="1644" y="0"/>
                  </a:lnTo>
                  <a:lnTo>
                    <a:pt x="1644" y="0"/>
                  </a:lnTo>
                  <a:cubicBezTo>
                    <a:pt x="2553" y="0"/>
                    <a:pt x="3289" y="736"/>
                    <a:pt x="3289" y="1644"/>
                  </a:cubicBezTo>
                  <a:lnTo>
                    <a:pt x="3289" y="1644"/>
                  </a:lnTo>
                  <a:cubicBezTo>
                    <a:pt x="3289" y="1644"/>
                    <a:pt x="3289" y="1644"/>
                    <a:pt x="3289" y="1644"/>
                  </a:cubicBezTo>
                  <a:lnTo>
                    <a:pt x="3289" y="1644"/>
                  </a:lnTo>
                  <a:lnTo>
                    <a:pt x="3289" y="1644"/>
                  </a:lnTo>
                  <a:lnTo>
                    <a:pt x="3289" y="1644"/>
                  </a:lnTo>
                  <a:cubicBezTo>
                    <a:pt x="3289" y="2553"/>
                    <a:pt x="2553" y="3289"/>
                    <a:pt x="1644" y="3289"/>
                  </a:cubicBezTo>
                  <a:lnTo>
                    <a:pt x="1644" y="3289"/>
                  </a:lnTo>
                  <a:lnTo>
                    <a:pt x="1644" y="3289"/>
                  </a:lnTo>
                  <a:lnTo>
                    <a:pt x="1644" y="3289"/>
                  </a:lnTo>
                  <a:cubicBezTo>
                    <a:pt x="736" y="3289"/>
                    <a:pt x="0" y="2553"/>
                    <a:pt x="0" y="1644"/>
                  </a:cubicBezTo>
                  <a:lnTo>
                    <a:pt x="0" y="1644"/>
                  </a:lnTo>
                  <a:close/>
                </a:path>
              </a:pathLst>
            </a:custGeom>
            <a:solidFill>
              <a:srgbClr val="99CE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626365" y="1737076"/>
              <a:ext cx="931450" cy="924114"/>
            </a:xfrm>
            <a:custGeom>
              <a:rect l="0" t="0" r="0" b="0"/>
              <a:pathLst>
                <a:path w="1466" h="1455">
                  <a:moveTo>
                    <a:pt x="933" y="781"/>
                  </a:moveTo>
                  <a:cubicBezTo>
                    <a:pt x="933" y="932"/>
                    <a:pt x="808" y="1042"/>
                    <a:pt x="670" y="1042"/>
                  </a:cubicBezTo>
                  <a:lnTo>
                    <a:pt x="670" y="1042"/>
                  </a:lnTo>
                  <a:cubicBezTo>
                    <a:pt x="532" y="1042"/>
                    <a:pt x="408" y="932"/>
                    <a:pt x="408" y="781"/>
                  </a:cubicBezTo>
                  <a:lnTo>
                    <a:pt x="408" y="781"/>
                  </a:lnTo>
                  <a:cubicBezTo>
                    <a:pt x="408" y="644"/>
                    <a:pt x="532" y="534"/>
                    <a:pt x="670" y="534"/>
                  </a:cubicBezTo>
                  <a:lnTo>
                    <a:pt x="670" y="534"/>
                  </a:lnTo>
                  <a:cubicBezTo>
                    <a:pt x="712" y="534"/>
                    <a:pt x="767" y="548"/>
                    <a:pt x="808" y="562"/>
                  </a:cubicBezTo>
                  <a:lnTo>
                    <a:pt x="808" y="562"/>
                  </a:lnTo>
                  <a:cubicBezTo>
                    <a:pt x="891" y="480"/>
                    <a:pt x="891" y="480"/>
                    <a:pt x="891" y="480"/>
                  </a:cubicBezTo>
                  <a:lnTo>
                    <a:pt x="891" y="480"/>
                  </a:lnTo>
                  <a:cubicBezTo>
                    <a:pt x="822" y="439"/>
                    <a:pt x="753" y="411"/>
                    <a:pt x="670" y="411"/>
                  </a:cubicBezTo>
                  <a:lnTo>
                    <a:pt x="670" y="411"/>
                  </a:lnTo>
                  <a:cubicBezTo>
                    <a:pt x="463" y="411"/>
                    <a:pt x="284" y="576"/>
                    <a:pt x="284" y="781"/>
                  </a:cubicBezTo>
                  <a:lnTo>
                    <a:pt x="284" y="781"/>
                  </a:lnTo>
                  <a:cubicBezTo>
                    <a:pt x="284" y="1000"/>
                    <a:pt x="463" y="1165"/>
                    <a:pt x="670" y="1165"/>
                  </a:cubicBezTo>
                  <a:lnTo>
                    <a:pt x="670" y="1165"/>
                  </a:lnTo>
                  <a:cubicBezTo>
                    <a:pt x="877" y="1165"/>
                    <a:pt x="1043" y="1000"/>
                    <a:pt x="1043" y="781"/>
                  </a:cubicBezTo>
                  <a:lnTo>
                    <a:pt x="1043" y="781"/>
                  </a:lnTo>
                  <a:cubicBezTo>
                    <a:pt x="1043" y="699"/>
                    <a:pt x="1016" y="630"/>
                    <a:pt x="974" y="562"/>
                  </a:cubicBezTo>
                  <a:lnTo>
                    <a:pt x="974" y="562"/>
                  </a:lnTo>
                  <a:cubicBezTo>
                    <a:pt x="891" y="658"/>
                    <a:pt x="891" y="658"/>
                    <a:pt x="891" y="658"/>
                  </a:cubicBezTo>
                  <a:lnTo>
                    <a:pt x="891" y="658"/>
                  </a:lnTo>
                  <a:cubicBezTo>
                    <a:pt x="919" y="699"/>
                    <a:pt x="933" y="740"/>
                    <a:pt x="933" y="781"/>
                  </a:cubicBezTo>
                </a:path>
                <a:path w="1466" h="1455">
                  <a:moveTo>
                    <a:pt x="713" y="672"/>
                  </a:moveTo>
                  <a:cubicBezTo>
                    <a:pt x="699" y="672"/>
                    <a:pt x="686" y="672"/>
                    <a:pt x="672" y="672"/>
                  </a:cubicBezTo>
                  <a:lnTo>
                    <a:pt x="672" y="672"/>
                  </a:lnTo>
                  <a:cubicBezTo>
                    <a:pt x="604" y="672"/>
                    <a:pt x="550" y="727"/>
                    <a:pt x="550" y="781"/>
                  </a:cubicBezTo>
                  <a:lnTo>
                    <a:pt x="550" y="781"/>
                  </a:lnTo>
                  <a:cubicBezTo>
                    <a:pt x="550" y="849"/>
                    <a:pt x="604" y="904"/>
                    <a:pt x="672" y="904"/>
                  </a:cubicBezTo>
                  <a:lnTo>
                    <a:pt x="672" y="904"/>
                  </a:lnTo>
                  <a:cubicBezTo>
                    <a:pt x="740" y="904"/>
                    <a:pt x="794" y="849"/>
                    <a:pt x="794" y="781"/>
                  </a:cubicBezTo>
                  <a:lnTo>
                    <a:pt x="794" y="781"/>
                  </a:lnTo>
                  <a:cubicBezTo>
                    <a:pt x="794" y="768"/>
                    <a:pt x="780" y="754"/>
                    <a:pt x="780" y="740"/>
                  </a:cubicBezTo>
                  <a:lnTo>
                    <a:pt x="780" y="740"/>
                  </a:lnTo>
                  <a:cubicBezTo>
                    <a:pt x="672" y="795"/>
                    <a:pt x="672" y="795"/>
                    <a:pt x="672" y="795"/>
                  </a:cubicBezTo>
                  <a:lnTo>
                    <a:pt x="672" y="795"/>
                  </a:lnTo>
                  <a:lnTo>
                    <a:pt x="713" y="672"/>
                  </a:lnTo>
                  <a:close/>
                </a:path>
                <a:path w="1466" h="1455">
                  <a:moveTo>
                    <a:pt x="1125" y="424"/>
                  </a:moveTo>
                  <a:cubicBezTo>
                    <a:pt x="1098" y="437"/>
                    <a:pt x="1098" y="437"/>
                    <a:pt x="1098" y="437"/>
                  </a:cubicBezTo>
                  <a:lnTo>
                    <a:pt x="1098" y="437"/>
                  </a:lnTo>
                  <a:cubicBezTo>
                    <a:pt x="1180" y="534"/>
                    <a:pt x="1221" y="657"/>
                    <a:pt x="1221" y="781"/>
                  </a:cubicBezTo>
                  <a:lnTo>
                    <a:pt x="1221" y="781"/>
                  </a:lnTo>
                  <a:cubicBezTo>
                    <a:pt x="1221" y="1097"/>
                    <a:pt x="974" y="1331"/>
                    <a:pt x="672" y="1331"/>
                  </a:cubicBezTo>
                  <a:lnTo>
                    <a:pt x="672" y="1331"/>
                  </a:lnTo>
                  <a:cubicBezTo>
                    <a:pt x="370" y="1331"/>
                    <a:pt x="123" y="1097"/>
                    <a:pt x="123" y="781"/>
                  </a:cubicBezTo>
                  <a:lnTo>
                    <a:pt x="123" y="781"/>
                  </a:lnTo>
                  <a:cubicBezTo>
                    <a:pt x="123" y="479"/>
                    <a:pt x="370" y="231"/>
                    <a:pt x="672" y="231"/>
                  </a:cubicBezTo>
                  <a:lnTo>
                    <a:pt x="672" y="231"/>
                  </a:lnTo>
                  <a:cubicBezTo>
                    <a:pt x="796" y="231"/>
                    <a:pt x="919" y="286"/>
                    <a:pt x="1015" y="355"/>
                  </a:cubicBezTo>
                  <a:lnTo>
                    <a:pt x="1015" y="355"/>
                  </a:lnTo>
                  <a:cubicBezTo>
                    <a:pt x="1043" y="328"/>
                    <a:pt x="1043" y="328"/>
                    <a:pt x="1043" y="328"/>
                  </a:cubicBezTo>
                  <a:lnTo>
                    <a:pt x="1043" y="328"/>
                  </a:lnTo>
                  <a:cubicBezTo>
                    <a:pt x="1043" y="231"/>
                    <a:pt x="1043" y="231"/>
                    <a:pt x="1043" y="231"/>
                  </a:cubicBezTo>
                  <a:lnTo>
                    <a:pt x="1043" y="231"/>
                  </a:lnTo>
                  <a:cubicBezTo>
                    <a:pt x="933" y="163"/>
                    <a:pt x="809" y="121"/>
                    <a:pt x="672" y="121"/>
                  </a:cubicBezTo>
                  <a:lnTo>
                    <a:pt x="672" y="121"/>
                  </a:lnTo>
                  <a:cubicBezTo>
                    <a:pt x="301" y="121"/>
                    <a:pt x="0" y="424"/>
                    <a:pt x="0" y="781"/>
                  </a:cubicBezTo>
                  <a:lnTo>
                    <a:pt x="0" y="781"/>
                  </a:lnTo>
                  <a:cubicBezTo>
                    <a:pt x="0" y="1152"/>
                    <a:pt x="301" y="1455"/>
                    <a:pt x="672" y="1455"/>
                  </a:cubicBezTo>
                  <a:lnTo>
                    <a:pt x="672" y="1455"/>
                  </a:lnTo>
                  <a:cubicBezTo>
                    <a:pt x="1043" y="1455"/>
                    <a:pt x="1345" y="1152"/>
                    <a:pt x="1345" y="781"/>
                  </a:cubicBezTo>
                  <a:lnTo>
                    <a:pt x="1345" y="781"/>
                  </a:lnTo>
                  <a:cubicBezTo>
                    <a:pt x="1345" y="644"/>
                    <a:pt x="1304" y="520"/>
                    <a:pt x="1221" y="410"/>
                  </a:cubicBezTo>
                  <a:lnTo>
                    <a:pt x="1221" y="410"/>
                  </a:lnTo>
                  <a:lnTo>
                    <a:pt x="1125" y="424"/>
                  </a:lnTo>
                  <a:close/>
                </a:path>
                <a:path w="1466" h="1455">
                  <a:moveTo>
                    <a:pt x="1275" y="173"/>
                  </a:moveTo>
                  <a:lnTo>
                    <a:pt x="1287" y="0"/>
                  </a:lnTo>
                  <a:lnTo>
                    <a:pt x="1176" y="92"/>
                  </a:lnTo>
                  <a:lnTo>
                    <a:pt x="1084" y="202"/>
                  </a:lnTo>
                  <a:lnTo>
                    <a:pt x="1072" y="342"/>
                  </a:lnTo>
                  <a:lnTo>
                    <a:pt x="904" y="521"/>
                  </a:lnTo>
                  <a:lnTo>
                    <a:pt x="753" y="672"/>
                  </a:lnTo>
                  <a:lnTo>
                    <a:pt x="672" y="782"/>
                  </a:lnTo>
                  <a:lnTo>
                    <a:pt x="782" y="713"/>
                  </a:lnTo>
                  <a:lnTo>
                    <a:pt x="933" y="562"/>
                  </a:lnTo>
                  <a:lnTo>
                    <a:pt x="1113" y="382"/>
                  </a:lnTo>
                  <a:lnTo>
                    <a:pt x="1263" y="382"/>
                  </a:lnTo>
                  <a:lnTo>
                    <a:pt x="1356" y="272"/>
                  </a:lnTo>
                  <a:lnTo>
                    <a:pt x="1466" y="173"/>
                  </a:lnTo>
                  <a:lnTo>
                    <a:pt x="1275" y="173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9" name="textbox 149"/>
          <p:cNvSpPr/>
          <p:nvPr/>
        </p:nvSpPr>
        <p:spPr>
          <a:xfrm>
            <a:off x="1231113" y="377885"/>
            <a:ext cx="2286635" cy="440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2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出口市场分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5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5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6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6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1" name="textbox 171"/>
          <p:cNvSpPr/>
          <p:nvPr/>
        </p:nvSpPr>
        <p:spPr>
          <a:xfrm>
            <a:off x="4169832" y="3551983"/>
            <a:ext cx="3882390" cy="556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73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中国出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口比例分析</a:t>
            </a:r>
            <a:endParaRPr lang="Microsoft YaHei" altLang="Microsoft YaHei" sz="3800"/>
          </a:p>
        </p:txBody>
      </p:sp>
      <p:sp>
        <p:nvSpPr>
          <p:cNvPr id="172" name="textbox 172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74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7" name="textbox 177"/>
          <p:cNvSpPr/>
          <p:nvPr/>
        </p:nvSpPr>
        <p:spPr>
          <a:xfrm>
            <a:off x="1175019" y="1651720"/>
            <a:ext cx="4559300" cy="2259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76"/>
              </a:lnSpc>
            </a:pPr>
            <a:endParaRPr lang="Arial" altLang="Arial" sz="100"/>
          </a:p>
          <a:p>
            <a:pPr marL="16510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工业制品</a:t>
            </a:r>
            <a:endParaRPr lang="Microsoft YaHei" altLang="Microsoft YaHei" sz="1800"/>
          </a:p>
          <a:p>
            <a:pPr marL="13461" indent="23050" algn="l" rtl="0" eaLnBrk="0">
              <a:lnSpc>
                <a:spcPct val="123000"/>
              </a:lnSpc>
              <a:spcBef>
                <a:spcPts val="1210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占据中国出口总额的最大比例，包括机械、电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设备、 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化工产品等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452" algn="l" rtl="0" eaLnBrk="0">
              <a:lnSpc>
                <a:spcPct val="91000"/>
              </a:lnSpc>
              <a:spcBef>
                <a:spcPts val="550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18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包括谷物、蔬菜、水果、肉类等，出口比例相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较低。</a:t>
            </a:r>
            <a:endParaRPr lang="Microsoft YaHei" altLang="Microsoft YaHei" sz="1500"/>
          </a:p>
        </p:txBody>
      </p:sp>
      <p:sp>
        <p:nvSpPr>
          <p:cNvPr id="178" name="textbox 178"/>
          <p:cNvSpPr/>
          <p:nvPr/>
        </p:nvSpPr>
        <p:spPr>
          <a:xfrm>
            <a:off x="1175400" y="5241045"/>
            <a:ext cx="4404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913"/>
              </a:lnSpc>
            </a:pPr>
            <a:endParaRPr lang="Arial" altLang="Arial" sz="100"/>
          </a:p>
          <a:p>
            <a:pPr marL="12700" indent="190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油、天然气等，出口比例受到国际市场价格波动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和贸易政策的影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响。</a:t>
            </a:r>
            <a:endParaRPr lang="Microsoft YaHei" altLang="Microsoft YaHei" sz="1500"/>
          </a:p>
        </p:txBody>
      </p:sp>
      <p:sp>
        <p:nvSpPr>
          <p:cNvPr id="179" name="textbox 179"/>
          <p:cNvSpPr/>
          <p:nvPr/>
        </p:nvSpPr>
        <p:spPr>
          <a:xfrm>
            <a:off x="1211301" y="379028"/>
            <a:ext cx="3068320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1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不同商品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出口比例</a:t>
            </a:r>
            <a:endParaRPr lang="Microsoft YaHei" altLang="Microsoft YaHei" sz="3000"/>
          </a:p>
        </p:txBody>
      </p:sp>
      <p:sp>
        <p:nvSpPr>
          <p:cNvPr id="180" name="textbox 180"/>
          <p:cNvSpPr/>
          <p:nvPr/>
        </p:nvSpPr>
        <p:spPr>
          <a:xfrm>
            <a:off x="1176772" y="4758398"/>
            <a:ext cx="936625" cy="276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1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能源产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18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81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1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3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205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9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0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0064F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211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textbox 212"/>
            <p:cNvSpPr/>
            <p:nvPr/>
          </p:nvSpPr>
          <p:spPr>
            <a:xfrm>
              <a:off x="347805" y="324666"/>
              <a:ext cx="3832225" cy="10598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458"/>
                </a:lnSpc>
              </a:pPr>
              <a:endParaRPr lang="Arial" altLang="Arial" sz="100"/>
            </a:p>
            <a:p>
              <a:pPr marL="14795" algn="l" rtl="0" eaLnBrk="0">
                <a:lnSpc>
                  <a:spcPct val="91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亚洲市场</a:t>
              </a:r>
              <a:endParaRPr lang="Microsoft YaHei" altLang="Microsoft YaHei" sz="2100"/>
            </a:p>
            <a:p>
              <a:pPr algn="l" rtl="0" eaLnBrk="0">
                <a:lnSpc>
                  <a:spcPct val="101000"/>
                </a:lnSpc>
              </a:pPr>
              <a:endParaRPr lang="Arial" altLang="Arial" sz="1200"/>
            </a:p>
            <a:p>
              <a:pPr marL="12700" indent="12382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中国最大的出口市场，包括日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本、韩国、东南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亚国家等。</a:t>
              </a:r>
              <a:endParaRPr lang="Microsoft YaHei" altLang="Microsoft YaHei" sz="1500"/>
            </a:p>
          </p:txBody>
        </p:sp>
        <p:sp>
          <p:nvSpPr>
            <p:cNvPr id="213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4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" name="textbox 215"/>
          <p:cNvSpPr/>
          <p:nvPr/>
        </p:nvSpPr>
        <p:spPr>
          <a:xfrm>
            <a:off x="7200462" y="2622810"/>
            <a:ext cx="37953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03"/>
              </a:lnSpc>
            </a:pPr>
            <a:endParaRPr lang="Arial" altLang="Arial" sz="100"/>
          </a:p>
          <a:p>
            <a:pPr marL="12700" indent="12953" algn="l" rtl="0" eaLnBrk="0">
              <a:lnSpc>
                <a:spcPct val="106000"/>
              </a:lnSpc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中国重要的出口市场之一，包括美国、德国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英国、法国等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6" name="textbox 216"/>
          <p:cNvSpPr/>
          <p:nvPr/>
        </p:nvSpPr>
        <p:spPr>
          <a:xfrm>
            <a:off x="442263" y="318468"/>
            <a:ext cx="3837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不同市场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出口比例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7" name="textbox 237"/>
          <p:cNvSpPr/>
          <p:nvPr/>
        </p:nvSpPr>
        <p:spPr>
          <a:xfrm>
            <a:off x="2675112" y="5062923"/>
            <a:ext cx="627380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9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包括非洲、拉丁美洲、大洋洲等地区，出口比例相对较低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具有增长潜力。</a:t>
            </a:r>
            <a:endParaRPr lang="Microsoft YaHei" altLang="Microsoft YaHei" sz="15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238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DCEA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0" name="textbox 240"/>
          <p:cNvSpPr/>
          <p:nvPr/>
        </p:nvSpPr>
        <p:spPr>
          <a:xfrm>
            <a:off x="2678542" y="4535840"/>
            <a:ext cx="1087119" cy="316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2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其他市场</a:t>
            </a:r>
            <a:endParaRPr lang="Microsoft YaHei" altLang="Microsoft YaHei" sz="2100"/>
          </a:p>
        </p:txBody>
      </p:sp>
      <p:sp>
        <p:nvSpPr>
          <p:cNvPr id="241" name="textbox 241"/>
          <p:cNvSpPr/>
          <p:nvPr/>
        </p:nvSpPr>
        <p:spPr>
          <a:xfrm>
            <a:off x="7207129" y="2086581"/>
            <a:ext cx="1083310" cy="316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3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欧美市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2100"/>
          </a:p>
        </p:txBody>
      </p:sp>
      <p:sp>
        <p:nvSpPr>
          <p:cNvPr id="242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21501" y="2788638"/>
            <a:ext cx="3296801" cy="3260277"/>
            <a:chExt cx="3296801" cy="3260277"/>
          </a:xfrm>
        </p:grpSpPr>
        <p:sp>
          <p:nvSpPr>
            <p:cNvPr id="244" name="path"/>
            <p:cNvSpPr/>
            <p:nvPr/>
          </p:nvSpPr>
          <p:spPr>
            <a:xfrm>
              <a:off x="257280" y="557762"/>
              <a:ext cx="2702514" cy="2702514"/>
            </a:xfrm>
            <a:custGeom>
              <a:rect l="0" t="0" r="0" b="0"/>
              <a:pathLst>
                <a:path w="4255" h="4255">
                  <a:moveTo>
                    <a:pt x="0" y="2127"/>
                  </a:moveTo>
                  <a:cubicBezTo>
                    <a:pt x="0" y="952"/>
                    <a:pt x="952" y="0"/>
                    <a:pt x="2127" y="0"/>
                  </a:cubicBezTo>
                  <a:lnTo>
                    <a:pt x="2127" y="0"/>
                  </a:lnTo>
                  <a:lnTo>
                    <a:pt x="2127" y="0"/>
                  </a:lnTo>
                  <a:lnTo>
                    <a:pt x="2127" y="0"/>
                  </a:lnTo>
                  <a:cubicBezTo>
                    <a:pt x="3303" y="0"/>
                    <a:pt x="4255" y="952"/>
                    <a:pt x="4255" y="2127"/>
                  </a:cubicBezTo>
                  <a:lnTo>
                    <a:pt x="4255" y="2127"/>
                  </a:lnTo>
                  <a:cubicBezTo>
                    <a:pt x="4255" y="2127"/>
                    <a:pt x="4255" y="2127"/>
                    <a:pt x="4255" y="2127"/>
                  </a:cubicBezTo>
                  <a:lnTo>
                    <a:pt x="4255" y="2127"/>
                  </a:lnTo>
                  <a:lnTo>
                    <a:pt x="4255" y="2127"/>
                  </a:lnTo>
                  <a:lnTo>
                    <a:pt x="4255" y="2127"/>
                  </a:lnTo>
                  <a:cubicBezTo>
                    <a:pt x="4255" y="3303"/>
                    <a:pt x="3303" y="4255"/>
                    <a:pt x="2127" y="4255"/>
                  </a:cubicBezTo>
                  <a:lnTo>
                    <a:pt x="2127" y="4255"/>
                  </a:lnTo>
                  <a:lnTo>
                    <a:pt x="2127" y="4255"/>
                  </a:lnTo>
                  <a:lnTo>
                    <a:pt x="2127" y="4255"/>
                  </a:lnTo>
                  <a:cubicBezTo>
                    <a:pt x="952" y="4255"/>
                    <a:pt x="0" y="3303"/>
                    <a:pt x="0" y="2127"/>
                  </a:cubicBezTo>
                  <a:lnTo>
                    <a:pt x="0" y="2127"/>
                  </a:lnTo>
                  <a:close/>
                  <a:moveTo>
                    <a:pt x="260" y="2127"/>
                  </a:moveTo>
                  <a:cubicBezTo>
                    <a:pt x="260" y="3159"/>
                    <a:pt x="1096" y="3995"/>
                    <a:pt x="2127" y="3995"/>
                  </a:cubicBezTo>
                  <a:lnTo>
                    <a:pt x="2127" y="3995"/>
                  </a:lnTo>
                  <a:lnTo>
                    <a:pt x="2127" y="3995"/>
                  </a:lnTo>
                  <a:lnTo>
                    <a:pt x="2127" y="3995"/>
                  </a:lnTo>
                  <a:cubicBezTo>
                    <a:pt x="3159" y="3995"/>
                    <a:pt x="3995" y="3159"/>
                    <a:pt x="3995" y="2127"/>
                  </a:cubicBezTo>
                  <a:lnTo>
                    <a:pt x="3995" y="2127"/>
                  </a:lnTo>
                  <a:lnTo>
                    <a:pt x="3995" y="2127"/>
                  </a:lnTo>
                  <a:lnTo>
                    <a:pt x="3995" y="2127"/>
                  </a:lnTo>
                  <a:cubicBezTo>
                    <a:pt x="3995" y="1096"/>
                    <a:pt x="3159" y="260"/>
                    <a:pt x="2127" y="260"/>
                  </a:cubicBezTo>
                  <a:lnTo>
                    <a:pt x="2127" y="260"/>
                  </a:lnTo>
                  <a:cubicBezTo>
                    <a:pt x="2127" y="260"/>
                    <a:pt x="2127" y="260"/>
                    <a:pt x="2127" y="260"/>
                  </a:cubicBezTo>
                  <a:lnTo>
                    <a:pt x="2127" y="260"/>
                  </a:lnTo>
                  <a:lnTo>
                    <a:pt x="2127" y="260"/>
                  </a:lnTo>
                  <a:lnTo>
                    <a:pt x="2127" y="260"/>
                  </a:lnTo>
                  <a:cubicBezTo>
                    <a:pt x="1096" y="260"/>
                    <a:pt x="260" y="1096"/>
                    <a:pt x="260" y="2127"/>
                  </a:cubicBezTo>
                  <a:lnTo>
                    <a:pt x="260" y="2127"/>
                  </a:lnTo>
                  <a:close/>
                </a:path>
              </a:pathLst>
            </a:custGeom>
            <a:solidFill>
              <a:srgbClr val="0063BF">
                <a:alpha val="2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989541" y="0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19"/>
                  </a:lnTo>
                  <a:lnTo>
                    <a:pt x="960" y="1919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1268890" y="385505"/>
              <a:ext cx="679300" cy="579944"/>
            </a:xfrm>
            <a:custGeom>
              <a:rect l="0" t="0" r="0" b="0"/>
              <a:pathLst>
                <a:path w="1069" h="913">
                  <a:moveTo>
                    <a:pt x="536" y="163"/>
                  </a:moveTo>
                  <a:cubicBezTo>
                    <a:pt x="536" y="163"/>
                    <a:pt x="459" y="0"/>
                    <a:pt x="287" y="0"/>
                  </a:cubicBezTo>
                  <a:lnTo>
                    <a:pt x="287" y="0"/>
                  </a:lnTo>
                  <a:cubicBezTo>
                    <a:pt x="98" y="0"/>
                    <a:pt x="0" y="159"/>
                    <a:pt x="0" y="319"/>
                  </a:cubicBezTo>
                  <a:lnTo>
                    <a:pt x="0" y="319"/>
                  </a:lnTo>
                  <a:cubicBezTo>
                    <a:pt x="0" y="584"/>
                    <a:pt x="536" y="913"/>
                    <a:pt x="536" y="913"/>
                  </a:cubicBezTo>
                  <a:lnTo>
                    <a:pt x="536" y="913"/>
                  </a:lnTo>
                  <a:cubicBezTo>
                    <a:pt x="536" y="913"/>
                    <a:pt x="1069" y="587"/>
                    <a:pt x="1069" y="319"/>
                  </a:cubicBezTo>
                  <a:lnTo>
                    <a:pt x="1069" y="319"/>
                  </a:lnTo>
                  <a:cubicBezTo>
                    <a:pt x="1069" y="156"/>
                    <a:pt x="967" y="0"/>
                    <a:pt x="785" y="0"/>
                  </a:cubicBezTo>
                  <a:lnTo>
                    <a:pt x="785" y="0"/>
                  </a:lnTo>
                  <a:cubicBezTo>
                    <a:pt x="603" y="0"/>
                    <a:pt x="536" y="163"/>
                    <a:pt x="536" y="16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0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077601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20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191265" y="2027874"/>
              <a:ext cx="2771126" cy="797478"/>
            </a:xfrm>
            <a:custGeom>
              <a:rect l="0" t="0" r="0" b="0"/>
              <a:pathLst>
                <a:path w="4363" h="1255">
                  <a:moveTo>
                    <a:pt x="1103" y="789"/>
                  </a:moveTo>
                  <a:cubicBezTo>
                    <a:pt x="1103" y="789"/>
                    <a:pt x="1067" y="739"/>
                    <a:pt x="971" y="731"/>
                  </a:cubicBezTo>
                  <a:lnTo>
                    <a:pt x="971" y="731"/>
                  </a:lnTo>
                  <a:cubicBezTo>
                    <a:pt x="894" y="568"/>
                    <a:pt x="790" y="453"/>
                    <a:pt x="790" y="453"/>
                  </a:cubicBezTo>
                  <a:lnTo>
                    <a:pt x="790" y="453"/>
                  </a:lnTo>
                  <a:cubicBezTo>
                    <a:pt x="790" y="453"/>
                    <a:pt x="899" y="385"/>
                    <a:pt x="985" y="472"/>
                  </a:cubicBezTo>
                  <a:lnTo>
                    <a:pt x="985" y="472"/>
                  </a:lnTo>
                  <a:cubicBezTo>
                    <a:pt x="1134" y="621"/>
                    <a:pt x="1103" y="789"/>
                    <a:pt x="1103" y="789"/>
                  </a:cubicBezTo>
                  <a:moveTo>
                    <a:pt x="808" y="980"/>
                  </a:moveTo>
                  <a:cubicBezTo>
                    <a:pt x="808" y="980"/>
                    <a:pt x="561" y="849"/>
                    <a:pt x="482" y="771"/>
                  </a:cubicBezTo>
                  <a:lnTo>
                    <a:pt x="482" y="771"/>
                  </a:lnTo>
                  <a:cubicBezTo>
                    <a:pt x="447" y="736"/>
                    <a:pt x="419" y="700"/>
                    <a:pt x="397" y="666"/>
                  </a:cubicBezTo>
                  <a:lnTo>
                    <a:pt x="397" y="666"/>
                  </a:lnTo>
                  <a:lnTo>
                    <a:pt x="665" y="397"/>
                  </a:lnTo>
                  <a:lnTo>
                    <a:pt x="665" y="397"/>
                  </a:lnTo>
                  <a:cubicBezTo>
                    <a:pt x="700" y="420"/>
                    <a:pt x="736" y="447"/>
                    <a:pt x="771" y="482"/>
                  </a:cubicBezTo>
                  <a:lnTo>
                    <a:pt x="771" y="482"/>
                  </a:lnTo>
                  <a:cubicBezTo>
                    <a:pt x="848" y="560"/>
                    <a:pt x="980" y="808"/>
                    <a:pt x="980" y="808"/>
                  </a:cubicBezTo>
                  <a:lnTo>
                    <a:pt x="980" y="808"/>
                  </a:lnTo>
                  <a:lnTo>
                    <a:pt x="808" y="980"/>
                  </a:lnTo>
                  <a:close/>
                  <a:moveTo>
                    <a:pt x="574" y="575"/>
                  </a:moveTo>
                  <a:cubicBezTo>
                    <a:pt x="544" y="605"/>
                    <a:pt x="544" y="654"/>
                    <a:pt x="574" y="684"/>
                  </a:cubicBezTo>
                  <a:lnTo>
                    <a:pt x="574" y="684"/>
                  </a:lnTo>
                  <a:cubicBezTo>
                    <a:pt x="605" y="714"/>
                    <a:pt x="654" y="714"/>
                    <a:pt x="684" y="684"/>
                  </a:cubicBezTo>
                  <a:lnTo>
                    <a:pt x="684" y="684"/>
                  </a:lnTo>
                  <a:cubicBezTo>
                    <a:pt x="714" y="654"/>
                    <a:pt x="714" y="605"/>
                    <a:pt x="684" y="575"/>
                  </a:cubicBezTo>
                  <a:lnTo>
                    <a:pt x="684" y="575"/>
                  </a:lnTo>
                  <a:cubicBezTo>
                    <a:pt x="654" y="545"/>
                    <a:pt x="605" y="545"/>
                    <a:pt x="574" y="575"/>
                  </a:cubicBezTo>
                  <a:moveTo>
                    <a:pt x="319" y="343"/>
                  </a:moveTo>
                  <a:lnTo>
                    <a:pt x="244" y="268"/>
                  </a:lnTo>
                  <a:lnTo>
                    <a:pt x="265" y="247"/>
                  </a:lnTo>
                  <a:lnTo>
                    <a:pt x="338" y="319"/>
                  </a:lnTo>
                  <a:lnTo>
                    <a:pt x="338" y="319"/>
                  </a:lnTo>
                  <a:cubicBezTo>
                    <a:pt x="380" y="313"/>
                    <a:pt x="502" y="303"/>
                    <a:pt x="640" y="382"/>
                  </a:cubicBezTo>
                  <a:lnTo>
                    <a:pt x="640" y="382"/>
                  </a:lnTo>
                  <a:lnTo>
                    <a:pt x="382" y="641"/>
                  </a:lnTo>
                  <a:lnTo>
                    <a:pt x="382" y="641"/>
                  </a:lnTo>
                  <a:cubicBezTo>
                    <a:pt x="305" y="506"/>
                    <a:pt x="312" y="388"/>
                    <a:pt x="319" y="343"/>
                  </a:cubicBezTo>
                  <a:moveTo>
                    <a:pt x="789" y="1103"/>
                  </a:moveTo>
                  <a:cubicBezTo>
                    <a:pt x="789" y="1103"/>
                    <a:pt x="621" y="1134"/>
                    <a:pt x="472" y="985"/>
                  </a:cubicBezTo>
                  <a:lnTo>
                    <a:pt x="472" y="985"/>
                  </a:lnTo>
                  <a:cubicBezTo>
                    <a:pt x="385" y="899"/>
                    <a:pt x="453" y="790"/>
                    <a:pt x="453" y="790"/>
                  </a:cubicBezTo>
                  <a:lnTo>
                    <a:pt x="453" y="790"/>
                  </a:lnTo>
                  <a:cubicBezTo>
                    <a:pt x="453" y="790"/>
                    <a:pt x="568" y="894"/>
                    <a:pt x="731" y="971"/>
                  </a:cubicBezTo>
                  <a:lnTo>
                    <a:pt x="731" y="971"/>
                  </a:lnTo>
                  <a:cubicBezTo>
                    <a:pt x="739" y="1067"/>
                    <a:pt x="789" y="1103"/>
                    <a:pt x="789" y="1103"/>
                  </a:cubicBezTo>
                  <a:moveTo>
                    <a:pt x="993" y="921"/>
                  </a:moveTo>
                  <a:lnTo>
                    <a:pt x="957" y="921"/>
                  </a:lnTo>
                  <a:lnTo>
                    <a:pt x="998" y="1000"/>
                  </a:lnTo>
                  <a:lnTo>
                    <a:pt x="916" y="963"/>
                  </a:lnTo>
                  <a:lnTo>
                    <a:pt x="931" y="1009"/>
                  </a:lnTo>
                  <a:lnTo>
                    <a:pt x="853" y="976"/>
                  </a:lnTo>
                  <a:lnTo>
                    <a:pt x="975" y="853"/>
                  </a:lnTo>
                  <a:lnTo>
                    <a:pt x="993" y="921"/>
                  </a:lnTo>
                  <a:close/>
                </a:path>
                <a:path w="4363" h="1255">
                  <a:moveTo>
                    <a:pt x="3973" y="167"/>
                  </a:moveTo>
                  <a:lnTo>
                    <a:pt x="4017" y="167"/>
                  </a:lnTo>
                  <a:lnTo>
                    <a:pt x="4017" y="297"/>
                  </a:lnTo>
                  <a:lnTo>
                    <a:pt x="4147" y="601"/>
                  </a:lnTo>
                  <a:lnTo>
                    <a:pt x="4147" y="947"/>
                  </a:lnTo>
                  <a:lnTo>
                    <a:pt x="4147" y="947"/>
                  </a:lnTo>
                  <a:cubicBezTo>
                    <a:pt x="4147" y="995"/>
                    <a:pt x="4108" y="1034"/>
                    <a:pt x="4060" y="1034"/>
                  </a:cubicBezTo>
                  <a:lnTo>
                    <a:pt x="4060" y="1034"/>
                  </a:lnTo>
                  <a:lnTo>
                    <a:pt x="4060" y="1034"/>
                  </a:lnTo>
                  <a:lnTo>
                    <a:pt x="3713" y="1034"/>
                  </a:lnTo>
                  <a:lnTo>
                    <a:pt x="3713" y="1034"/>
                  </a:lnTo>
                  <a:cubicBezTo>
                    <a:pt x="3666" y="1034"/>
                    <a:pt x="3613" y="998"/>
                    <a:pt x="3596" y="953"/>
                  </a:cubicBezTo>
                  <a:lnTo>
                    <a:pt x="3596" y="953"/>
                  </a:lnTo>
                  <a:lnTo>
                    <a:pt x="3497" y="687"/>
                  </a:lnTo>
                  <a:lnTo>
                    <a:pt x="3497" y="601"/>
                  </a:lnTo>
                  <a:lnTo>
                    <a:pt x="3497" y="601"/>
                  </a:lnTo>
                  <a:cubicBezTo>
                    <a:pt x="3497" y="553"/>
                    <a:pt x="3536" y="514"/>
                    <a:pt x="3583" y="514"/>
                  </a:cubicBezTo>
                  <a:lnTo>
                    <a:pt x="3583" y="514"/>
                  </a:lnTo>
                  <a:lnTo>
                    <a:pt x="3583" y="514"/>
                  </a:lnTo>
                  <a:lnTo>
                    <a:pt x="3887" y="514"/>
                  </a:lnTo>
                  <a:lnTo>
                    <a:pt x="3887" y="254"/>
                  </a:lnTo>
                  <a:lnTo>
                    <a:pt x="3887" y="254"/>
                  </a:lnTo>
                  <a:cubicBezTo>
                    <a:pt x="3887" y="206"/>
                    <a:pt x="3926" y="167"/>
                    <a:pt x="3973" y="167"/>
                  </a:cubicBezTo>
                  <a:lnTo>
                    <a:pt x="3973" y="167"/>
                  </a:lnTo>
                  <a:lnTo>
                    <a:pt x="3973" y="167"/>
                  </a:lnTo>
                  <a:close/>
                  <a:moveTo>
                    <a:pt x="4233" y="601"/>
                  </a:moveTo>
                  <a:lnTo>
                    <a:pt x="4363" y="601"/>
                  </a:lnTo>
                  <a:lnTo>
                    <a:pt x="4363" y="1034"/>
                  </a:lnTo>
                  <a:lnTo>
                    <a:pt x="4233" y="1034"/>
                  </a:lnTo>
                  <a:lnTo>
                    <a:pt x="4233" y="6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0" name="textbox 250"/>
          <p:cNvSpPr/>
          <p:nvPr/>
        </p:nvSpPr>
        <p:spPr>
          <a:xfrm>
            <a:off x="510508" y="4661843"/>
            <a:ext cx="3783965" cy="1031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97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加工贸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algn="l" rtl="0" eaLnBrk="0">
              <a:lnSpc>
                <a:spcPct val="7886"/>
              </a:lnSpc>
            </a:pPr>
            <a:endParaRPr lang="Arial" altLang="Arial" sz="100"/>
          </a:p>
          <a:p>
            <a:pPr marL="2300604" indent="-2287904" algn="l" rtl="0" eaLnBrk="0">
              <a:lnSpc>
                <a:spcPct val="12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中国企业承接外来订单进行加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工生产，然后   </a:t>
            </a: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出口到海外市场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51" name="textbox 251"/>
          <p:cNvSpPr/>
          <p:nvPr/>
        </p:nvSpPr>
        <p:spPr>
          <a:xfrm>
            <a:off x="8167834" y="4661548"/>
            <a:ext cx="3642995" cy="1032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73"/>
              </a:lnSpc>
            </a:pPr>
            <a:endParaRPr lang="Arial" altLang="Arial" sz="100"/>
          </a:p>
          <a:p>
            <a:pPr marL="16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其他贸易方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31939" indent="-19239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边境贸易、易货贸易、租赁贸易等，出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口比例相对较低。</a:t>
            </a:r>
            <a:endParaRPr lang="Microsoft YaHei" altLang="Microsoft YaHei" sz="1500"/>
          </a:p>
        </p:txBody>
      </p:sp>
      <p:sp>
        <p:nvSpPr>
          <p:cNvPr id="252" name="textbox 252"/>
          <p:cNvSpPr/>
          <p:nvPr/>
        </p:nvSpPr>
        <p:spPr>
          <a:xfrm>
            <a:off x="4322921" y="1384107"/>
            <a:ext cx="3629659" cy="1034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74"/>
              </a:lnSpc>
            </a:pPr>
            <a:endParaRPr lang="Arial" altLang="Arial" sz="100"/>
          </a:p>
          <a:p>
            <a:pPr marL="1226774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一般贸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algn="l" rtl="0" eaLnBrk="0">
              <a:lnSpc>
                <a:spcPct val="7609"/>
              </a:lnSpc>
            </a:pPr>
            <a:endParaRPr lang="Arial" altLang="Arial" sz="100"/>
          </a:p>
          <a:p>
            <a:pPr marL="1538604" indent="-1525904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中国主要的贸易方式，包括直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接出口和间接 </a:t>
            </a: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3" name="textbox 253"/>
          <p:cNvSpPr/>
          <p:nvPr/>
        </p:nvSpPr>
        <p:spPr>
          <a:xfrm>
            <a:off x="442263" y="318468"/>
            <a:ext cx="4599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不同贸易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方式出口比例</a:t>
            </a:r>
            <a:endParaRPr lang="Microsoft YaHei" altLang="Microsoft YaHei" sz="30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4" name="picture 2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75" name="textbox 275"/>
          <p:cNvSpPr/>
          <p:nvPr/>
        </p:nvSpPr>
        <p:spPr>
          <a:xfrm>
            <a:off x="2929648" y="3550039"/>
            <a:ext cx="6336665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8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影响中国出口比例的</a:t>
            </a: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素分析</a:t>
            </a:r>
            <a:endParaRPr lang="Microsoft YaHei" altLang="Microsoft YaHei" sz="3800"/>
          </a:p>
        </p:txBody>
      </p:sp>
      <p:sp>
        <p:nvSpPr>
          <p:cNvPr id="276" name="textbox 276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https://d.book118.com/346112041223010101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2024-09-26T12:37:53.810</cp:lastPrinted>
  <dcterms:created xsi:type="dcterms:W3CDTF">2024-09-26T04:37:53Z</dcterms:created>
  <dcterms:modified xsi:type="dcterms:W3CDTF">2024-09-26T04:37:55Z</dcterms:modified>
</cp:coreProperties>
</file>