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05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6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57DA9A-05B7-48BE-8CC0-A7507C128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074DF2-1B90-4046-A42A-DF88DB3ED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DD4E85-7F99-4F60-B51C-A50D25CCE7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786072-6F67-40A1-B4A0-1AB545E971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F4AB96-C1FF-41AC-A3F9-87593BC7C2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987E9D-75FD-43F7-8907-B08311A6D3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BC0B74-5E6D-4757-B213-1DBD7550FB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AA3908-3F85-41FC-ACE8-AFA2FDC544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F5F168-B6B4-46F5-989F-7EF885923A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F9555E-8059-4049-8DD7-7B70D79AA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CC3D77-962F-431D-81B0-79D6CA71BD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6044" r:id="rId2"/>
    <p:sldLayoutId id="2147486045" r:id="rId3"/>
    <p:sldLayoutId id="2147486046" r:id="rId4"/>
    <p:sldLayoutId id="2147486047" r:id="rId5"/>
    <p:sldLayoutId id="2147486048" r:id="rId6"/>
    <p:sldLayoutId id="2147486049" r:id="rId7"/>
    <p:sldLayoutId id="2147486050" r:id="rId8"/>
    <p:sldLayoutId id="2147486051" r:id="rId9"/>
    <p:sldLayoutId id="2147486052" r:id="rId10"/>
    <p:sldLayoutId id="2147486053"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14" Type="http://schemas.openxmlformats.org/officeDocument/2006/relationships/tags" Target="../tags/tag182.xml" /><Relationship Id="rId15" Type="http://schemas.openxmlformats.org/officeDocument/2006/relationships/tags" Target="../tags/tag183.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14" Type="http://schemas.openxmlformats.org/officeDocument/2006/relationships/tags" Target="../tags/tag219.xml" /><Relationship Id="rId15" Type="http://schemas.openxmlformats.org/officeDocument/2006/relationships/tags" Target="../tags/tag220.xml" /><Relationship Id="rId16" Type="http://schemas.openxmlformats.org/officeDocument/2006/relationships/tags" Target="../tags/tag221.xml" /><Relationship Id="rId17" Type="http://schemas.openxmlformats.org/officeDocument/2006/relationships/tags" Target="../tags/tag222.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13" Type="http://schemas.openxmlformats.org/officeDocument/2006/relationships/tags" Target="../tags/tag234.xml" /><Relationship Id="rId14" Type="http://schemas.openxmlformats.org/officeDocument/2006/relationships/tags" Target="../tags/tag235.xml" /><Relationship Id="rId15" Type="http://schemas.openxmlformats.org/officeDocument/2006/relationships/tags" Target="../tags/tag236.xml" /><Relationship Id="rId16" Type="http://schemas.openxmlformats.org/officeDocument/2006/relationships/tags" Target="../tags/tag237.xml" /><Relationship Id="rId17" Type="http://schemas.openxmlformats.org/officeDocument/2006/relationships/tags" Target="../tags/tag238.xml" /><Relationship Id="rId18" Type="http://schemas.openxmlformats.org/officeDocument/2006/relationships/tags" Target="../tags/tag239.xml" /><Relationship Id="rId19" Type="http://schemas.openxmlformats.org/officeDocument/2006/relationships/tags" Target="../tags/tag240.xml" /><Relationship Id="rId2" Type="http://schemas.openxmlformats.org/officeDocument/2006/relationships/tags" Target="../tags/tag223.xml" /><Relationship Id="rId20" Type="http://schemas.openxmlformats.org/officeDocument/2006/relationships/tags" Target="../tags/tag241.xml" /><Relationship Id="rId21" Type="http://schemas.openxmlformats.org/officeDocument/2006/relationships/tags" Target="../tags/tag242.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4.xml" /><Relationship Id="rId11" Type="http://schemas.openxmlformats.org/officeDocument/2006/relationships/tags" Target="../tags/tag255.xml" /><Relationship Id="rId12" Type="http://schemas.openxmlformats.org/officeDocument/2006/relationships/tags" Target="../tags/tag256.xml" /><Relationship Id="rId13" Type="http://schemas.openxmlformats.org/officeDocument/2006/relationships/tags" Target="../tags/tag257.xml" /><Relationship Id="rId14" Type="http://schemas.openxmlformats.org/officeDocument/2006/relationships/tags" Target="../tags/tag258.xml" /><Relationship Id="rId15" Type="http://schemas.openxmlformats.org/officeDocument/2006/relationships/tags" Target="../tags/tag259.xml" /><Relationship Id="rId16" Type="http://schemas.openxmlformats.org/officeDocument/2006/relationships/tags" Target="../tags/tag260.xml" /><Relationship Id="rId17" Type="http://schemas.openxmlformats.org/officeDocument/2006/relationships/tags" Target="../tags/tag261.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tags" Target="../tags/tag252.xml" /><Relationship Id="rId9" Type="http://schemas.openxmlformats.org/officeDocument/2006/relationships/tags" Target="../tags/tag25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113134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点构成及设计实例</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点构成的基本概念</a:t>
            </a:r>
            <a:endParaRPr lang="zh-CN" altLang="en-US" sz="2800" b="1" spc="300">
              <a:solidFill>
                <a:schemeClr val="accent4"/>
              </a:solidFill>
              <a:latin typeface="+mj-ea"/>
              <a:ea typeface="+mj-ea"/>
            </a:endParaRPr>
          </a:p>
        </p:txBody>
      </p:sp>
      <p:sp>
        <p:nvSpPr>
          <p:cNvPr id="1048978"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点构成的视觉效果</a:t>
            </a:r>
            <a:endParaRPr lang="zh-CN" altLang="en-US" sz="2800" b="1" spc="300">
              <a:solidFill>
                <a:schemeClr val="accent4"/>
              </a:solidFill>
              <a:latin typeface="+mj-ea"/>
              <a:ea typeface="+mj-ea"/>
            </a:endParaRPr>
          </a:p>
        </p:txBody>
      </p:sp>
      <p:sp>
        <p:nvSpPr>
          <p:cNvPr id="1048982"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点构成的设计实例</a:t>
            </a:r>
            <a:endParaRPr lang="zh-CN" altLang="en-US" sz="2800" b="1" spc="300">
              <a:solidFill>
                <a:schemeClr val="accent4"/>
              </a:solidFill>
              <a:latin typeface="+mj-ea"/>
              <a:ea typeface="+mj-ea"/>
            </a:endParaRPr>
          </a:p>
        </p:txBody>
      </p:sp>
      <p:sp>
        <p:nvSpPr>
          <p:cNvPr id="1048986"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点构成的创意表现</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点构成的实践应用</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0" name="标题"/>
          <p:cNvSpPr>
            <a:spLocks noGrp="1"/>
          </p:cNvSpPr>
          <p:nvPr>
            <p:ph type="title"/>
            <p:custDataLst>
              <p:tags r:id="rId2"/>
            </p:custDataLst>
          </p:nvPr>
        </p:nvSpPr>
        <p:spPr>
          <a:xfrm>
            <a:off x="1526400" y="3137808"/>
            <a:ext cx="9144000" cy="2006395"/>
          </a:xfrm>
        </p:spPr>
        <p:txBody>
          <a:bodyPr/>
          <a:lstStyle/>
          <a:p>
            <a:r>
              <a:rPr lang="zh-CN" altLang="en-US"/>
              <a:t>点构成的基本概念</a:t>
            </a:r>
            <a:endParaRPr lang="zh-CN" altLang="en-US"/>
          </a:p>
        </p:txBody>
      </p:sp>
      <p:sp>
        <p:nvSpPr>
          <p:cNvPr id="1049112" name="节编号"/>
          <p:cNvSpPr>
            <a:spLocks noGrp="1"/>
          </p:cNvSpPr>
          <p:nvPr>
            <p:ph type="body" sz="quarter" idx="13"/>
            <p:custDataLst>
              <p:tags r:id="rId3"/>
            </p:custDataLst>
          </p:nvPr>
        </p:nvSpPr>
        <p:spPr>
          <a:xfrm>
            <a:off x="1524000" y="728330"/>
            <a:ext cx="9144000" cy="2203901"/>
          </a:xfrm>
        </p:spPr>
        <p:txBody>
          <a:bodyPr/>
          <a:lstStyle/>
          <a:p>
            <a:r>
              <a:rPr lang="en-US" altLang="zh-CN"/>
              <a:t>PRT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4" name="标题 1"/>
          <p:cNvSpPr>
            <a:spLocks noGrp="1"/>
          </p:cNvSpPr>
          <p:nvPr>
            <p:ph type="title"/>
          </p:nvPr>
        </p:nvSpPr>
        <p:spPr/>
        <p:txBody>
          <a:bodyPr/>
          <a:lstStyle/>
          <a:p>
            <a:r>
              <a:rPr lang="zh-CN" altLang="en-US"/>
              <a:t>点的基本定义</a:t>
            </a:r>
            <a:endParaRPr lang="zh-CN" altLang="en-US"/>
          </a:p>
        </p:txBody>
      </p:sp>
      <p:sp>
        <p:nvSpPr>
          <p:cNvPr id="1049196"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98"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0"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点是几何学中的基本元素没有大小和形状</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02"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4"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6"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点在平面构成中具有重要作用可以形成各种视觉效果</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08"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10"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12" name="TextBox 2"/>
          <p:cNvSpPr txBox="1"/>
          <p:nvPr>
            <p:custDataLst>
              <p:tags r:id="rId10"/>
            </p:custDataLst>
          </p:nvPr>
        </p:nvSpPr>
        <p:spPr>
          <a:xfrm>
            <a:off x="6348206" y="3068798"/>
            <a:ext cx="2184713" cy="1764137"/>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点的大小、位置、方向等属性可以表达不同的视觉感受</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14"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16"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18"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点构成可以创造出简洁、有力的视觉形象</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
        <p:nvSpPr>
          <p:cNvPr id="1049252" name="标题 1"/>
          <p:cNvSpPr>
            <a:spLocks noGrp="1"/>
          </p:cNvSpPr>
          <p:nvPr>
            <p:ph type="title"/>
          </p:nvPr>
        </p:nvSpPr>
        <p:spPr/>
        <p:txBody>
          <a:bodyPr/>
          <a:lstStyle/>
          <a:p>
            <a:r>
              <a:rPr lang="zh-CN" altLang="en-US"/>
              <a:t>点构成的特点</a:t>
            </a:r>
            <a:endParaRPr lang="zh-CN" altLang="en-US"/>
          </a:p>
        </p:txBody>
      </p:sp>
      <p:sp>
        <p:nvSpPr>
          <p:cNvPr id="1049254"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简洁明了：点构成设计通常以简洁的图形和线条呈现具有高度的概括性和清晰度。</a:t>
            </a:r>
            <a:endParaRPr lang="zh-CN" altLang="en-US" sz="1200" spc="150">
              <a:solidFill>
                <a:schemeClr val="tx1">
                  <a:lumMod val="65000"/>
                  <a:lumOff val="35000"/>
                </a:schemeClr>
              </a:solidFill>
              <a:latin typeface="+mn-ea"/>
              <a:sym typeface="+mn-ea"/>
            </a:endParaRPr>
          </a:p>
        </p:txBody>
      </p:sp>
      <p:sp>
        <p:nvSpPr>
          <p:cNvPr id="1049256"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灵活多变：点的大小、形状、颜色和排列方式可以灵活多变为设计提供了无限的可能性。</a:t>
            </a:r>
            <a:endParaRPr lang="zh-CN" altLang="en-US" sz="1200" spc="150">
              <a:solidFill>
                <a:schemeClr val="tx1">
                  <a:lumMod val="65000"/>
                  <a:lumOff val="35000"/>
                </a:schemeClr>
              </a:solidFill>
              <a:latin typeface="+mn-ea"/>
              <a:sym typeface="+mn-ea"/>
            </a:endParaRPr>
          </a:p>
        </p:txBody>
      </p:sp>
      <p:sp>
        <p:nvSpPr>
          <p:cNvPr id="1049258"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视觉冲击力强：通过合理地运用点的大小、位置和排列点构成设计能够产生强烈的视觉冲击力吸引观众的注意力。</a:t>
            </a:r>
            <a:endParaRPr lang="zh-CN" altLang="en-US" sz="1200" spc="150">
              <a:solidFill>
                <a:schemeClr val="tx1">
                  <a:lumMod val="65000"/>
                  <a:lumOff val="35000"/>
                </a:schemeClr>
              </a:solidFill>
              <a:latin typeface="+mn-ea"/>
              <a:sym typeface="+mn-ea"/>
            </a:endParaRPr>
          </a:p>
        </p:txBody>
      </p:sp>
      <p:sp>
        <p:nvSpPr>
          <p:cNvPr id="1049260"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层次感丰富：通过不同大小、不同颜色的点进行有规律的排列和组合点构成设计能够呈现出丰富的层次感和空间感。</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294" name="标题 1"/>
          <p:cNvSpPr>
            <a:spLocks noGrp="1"/>
          </p:cNvSpPr>
          <p:nvPr>
            <p:ph type="title"/>
          </p:nvPr>
        </p:nvSpPr>
        <p:spPr/>
        <p:txBody>
          <a:bodyPr/>
          <a:lstStyle/>
          <a:p>
            <a:r>
              <a:rPr lang="zh-CN" altLang="en-US"/>
              <a:t>点构成在设计中的应用</a:t>
            </a:r>
            <a:endParaRPr lang="zh-CN" altLang="en-US"/>
          </a:p>
        </p:txBody>
      </p:sp>
      <p:sp>
        <p:nvSpPr>
          <p:cNvPr id="1049296" name="弧形 58"/>
          <p:cNvSpPr/>
          <p:nvPr>
            <p:custDataLst>
              <p:tags r:id="rId2"/>
            </p:custDataLst>
          </p:nvPr>
        </p:nvSpPr>
        <p:spPr>
          <a:xfrm>
            <a:off x="8027409" y="2107805"/>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298" name="弧形 57"/>
          <p:cNvSpPr/>
          <p:nvPr>
            <p:custDataLst>
              <p:tags r:id="rId3"/>
            </p:custDataLst>
          </p:nvPr>
        </p:nvSpPr>
        <p:spPr>
          <a:xfrm>
            <a:off x="838200" y="2107805"/>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300" name="椭圆 22"/>
          <p:cNvSpPr/>
          <p:nvPr>
            <p:custDataLst>
              <p:tags r:id="rId4"/>
            </p:custDataLst>
          </p:nvPr>
        </p:nvSpPr>
        <p:spPr>
          <a:xfrm>
            <a:off x="8354477"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2" name="椭圆 23"/>
          <p:cNvSpPr/>
          <p:nvPr>
            <p:custDataLst>
              <p:tags r:id="rId5"/>
            </p:custDataLst>
          </p:nvPr>
        </p:nvSpPr>
        <p:spPr>
          <a:xfrm>
            <a:off x="8724675"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4" name="正文"/>
          <p:cNvSpPr txBox="1"/>
          <p:nvPr>
            <p:custDataLst>
              <p:tags r:id="rId6"/>
            </p:custDataLst>
          </p:nvPr>
        </p:nvSpPr>
        <p:spPr>
          <a:xfrm>
            <a:off x="8788472"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点构成可以用于统一设计风格使设计更加和谐</a:t>
            </a:r>
            <a:endParaRPr lang="zh-CN" altLang="en-US" sz="1200" spc="150">
              <a:solidFill>
                <a:srgbClr val="FFFFFF"/>
              </a:solidFill>
              <a:latin typeface="+mn-ea"/>
              <a:sym typeface="+mn-ea"/>
            </a:endParaRPr>
          </a:p>
        </p:txBody>
      </p:sp>
      <p:sp>
        <p:nvSpPr>
          <p:cNvPr id="1049306" name="椭圆 24"/>
          <p:cNvSpPr/>
          <p:nvPr>
            <p:custDataLst>
              <p:tags r:id="rId7"/>
            </p:custDataLst>
          </p:nvPr>
        </p:nvSpPr>
        <p:spPr>
          <a:xfrm>
            <a:off x="6022769"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8" name="椭圆 25"/>
          <p:cNvSpPr/>
          <p:nvPr>
            <p:custDataLst>
              <p:tags r:id="rId8"/>
            </p:custDataLst>
          </p:nvPr>
        </p:nvSpPr>
        <p:spPr>
          <a:xfrm>
            <a:off x="6392069"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0" name="正文"/>
          <p:cNvSpPr txBox="1"/>
          <p:nvPr>
            <p:custDataLst>
              <p:tags r:id="rId9"/>
            </p:custDataLst>
          </p:nvPr>
        </p:nvSpPr>
        <p:spPr>
          <a:xfrm>
            <a:off x="6456763"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点构成可以用于强调某个设计元素突出主题</a:t>
            </a:r>
            <a:endParaRPr lang="zh-CN" altLang="en-US" sz="1200" spc="150">
              <a:solidFill>
                <a:schemeClr val="tx1">
                  <a:lumMod val="65000"/>
                  <a:lumOff val="35000"/>
                </a:schemeClr>
              </a:solidFill>
              <a:latin typeface="+mn-ea"/>
              <a:sym typeface="+mn-ea"/>
            </a:endParaRPr>
          </a:p>
        </p:txBody>
      </p:sp>
      <p:sp>
        <p:nvSpPr>
          <p:cNvPr id="1049312" name="椭圆 7"/>
          <p:cNvSpPr/>
          <p:nvPr>
            <p:custDataLst>
              <p:tags r:id="rId10"/>
            </p:custDataLst>
          </p:nvPr>
        </p:nvSpPr>
        <p:spPr>
          <a:xfrm>
            <a:off x="3691061"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4" name="椭圆 9"/>
          <p:cNvSpPr/>
          <p:nvPr>
            <p:custDataLst>
              <p:tags r:id="rId11"/>
            </p:custDataLst>
          </p:nvPr>
        </p:nvSpPr>
        <p:spPr>
          <a:xfrm>
            <a:off x="4060360"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6" name="正文"/>
          <p:cNvSpPr txBox="1"/>
          <p:nvPr>
            <p:custDataLst>
              <p:tags r:id="rId12"/>
            </p:custDataLst>
          </p:nvPr>
        </p:nvSpPr>
        <p:spPr>
          <a:xfrm>
            <a:off x="4125055"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点构成可以创造出空间感引导观众的视线</a:t>
            </a:r>
            <a:endParaRPr lang="zh-CN" altLang="en-US" sz="1200" spc="150">
              <a:solidFill>
                <a:srgbClr val="FFFFFF"/>
              </a:solidFill>
              <a:latin typeface="+mn-ea"/>
              <a:sym typeface="+mn-ea"/>
            </a:endParaRPr>
          </a:p>
        </p:txBody>
      </p:sp>
      <p:sp>
        <p:nvSpPr>
          <p:cNvPr id="1049318" name="椭圆 5"/>
          <p:cNvSpPr/>
          <p:nvPr>
            <p:custDataLst>
              <p:tags r:id="rId13"/>
            </p:custDataLst>
          </p:nvPr>
        </p:nvSpPr>
        <p:spPr>
          <a:xfrm>
            <a:off x="1094284"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0" name="椭圆 4"/>
          <p:cNvSpPr/>
          <p:nvPr>
            <p:custDataLst>
              <p:tags r:id="rId14"/>
            </p:custDataLst>
          </p:nvPr>
        </p:nvSpPr>
        <p:spPr>
          <a:xfrm>
            <a:off x="1463583"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2" name="正文"/>
          <p:cNvSpPr txBox="1"/>
          <p:nvPr>
            <p:custDataLst>
              <p:tags r:id="rId15"/>
            </p:custDataLst>
          </p:nvPr>
        </p:nvSpPr>
        <p:spPr>
          <a:xfrm>
            <a:off x="1528278"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点构成在平面设计中常用于平衡和稳定构图</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56" name="标题"/>
          <p:cNvSpPr>
            <a:spLocks noGrp="1"/>
          </p:cNvSpPr>
          <p:nvPr>
            <p:ph type="title"/>
            <p:custDataLst>
              <p:tags r:id="rId2"/>
            </p:custDataLst>
          </p:nvPr>
        </p:nvSpPr>
        <p:spPr>
          <a:xfrm>
            <a:off x="1526400" y="3137808"/>
            <a:ext cx="9144000" cy="2006395"/>
          </a:xfrm>
        </p:spPr>
        <p:txBody>
          <a:bodyPr/>
          <a:lstStyle/>
          <a:p>
            <a:r>
              <a:rPr lang="zh-CN" altLang="en-US"/>
              <a:t>点构成的视觉效果</a:t>
            </a:r>
            <a:endParaRPr lang="zh-CN" altLang="en-US"/>
          </a:p>
        </p:txBody>
      </p:sp>
      <p:sp>
        <p:nvSpPr>
          <p:cNvPr id="1049358" name="节编号"/>
          <p:cNvSpPr>
            <a:spLocks noGrp="1"/>
          </p:cNvSpPr>
          <p:nvPr>
            <p:ph type="body" sz="quarter" idx="13"/>
            <p:custDataLst>
              <p:tags r:id="rId3"/>
            </p:custDataLst>
          </p:nvPr>
        </p:nvSpPr>
        <p:spPr>
          <a:xfrm>
            <a:off x="1524000" y="728330"/>
            <a:ext cx="9144000" cy="2203901"/>
          </a:xfrm>
        </p:spPr>
        <p:txBody>
          <a:bodyPr/>
          <a:lstStyle/>
          <a:p>
            <a:r>
              <a:rPr lang="en-US" altLang="zh-CN"/>
              <a:t>PRT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40" name="标题 1"/>
          <p:cNvSpPr>
            <a:spLocks noGrp="1"/>
          </p:cNvSpPr>
          <p:nvPr>
            <p:ph type="title"/>
          </p:nvPr>
        </p:nvSpPr>
        <p:spPr/>
        <p:txBody>
          <a:bodyPr/>
          <a:lstStyle/>
          <a:p>
            <a:r>
              <a:rPr lang="zh-CN" altLang="en-US"/>
              <a:t>点的大小与视觉效果</a:t>
            </a:r>
            <a:endParaRPr lang="zh-CN" altLang="en-US"/>
          </a:p>
        </p:txBody>
      </p:sp>
      <p:sp>
        <p:nvSpPr>
          <p:cNvPr id="1049442"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44"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46"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48"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50"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大点在画面中更显眼具有向心感</a:t>
            </a:r>
            <a:endParaRPr lang="zh-CN" altLang="en-US" sz="1400" spc="150">
              <a:solidFill>
                <a:schemeClr val="tx1"/>
              </a:solidFill>
              <a:effectLst/>
              <a:latin typeface="+mn-ea"/>
              <a:sym typeface="+mn-ea"/>
            </a:endParaRPr>
          </a:p>
        </p:txBody>
      </p:sp>
      <p:sp>
        <p:nvSpPr>
          <p:cNvPr id="1049452"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点的大小变化可以引起视觉上的远近感</a:t>
            </a:r>
            <a:endParaRPr lang="zh-CN" altLang="en-US" sz="1400" spc="150">
              <a:solidFill>
                <a:schemeClr val="tx1"/>
              </a:solidFill>
              <a:effectLst/>
              <a:latin typeface="+mn-ea"/>
              <a:sym typeface="+mn-ea"/>
            </a:endParaRPr>
          </a:p>
        </p:txBody>
      </p:sp>
      <p:sp>
        <p:nvSpPr>
          <p:cNvPr id="1049454"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小点在画面中更细腻具有层次感</a:t>
            </a:r>
            <a:endParaRPr lang="zh-CN" altLang="en-US" sz="1400" spc="150">
              <a:solidFill>
                <a:schemeClr val="tx1"/>
              </a:solidFill>
              <a:effectLst/>
              <a:latin typeface="+mn-ea"/>
              <a:sym typeface="+mn-ea"/>
            </a:endParaRPr>
          </a:p>
        </p:txBody>
      </p:sp>
      <p:sp>
        <p:nvSpPr>
          <p:cNvPr id="1049456"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点的大小变化可以营造出空间感</a:t>
            </a:r>
            <a:endParaRPr lang="zh-CN" altLang="en-US" sz="1400" spc="150">
              <a:solidFill>
                <a:schemeClr val="tx1"/>
              </a:solidFill>
              <a:effectLst/>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490" name="标题 1"/>
          <p:cNvSpPr>
            <a:spLocks noGrp="1"/>
          </p:cNvSpPr>
          <p:nvPr>
            <p:ph type="title"/>
          </p:nvPr>
        </p:nvSpPr>
        <p:spPr/>
        <p:txBody>
          <a:bodyPr/>
          <a:lstStyle/>
          <a:p>
            <a:r>
              <a:rPr lang="zh-CN" altLang="en-US"/>
              <a:t>点的形状与视觉效果</a:t>
            </a:r>
            <a:endParaRPr lang="zh-CN" altLang="en-US"/>
          </a:p>
        </p:txBody>
      </p:sp>
      <p:sp>
        <p:nvSpPr>
          <p:cNvPr id="1049492"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94"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圆形：给人完整、完美、柔和的感觉</a:t>
            </a:r>
            <a:endParaRPr lang="zh-CN" altLang="en-US" sz="2000" spc="150">
              <a:solidFill>
                <a:schemeClr val="tx1">
                  <a:lumMod val="75000"/>
                  <a:lumOff val="25000"/>
                </a:schemeClr>
              </a:solidFill>
              <a:latin typeface="+mn-ea"/>
              <a:sym typeface="+mn-ea"/>
            </a:endParaRPr>
          </a:p>
        </p:txBody>
      </p:sp>
      <p:sp>
        <p:nvSpPr>
          <p:cNvPr id="1049496"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498"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00"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方形：给人坚实、稳重、端庄的感觉</a:t>
            </a:r>
            <a:endParaRPr lang="zh-CN" altLang="en-US" sz="2000" spc="150">
              <a:solidFill>
                <a:schemeClr val="tx1">
                  <a:lumMod val="75000"/>
                  <a:lumOff val="25000"/>
                </a:schemeClr>
              </a:solidFill>
              <a:latin typeface="+mn-ea"/>
              <a:sym typeface="+mn-ea"/>
            </a:endParaRPr>
          </a:p>
        </p:txBody>
      </p:sp>
      <p:sp>
        <p:nvSpPr>
          <p:cNvPr id="1049502"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04"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06"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三角形：给人尖锐、力量、动态的感觉</a:t>
            </a:r>
            <a:endParaRPr lang="zh-CN" altLang="en-US" sz="2000" spc="150">
              <a:solidFill>
                <a:schemeClr val="tx1">
                  <a:lumMod val="75000"/>
                  <a:lumOff val="25000"/>
                </a:schemeClr>
              </a:solidFill>
              <a:latin typeface="+mn-ea"/>
              <a:sym typeface="+mn-ea"/>
            </a:endParaRPr>
          </a:p>
        </p:txBody>
      </p:sp>
      <p:sp>
        <p:nvSpPr>
          <p:cNvPr id="1049508"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10"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12"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不规则形状：给人个性、创意、变化的感觉</a:t>
            </a:r>
            <a:endParaRPr lang="zh-CN" altLang="en-US" sz="2000" spc="150">
              <a:solidFill>
                <a:schemeClr val="tx1">
                  <a:lumMod val="75000"/>
                  <a:lumOff val="25000"/>
                </a:schemeClr>
              </a:solidFill>
              <a:latin typeface="+mn-ea"/>
              <a:sym typeface="+mn-ea"/>
            </a:endParaRPr>
          </a:p>
        </p:txBody>
      </p:sp>
      <p:sp>
        <p:nvSpPr>
          <p:cNvPr id="1049514"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
        <p:nvSpPr>
          <p:cNvPr id="1049548" name="标题 1"/>
          <p:cNvSpPr>
            <a:spLocks noGrp="1"/>
          </p:cNvSpPr>
          <p:nvPr>
            <p:ph type="title"/>
          </p:nvPr>
        </p:nvSpPr>
        <p:spPr/>
        <p:txBody>
          <a:bodyPr/>
          <a:lstStyle/>
          <a:p>
            <a:r>
              <a:rPr lang="zh-CN" altLang="en-US"/>
              <a:t>点的位置与视觉效果</a:t>
            </a:r>
            <a:endParaRPr lang="zh-CN" altLang="en-US"/>
          </a:p>
        </p:txBody>
      </p:sp>
      <p:sp>
        <p:nvSpPr>
          <p:cNvPr id="1049550"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52"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54"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56"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点的分散：当点在空间中分散分布时可以营造出轻松、自由的感觉增强空间的层次感。</a:t>
            </a:r>
            <a:endParaRPr lang="en-US" altLang="zh-CN">
              <a:solidFill>
                <a:schemeClr val="dk1">
                  <a:lumMod val="80000"/>
                  <a:lumOff val="20000"/>
                </a:schemeClr>
              </a:solidFill>
              <a:latin typeface="+mn-ea"/>
              <a:sym typeface="+mn-ea"/>
            </a:endParaRPr>
          </a:p>
        </p:txBody>
      </p:sp>
      <p:sp>
        <p:nvSpPr>
          <p:cNvPr id="1049558"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60"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62"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64"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点的位置：在平面设计中点可以位于中心、边缘或角落不同的位置会产生不同的视觉效果。</a:t>
            </a:r>
            <a:endParaRPr lang="zh-CN" altLang="en-US">
              <a:solidFill>
                <a:schemeClr val="dk1">
                  <a:lumMod val="80000"/>
                  <a:lumOff val="20000"/>
                </a:schemeClr>
              </a:solidFill>
              <a:latin typeface="+mn-ea"/>
              <a:sym typeface="+mn-ea"/>
            </a:endParaRPr>
          </a:p>
        </p:txBody>
      </p:sp>
      <p:sp>
        <p:nvSpPr>
          <p:cNvPr id="104956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68"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0"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2"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点的聚集：当多个点聚集在一起时会产生视觉上的张力强调某一区域或元素。</a:t>
            </a:r>
            <a:endParaRPr lang="zh-CN" altLang="en-US" sz="1600">
              <a:solidFill>
                <a:schemeClr val="dk1">
                  <a:lumMod val="80000"/>
                  <a:lumOff val="20000"/>
                </a:schemeClr>
              </a:solidFill>
              <a:latin typeface="+mn-ea"/>
              <a:sym typeface="+mn-ea"/>
            </a:endParaRPr>
          </a:p>
        </p:txBody>
      </p:sp>
      <p:sp>
        <p:nvSpPr>
          <p:cNvPr id="1049574"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6"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8"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80"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点的大小：不同大小的点可以产生不同的视觉效果大点可以吸引眼球小点则更加细腻。</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614" name="标题 1"/>
          <p:cNvSpPr>
            <a:spLocks noGrp="1"/>
          </p:cNvSpPr>
          <p:nvPr>
            <p:ph type="title"/>
          </p:nvPr>
        </p:nvSpPr>
        <p:spPr/>
        <p:txBody>
          <a:bodyPr/>
          <a:lstStyle/>
          <a:p>
            <a:r>
              <a:rPr lang="zh-CN" altLang="en-US"/>
              <a:t>点的方向与视觉效果</a:t>
            </a:r>
            <a:endParaRPr lang="zh-CN" altLang="en-US"/>
          </a:p>
        </p:txBody>
      </p:sp>
      <p:sp>
        <p:nvSpPr>
          <p:cNvPr id="1049616"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8"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0"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2"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4"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6"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8"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30"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fontScale="8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点的排列方向会影响视觉效果横向排列给人平静、稳重的感觉纵向排列则显得更加紧张、有冲击力。</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1600" err="1">
                <a:solidFill>
                  <a:schemeClr val="tx1">
                    <a:lumMod val="75000"/>
                    <a:lumOff val="25000"/>
                  </a:schemeClr>
                </a:solidFill>
                <a:latin typeface="+mn-ea"/>
                <a:ea typeface="+mn-ea"/>
                <a:cs typeface="+mn-ea"/>
                <a:sym typeface="+mn-lt"/>
              </a:rPr>
              <a:t>点的大小、形状、颜色等属性也会影响其视觉效果大点比小点更显眼色彩鲜艳的点更能吸引注意力。</a:t>
            </a:r>
            <a:endParaRPr sz="1600" err="1">
              <a:solidFill>
                <a:schemeClr val="tx1">
                  <a:lumMod val="75000"/>
                  <a:lumOff val="25000"/>
                </a:schemeClr>
              </a:solidFill>
              <a:latin typeface="+mn-ea"/>
              <a:ea typeface="+mn-ea"/>
              <a:cs typeface="+mn-ea"/>
              <a:sym typeface="+mn-lt"/>
            </a:endParaRPr>
          </a:p>
        </p:txBody>
      </p:sp>
      <p:sp>
        <p:nvSpPr>
          <p:cNvPr id="1049636"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38"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0"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42"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4"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6"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8"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0"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1600" err="1">
                <a:solidFill>
                  <a:schemeClr val="tx1">
                    <a:lumMod val="75000"/>
                    <a:lumOff val="25000"/>
                  </a:schemeClr>
                </a:solidFill>
                <a:latin typeface="+mn-ea"/>
                <a:ea typeface="+mn-ea"/>
                <a:cs typeface="+mn-ea"/>
                <a:sym typeface="+mn-lt"/>
              </a:rPr>
              <a:t>点在空间中的位置也会影响其视觉效果靠近边缘的点会显得离观众更近更具有立体感。</a:t>
            </a:r>
            <a:endParaRPr sz="1600" err="1">
              <a:solidFill>
                <a:schemeClr val="tx1">
                  <a:lumMod val="75000"/>
                  <a:lumOff val="25000"/>
                </a:schemeClr>
              </a:solidFill>
              <a:latin typeface="+mn-ea"/>
              <a:ea typeface="+mn-ea"/>
              <a:cs typeface="+mn-ea"/>
              <a:sym typeface="+mn-lt"/>
            </a:endParaRPr>
          </a:p>
        </p:txBody>
      </p:sp>
      <p:sp>
        <p:nvSpPr>
          <p:cNvPr id="10496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1600">
                <a:solidFill>
                  <a:schemeClr val="tx1">
                    <a:lumMod val="75000"/>
                    <a:lumOff val="25000"/>
                  </a:schemeClr>
                </a:solidFill>
                <a:latin typeface="+mn-ea"/>
                <a:ea typeface="+mn-ea"/>
                <a:cs typeface="+mn-ea"/>
                <a:sym typeface="+mn-lt"/>
              </a:rPr>
              <a:t>斜向排列的点会产生动感增强画面的动态效果使画面更加生动活泼。</a:t>
            </a:r>
            <a:endParaRPr lang="zh-CN" altLang="en-US" sz="16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688" name="标题"/>
          <p:cNvSpPr>
            <a:spLocks noGrp="1"/>
          </p:cNvSpPr>
          <p:nvPr>
            <p:ph type="title"/>
            <p:custDataLst>
              <p:tags r:id="rId2"/>
            </p:custDataLst>
          </p:nvPr>
        </p:nvSpPr>
        <p:spPr>
          <a:xfrm>
            <a:off x="1526400" y="3137808"/>
            <a:ext cx="9144000" cy="2006395"/>
          </a:xfrm>
        </p:spPr>
        <p:txBody>
          <a:bodyPr/>
          <a:lstStyle/>
          <a:p>
            <a:r>
              <a:rPr lang="zh-CN" altLang="en-US"/>
              <a:t>点构成的设计实例</a:t>
            </a:r>
            <a:endParaRPr lang="zh-CN" altLang="en-US"/>
          </a:p>
        </p:txBody>
      </p:sp>
      <p:sp>
        <p:nvSpPr>
          <p:cNvPr id="1049690" name="节编号"/>
          <p:cNvSpPr>
            <a:spLocks noGrp="1"/>
          </p:cNvSpPr>
          <p:nvPr>
            <p:ph type="body" sz="quarter" idx="13"/>
            <p:custDataLst>
              <p:tags r:id="rId3"/>
            </p:custDataLst>
          </p:nvPr>
        </p:nvSpPr>
        <p:spPr>
          <a:xfrm>
            <a:off x="1524000" y="728330"/>
            <a:ext cx="9144000" cy="2203901"/>
          </a:xfrm>
        </p:spPr>
        <p:txBody>
          <a:bodyPr/>
          <a:lstStyle/>
          <a:p>
            <a:r>
              <a:rPr lang="en-US" altLang="zh-CN"/>
              <a:t>PRT THREE</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772" name="标题 1"/>
          <p:cNvSpPr>
            <a:spLocks noGrp="1"/>
          </p:cNvSpPr>
          <p:nvPr>
            <p:ph type="title"/>
          </p:nvPr>
        </p:nvSpPr>
        <p:spPr/>
        <p:txBody>
          <a:bodyPr/>
          <a:lstStyle/>
          <a:p>
            <a:r>
              <a:rPr lang="zh-CN" altLang="en-US"/>
              <a:t>点构成在平面设计中的应用</a:t>
            </a:r>
            <a:endParaRPr lang="zh-CN" altLang="en-US"/>
          </a:p>
        </p:txBody>
      </p:sp>
      <p:sp>
        <p:nvSpPr>
          <p:cNvPr id="104977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7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7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8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点构成在包装设计中的应用</a:t>
            </a:r>
            <a:endParaRPr lang="en-US" altLang="zh-CN">
              <a:solidFill>
                <a:schemeClr val="dk1">
                  <a:lumMod val="80000"/>
                  <a:lumOff val="20000"/>
                </a:schemeClr>
              </a:solidFill>
              <a:latin typeface="+mn-ea"/>
              <a:sym typeface="+mn-ea"/>
            </a:endParaRPr>
          </a:p>
        </p:txBody>
      </p:sp>
      <p:sp>
        <p:nvSpPr>
          <p:cNvPr id="104978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8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8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8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点构成在海报设计中的应用</a:t>
            </a:r>
            <a:endParaRPr lang="zh-CN" altLang="en-US">
              <a:solidFill>
                <a:schemeClr val="dk1">
                  <a:lumMod val="80000"/>
                  <a:lumOff val="20000"/>
                </a:schemeClr>
              </a:solidFill>
              <a:latin typeface="+mn-ea"/>
              <a:sym typeface="+mn-ea"/>
            </a:endParaRPr>
          </a:p>
        </p:txBody>
      </p:sp>
      <p:sp>
        <p:nvSpPr>
          <p:cNvPr id="104979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9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9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9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点构成在标志设计中的应用</a:t>
            </a:r>
            <a:endParaRPr lang="zh-CN" altLang="en-US">
              <a:solidFill>
                <a:schemeClr val="dk1">
                  <a:lumMod val="80000"/>
                  <a:lumOff val="20000"/>
                </a:schemeClr>
              </a:solidFill>
              <a:latin typeface="+mn-ea"/>
              <a:sym typeface="+mn-ea"/>
            </a:endParaRPr>
          </a:p>
        </p:txBody>
      </p:sp>
      <p:sp>
        <p:nvSpPr>
          <p:cNvPr id="104979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0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0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0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点构成在品牌形象设计中的应用</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https://d.book118.com/346113134224010043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72.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8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86.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4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6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Wingdings</vt:lpstr>
      <vt:lpstr>宋体</vt:lpstr>
      <vt:lpstr>Office Theme</vt:lpstr>
      <vt:lpstr>点构成及设计实例</vt:lpstr>
      <vt:lpstr>目录</vt:lpstr>
      <vt:lpstr>点构成的基本概念</vt:lpstr>
      <vt:lpstr>点的基本定义</vt:lpstr>
      <vt:lpstr>点构成的特点</vt:lpstr>
      <vt:lpstr>点构成在设计中的应用</vt:lpstr>
      <vt:lpstr>点构成的视觉效果</vt:lpstr>
      <vt:lpstr>点的大小与视觉效果</vt:lpstr>
      <vt:lpstr>点的形状与视觉效果</vt:lpstr>
      <vt:lpstr>点的位置与视觉效果</vt:lpstr>
      <vt:lpstr>点的方向与视觉效果</vt:lpstr>
      <vt:lpstr>点构成的设计实例</vt:lpstr>
      <vt:lpstr>点构成在平面设计中的应用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2024-09-11T22:58:10.833</cp:lastPrinted>
  <dcterms:created xsi:type="dcterms:W3CDTF">2024-09-11T14:58:10Z</dcterms:created>
  <dcterms:modified xsi:type="dcterms:W3CDTF">2024-09-11T14:58:12Z</dcterms:modified>
</cp:coreProperties>
</file>