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10.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9FF8B-F374-4736-8094-8E7AB835C22E}" type="datetimeFigureOut">
              <a:rPr lang="zh-CN" altLang="en-US" smtClean="0"/>
              <a:t>2022/7/29</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FF5E43-B6AB-4150-A624-581E0F4F911D}" type="slidenum">
              <a:rPr lang="zh-CN" altLang="en-US" smtClean="0"/>
              <a:t>‹#›</a:t>
            </a:fld>
            <a:endParaRPr lang="zh-CN" altLang="en-US"/>
          </a:p>
        </p:txBody>
      </p:sp>
    </p:spTree>
    <p:extLst>
      <p:ext uri="{BB962C8B-B14F-4D97-AF65-F5344CB8AC3E}">
        <p14:creationId xmlns:p14="http://schemas.microsoft.com/office/powerpoint/2010/main" val="3023596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FF5E43-B6AB-4150-A624-581E0F4F911D}" type="slidenum">
              <a:rPr lang="zh-CN" altLang="en-US" smtClean="0"/>
              <a:t>1</a:t>
            </a:fld>
            <a:endParaRPr lang="zh-CN" altLang="en-US"/>
          </a:p>
        </p:txBody>
      </p:sp>
    </p:spTree>
    <p:extLst>
      <p:ext uri="{BB962C8B-B14F-4D97-AF65-F5344CB8AC3E}">
        <p14:creationId xmlns:p14="http://schemas.microsoft.com/office/powerpoint/2010/main" val="3911798960"/>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ct val="0"/>
              </a:spcBef>
              <a:spcAft>
                <a:spcPct val="0"/>
              </a:spcAft>
              <a:buClrTx/>
              <a:buSzTx/>
              <a:buFontTx/>
              <a:buNone/>
              <a:defRPr/>
            </a:pP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灯片编号占位符 3"/>
          <p:cNvSpPr>
            <a:spLocks noGrp="1"/>
          </p:cNvSpPr>
          <p:nvPr>
            <p:ph type="sldNum" sz="quarter" idx="10"/>
          </p:nvPr>
        </p:nvSpPr>
        <p:spPr/>
        <p:txBody>
          <a:bodyPr/>
          <a:lstStyle/>
          <a:p>
            <a:fld id="{85FF5E43-B6AB-4150-A624-581E0F4F911D}" type="slidenum">
              <a:rPr lang="zh-CN" altLang="en-US" smtClean="0"/>
              <a:t>15</a:t>
            </a:fld>
            <a:endParaRPr lang="zh-CN" altLang="en-US"/>
          </a:p>
        </p:txBody>
      </p:sp>
    </p:spTree>
    <p:extLst>
      <p:ext uri="{BB962C8B-B14F-4D97-AF65-F5344CB8AC3E}">
        <p14:creationId xmlns:p14="http://schemas.microsoft.com/office/powerpoint/2010/main" val="275714272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FF5E43-B6AB-4150-A624-581E0F4F911D}" type="slidenum">
              <a:rPr lang="zh-CN" altLang="en-US" smtClean="0"/>
              <a:t>17</a:t>
            </a:fld>
            <a:endParaRPr lang="zh-CN" altLang="en-US"/>
          </a:p>
        </p:txBody>
      </p:sp>
    </p:spTree>
    <p:extLst>
      <p:ext uri="{BB962C8B-B14F-4D97-AF65-F5344CB8AC3E}">
        <p14:creationId xmlns:p14="http://schemas.microsoft.com/office/powerpoint/2010/main" val="244636494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FCDEA56-415A-432B-A014-77BF3BAFAC40}" type="slidenum">
              <a:rPr lang="zh-CN" altLang="en-US" smtClean="0"/>
              <a:t>20</a:t>
            </a:fld>
            <a:endParaRPr lang="zh-CN" altLang="en-US"/>
          </a:p>
        </p:txBody>
      </p:sp>
    </p:spTree>
    <p:extLst>
      <p:ext uri="{BB962C8B-B14F-4D97-AF65-F5344CB8AC3E}">
        <p14:creationId xmlns:p14="http://schemas.microsoft.com/office/powerpoint/2010/main" val="53955305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FF5E43-B6AB-4150-A624-581E0F4F911D}" type="slidenum">
              <a:rPr lang="zh-CN" altLang="en-US" smtClean="0"/>
              <a:t>22</a:t>
            </a:fld>
            <a:endParaRPr lang="zh-CN" altLang="en-US"/>
          </a:p>
        </p:txBody>
      </p:sp>
    </p:spTree>
    <p:extLst>
      <p:ext uri="{BB962C8B-B14F-4D97-AF65-F5344CB8AC3E}">
        <p14:creationId xmlns:p14="http://schemas.microsoft.com/office/powerpoint/2010/main" val="2222177294"/>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FF5E43-B6AB-4150-A624-581E0F4F911D}" type="slidenum">
              <a:rPr lang="zh-CN" altLang="en-US" smtClean="0"/>
              <a:t>23</a:t>
            </a:fld>
            <a:endParaRPr lang="zh-CN" altLang="en-US"/>
          </a:p>
        </p:txBody>
      </p:sp>
    </p:spTree>
    <p:extLst>
      <p:ext uri="{BB962C8B-B14F-4D97-AF65-F5344CB8AC3E}">
        <p14:creationId xmlns:p14="http://schemas.microsoft.com/office/powerpoint/2010/main" val="120387903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768277-6949-40F0-89C6-F4DA1E778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FE68F-4C35-433E-8CB3-A0F03819A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2DE378-7D73-4A6C-9C4E-0C03F5E5E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20EC32-81A8-43CB-95FC-AF0ACDE3B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1F9749-5CD4-4823-87A4-B13D3E96C6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DB40AB-29D1-4465-9BD8-6973ADBF53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D8F05-716F-4F19-88D8-D791891A94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DE812F-B3B0-4CB6-B1BA-5603E6066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15908B-9AED-4971-B25A-5CD4A65E6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D3DB0-0EFF-4252-94A2-1DEC2EBA8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40688-59CF-4EB5-8550-5B5FF002E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标题">
    <p:spTree>
      <p:nvGrpSpPr>
        <p:cNvPr id="1" name=""/>
        <p:cNvGrpSpPr/>
        <p:nvPr/>
      </p:nvGrpSpPr>
      <p:grpSpPr>
        <a:xfrm>
          <a:off x="0" y="0"/>
          <a:ext cx="0" cy="0"/>
        </a:xfrm>
      </p:grpSpPr>
      <p:grpSp>
        <p:nvGrpSpPr>
          <p:cNvPr id="17" name="组合 16"/>
          <p:cNvGrpSpPr/>
          <p:nvPr userDrawn="1"/>
        </p:nvGrpSpPr>
        <p:grpSpPr>
          <a:xfrm>
            <a:off x="11291770" y="1651478"/>
            <a:ext cx="370667" cy="370667"/>
            <a:chOff x="1879599" y="1879600"/>
            <a:chExt cx="3098800" cy="3098800"/>
          </a:xfrm>
        </p:grpSpPr>
        <p:sp>
          <p:nvSpPr>
            <p:cNvPr id="18" name="椭圆 17"/>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组合 19"/>
          <p:cNvGrpSpPr/>
          <p:nvPr userDrawn="1"/>
        </p:nvGrpSpPr>
        <p:grpSpPr>
          <a:xfrm>
            <a:off x="339194" y="5693083"/>
            <a:ext cx="841502" cy="841502"/>
            <a:chOff x="1879599" y="1879600"/>
            <a:chExt cx="3098800" cy="3098800"/>
          </a:xfrm>
        </p:grpSpPr>
        <p:sp>
          <p:nvSpPr>
            <p:cNvPr id="21" name="椭圆 20"/>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3" name="组合 22"/>
          <p:cNvGrpSpPr/>
          <p:nvPr userDrawn="1"/>
        </p:nvGrpSpPr>
        <p:grpSpPr>
          <a:xfrm>
            <a:off x="3952831" y="5749437"/>
            <a:ext cx="681777" cy="681777"/>
            <a:chOff x="1879599" y="1879600"/>
            <a:chExt cx="3098800" cy="3098800"/>
          </a:xfrm>
        </p:grpSpPr>
        <p:sp>
          <p:nvSpPr>
            <p:cNvPr id="24" name="椭圆 23"/>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组合 25"/>
          <p:cNvGrpSpPr/>
          <p:nvPr userDrawn="1"/>
        </p:nvGrpSpPr>
        <p:grpSpPr>
          <a:xfrm>
            <a:off x="471491" y="4651071"/>
            <a:ext cx="446314" cy="446314"/>
            <a:chOff x="1879599" y="1879600"/>
            <a:chExt cx="3098800" cy="3098800"/>
          </a:xfrm>
          <a:solidFill>
            <a:srgbClr val="5FAFFF"/>
          </a:solidFill>
        </p:grpSpPr>
        <p:sp>
          <p:nvSpPr>
            <p:cNvPr id="27"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椭圆 27"/>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组合 31"/>
          <p:cNvGrpSpPr/>
          <p:nvPr userDrawn="1"/>
        </p:nvGrpSpPr>
        <p:grpSpPr>
          <a:xfrm>
            <a:off x="9740565" y="828812"/>
            <a:ext cx="605906" cy="605906"/>
            <a:chOff x="1879599" y="1879600"/>
            <a:chExt cx="3098800" cy="3098800"/>
          </a:xfrm>
        </p:grpSpPr>
        <p:sp>
          <p:nvSpPr>
            <p:cNvPr id="33" name="椭圆 3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椭圆 3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Freeform 7"/>
          <p:cNvSpPr>
            <a:spLocks noEditPoints="1"/>
          </p:cNvSpPr>
          <p:nvPr userDrawn="1"/>
        </p:nvSpPr>
        <p:spPr bwMode="auto">
          <a:xfrm flipH="1">
            <a:off x="11588328" y="6194097"/>
            <a:ext cx="314112" cy="321966"/>
          </a:xfrm>
          <a:custGeom>
            <a:gdLst>
              <a:gd name="T0" fmla="*/ 2147483646 w 37"/>
              <a:gd name="T1" fmla="*/ 2147483646 h 38"/>
              <a:gd name="T2" fmla="*/ 2147483646 w 37"/>
              <a:gd name="T3" fmla="*/ 2147483646 h 38"/>
              <a:gd name="T4" fmla="*/ 2147483646 w 37"/>
              <a:gd name="T5" fmla="*/ 2147483646 h 38"/>
              <a:gd name="T6" fmla="*/ 2147483646 w 37"/>
              <a:gd name="T7" fmla="*/ 2147483646 h 38"/>
              <a:gd name="T8" fmla="*/ 2147483646 w 37"/>
              <a:gd name="T9" fmla="*/ 2147483646 h 38"/>
              <a:gd name="T10" fmla="*/ 0 w 37"/>
              <a:gd name="T11" fmla="*/ 2147483646 h 38"/>
              <a:gd name="T12" fmla="*/ 2147483646 w 37"/>
              <a:gd name="T13" fmla="*/ 2147483646 h 38"/>
              <a:gd name="T14" fmla="*/ 2147483646 w 37"/>
              <a:gd name="T15" fmla="*/ 2147483646 h 38"/>
              <a:gd name="T16" fmla="*/ 2147483646 w 37"/>
              <a:gd name="T17" fmla="*/ 0 h 38"/>
              <a:gd name="T18" fmla="*/ 2147483646 w 37"/>
              <a:gd name="T19" fmla="*/ 2147483646 h 38"/>
              <a:gd name="T20" fmla="*/ 2147483646 w 37"/>
              <a:gd name="T21" fmla="*/ 2147483646 h 38"/>
              <a:gd name="T22" fmla="*/ 2147483646 w 37"/>
              <a:gd name="T23" fmla="*/ 2147483646 h 38"/>
              <a:gd name="T24" fmla="*/ 2147483646 w 37"/>
              <a:gd name="T25" fmla="*/ 2147483646 h 38"/>
              <a:gd name="T26" fmla="*/ 2147483646 w 37"/>
              <a:gd name="T27" fmla="*/ 2147483646 h 38"/>
              <a:gd name="T28" fmla="*/ 2147483646 w 37"/>
              <a:gd name="T29" fmla="*/ 2147483646 h 38"/>
              <a:gd name="T30" fmla="*/ 2147483646 w 37"/>
              <a:gd name="T31" fmla="*/ 2147483646 h 38"/>
              <a:gd name="T32" fmla="*/ 2147483646 w 37"/>
              <a:gd name="T33" fmla="*/ 2147483646 h 38"/>
              <a:gd name="T34" fmla="*/ 2147483646 w 37"/>
              <a:gd name="T35" fmla="*/ 2147483646 h 38"/>
              <a:gd name="T36" fmla="*/ 2147483646 w 37"/>
              <a:gd name="T37" fmla="*/ 2147483646 h 38"/>
              <a:gd name="T38" fmla="*/ 2147483646 w 37"/>
              <a:gd name="T39" fmla="*/ 2147483646 h 38"/>
              <a:gd name="T40" fmla="*/ 2147483646 w 37"/>
              <a:gd name="T41" fmla="*/ 2147483646 h 38"/>
              <a:gd name="T42" fmla="*/ 2147483646 w 37"/>
              <a:gd name="T43" fmla="*/ 2147483646 h 38"/>
              <a:gd name="T44" fmla="*/ 2147483646 w 37"/>
              <a:gd name="T45" fmla="*/ 2147483646 h 38"/>
              <a:gd name="T46" fmla="*/ 2147483646 w 37"/>
              <a:gd name="T47" fmla="*/ 2147483646 h 38"/>
              <a:gd name="T48" fmla="*/ 2147483646 w 37"/>
              <a:gd name="T49" fmla="*/ 2147483646 h 38"/>
              <a:gd name="T50" fmla="*/ 2147483646 w 37"/>
              <a:gd name="T51" fmla="*/ 0 h 38"/>
              <a:gd name="T52" fmla="*/ 2147483646 w 37"/>
              <a:gd name="T53" fmla="*/ 2147483646 h 38"/>
              <a:gd name="T54" fmla="*/ 2147483646 w 37"/>
              <a:gd name="T55" fmla="*/ 2147483646 h 38"/>
              <a:gd name="T56" fmla="*/ 2147483646 w 37"/>
              <a:gd name="T57" fmla="*/ 2147483646 h 38"/>
              <a:gd name="T58" fmla="*/ 2147483646 w 37"/>
              <a:gd name="T59" fmla="*/ 2147483646 h 38"/>
              <a:gd name="T60" fmla="*/ 2147483646 w 37"/>
              <a:gd name="T61" fmla="*/ 2147483646 h 38"/>
              <a:gd name="T62" fmla="*/ 2147483646 w 37"/>
              <a:gd name="T63" fmla="*/ 2147483646 h 38"/>
              <a:gd name="T64" fmla="*/ 2147483646 w 37"/>
              <a:gd name="T65" fmla="*/ 2147483646 h 38"/>
              <a:gd name="T66" fmla="*/ 2147483646 w 37"/>
              <a:gd name="T67" fmla="*/ 2147483646 h 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7" h="38">
                <a:moveTo>
                  <a:pt x="22" y="36"/>
                </a:moveTo>
                <a:cubicBezTo>
                  <a:pt x="20" y="38"/>
                  <a:pt x="20" y="38"/>
                  <a:pt x="20" y="38"/>
                </a:cubicBezTo>
                <a:cubicBezTo>
                  <a:pt x="20" y="38"/>
                  <a:pt x="20" y="38"/>
                  <a:pt x="19" y="38"/>
                </a:cubicBezTo>
                <a:cubicBezTo>
                  <a:pt x="19" y="38"/>
                  <a:pt x="19" y="38"/>
                  <a:pt x="19" y="38"/>
                </a:cubicBezTo>
                <a:cubicBezTo>
                  <a:pt x="1" y="20"/>
                  <a:pt x="1" y="20"/>
                  <a:pt x="1" y="20"/>
                </a:cubicBezTo>
                <a:cubicBezTo>
                  <a:pt x="1" y="20"/>
                  <a:pt x="0" y="19"/>
                  <a:pt x="0" y="19"/>
                </a:cubicBezTo>
                <a:cubicBezTo>
                  <a:pt x="0" y="19"/>
                  <a:pt x="1" y="18"/>
                  <a:pt x="1" y="18"/>
                </a:cubicBezTo>
                <a:cubicBezTo>
                  <a:pt x="19" y="1"/>
                  <a:pt x="19" y="1"/>
                  <a:pt x="19" y="1"/>
                </a:cubicBezTo>
                <a:cubicBezTo>
                  <a:pt x="19" y="0"/>
                  <a:pt x="19" y="0"/>
                  <a:pt x="19" y="0"/>
                </a:cubicBezTo>
                <a:cubicBezTo>
                  <a:pt x="20" y="0"/>
                  <a:pt x="20" y="0"/>
                  <a:pt x="20" y="1"/>
                </a:cubicBezTo>
                <a:cubicBezTo>
                  <a:pt x="22" y="2"/>
                  <a:pt x="22" y="2"/>
                  <a:pt x="22" y="2"/>
                </a:cubicBezTo>
                <a:cubicBezTo>
                  <a:pt x="22" y="3"/>
                  <a:pt x="23" y="3"/>
                  <a:pt x="23" y="3"/>
                </a:cubicBezTo>
                <a:cubicBezTo>
                  <a:pt x="23" y="4"/>
                  <a:pt x="22" y="4"/>
                  <a:pt x="22" y="4"/>
                </a:cubicBezTo>
                <a:cubicBezTo>
                  <a:pt x="7" y="19"/>
                  <a:pt x="7" y="19"/>
                  <a:pt x="7" y="19"/>
                </a:cubicBezTo>
                <a:cubicBezTo>
                  <a:pt x="22" y="34"/>
                  <a:pt x="22" y="34"/>
                  <a:pt x="22" y="34"/>
                </a:cubicBezTo>
                <a:cubicBezTo>
                  <a:pt x="22" y="34"/>
                  <a:pt x="23" y="35"/>
                  <a:pt x="23" y="35"/>
                </a:cubicBezTo>
                <a:cubicBezTo>
                  <a:pt x="23" y="35"/>
                  <a:pt x="22" y="36"/>
                  <a:pt x="22" y="36"/>
                </a:cubicBezTo>
                <a:close/>
                <a:moveTo>
                  <a:pt x="37" y="36"/>
                </a:moveTo>
                <a:cubicBezTo>
                  <a:pt x="35" y="38"/>
                  <a:pt x="35" y="38"/>
                  <a:pt x="35" y="38"/>
                </a:cubicBezTo>
                <a:cubicBezTo>
                  <a:pt x="35" y="38"/>
                  <a:pt x="34" y="38"/>
                  <a:pt x="34" y="38"/>
                </a:cubicBezTo>
                <a:cubicBezTo>
                  <a:pt x="34" y="38"/>
                  <a:pt x="33" y="38"/>
                  <a:pt x="33" y="38"/>
                </a:cubicBezTo>
                <a:cubicBezTo>
                  <a:pt x="15" y="20"/>
                  <a:pt x="15" y="20"/>
                  <a:pt x="15" y="20"/>
                </a:cubicBezTo>
                <a:cubicBezTo>
                  <a:pt x="15" y="20"/>
                  <a:pt x="15" y="19"/>
                  <a:pt x="15" y="19"/>
                </a:cubicBezTo>
                <a:cubicBezTo>
                  <a:pt x="15" y="19"/>
                  <a:pt x="15" y="18"/>
                  <a:pt x="15" y="18"/>
                </a:cubicBezTo>
                <a:cubicBezTo>
                  <a:pt x="33" y="1"/>
                  <a:pt x="33" y="1"/>
                  <a:pt x="33" y="1"/>
                </a:cubicBezTo>
                <a:cubicBezTo>
                  <a:pt x="33" y="0"/>
                  <a:pt x="34" y="0"/>
                  <a:pt x="34" y="0"/>
                </a:cubicBezTo>
                <a:cubicBezTo>
                  <a:pt x="34" y="0"/>
                  <a:pt x="35" y="0"/>
                  <a:pt x="35" y="1"/>
                </a:cubicBezTo>
                <a:cubicBezTo>
                  <a:pt x="37" y="2"/>
                  <a:pt x="37" y="2"/>
                  <a:pt x="37" y="2"/>
                </a:cubicBezTo>
                <a:cubicBezTo>
                  <a:pt x="37" y="3"/>
                  <a:pt x="37" y="3"/>
                  <a:pt x="37" y="3"/>
                </a:cubicBezTo>
                <a:cubicBezTo>
                  <a:pt x="37" y="4"/>
                  <a:pt x="37" y="4"/>
                  <a:pt x="37" y="4"/>
                </a:cubicBezTo>
                <a:cubicBezTo>
                  <a:pt x="22" y="19"/>
                  <a:pt x="22" y="19"/>
                  <a:pt x="22" y="19"/>
                </a:cubicBezTo>
                <a:cubicBezTo>
                  <a:pt x="37" y="34"/>
                  <a:pt x="37" y="34"/>
                  <a:pt x="37" y="34"/>
                </a:cubicBezTo>
                <a:cubicBezTo>
                  <a:pt x="37" y="34"/>
                  <a:pt x="37" y="35"/>
                  <a:pt x="37" y="35"/>
                </a:cubicBezTo>
                <a:cubicBezTo>
                  <a:pt x="37" y="35"/>
                  <a:pt x="37" y="36"/>
                  <a:pt x="37" y="36"/>
                </a:cubicBez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sym typeface="+mn-lt"/>
            </a:endParaRPr>
          </a:p>
        </p:txBody>
      </p:sp>
      <p:grpSp>
        <p:nvGrpSpPr>
          <p:cNvPr id="14" name="组合 13"/>
          <p:cNvGrpSpPr/>
          <p:nvPr userDrawn="1"/>
        </p:nvGrpSpPr>
        <p:grpSpPr>
          <a:xfrm>
            <a:off x="10736580" y="4803140"/>
            <a:ext cx="672465" cy="672465"/>
            <a:chOff x="1879599" y="1879600"/>
            <a:chExt cx="3098800" cy="3098800"/>
          </a:xfrm>
          <a:solidFill>
            <a:srgbClr val="327DFA"/>
          </a:solidFill>
        </p:grpSpPr>
        <p:sp>
          <p:nvSpPr>
            <p:cNvPr id="15"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sp>
          <p:nvSpPr>
            <p:cNvPr id="16" name="椭圆 15"/>
            <p:cNvSpPr/>
            <p:nvPr/>
          </p:nvSpPr>
          <p:spPr>
            <a:xfrm>
              <a:off x="1988455" y="1988456"/>
              <a:ext cx="2881088" cy="28810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grpSp>
      <p:grpSp>
        <p:nvGrpSpPr>
          <p:cNvPr id="61" name="组合 60"/>
          <p:cNvGrpSpPr/>
          <p:nvPr userDrawn="1"/>
        </p:nvGrpSpPr>
        <p:grpSpPr>
          <a:xfrm>
            <a:off x="5488017" y="3619857"/>
            <a:ext cx="4320000" cy="0"/>
            <a:chOff x="6292530" y="3630564"/>
            <a:chExt cx="5181600" cy="0"/>
          </a:xfrm>
        </p:grpSpPr>
        <p:cxnSp>
          <p:nvCxnSpPr>
            <p:cNvPr id="35" name="直接连接符 34"/>
            <p:cNvCxnSpPr/>
            <p:nvPr/>
          </p:nvCxnSpPr>
          <p:spPr>
            <a:xfrm>
              <a:off x="6292530" y="3630564"/>
              <a:ext cx="5181600" cy="0"/>
            </a:xfrm>
            <a:prstGeom prst="line">
              <a:avLst/>
            </a:prstGeom>
            <a:ln w="127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6292530" y="3630564"/>
              <a:ext cx="744877" cy="0"/>
            </a:xfrm>
            <a:prstGeom prst="line">
              <a:avLst/>
            </a:prstGeom>
            <a:ln w="57150">
              <a:solidFill>
                <a:srgbClr val="327DFA"/>
              </a:solidFill>
            </a:ln>
          </p:spPr>
          <p:style>
            <a:lnRef idx="1">
              <a:schemeClr val="accent1"/>
            </a:lnRef>
            <a:fillRef idx="0">
              <a:schemeClr val="accent1"/>
            </a:fillRef>
            <a:effectRef idx="0">
              <a:schemeClr val="accent1"/>
            </a:effectRef>
            <a:fontRef idx="minor">
              <a:schemeClr val="tx1"/>
            </a:fontRef>
          </p:style>
        </p:cxnSp>
      </p:grpSp>
      <p:grpSp>
        <p:nvGrpSpPr>
          <p:cNvPr id="62" name="组合 61"/>
          <p:cNvGrpSpPr/>
          <p:nvPr userDrawn="1"/>
        </p:nvGrpSpPr>
        <p:grpSpPr>
          <a:xfrm>
            <a:off x="1410626" y="4415757"/>
            <a:ext cx="1054781" cy="1054781"/>
            <a:chOff x="1879599" y="1879600"/>
            <a:chExt cx="3098800" cy="3098800"/>
          </a:xfrm>
        </p:grpSpPr>
        <p:sp>
          <p:nvSpPr>
            <p:cNvPr id="63" name="椭圆 6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6" name="图片 5" descr="天学英语logo-左右-不加小字"/>
          <p:cNvPicPr>
            <a:picLocks noChangeAspect="1"/>
          </p:cNvPicPr>
          <p:nvPr userDrawn="1"/>
        </p:nvPicPr>
        <p:blipFill>
          <a:blip r:embed="rId1"/>
          <a:stretch>
            <a:fillRect/>
          </a:stretch>
        </p:blipFill>
        <p:spPr>
          <a:xfrm>
            <a:off x="594360" y="447040"/>
            <a:ext cx="4271645" cy="473075"/>
          </a:xfrm>
          <a:prstGeom prst="rect">
            <a:avLst/>
          </a:prstGeom>
        </p:spPr>
      </p:pic>
      <p:pic>
        <p:nvPicPr>
          <p:cNvPr id="7" name="图片 6" descr="小天天老师形象-拿着书"/>
          <p:cNvPicPr>
            <a:picLocks noChangeAspect="1"/>
          </p:cNvPicPr>
          <p:nvPr userDrawn="1"/>
        </p:nvPicPr>
        <p:blipFill>
          <a:blip r:embed="rId2"/>
          <a:stretch>
            <a:fillRect/>
          </a:stretch>
        </p:blipFill>
        <p:spPr>
          <a:xfrm>
            <a:off x="1447800" y="2081530"/>
            <a:ext cx="1893570" cy="2033270"/>
          </a:xfrm>
          <a:prstGeom prst="rect">
            <a:avLst/>
          </a:prstGeom>
        </p:spPr>
      </p:pic>
      <p:grpSp>
        <p:nvGrpSpPr>
          <p:cNvPr id="36" name="组合 35">
            <a:extLst>
              <a:ext uri="{FF2B5EF4-FFF2-40B4-BE49-F238E27FC236}">
                <a16:creationId xmlns:a16="http://schemas.microsoft.com/office/drawing/2014/main" id="{DC385A92-56AA-4A7F-3D03-37A501F1D5AA}"/>
              </a:ext>
            </a:extLst>
          </p:cNvPr>
          <p:cNvGrpSpPr/>
          <p:nvPr userDrawn="1"/>
        </p:nvGrpSpPr>
        <p:grpSpPr>
          <a:xfrm>
            <a:off x="3601920" y="161768"/>
            <a:ext cx="370667" cy="370667"/>
            <a:chOff x="1879599" y="1879600"/>
            <a:chExt cx="3098800" cy="3098800"/>
          </a:xfrm>
        </p:grpSpPr>
        <p:sp>
          <p:nvSpPr>
            <p:cNvPr id="37" name="椭圆 36">
              <a:extLst>
                <a:ext uri="{FF2B5EF4-FFF2-40B4-BE49-F238E27FC236}">
                  <a16:creationId xmlns:a16="http://schemas.microsoft.com/office/drawing/2014/main" id="{10711066-24BA-FA75-3F55-7F12C6DB88A2}"/>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椭圆 37">
              <a:extLst>
                <a:ext uri="{FF2B5EF4-FFF2-40B4-BE49-F238E27FC236}">
                  <a16:creationId xmlns:a16="http://schemas.microsoft.com/office/drawing/2014/main" id="{E49CF51C-6E47-3C90-3A3F-1A85E9A00952}"/>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38">
            <a:extLst>
              <a:ext uri="{FF2B5EF4-FFF2-40B4-BE49-F238E27FC236}">
                <a16:creationId xmlns:a16="http://schemas.microsoft.com/office/drawing/2014/main" id="{9D1C5607-B487-31E8-338D-52729CAECA1B}"/>
              </a:ext>
            </a:extLst>
          </p:cNvPr>
          <p:cNvGrpSpPr/>
          <p:nvPr userDrawn="1"/>
        </p:nvGrpSpPr>
        <p:grpSpPr>
          <a:xfrm>
            <a:off x="4408470" y="1533662"/>
            <a:ext cx="605906" cy="605906"/>
            <a:chOff x="1879599" y="1879600"/>
            <a:chExt cx="3098800" cy="3098800"/>
          </a:xfrm>
        </p:grpSpPr>
        <p:sp>
          <p:nvSpPr>
            <p:cNvPr id="40" name="椭圆 39">
              <a:extLst>
                <a:ext uri="{FF2B5EF4-FFF2-40B4-BE49-F238E27FC236}">
                  <a16:creationId xmlns:a16="http://schemas.microsoft.com/office/drawing/2014/main" id="{8C720755-FE96-ED46-20E3-54067CEF231D}"/>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a:extLst>
                <a:ext uri="{FF2B5EF4-FFF2-40B4-BE49-F238E27FC236}">
                  <a16:creationId xmlns:a16="http://schemas.microsoft.com/office/drawing/2014/main" id="{E03ADB4D-35AE-81FB-1E74-D29E87C05E1B}"/>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094687385"/>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bg>
      <p:bgPr>
        <a:solidFill>
          <a:srgbClr val="327DFA"/>
        </a:solidFill>
        <a:effectLst/>
      </p:bgPr>
    </p:bg>
    <p:spTree>
      <p:nvGrpSpPr>
        <p:cNvPr id="1" name=""/>
        <p:cNvGrpSpPr/>
        <p:nvPr/>
      </p:nvGrpSpPr>
      <p:grpSpPr>
        <a:xfrm>
          <a:off x="0" y="0"/>
          <a:ext cx="0" cy="0"/>
        </a:xfrm>
      </p:grpSpPr>
      <p:sp>
        <p:nvSpPr>
          <p:cNvPr id="9" name="圆角矩形 25">
            <a:extLst>
              <a:ext uri="{FF2B5EF4-FFF2-40B4-BE49-F238E27FC236}">
                <a16:creationId xmlns:a16="http://schemas.microsoft.com/office/drawing/2014/main" id="{8613C2D5-1A12-64E3-6481-12021A8E1719}"/>
              </a:ext>
            </a:extLst>
          </p:cNvPr>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nvGrpSpPr>
          <p:cNvPr id="2" name="组合 1"/>
          <p:cNvGrpSpPr/>
          <p:nvPr userDrawn="1"/>
        </p:nvGrpSpPr>
        <p:grpSpPr>
          <a:xfrm>
            <a:off x="916305" y="1536065"/>
            <a:ext cx="2755265" cy="3215640"/>
            <a:chOff x="3439" y="2879"/>
            <a:chExt cx="4339" cy="5064"/>
          </a:xfrm>
        </p:grpSpPr>
        <p:grpSp>
          <p:nvGrpSpPr>
            <p:cNvPr id="22" name="组合 21"/>
            <p:cNvGrpSpPr/>
            <p:nvPr userDrawn="1"/>
          </p:nvGrpSpPr>
          <p:grpSpPr>
            <a:xfrm>
              <a:off x="3439" y="2879"/>
              <a:ext cx="4339" cy="5064"/>
              <a:chOff x="2866937" y="827773"/>
              <a:chExt cx="3081476" cy="3596565"/>
            </a:xfrm>
            <a:solidFill>
              <a:srgbClr val="ED7D31"/>
            </a:solidFill>
          </p:grpSpPr>
          <p:sp>
            <p:nvSpPr>
              <p:cNvPr id="23" name="六边形 22"/>
              <p:cNvSpPr/>
              <p:nvPr/>
            </p:nvSpPr>
            <p:spPr>
              <a:xfrm rot="5400000">
                <a:off x="2620419" y="1096346"/>
                <a:ext cx="3574510" cy="3081474"/>
              </a:xfrm>
              <a:prstGeom prst="hexagon">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sp>
            <p:nvSpPr>
              <p:cNvPr id="24" name="任意多边形: 形状 23"/>
              <p:cNvSpPr/>
              <p:nvPr/>
            </p:nvSpPr>
            <p:spPr>
              <a:xfrm>
                <a:off x="2877954" y="827773"/>
                <a:ext cx="3070459" cy="779646"/>
              </a:xfrm>
              <a:custGeom>
                <a:gdLst>
                  <a:gd name="connsiteX0" fmla="*/ 0 w 3070459"/>
                  <a:gd name="connsiteY0" fmla="*/ 779646 h 779646"/>
                  <a:gd name="connsiteX1" fmla="*/ 1520791 w 3070459"/>
                  <a:gd name="connsiteY1" fmla="*/ 0 h 779646"/>
                  <a:gd name="connsiteX2" fmla="*/ 3070459 w 3070459"/>
                  <a:gd name="connsiteY2" fmla="*/ 779646 h 779646"/>
                  <a:gd name="connsiteX3" fmla="*/ 0 w 3070459"/>
                  <a:gd name="connsiteY3" fmla="*/ 779646 h 779646"/>
                </a:gdLst>
                <a:cxnLst>
                  <a:cxn ang="0">
                    <a:pos x="connsiteX0" y="connsiteY0"/>
                  </a:cxn>
                  <a:cxn ang="0">
                    <a:pos x="connsiteX1" y="connsiteY1"/>
                  </a:cxn>
                  <a:cxn ang="0">
                    <a:pos x="connsiteX2" y="connsiteY2"/>
                  </a:cxn>
                  <a:cxn ang="0">
                    <a:pos x="connsiteX3" y="connsiteY3"/>
                  </a:cxn>
                </a:cxnLst>
                <a:rect l="l" t="t" r="r" b="b"/>
                <a:pathLst>
                  <a:path w="3070459" h="779646">
                    <a:moveTo>
                      <a:pt x="0" y="779646"/>
                    </a:moveTo>
                    <a:lnTo>
                      <a:pt x="1520791" y="0"/>
                    </a:lnTo>
                    <a:lnTo>
                      <a:pt x="3070459" y="779646"/>
                    </a:lnTo>
                    <a:lnTo>
                      <a:pt x="0" y="779646"/>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grpSp>
        <p:sp>
          <p:nvSpPr>
            <p:cNvPr id="5" name="TextBox 4"/>
            <p:cNvSpPr txBox="1"/>
            <p:nvPr userDrawn="1"/>
          </p:nvSpPr>
          <p:spPr bwMode="auto">
            <a:xfrm>
              <a:off x="4128" y="4365"/>
              <a:ext cx="2911" cy="14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auto">
                <a:spcBef>
                  <a:spcPct val="0"/>
                </a:spcBef>
                <a:spcAft>
                  <a:spcPct val="0"/>
                </a:spcAft>
                <a:defRPr/>
              </a:pPr>
              <a:r>
                <a:rPr lang="zh-CN" altLang="en-US" sz="5330" kern="0" spc="-150" noProof="1">
                  <a:ln w="1905">
                    <a:noFill/>
                  </a:ln>
                  <a:solidFill>
                    <a:schemeClr val="bg1"/>
                  </a:solidFill>
                  <a:latin typeface="思源黑体 CN Bold" panose="020b0800000000000000" charset="-122"/>
                  <a:ea typeface="思源黑体 CN Bold" panose="020b0800000000000000" charset="-122"/>
                </a:rPr>
                <a:t>目录</a:t>
              </a:r>
            </a:p>
          </p:txBody>
        </p:sp>
        <p:sp>
          <p:nvSpPr>
            <p:cNvPr id="6" name="TextBox 5"/>
            <p:cNvSpPr txBox="1">
              <a:spLocks noChangeArrowheads="1"/>
            </p:cNvSpPr>
            <p:nvPr userDrawn="1"/>
          </p:nvSpPr>
          <p:spPr bwMode="auto">
            <a:xfrm>
              <a:off x="4127" y="5569"/>
              <a:ext cx="3140" cy="790"/>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思源黑体 CN Bold" panose="020b0800000000000000" charset="-122"/>
                  <a:ea typeface="思源黑体 CN Bold" panose="020b0800000000000000" charset="-122"/>
                </a:rPr>
                <a:t>CONTENTS</a:t>
              </a:r>
            </a:p>
          </p:txBody>
        </p:sp>
      </p:grpSp>
    </p:spTree>
    <p:extLst>
      <p:ext uri="{BB962C8B-B14F-4D97-AF65-F5344CB8AC3E}">
        <p14:creationId xmlns:p14="http://schemas.microsoft.com/office/powerpoint/2010/main" val="485191704"/>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22" name="任意多边形 21"/>
          <p:cNvSpPr/>
          <p:nvPr/>
        </p:nvSpPr>
        <p:spPr>
          <a:xfrm rot="16200000">
            <a:off x="8572313" y="3238064"/>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12" name="任意多边形: 形状 11">
            <a:extLst>
              <a:ext uri="{FF2B5EF4-FFF2-40B4-BE49-F238E27FC236}">
                <a16:creationId xmlns:a16="http://schemas.microsoft.com/office/drawing/2014/main" id="{D763D8C8-9AF5-1384-43AF-FE4D8C290DD5}"/>
              </a:ext>
            </a:extLst>
          </p:cNvPr>
          <p:cNvSpPr/>
          <p:nvPr userDrawn="1"/>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descr="PNG"/>
          <p:cNvPicPr>
            <a:picLocks noChangeAspect="1"/>
          </p:cNvPicPr>
          <p:nvPr userDrawn="1"/>
        </p:nvPicPr>
        <p:blipFill>
          <a:blip r:embed="rId1"/>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6" name="图片 5" descr="天学英语logo-左右-不加小字"/>
          <p:cNvPicPr>
            <a:picLocks noChangeAspect="1"/>
          </p:cNvPicPr>
          <p:nvPr userDrawn="1"/>
        </p:nvPicPr>
        <p:blipFill>
          <a:blip r:embed="rId2"/>
          <a:stretch>
            <a:fillRect/>
          </a:stretch>
        </p:blipFill>
        <p:spPr>
          <a:xfrm>
            <a:off x="7630795" y="289560"/>
            <a:ext cx="4271645" cy="473075"/>
          </a:xfrm>
          <a:prstGeom prst="rect">
            <a:avLst/>
          </a:prstGeom>
        </p:spPr>
      </p:pic>
    </p:spTree>
    <p:extLst>
      <p:ext uri="{BB962C8B-B14F-4D97-AF65-F5344CB8AC3E}">
        <p14:creationId xmlns:p14="http://schemas.microsoft.com/office/powerpoint/2010/main" val="3633777326"/>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左">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371793" y="409893"/>
            <a:ext cx="3834130" cy="424815"/>
          </a:xfrm>
          <a:prstGeom prst="rect">
            <a:avLst/>
          </a:prstGeom>
        </p:spPr>
      </p:pic>
    </p:spTree>
    <p:extLst>
      <p:ext uri="{BB962C8B-B14F-4D97-AF65-F5344CB8AC3E}">
        <p14:creationId xmlns:p14="http://schemas.microsoft.com/office/powerpoint/2010/main" val="130769489"/>
      </p:ext>
    </p:extLst>
  </p:cSld>
  <p:clrMapOvr>
    <a:masterClrMapping/>
  </p:clrMapOvr>
  <p:transition spd="slow" advClick="0" advTm="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右">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Tree>
    <p:extLst>
      <p:ext uri="{BB962C8B-B14F-4D97-AF65-F5344CB8AC3E}">
        <p14:creationId xmlns:p14="http://schemas.microsoft.com/office/powerpoint/2010/main" val="188453532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语言知识及故事梗概">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780000"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一、语言知识及故事梗概</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03322206"/>
      </p:ext>
    </p:extLst>
  </p:cSld>
  <p:clrMapOvr>
    <a:masterClrMapping/>
  </p:clrMapOvr>
  <p:transition spd="slow" advClick="0" advTm="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故事解读与分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427869"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二、故事解读与分析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565409735"/>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续写内容构思">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1375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三、续写内容构思</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750464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创作与优化">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28327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四、创作与优化</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09304238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范文赏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2469926"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五、范文赏析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424290645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310608285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1785695014"/>
      </p:ext>
    </p:extLst>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 id="2147483667" r:id="rId5"/>
    <p:sldLayoutId id="2147483672" r:id="rId6"/>
    <p:sldLayoutId id="2147483673" r:id="rId7"/>
    <p:sldLayoutId id="2147483674" r:id="rId8"/>
    <p:sldLayoutId id="2147483675" r:id="rId9"/>
    <p:sldLayoutId id="2147483676" r:id="rId10"/>
    <p:sldLayoutId id="2147483677"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4"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4.jpeg" /><Relationship Id="rId3" Type="http://schemas.openxmlformats.org/officeDocument/2006/relationships/image" Target="../media/image3.png" /><Relationship Id="rId4"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emf" /><Relationship Id="rId3"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6.emf" /><Relationship Id="rId4" Type="http://schemas.openxmlformats.org/officeDocument/2006/relationships/tags" Target="../tags/tag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3115310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BB2EDE7F-389D-9E69-DA39-3DB4959C0D12}"/>
              </a:ext>
            </a:extLst>
          </p:cNvPr>
          <p:cNvSpPr txBox="1"/>
          <p:nvPr/>
        </p:nvSpPr>
        <p:spPr>
          <a:xfrm>
            <a:off x="4766946" y="2369820"/>
            <a:ext cx="5735207"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09</a:t>
            </a:r>
            <a:r>
              <a:rPr lang="en-US" altLang="zh-CN" sz="6000"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 </a:t>
            </a:r>
            <a:r>
              <a:rPr lang="zh-CN" altLang="en-US" sz="6000" spc="300">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高尚品行</a:t>
            </a:r>
          </a:p>
        </p:txBody>
      </p:sp>
    </p:spTree>
    <p:extLst>
      <p:ext uri="{BB962C8B-B14F-4D97-AF65-F5344CB8AC3E}">
        <p14:creationId xmlns:p14="http://schemas.microsoft.com/office/powerpoint/2010/main" val="568485235"/>
      </p:ext>
    </p:extLst>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a:extLst>
              <a:ext uri="{FF2B5EF4-FFF2-40B4-BE49-F238E27FC236}">
                <a16:creationId xmlns:a16="http://schemas.microsoft.com/office/drawing/2014/main" id="{D6669E42-630A-A75D-6278-18FDD0CB5717}"/>
              </a:ext>
            </a:extLst>
          </p:cNvPr>
          <p:cNvGrpSpPr/>
          <p:nvPr/>
        </p:nvGrpSpPr>
        <p:grpSpPr>
          <a:xfrm>
            <a:off x="5704205" y="2711264"/>
            <a:ext cx="5062180" cy="1419846"/>
            <a:chOff x="5704205" y="2680809"/>
            <a:chExt cx="5062180" cy="1419846"/>
          </a:xfrm>
        </p:grpSpPr>
        <p:sp>
          <p:nvSpPr>
            <p:cNvPr id="2" name="TextBox 11">
              <a:extLst>
                <a:ext uri="{FF2B5EF4-FFF2-40B4-BE49-F238E27FC236}">
                  <a16:creationId xmlns:a16="http://schemas.microsoft.com/office/drawing/2014/main" id="{08CA5DA3-9C89-9590-E132-8F7B8E534D53}"/>
                </a:ext>
              </a:extLst>
            </p:cNvPr>
            <p:cNvSpPr txBox="1"/>
            <p:nvPr/>
          </p:nvSpPr>
          <p:spPr bwMode="auto">
            <a:xfrm>
              <a:off x="6591935" y="2765611"/>
              <a:ext cx="417445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拓展训练：写作技能培养</a:t>
              </a:r>
            </a:p>
          </p:txBody>
        </p:sp>
        <p:sp>
          <p:nvSpPr>
            <p:cNvPr id="5" name="TextBox 16">
              <a:extLst>
                <a:ext uri="{FF2B5EF4-FFF2-40B4-BE49-F238E27FC236}">
                  <a16:creationId xmlns:a16="http://schemas.microsoft.com/office/drawing/2014/main" id="{6AF6F591-1CD4-2C09-67E6-FD1454D82D9F}"/>
                </a:ext>
              </a:extLst>
            </p:cNvPr>
            <p:cNvSpPr txBox="1">
              <a:spLocks noChangeArrowheads="1"/>
            </p:cNvSpPr>
            <p:nvPr/>
          </p:nvSpPr>
          <p:spPr bwMode="auto">
            <a:xfrm>
              <a:off x="5704205" y="2680809"/>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02</a:t>
              </a:r>
            </a:p>
          </p:txBody>
        </p:sp>
        <p:sp>
          <p:nvSpPr>
            <p:cNvPr id="10" name="TextBox 11">
              <a:extLst>
                <a:ext uri="{FF2B5EF4-FFF2-40B4-BE49-F238E27FC236}">
                  <a16:creationId xmlns:a16="http://schemas.microsoft.com/office/drawing/2014/main" id="{F6936B14-D988-6663-9FBE-88C8434E2D5A}"/>
                </a:ext>
              </a:extLst>
            </p:cNvPr>
            <p:cNvSpPr txBox="1"/>
            <p:nvPr/>
          </p:nvSpPr>
          <p:spPr bwMode="auto">
            <a:xfrm>
              <a:off x="6591935" y="3274221"/>
              <a:ext cx="300595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主题微情节</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道德模范</a:t>
              </a:r>
            </a:p>
          </p:txBody>
        </p:sp>
        <p:sp>
          <p:nvSpPr>
            <p:cNvPr id="11" name="TextBox 11">
              <a:extLst>
                <a:ext uri="{FF2B5EF4-FFF2-40B4-BE49-F238E27FC236}">
                  <a16:creationId xmlns:a16="http://schemas.microsoft.com/office/drawing/2014/main" id="{4E86639E-04A6-E7EB-BA69-227F2A2AE0DD}"/>
                </a:ext>
              </a:extLst>
            </p:cNvPr>
            <p:cNvSpPr txBox="1"/>
            <p:nvPr/>
          </p:nvSpPr>
          <p:spPr bwMode="auto">
            <a:xfrm>
              <a:off x="6591935" y="3700545"/>
              <a:ext cx="274947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情绪表达</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惊讶尴尬</a:t>
              </a:r>
            </a:p>
          </p:txBody>
        </p:sp>
      </p:grpSp>
      <p:grpSp>
        <p:nvGrpSpPr>
          <p:cNvPr id="15" name="组合 14">
            <a:extLst>
              <a:ext uri="{FF2B5EF4-FFF2-40B4-BE49-F238E27FC236}">
                <a16:creationId xmlns:a16="http://schemas.microsoft.com/office/drawing/2014/main" id="{03DAFDBC-F426-A1F2-7DB2-3966FD1A562F}"/>
              </a:ext>
            </a:extLst>
          </p:cNvPr>
          <p:cNvGrpSpPr/>
          <p:nvPr/>
        </p:nvGrpSpPr>
        <p:grpSpPr>
          <a:xfrm>
            <a:off x="5701665" y="1411257"/>
            <a:ext cx="4262374" cy="1064795"/>
            <a:chOff x="5701665" y="1411257"/>
            <a:chExt cx="4262374" cy="1064795"/>
          </a:xfrm>
        </p:grpSpPr>
        <p:sp>
          <p:nvSpPr>
            <p:cNvPr id="3" name="TextBox 7">
              <a:extLst>
                <a:ext uri="{FF2B5EF4-FFF2-40B4-BE49-F238E27FC236}">
                  <a16:creationId xmlns:a16="http://schemas.microsoft.com/office/drawing/2014/main" id="{C4D1C1BC-008D-BA6C-F34A-09E957F4EF7E}"/>
                </a:ext>
              </a:extLst>
            </p:cNvPr>
            <p:cNvSpPr txBox="1"/>
            <p:nvPr/>
          </p:nvSpPr>
          <p:spPr bwMode="auto">
            <a:xfrm>
              <a:off x="6569710" y="1530438"/>
              <a:ext cx="1652310" cy="476726"/>
            </a:xfrm>
            <a:prstGeom prst="roundRect">
              <a:avLst/>
            </a:prstGeom>
            <a:solidFill>
              <a:srgbClr val="327DFA"/>
            </a:solidFill>
          </p:spPr>
          <p:txBody>
            <a:bodyPr wrap="none" tIns="0" bIns="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语篇演练</a:t>
              </a:r>
            </a:p>
          </p:txBody>
        </p:sp>
        <p:sp>
          <p:nvSpPr>
            <p:cNvPr id="4" name="TextBox 15">
              <a:extLst>
                <a:ext uri="{FF2B5EF4-FFF2-40B4-BE49-F238E27FC236}">
                  <a16:creationId xmlns:a16="http://schemas.microsoft.com/office/drawing/2014/main" id="{5AF98F64-8C85-609C-F137-AA8639E9B115}"/>
                </a:ext>
              </a:extLst>
            </p:cNvPr>
            <p:cNvSpPr txBox="1">
              <a:spLocks noChangeArrowheads="1"/>
            </p:cNvSpPr>
            <p:nvPr/>
          </p:nvSpPr>
          <p:spPr bwMode="auto">
            <a:xfrm>
              <a:off x="5701665" y="1411257"/>
              <a:ext cx="715089" cy="715089"/>
            </a:xfrm>
            <a:prstGeom prst="round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01</a:t>
              </a:r>
            </a:p>
          </p:txBody>
        </p:sp>
        <p:sp>
          <p:nvSpPr>
            <p:cNvPr id="13" name="TextBox 7">
              <a:extLst>
                <a:ext uri="{FF2B5EF4-FFF2-40B4-BE49-F238E27FC236}">
                  <a16:creationId xmlns:a16="http://schemas.microsoft.com/office/drawing/2014/main" id="{22878546-7FA1-22FF-FDA7-9419CD63FA19}"/>
                </a:ext>
              </a:extLst>
            </p:cNvPr>
            <p:cNvSpPr txBox="1"/>
            <p:nvPr/>
          </p:nvSpPr>
          <p:spPr bwMode="auto">
            <a:xfrm>
              <a:off x="6569709" y="2033378"/>
              <a:ext cx="3394330"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Honesty Won’t Let You Down</a:t>
              </a:r>
            </a:p>
          </p:txBody>
        </p:sp>
      </p:grpSp>
      <p:grpSp>
        <p:nvGrpSpPr>
          <p:cNvPr id="17" name="组合 16">
            <a:extLst>
              <a:ext uri="{FF2B5EF4-FFF2-40B4-BE49-F238E27FC236}">
                <a16:creationId xmlns:a16="http://schemas.microsoft.com/office/drawing/2014/main" id="{EB5E352D-9432-2776-B25A-340DF3BBBF25}"/>
              </a:ext>
            </a:extLst>
          </p:cNvPr>
          <p:cNvGrpSpPr/>
          <p:nvPr/>
        </p:nvGrpSpPr>
        <p:grpSpPr>
          <a:xfrm>
            <a:off x="5701665" y="4366321"/>
            <a:ext cx="3446247" cy="1004202"/>
            <a:chOff x="5701665" y="4366321"/>
            <a:chExt cx="3446247" cy="1004202"/>
          </a:xfrm>
        </p:grpSpPr>
        <p:sp>
          <p:nvSpPr>
            <p:cNvPr id="8" name="TextBox 13">
              <a:extLst>
                <a:ext uri="{FF2B5EF4-FFF2-40B4-BE49-F238E27FC236}">
                  <a16:creationId xmlns:a16="http://schemas.microsoft.com/office/drawing/2014/main" id="{48495C97-DFC1-909E-CCDC-06C928AF84C0}"/>
                </a:ext>
              </a:extLst>
            </p:cNvPr>
            <p:cNvSpPr txBox="1"/>
            <p:nvPr/>
          </p:nvSpPr>
          <p:spPr bwMode="auto">
            <a:xfrm>
              <a:off x="6591935" y="4451123"/>
              <a:ext cx="165231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语篇巩固</a:t>
              </a:r>
            </a:p>
          </p:txBody>
        </p:sp>
        <p:sp>
          <p:nvSpPr>
            <p:cNvPr id="9" name="TextBox 18">
              <a:extLst>
                <a:ext uri="{FF2B5EF4-FFF2-40B4-BE49-F238E27FC236}">
                  <a16:creationId xmlns:a16="http://schemas.microsoft.com/office/drawing/2014/main" id="{BD6C2B0E-41BA-631E-6C28-D780A467B1D0}"/>
                </a:ext>
              </a:extLst>
            </p:cNvPr>
            <p:cNvSpPr txBox="1">
              <a:spLocks noChangeArrowheads="1"/>
            </p:cNvSpPr>
            <p:nvPr/>
          </p:nvSpPr>
          <p:spPr bwMode="auto">
            <a:xfrm>
              <a:off x="5701665" y="4366321"/>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03</a:t>
              </a:r>
            </a:p>
          </p:txBody>
        </p:sp>
        <p:sp>
          <p:nvSpPr>
            <p:cNvPr id="14" name="TextBox 7">
              <a:extLst>
                <a:ext uri="{FF2B5EF4-FFF2-40B4-BE49-F238E27FC236}">
                  <a16:creationId xmlns:a16="http://schemas.microsoft.com/office/drawing/2014/main" id="{76151CBF-81BF-AFFF-F4DE-0A41735A021B}"/>
                </a:ext>
              </a:extLst>
            </p:cNvPr>
            <p:cNvSpPr txBox="1"/>
            <p:nvPr/>
          </p:nvSpPr>
          <p:spPr bwMode="auto">
            <a:xfrm>
              <a:off x="6588731" y="4927849"/>
              <a:ext cx="2559181"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Right Thing to Do</a:t>
              </a:r>
            </a:p>
          </p:txBody>
        </p:sp>
      </p:grpSp>
    </p:spTree>
    <p:extLst>
      <p:ext uri="{BB962C8B-B14F-4D97-AF65-F5344CB8AC3E}">
        <p14:creationId xmlns:p14="http://schemas.microsoft.com/office/powerpoint/2010/main" val="1116488502"/>
      </p:ext>
    </p:extLst>
  </p:cSld>
  <p:clrMapOvr>
    <a:masterClrMapping/>
  </p:clrMapOvr>
  <mc:AlternateContent>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1" name="图片 10">
            <a:extLst>
              <a:ext uri="{FF2B5EF4-FFF2-40B4-BE49-F238E27FC236}">
                <a16:creationId xmlns:a16="http://schemas.microsoft.com/office/drawing/2014/main" id="{998A905D-EC72-DEC6-C3E3-03A815A67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1" name="矩形 20">
            <a:extLst>
              <a:ext uri="{FF2B5EF4-FFF2-40B4-BE49-F238E27FC236}">
                <a16:creationId xmlns:a16="http://schemas.microsoft.com/office/drawing/2014/main" id="{FF388C19-7649-ECDC-4863-A73A9CAFA152}"/>
              </a:ext>
            </a:extLst>
          </p:cNvPr>
          <p:cNvSpPr/>
          <p:nvPr/>
        </p:nvSpPr>
        <p:spPr>
          <a:xfrm>
            <a:off x="-66" y="0"/>
            <a:ext cx="12192066" cy="6858000"/>
          </a:xfrm>
          <a:prstGeom prst="rect">
            <a:avLst/>
          </a:prstGeom>
          <a:gradFill flip="none" rotWithShape="1">
            <a:gsLst>
              <a:gs pos="0">
                <a:schemeClr val="bg1"/>
              </a:gs>
              <a:gs pos="50000">
                <a:schemeClr val="bg1">
                  <a:alpha val="70000"/>
                </a:schemeClr>
              </a:gs>
              <a:gs pos="29900">
                <a:srgbClr val="FFFFFF">
                  <a:alpha val="90000"/>
                </a:srgbClr>
              </a:gs>
              <a:gs pos="83000">
                <a:schemeClr val="bg1">
                  <a:alpha val="30000"/>
                </a:schemeClr>
              </a:gs>
              <a:gs pos="100000">
                <a:schemeClr val="bg1">
                  <a:alpha val="0"/>
                </a:schemeClr>
              </a:gs>
            </a:gsLst>
            <a:lin ang="81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cs typeface="Times New Roman" panose="02020603050405020304" pitchFamily="18" charset="0"/>
            </a:endParaRPr>
          </a:p>
        </p:txBody>
      </p:sp>
      <p:sp>
        <p:nvSpPr>
          <p:cNvPr id="6" name="任意多边形 21">
            <a:extLst>
              <a:ext uri="{FF2B5EF4-FFF2-40B4-BE49-F238E27FC236}">
                <a16:creationId xmlns:a16="http://schemas.microsoft.com/office/drawing/2014/main" id="{49667A09-8698-EEA6-32E0-70D702FC58F7}"/>
              </a:ext>
            </a:extLst>
          </p:cNvPr>
          <p:cNvSpPr/>
          <p:nvPr/>
        </p:nvSpPr>
        <p:spPr>
          <a:xfrm rot="16200000">
            <a:off x="8572312" y="3238311"/>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charset="-122"/>
              <a:cs typeface="Times New Roman" panose="02020603050405020304" pitchFamily="18" charset="0"/>
            </a:endParaRPr>
          </a:p>
        </p:txBody>
      </p:sp>
      <p:pic>
        <p:nvPicPr>
          <p:cNvPr id="9" name="图片 8" descr="PNG">
            <a:extLst>
              <a:ext uri="{FF2B5EF4-FFF2-40B4-BE49-F238E27FC236}">
                <a16:creationId xmlns:a16="http://schemas.microsoft.com/office/drawing/2014/main" id="{43DA1956-9185-A2D4-773C-3D52DAA39685}"/>
              </a:ext>
            </a:extLst>
          </p:cNvPr>
          <p:cNvPicPr>
            <a:picLocks noChangeAspect="1"/>
          </p:cNvPicPr>
          <p:nvPr/>
        </p:nvPicPr>
        <p:blipFill>
          <a:blip r:embed="rId3"/>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10" name="图片 9" descr="天学英语logo-左右-不加小字">
            <a:extLst>
              <a:ext uri="{FF2B5EF4-FFF2-40B4-BE49-F238E27FC236}">
                <a16:creationId xmlns:a16="http://schemas.microsoft.com/office/drawing/2014/main" id="{0046A808-A87B-D7D8-8F74-929E9962F2EB}"/>
              </a:ext>
            </a:extLst>
          </p:cNvPr>
          <p:cNvPicPr>
            <a:picLocks noChangeAspect="1"/>
          </p:cNvPicPr>
          <p:nvPr/>
        </p:nvPicPr>
        <p:blipFill>
          <a:blip r:embed="rId4"/>
          <a:stretch>
            <a:fillRect/>
          </a:stretch>
        </p:blipFill>
        <p:spPr>
          <a:xfrm>
            <a:off x="7630795" y="289560"/>
            <a:ext cx="4271645" cy="473075"/>
          </a:xfrm>
          <a:prstGeom prst="rect">
            <a:avLst/>
          </a:prstGeom>
        </p:spPr>
      </p:pic>
      <p:sp>
        <p:nvSpPr>
          <p:cNvPr id="12" name="文本框 11">
            <a:extLst>
              <a:ext uri="{FF2B5EF4-FFF2-40B4-BE49-F238E27FC236}">
                <a16:creationId xmlns:a16="http://schemas.microsoft.com/office/drawing/2014/main" id="{25BEEDA8-2F5C-B9BE-AFDC-278E9313EBA0}"/>
              </a:ext>
            </a:extLst>
          </p:cNvPr>
          <p:cNvSpPr txBox="1"/>
          <p:nvPr/>
        </p:nvSpPr>
        <p:spPr>
          <a:xfrm>
            <a:off x="6734630" y="2331763"/>
            <a:ext cx="2806700" cy="768350"/>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4400" b="1"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PART 01</a:t>
            </a:r>
          </a:p>
        </p:txBody>
      </p:sp>
      <p:sp>
        <p:nvSpPr>
          <p:cNvPr id="13" name="文本框 12">
            <a:extLst>
              <a:ext uri="{FF2B5EF4-FFF2-40B4-BE49-F238E27FC236}">
                <a16:creationId xmlns:a16="http://schemas.microsoft.com/office/drawing/2014/main" id="{8A3701E8-71F6-B2BD-5BEC-A3280F90ABAD}"/>
              </a:ext>
            </a:extLst>
          </p:cNvPr>
          <p:cNvSpPr txBox="1"/>
          <p:nvPr/>
        </p:nvSpPr>
        <p:spPr>
          <a:xfrm>
            <a:off x="7247110" y="3294392"/>
            <a:ext cx="2294219" cy="707886"/>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lang="zh-CN" altLang="en-US" sz="4000" b="1"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语篇演练</a:t>
            </a:r>
            <a:endParaRPr kumimoji="0" lang="zh-CN" altLang="en-US" sz="4000" b="1" i="0"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endParaRPr>
          </a:p>
        </p:txBody>
      </p:sp>
      <p:sp>
        <p:nvSpPr>
          <p:cNvPr id="19" name="任意多边形: 形状 18">
            <a:extLst>
              <a:ext uri="{FF2B5EF4-FFF2-40B4-BE49-F238E27FC236}">
                <a16:creationId xmlns:a16="http://schemas.microsoft.com/office/drawing/2014/main" id="{CE711CDC-690E-B151-43FB-217F7E5E4B92}"/>
              </a:ext>
            </a:extLst>
          </p:cNvPr>
          <p:cNvSpPr/>
          <p:nvPr/>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cs typeface="Times New Roman" panose="02020603050405020304" pitchFamily="18" charset="0"/>
            </a:endParaRPr>
          </a:p>
        </p:txBody>
      </p:sp>
      <p:cxnSp>
        <p:nvCxnSpPr>
          <p:cNvPr id="22" name="直接连接符 21">
            <a:extLst>
              <a:ext uri="{FF2B5EF4-FFF2-40B4-BE49-F238E27FC236}">
                <a16:creationId xmlns:a16="http://schemas.microsoft.com/office/drawing/2014/main" id="{D5F07BC6-C73B-AEB4-EA46-C602147F6ADA}"/>
              </a:ext>
            </a:extLst>
          </p:cNvPr>
          <p:cNvCxnSpPr/>
          <p:nvPr/>
        </p:nvCxnSpPr>
        <p:spPr>
          <a:xfrm>
            <a:off x="8824686" y="3144746"/>
            <a:ext cx="537029" cy="0"/>
          </a:xfrm>
          <a:prstGeom prst="line">
            <a:avLst/>
          </a:prstGeom>
          <a:ln w="317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59302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544694"/>
            <a:ext cx="10858500" cy="37303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was a 13-year-old boy who was very honest and hardworking. Recently, he had entered a new school, so he had no friends yet. On Monday morning, he was nearly late for school. The night before, his family attended his cousin’s wedding and reached home late, which was why he couldn’t get up on time as usual.</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school, Asad could not pay attention to anything and wanted the bell to ring so that he could buy something to eat. After a few hours, when the bell rang, Asad quickly opened his schoolbag to find his money, but just then he remembered that he had left for school in a hurry in the morning and forgotten to take money. He looked under his books, hoping to find some money but there was nothing.</a:t>
            </a:r>
          </a:p>
        </p:txBody>
      </p:sp>
      <p:sp>
        <p:nvSpPr>
          <p:cNvPr id="3" name="圆角矩形 3">
            <a:extLst>
              <a:ext uri="{FF2B5EF4-FFF2-40B4-BE49-F238E27FC236}">
                <a16:creationId xmlns:a16="http://schemas.microsoft.com/office/drawing/2014/main" id="{8E65F2E7-218D-3963-5E90-81A49DF965C7}"/>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Honesty Won’t Let You Down</a:t>
            </a:r>
          </a:p>
        </p:txBody>
      </p:sp>
    </p:spTree>
    <p:extLst>
      <p:ext uri="{BB962C8B-B14F-4D97-AF65-F5344CB8AC3E}">
        <p14:creationId xmlns:p14="http://schemas.microsoft.com/office/powerpoint/2010/main" val="274085902"/>
      </p:ext>
    </p:ext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544694"/>
            <a:ext cx="10858500" cy="37303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Not knowing what to do, he walked out of the classroom and sat on a bench in front of the canteen. He saw a few of his classmates there, among them was Fahad. He was one of the richest kids in his class, but he was a very arrogant boy who thought everyone else was a loser. But as Asad was new, he didn’t know much about Fahad.</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he went towards Fahad and asked if he could borrow some money for his lunch, Fahad laughed a lot and said, “I knew you were a loser, maybe a beggar?” Fahad laughed out so loud that other kids also heard it and made fun of the situation. He didn’t answer Fahad, and slowly walked back towards an empty bench.</a:t>
            </a:r>
          </a:p>
        </p:txBody>
      </p:sp>
      <p:sp>
        <p:nvSpPr>
          <p:cNvPr id="4" name="圆角矩形 3">
            <a:extLst>
              <a:ext uri="{FF2B5EF4-FFF2-40B4-BE49-F238E27FC236}">
                <a16:creationId xmlns:a16="http://schemas.microsoft.com/office/drawing/2014/main" id="{40794DC3-8DCD-1B8E-7F1D-A14EC432834F}"/>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Honesty Won’t Let You Down</a:t>
            </a:r>
          </a:p>
        </p:txBody>
      </p:sp>
    </p:spTree>
    <p:extLst>
      <p:ext uri="{BB962C8B-B14F-4D97-AF65-F5344CB8AC3E}">
        <p14:creationId xmlns:p14="http://schemas.microsoft.com/office/powerpoint/2010/main" val="3446918845"/>
      </p:ext>
    </p:ext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425944"/>
            <a:ext cx="10858500" cy="47089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he reached the bench, he noticed something lying near it. It was a wallet. He picked it up and recognized it as Fahad’s, as he remembered Fahad showing it to his friends and telling them that his uncle had bought it for him from the UK. There was quite a lot of money inside for a kid.</a:t>
            </a:r>
          </a:p>
          <a:p>
            <a:pPr indent="4572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续写要求：</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续写词数应为</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150</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左右； </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请按如下格式在答题卡的相应位置作答。</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first, Asad wanted to keep it a secret and punish Fahad.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Then Fahad said, “Why are you giving it back?”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p:txBody>
      </p:sp>
      <p:sp>
        <p:nvSpPr>
          <p:cNvPr id="4" name="圆角矩形 3">
            <a:extLst>
              <a:ext uri="{FF2B5EF4-FFF2-40B4-BE49-F238E27FC236}">
                <a16:creationId xmlns:a16="http://schemas.microsoft.com/office/drawing/2014/main" id="{70E43707-7660-1214-5DAE-E4DE39147311}"/>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Honesty Won’t Let You Down</a:t>
            </a:r>
          </a:p>
        </p:txBody>
      </p:sp>
    </p:spTree>
    <p:extLst>
      <p:ext uri="{BB962C8B-B14F-4D97-AF65-F5344CB8AC3E}">
        <p14:creationId xmlns:p14="http://schemas.microsoft.com/office/powerpoint/2010/main" val="3564986486"/>
      </p:ext>
    </p:ext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1346200" y="1544694"/>
            <a:ext cx="3848100" cy="24607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attend one’s wedding</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a very arrogant boy</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laugh out loud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4. make fun of</a:t>
            </a:r>
          </a:p>
        </p:txBody>
      </p:sp>
      <p:sp>
        <p:nvSpPr>
          <p:cNvPr id="5" name="文本框 4">
            <a:extLst>
              <a:ext uri="{FF2B5EF4-FFF2-40B4-BE49-F238E27FC236}">
                <a16:creationId xmlns:a16="http://schemas.microsoft.com/office/drawing/2014/main"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（一）找出词块对应的中文含义并连线</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id="{FC11C844-A55F-D254-FADA-994CAF792CE2}"/>
              </a:ext>
            </a:extLst>
          </p:cNvPr>
          <p:cNvSpPr txBox="1"/>
          <p:nvPr/>
        </p:nvSpPr>
        <p:spPr>
          <a:xfrm>
            <a:off x="6689750" y="1544694"/>
            <a:ext cx="4191000" cy="246657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大声地笑出来</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取笑；嘲弄</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一个非常自大的男孩</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D.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参加（某人的）婚礼</a:t>
            </a:r>
          </a:p>
        </p:txBody>
      </p:sp>
      <p:cxnSp>
        <p:nvCxnSpPr>
          <p:cNvPr id="4" name="直接连接符 3">
            <a:extLst>
              <a:ext uri="{FF2B5EF4-FFF2-40B4-BE49-F238E27FC236}">
                <a16:creationId xmlns:a16="http://schemas.microsoft.com/office/drawing/2014/main" id="{BEA0B3A4-9A98-DD34-DB8D-69A628087392}"/>
              </a:ext>
            </a:extLst>
          </p:cNvPr>
          <p:cNvCxnSpPr/>
          <p:nvPr/>
        </p:nvCxnSpPr>
        <p:spPr>
          <a:xfrm>
            <a:off x="3883231" y="1983475"/>
            <a:ext cx="2806519" cy="1837898"/>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接连接符 7">
            <a:extLst>
              <a:ext uri="{FF2B5EF4-FFF2-40B4-BE49-F238E27FC236}">
                <a16:creationId xmlns:a16="http://schemas.microsoft.com/office/drawing/2014/main" id="{CAC8C637-BB57-421F-AD2D-17D186A0E8D5}"/>
              </a:ext>
            </a:extLst>
          </p:cNvPr>
          <p:cNvCxnSpPr/>
          <p:nvPr/>
        </p:nvCxnSpPr>
        <p:spPr>
          <a:xfrm>
            <a:off x="3708400" y="2586251"/>
            <a:ext cx="2981350" cy="602776"/>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a:extLst>
              <a:ext uri="{FF2B5EF4-FFF2-40B4-BE49-F238E27FC236}">
                <a16:creationId xmlns:a16="http://schemas.microsoft.com/office/drawing/2014/main" id="{8993CB9C-65B5-85E0-591C-C55139A79F51}"/>
              </a:ext>
            </a:extLst>
          </p:cNvPr>
          <p:cNvCxnSpPr/>
          <p:nvPr/>
        </p:nvCxnSpPr>
        <p:spPr>
          <a:xfrm flipV="1">
            <a:off x="3270250" y="1983475"/>
            <a:ext cx="3419500" cy="120555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id="{1BB841B7-E627-1973-FF77-2B6343707A52}"/>
              </a:ext>
            </a:extLst>
          </p:cNvPr>
          <p:cNvCxnSpPr/>
          <p:nvPr/>
        </p:nvCxnSpPr>
        <p:spPr>
          <a:xfrm flipV="1">
            <a:off x="3040083" y="2586251"/>
            <a:ext cx="3716317" cy="123512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99242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a:extLst>
              <a:ext uri="{FF2B5EF4-FFF2-40B4-BE49-F238E27FC236}">
                <a16:creationId xmlns:a16="http://schemas.microsoft.com/office/drawing/2014/main" id="{F4D49D91-F113-4095-FE15-C6B72E739579}"/>
              </a:ext>
            </a:extLst>
          </p:cNvPr>
          <p:cNvSpPr txBox="1"/>
          <p:nvPr/>
        </p:nvSpPr>
        <p:spPr>
          <a:xfrm>
            <a:off x="660400" y="1055914"/>
            <a:ext cx="60960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（二）概括原文故事情节</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 name="文本框 6">
            <a:extLst>
              <a:ext uri="{FF2B5EF4-FFF2-40B4-BE49-F238E27FC236}">
                <a16:creationId xmlns:a16="http://schemas.microsoft.com/office/drawing/2014/main" id="{A417E47E-7D0C-D2A4-817F-1127573341E8}"/>
              </a:ext>
            </a:extLst>
          </p:cNvPr>
          <p:cNvSpPr txBox="1"/>
          <p:nvPr/>
        </p:nvSpPr>
        <p:spPr>
          <a:xfrm>
            <a:off x="660400" y="1544694"/>
            <a:ext cx="10858500" cy="33239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got up late on Monday morning after he entered a new school. He was in such a hurry that he forgot (1) ________ (take) money. It was not until the bell rang that he realized he had no money on him. (2) ________ (have) no idea what to do, he went to the canteen and sat on a bench. There he saw his classmate Fahad, who was one of the richest kids in his class. Asad asked if he could borrow some money from Fahad. But he was rejected and called a (3) ________ (beg) by Fahad. Asad left there (4) ________ (silent) and walked to an empty bench, near which he found a wallet. He came to realize that the wallet (5) ________ (belong) to Fahad, who had showed it to his (6) ________ (friend) before.</a:t>
            </a:r>
          </a:p>
        </p:txBody>
      </p:sp>
      <p:sp>
        <p:nvSpPr>
          <p:cNvPr id="4" name="文本框 3">
            <a:extLst>
              <a:ext uri="{FF2B5EF4-FFF2-40B4-BE49-F238E27FC236}">
                <a16:creationId xmlns:a16="http://schemas.microsoft.com/office/drawing/2014/main" id="{39B1DEE0-687C-B3D5-F6B6-0F4A89632962}"/>
              </a:ext>
            </a:extLst>
          </p:cNvPr>
          <p:cNvSpPr txBox="1"/>
          <p:nvPr/>
        </p:nvSpPr>
        <p:spPr>
          <a:xfrm>
            <a:off x="1559989" y="2074743"/>
            <a:ext cx="149231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to take</a:t>
            </a:r>
          </a:p>
        </p:txBody>
      </p:sp>
      <p:sp>
        <p:nvSpPr>
          <p:cNvPr id="6" name="文本框 5">
            <a:extLst>
              <a:ext uri="{FF2B5EF4-FFF2-40B4-BE49-F238E27FC236}">
                <a16:creationId xmlns:a16="http://schemas.microsoft.com/office/drawing/2014/main" id="{C55C0246-9D6E-9303-4723-FE3EC6E08EAD}"/>
              </a:ext>
            </a:extLst>
          </p:cNvPr>
          <p:cNvSpPr txBox="1"/>
          <p:nvPr/>
        </p:nvSpPr>
        <p:spPr>
          <a:xfrm>
            <a:off x="913362" y="2538853"/>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Having</a:t>
            </a:r>
          </a:p>
        </p:txBody>
      </p:sp>
      <p:sp>
        <p:nvSpPr>
          <p:cNvPr id="8" name="文本框 7">
            <a:extLst>
              <a:ext uri="{FF2B5EF4-FFF2-40B4-BE49-F238E27FC236}">
                <a16:creationId xmlns:a16="http://schemas.microsoft.com/office/drawing/2014/main" id="{26AB8190-AE0A-5D79-FE96-F628B8263B04}"/>
              </a:ext>
            </a:extLst>
          </p:cNvPr>
          <p:cNvSpPr txBox="1"/>
          <p:nvPr/>
        </p:nvSpPr>
        <p:spPr>
          <a:xfrm>
            <a:off x="6466051" y="3461356"/>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beggar</a:t>
            </a:r>
          </a:p>
        </p:txBody>
      </p:sp>
      <p:sp>
        <p:nvSpPr>
          <p:cNvPr id="9" name="文本框 8">
            <a:extLst>
              <a:ext uri="{FF2B5EF4-FFF2-40B4-BE49-F238E27FC236}">
                <a16:creationId xmlns:a16="http://schemas.microsoft.com/office/drawing/2014/main" id="{4E7C656E-51F3-3EBF-45C6-F2D412C34C58}"/>
              </a:ext>
            </a:extLst>
          </p:cNvPr>
          <p:cNvSpPr txBox="1"/>
          <p:nvPr/>
        </p:nvSpPr>
        <p:spPr>
          <a:xfrm>
            <a:off x="529775" y="391385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silently</a:t>
            </a:r>
          </a:p>
        </p:txBody>
      </p:sp>
      <p:sp>
        <p:nvSpPr>
          <p:cNvPr id="11" name="文本框 9">
            <a:extLst>
              <a:ext uri="{FF2B5EF4-FFF2-40B4-BE49-F238E27FC236}">
                <a16:creationId xmlns:a16="http://schemas.microsoft.com/office/drawing/2014/main" id="{828C315B-984B-1958-2E6C-766E6B85960B}"/>
              </a:ext>
            </a:extLst>
          </p:cNvPr>
          <p:cNvSpPr txBox="1"/>
          <p:nvPr/>
        </p:nvSpPr>
        <p:spPr>
          <a:xfrm>
            <a:off x="1934434" y="4370470"/>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belonged</a:t>
            </a:r>
          </a:p>
        </p:txBody>
      </p:sp>
      <p:sp>
        <p:nvSpPr>
          <p:cNvPr id="12" name="文本框 9">
            <a:extLst>
              <a:ext uri="{FF2B5EF4-FFF2-40B4-BE49-F238E27FC236}">
                <a16:creationId xmlns:a16="http://schemas.microsoft.com/office/drawing/2014/main" id="{828C315B-984B-1958-2E6C-766E6B85960B}"/>
              </a:ext>
            </a:extLst>
          </p:cNvPr>
          <p:cNvSpPr txBox="1"/>
          <p:nvPr/>
        </p:nvSpPr>
        <p:spPr>
          <a:xfrm>
            <a:off x="7885822" y="437357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friends</a:t>
            </a:r>
          </a:p>
        </p:txBody>
      </p:sp>
    </p:spTree>
    <p:extLst>
      <p:ext uri="{BB962C8B-B14F-4D97-AF65-F5344CB8AC3E}">
        <p14:creationId xmlns:p14="http://schemas.microsoft.com/office/powerpoint/2010/main" val="96931340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1"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a:extLst>
              <a:ext uri="{FF2B5EF4-FFF2-40B4-BE49-F238E27FC236}">
                <a16:creationId xmlns:a16="http://schemas.microsoft.com/office/drawing/2014/main" id="{83A078B0-A884-A87D-FE49-3F84A8CB5E63}"/>
              </a:ext>
            </a:extLst>
          </p:cNvPr>
          <p:cNvPicPr>
            <a:picLocks noChangeAspect="1"/>
          </p:cNvPicPr>
          <p:nvPr/>
        </p:nvPicPr>
        <p:blipFill>
          <a:blip r:embed="rId2"/>
          <a:stretch>
            <a:fillRect/>
          </a:stretch>
        </p:blipFill>
        <p:spPr>
          <a:xfrm>
            <a:off x="427752" y="1455881"/>
            <a:ext cx="7386845" cy="4289136"/>
          </a:xfrm>
          <a:prstGeom prst="rect">
            <a:avLst/>
          </a:prstGeom>
        </p:spPr>
      </p:pic>
    </p:spTree>
    <p:custDataLst>
      <p:tags r:id="rId3"/>
    </p:custDataLst>
    <p:extLst>
      <p:ext uri="{BB962C8B-B14F-4D97-AF65-F5344CB8AC3E}">
        <p14:creationId xmlns:p14="http://schemas.microsoft.com/office/powerpoint/2010/main" val="53961055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（一）语篇表达意图（</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why</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故事主题</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544694"/>
            <a:ext cx="10858500" cy="17851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阅读材料，找出最能体现故事主题的两个词。</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charity 		② honesty 		③ learning </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④ sincerity 		⑤ family 		⑥ loyalty</a:t>
            </a:r>
          </a:p>
        </p:txBody>
      </p:sp>
      <p:sp>
        <p:nvSpPr>
          <p:cNvPr id="4" name="iconfont-1043-169336">
            <a:extLst>
              <a:ext uri="{FF2B5EF4-FFF2-40B4-BE49-F238E27FC236}">
                <a16:creationId xmlns:a16="http://schemas.microsoft.com/office/drawing/2014/main" id="{7581AFF3-D30F-E4D8-B7CE-880B9B7A5114}"/>
              </a:ext>
            </a:extLst>
          </p:cNvPr>
          <p:cNvSpPr/>
          <p:nvPr/>
        </p:nvSpPr>
        <p:spPr>
          <a:xfrm>
            <a:off x="1084440" y="2856584"/>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5" name="iconfont-1043-169336">
            <a:extLst>
              <a:ext uri="{FF2B5EF4-FFF2-40B4-BE49-F238E27FC236}">
                <a16:creationId xmlns:a16="http://schemas.microsoft.com/office/drawing/2014/main" id="{E9C53798-CBF8-8E04-85C8-7D248EEC235C}"/>
              </a:ext>
            </a:extLst>
          </p:cNvPr>
          <p:cNvSpPr/>
          <p:nvPr/>
        </p:nvSpPr>
        <p:spPr>
          <a:xfrm>
            <a:off x="3467781" y="2245929"/>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8950392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2005260"/>
            <a:ext cx="10858500" cy="24006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冲突：</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a:t>
            </a:r>
            <a:endPar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endParaRP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行动：</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解决：</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a:t>
            </a:r>
          </a:p>
        </p:txBody>
      </p:sp>
      <p:sp>
        <p:nvSpPr>
          <p:cNvPr id="12" name="文本框 11">
            <a:extLst>
              <a:ext uri="{FF2B5EF4-FFF2-40B4-BE49-F238E27FC236}">
                <a16:creationId xmlns:a16="http://schemas.microsoft.com/office/drawing/2014/main"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）情节结构</a:t>
            </a:r>
          </a:p>
        </p:txBody>
      </p:sp>
      <p:sp>
        <p:nvSpPr>
          <p:cNvPr id="10" name="文本框 9">
            <a:extLst>
              <a:ext uri="{FF2B5EF4-FFF2-40B4-BE49-F238E27FC236}">
                <a16:creationId xmlns:a16="http://schemas.microsoft.com/office/drawing/2014/main" id="{1FE3BB36-D9F2-AE11-442F-A8CABFCB38B1}"/>
              </a:ext>
            </a:extLst>
          </p:cNvPr>
          <p:cNvSpPr txBox="1"/>
          <p:nvPr/>
        </p:nvSpPr>
        <p:spPr>
          <a:xfrm>
            <a:off x="1788949" y="2113761"/>
            <a:ext cx="818127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err="1">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Asad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向同学</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Fahad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借钱却被嘲笑，之后在长椅边发现了</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Fahad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丢失的钱包。</a:t>
            </a:r>
          </a:p>
        </p:txBody>
      </p:sp>
      <p:sp>
        <p:nvSpPr>
          <p:cNvPr id="8" name="文本框 12">
            <a:extLst>
              <a:ext uri="{FF2B5EF4-FFF2-40B4-BE49-F238E27FC236}">
                <a16:creationId xmlns:a16="http://schemas.microsoft.com/office/drawing/2014/main" id="{34E94A8A-62B0-C0EE-85D6-D31DD56DE2F3}"/>
              </a:ext>
            </a:extLst>
          </p:cNvPr>
          <p:cNvSpPr txBox="1"/>
          <p:nvPr/>
        </p:nvSpPr>
        <p:spPr>
          <a:xfrm>
            <a:off x="695324" y="2660183"/>
            <a:ext cx="10823575" cy="2862322"/>
          </a:xfrm>
          <a:prstGeom prst="rect">
            <a:avLst/>
          </a:prstGeom>
          <a:solidFill>
            <a:schemeClr val="bg1"/>
          </a:solidFill>
          <a:ln>
            <a:solidFill>
              <a:schemeClr val="accent2"/>
            </a:solidFill>
          </a:ln>
          <a:effectLst>
            <a:outerShdw blurRad="50800" dist="38100" dir="2700000" algn="tl" rotWithShape="0">
              <a:prstClr val="black">
                <a:alpha val="40000"/>
              </a:prst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he went towards Fahad and asked if he could borrow some money for his lunch,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 laughed a lot and said, “I knew you were a loser, maybe a beggar?” Fahad laughed out so loud that other kids also heard it and made fun of the situation.</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he reached the bench, </a:t>
            </a:r>
            <a:r>
              <a:rPr lang="en-US" altLang="zh-CN" sz="2000" b="1" spc="-50">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he noticed something lying near it. It was a wallet. He picked it up and recognized it as Fahad’s</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as he remembered Fahad showing it to his friends and telling them that his uncle had bought it for him from the UK. </a:t>
            </a:r>
          </a:p>
        </p:txBody>
      </p:sp>
    </p:spTree>
    <p:extLst>
      <p:ext uri="{BB962C8B-B14F-4D97-AF65-F5344CB8AC3E}">
        <p14:creationId xmlns:p14="http://schemas.microsoft.com/office/powerpoint/2010/main" val="2071502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id="{2687F556-5081-B3A1-F9F9-1EDE9D9F4A8F}"/>
              </a:ext>
            </a:extLst>
          </p:cNvPr>
          <p:cNvSpPr/>
          <p:nvPr/>
        </p:nvSpPr>
        <p:spPr>
          <a:xfrm>
            <a:off x="934720" y="2940684"/>
            <a:ext cx="9847580" cy="1532795"/>
          </a:xfrm>
          <a:prstGeom prst="roundRect">
            <a:avLst>
              <a:gd name="adj" fmla="val 11210"/>
            </a:avLst>
          </a:prstGeom>
          <a:solidFill>
            <a:schemeClr val="accent5">
              <a:lumMod val="20000"/>
              <a:lumOff val="80000"/>
            </a:schemeClr>
          </a:solidFill>
          <a:ln w="9525">
            <a:solidFill>
              <a:schemeClr val="accent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2005260"/>
            <a:ext cx="10858500" cy="24006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冲突：</a:t>
            </a:r>
            <a:r>
              <a:rPr lang="en-US" altLang="zh-CN" sz="2000"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向同学</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借钱却被嘲笑，之后在长椅边发现了</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丢失的钱包。</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行动：</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解决：</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a:t>
            </a:r>
          </a:p>
        </p:txBody>
      </p:sp>
      <p:sp>
        <p:nvSpPr>
          <p:cNvPr id="5" name="TextBox 175">
            <a:extLst>
              <a:ext uri="{FF2B5EF4-FFF2-40B4-BE49-F238E27FC236}">
                <a16:creationId xmlns:a16="http://schemas.microsoft.com/office/drawing/2014/main" id="{06BCE83E-BC36-0C00-96D6-304BD33FFBA6}"/>
              </a:ext>
            </a:extLst>
          </p:cNvPr>
          <p:cNvSpPr txBox="1"/>
          <p:nvPr/>
        </p:nvSpPr>
        <p:spPr>
          <a:xfrm>
            <a:off x="8978900" y="3474607"/>
            <a:ext cx="1620000" cy="464947"/>
          </a:xfrm>
          <a:prstGeom prst="round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sz="2000" kern="12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a:t>
            </a:r>
            <a:endParaRPr lang="zh-CN" sz="28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9" name="文本框 8">
            <a:extLst>
              <a:ext uri="{FF2B5EF4-FFF2-40B4-BE49-F238E27FC236}">
                <a16:creationId xmlns:a16="http://schemas.microsoft.com/office/drawing/2014/main" id="{A31BDA50-F5A8-FB73-1800-96A666A33165}"/>
              </a:ext>
            </a:extLst>
          </p:cNvPr>
          <p:cNvSpPr txBox="1"/>
          <p:nvPr/>
        </p:nvSpPr>
        <p:spPr>
          <a:xfrm>
            <a:off x="1841498" y="2978090"/>
            <a:ext cx="729062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犹豫过后把钱包还给了</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p:txBody>
      </p:sp>
      <p:sp>
        <p:nvSpPr>
          <p:cNvPr id="11" name="文本框 10">
            <a:extLst>
              <a:ext uri="{FF2B5EF4-FFF2-40B4-BE49-F238E27FC236}">
                <a16:creationId xmlns:a16="http://schemas.microsoft.com/office/drawing/2014/main" id="{2BE647D3-AF3A-1588-07E1-67D1E7AC25D2}"/>
              </a:ext>
            </a:extLst>
          </p:cNvPr>
          <p:cNvSpPr txBox="1"/>
          <p:nvPr/>
        </p:nvSpPr>
        <p:spPr>
          <a:xfrm>
            <a:off x="1841500" y="3863439"/>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a:t>
            </a: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关系改善，成为了好友。</a:t>
            </a:r>
          </a:p>
        </p:txBody>
      </p:sp>
      <p:sp>
        <p:nvSpPr>
          <p:cNvPr id="12" name="文本框 11">
            <a:extLst>
              <a:ext uri="{FF2B5EF4-FFF2-40B4-BE49-F238E27FC236}">
                <a16:creationId xmlns:a16="http://schemas.microsoft.com/office/drawing/2014/main" id="{8A8FEDC1-DD78-8453-CC82-C71F414F0070}"/>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）情节结构</a:t>
            </a:r>
          </a:p>
        </p:txBody>
      </p:sp>
    </p:spTree>
    <p:extLst>
      <p:ext uri="{BB962C8B-B14F-4D97-AF65-F5344CB8AC3E}">
        <p14:creationId xmlns:p14="http://schemas.microsoft.com/office/powerpoint/2010/main" val="9716323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）情节线索</a:t>
            </a:r>
          </a:p>
        </p:txBody>
      </p:sp>
      <p:grpSp>
        <p:nvGrpSpPr>
          <p:cNvPr id="39" name="组合 38">
            <a:extLst>
              <a:ext uri="{FF2B5EF4-FFF2-40B4-BE49-F238E27FC236}">
                <a16:creationId xmlns:a16="http://schemas.microsoft.com/office/drawing/2014/main" id="{F24C290F-3741-F7FA-E7CA-2572BB1073CC}"/>
              </a:ext>
            </a:extLst>
          </p:cNvPr>
          <p:cNvGrpSpPr/>
          <p:nvPr/>
        </p:nvGrpSpPr>
        <p:grpSpPr>
          <a:xfrm>
            <a:off x="460680" y="1674297"/>
            <a:ext cx="11130424" cy="2820013"/>
            <a:chOff x="41946" y="116581"/>
            <a:chExt cx="6302735" cy="1597304"/>
          </a:xfrm>
        </p:grpSpPr>
        <p:sp>
          <p:nvSpPr>
            <p:cNvPr id="40" name="TextBox 44">
              <a:extLst>
                <a:ext uri="{FF2B5EF4-FFF2-40B4-BE49-F238E27FC236}">
                  <a16:creationId xmlns:a16="http://schemas.microsoft.com/office/drawing/2014/main" id="{B37A33FC-D253-CF27-A9A9-886066410337}"/>
                </a:ext>
              </a:extLst>
            </p:cNvPr>
            <p:cNvSpPr txBox="1"/>
            <p:nvPr/>
          </p:nvSpPr>
          <p:spPr>
            <a:xfrm>
              <a:off x="41946" y="901454"/>
              <a:ext cx="1175385" cy="428212"/>
            </a:xfrm>
            <a:prstGeom prst="roundRect">
              <a:avLst>
                <a:gd name="adj" fmla="val 1337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b="1">
                  <a:solidFill>
                    <a:srgbClr val="000000"/>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Honesty Won’t Let You Down</a:t>
              </a:r>
            </a:p>
          </p:txBody>
        </p:sp>
        <p:sp>
          <p:nvSpPr>
            <p:cNvPr id="41" name="TextBox 45">
              <a:extLst>
                <a:ext uri="{FF2B5EF4-FFF2-40B4-BE49-F238E27FC236}">
                  <a16:creationId xmlns:a16="http://schemas.microsoft.com/office/drawing/2014/main" id="{C80C3A72-D9B9-0692-D9E9-8D450D870663}"/>
                </a:ext>
              </a:extLst>
            </p:cNvPr>
            <p:cNvSpPr txBox="1"/>
            <p:nvPr/>
          </p:nvSpPr>
          <p:spPr>
            <a:xfrm>
              <a:off x="1282442" y="243375"/>
              <a:ext cx="810866" cy="701108"/>
            </a:xfrm>
            <a:prstGeom prst="roundRect">
              <a:avLst>
                <a:gd name="adj" fmla="val 8559"/>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forgot to take money for his lunch.</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2" name="TextBox 47">
              <a:extLst>
                <a:ext uri="{FF2B5EF4-FFF2-40B4-BE49-F238E27FC236}">
                  <a16:creationId xmlns:a16="http://schemas.microsoft.com/office/drawing/2014/main" id="{29037525-D072-2FB9-1FF0-95A69F6D0702}"/>
                </a:ext>
              </a:extLst>
            </p:cNvPr>
            <p:cNvSpPr txBox="1"/>
            <p:nvPr/>
          </p:nvSpPr>
          <p:spPr>
            <a:xfrm>
              <a:off x="2205005" y="323144"/>
              <a:ext cx="1080014" cy="541574"/>
            </a:xfrm>
            <a:prstGeom prst="roundRect">
              <a:avLst>
                <a:gd name="adj" fmla="val 588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tried to borrow money from Fahad.</a:t>
              </a:r>
            </a:p>
          </p:txBody>
        </p:sp>
        <p:sp>
          <p:nvSpPr>
            <p:cNvPr id="43" name="TextBox 48">
              <a:extLst>
                <a:ext uri="{FF2B5EF4-FFF2-40B4-BE49-F238E27FC236}">
                  <a16:creationId xmlns:a16="http://schemas.microsoft.com/office/drawing/2014/main" id="{B60E8FC8-9665-A3DB-F2D3-084EFB0EF410}"/>
                </a:ext>
              </a:extLst>
            </p:cNvPr>
            <p:cNvSpPr txBox="1"/>
            <p:nvPr/>
          </p:nvSpPr>
          <p:spPr>
            <a:xfrm>
              <a:off x="3396716" y="243375"/>
              <a:ext cx="918189" cy="701108"/>
            </a:xfrm>
            <a:prstGeom prst="roundRect">
              <a:avLst>
                <a:gd name="adj" fmla="val 6916"/>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 refused to lend money and laughed at Fahad.</a:t>
              </a:r>
            </a:p>
          </p:txBody>
        </p:sp>
        <p:sp>
          <p:nvSpPr>
            <p:cNvPr id="44" name="TextBox 49">
              <a:extLst>
                <a:ext uri="{FF2B5EF4-FFF2-40B4-BE49-F238E27FC236}">
                  <a16:creationId xmlns:a16="http://schemas.microsoft.com/office/drawing/2014/main" id="{1E969A14-A55A-55EF-D6E4-A4AE8A58049F}"/>
                </a:ext>
              </a:extLst>
            </p:cNvPr>
            <p:cNvSpPr txBox="1"/>
            <p:nvPr/>
          </p:nvSpPr>
          <p:spPr>
            <a:xfrm>
              <a:off x="4426602" y="243375"/>
              <a:ext cx="892641" cy="701108"/>
            </a:xfrm>
            <a:prstGeom prst="roundRect">
              <a:avLst>
                <a:gd name="adj" fmla="val 820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found Fahad’s wallet lying near a bench.</a:t>
              </a:r>
            </a:p>
          </p:txBody>
        </p:sp>
        <p:sp>
          <p:nvSpPr>
            <p:cNvPr id="45" name="TextBox 50">
              <a:extLst>
                <a:ext uri="{FF2B5EF4-FFF2-40B4-BE49-F238E27FC236}">
                  <a16:creationId xmlns:a16="http://schemas.microsoft.com/office/drawing/2014/main" id="{986FEF92-0AFC-01E1-A014-7DA32F80B6FF}"/>
                </a:ext>
              </a:extLst>
            </p:cNvPr>
            <p:cNvSpPr txBox="1"/>
            <p:nvPr/>
          </p:nvSpPr>
          <p:spPr>
            <a:xfrm>
              <a:off x="5430940" y="323143"/>
              <a:ext cx="867538" cy="541574"/>
            </a:xfrm>
            <a:prstGeom prst="roundRect">
              <a:avLst>
                <a:gd name="adj" fmla="val 10792"/>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gave the wallet back to Fahad.</a:t>
              </a:r>
            </a:p>
          </p:txBody>
        </p:sp>
        <p:sp>
          <p:nvSpPr>
            <p:cNvPr id="46" name="TextBox 51">
              <a:extLst>
                <a:ext uri="{FF2B5EF4-FFF2-40B4-BE49-F238E27FC236}">
                  <a16:creationId xmlns:a16="http://schemas.microsoft.com/office/drawing/2014/main" id="{49592C01-E85A-F337-932E-6E27B2E4DD0D}"/>
                </a:ext>
              </a:extLst>
            </p:cNvPr>
            <p:cNvSpPr txBox="1"/>
            <p:nvPr/>
          </p:nvSpPr>
          <p:spPr>
            <a:xfrm>
              <a:off x="1282435" y="1402494"/>
              <a:ext cx="811643" cy="211306"/>
            </a:xfrm>
            <a:prstGeom prst="roundRect">
              <a:avLst>
                <a:gd name="adj" fmla="val 11718"/>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lt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7" name="TextBox 52">
              <a:extLst>
                <a:ext uri="{FF2B5EF4-FFF2-40B4-BE49-F238E27FC236}">
                  <a16:creationId xmlns:a16="http://schemas.microsoft.com/office/drawing/2014/main" id="{950574BA-0672-80A5-5EAC-CACAEE458D58}"/>
                </a:ext>
              </a:extLst>
            </p:cNvPr>
            <p:cNvSpPr txBox="1"/>
            <p:nvPr/>
          </p:nvSpPr>
          <p:spPr>
            <a:xfrm>
              <a:off x="2206004" y="1403272"/>
              <a:ext cx="1078987" cy="213402"/>
            </a:xfrm>
            <a:prstGeom prst="roundRect">
              <a:avLst>
                <a:gd name="adj" fmla="val 12539"/>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8" name="TextBox 53">
              <a:extLst>
                <a:ext uri="{FF2B5EF4-FFF2-40B4-BE49-F238E27FC236}">
                  <a16:creationId xmlns:a16="http://schemas.microsoft.com/office/drawing/2014/main" id="{433642E2-6BB3-37C9-5D1C-384F9460AD63}"/>
                </a:ext>
              </a:extLst>
            </p:cNvPr>
            <p:cNvSpPr txBox="1"/>
            <p:nvPr/>
          </p:nvSpPr>
          <p:spPr>
            <a:xfrm>
              <a:off x="3396917" y="1406145"/>
              <a:ext cx="917344" cy="207655"/>
            </a:xfrm>
            <a:prstGeom prst="roundRect">
              <a:avLst>
                <a:gd name="adj" fmla="val 8974"/>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9" name="TextBox 54">
              <a:extLst>
                <a:ext uri="{FF2B5EF4-FFF2-40B4-BE49-F238E27FC236}">
                  <a16:creationId xmlns:a16="http://schemas.microsoft.com/office/drawing/2014/main" id="{5C38B7FA-376B-EDD0-6EF5-C9D360A7AD59}"/>
                </a:ext>
              </a:extLst>
            </p:cNvPr>
            <p:cNvSpPr txBox="1"/>
            <p:nvPr/>
          </p:nvSpPr>
          <p:spPr>
            <a:xfrm>
              <a:off x="4426188" y="1322187"/>
              <a:ext cx="892882" cy="375573"/>
            </a:xfrm>
            <a:prstGeom prst="roundRect">
              <a:avLst>
                <a:gd name="adj" fmla="val 961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He had a mixed feeling.</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0" name="TextBox 55">
              <a:extLst>
                <a:ext uri="{FF2B5EF4-FFF2-40B4-BE49-F238E27FC236}">
                  <a16:creationId xmlns:a16="http://schemas.microsoft.com/office/drawing/2014/main" id="{0E51925D-75BA-56CC-8BF7-AE2770ACD214}"/>
                </a:ext>
              </a:extLst>
            </p:cNvPr>
            <p:cNvSpPr txBox="1"/>
            <p:nvPr/>
          </p:nvSpPr>
          <p:spPr>
            <a:xfrm>
              <a:off x="5422004" y="1404230"/>
              <a:ext cx="876474" cy="211487"/>
            </a:xfrm>
            <a:prstGeom prst="roundRect">
              <a:avLst>
                <a:gd name="adj" fmla="val 12261"/>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51" name="肘形连接符 154">
              <a:extLst>
                <a:ext uri="{FF2B5EF4-FFF2-40B4-BE49-F238E27FC236}">
                  <a16:creationId xmlns:a16="http://schemas.microsoft.com/office/drawing/2014/main" id="{E097F55B-FA48-F0F1-D4C1-4F56B0F206FC}"/>
                </a:ext>
              </a:extLst>
            </p:cNvPr>
            <p:cNvCxnSpPr>
              <a:stCxn id="40" idx="0"/>
              <a:endCxn id="41" idx="1"/>
            </p:cNvCxnSpPr>
            <p:nvPr/>
          </p:nvCxnSpPr>
          <p:spPr>
            <a:xfrm rot="5400000" flipH="1" flipV="1">
              <a:off x="802277" y="421290"/>
              <a:ext cx="307525" cy="652803"/>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2" name="肘形连接符 155">
              <a:extLst>
                <a:ext uri="{FF2B5EF4-FFF2-40B4-BE49-F238E27FC236}">
                  <a16:creationId xmlns:a16="http://schemas.microsoft.com/office/drawing/2014/main" id="{50504DC3-1A81-62F7-DFCA-EA5993FC3F65}"/>
                </a:ext>
              </a:extLst>
            </p:cNvPr>
            <p:cNvCxnSpPr>
              <a:stCxn id="40" idx="2"/>
              <a:endCxn id="46" idx="1"/>
            </p:cNvCxnSpPr>
            <p:nvPr/>
          </p:nvCxnSpPr>
          <p:spPr>
            <a:xfrm rot="16200000" flipH="1">
              <a:off x="866796" y="1092508"/>
              <a:ext cx="178481" cy="652796"/>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3" name="直接箭头连接符 52">
              <a:extLst>
                <a:ext uri="{FF2B5EF4-FFF2-40B4-BE49-F238E27FC236}">
                  <a16:creationId xmlns:a16="http://schemas.microsoft.com/office/drawing/2014/main" id="{4764D1A7-5E31-1B1B-E1C2-0BBF54BE04F3}"/>
                </a:ext>
              </a:extLst>
            </p:cNvPr>
            <p:cNvCxnSpPr>
              <a:stCxn id="43" idx="3"/>
              <a:endCxn id="44" idx="1"/>
            </p:cNvCxnSpPr>
            <p:nvPr/>
          </p:nvCxnSpPr>
          <p:spPr>
            <a:xfrm>
              <a:off x="4314905" y="593929"/>
              <a:ext cx="111697"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4" name="直接箭头连接符 53">
              <a:extLst>
                <a:ext uri="{FF2B5EF4-FFF2-40B4-BE49-F238E27FC236}">
                  <a16:creationId xmlns:a16="http://schemas.microsoft.com/office/drawing/2014/main" id="{1945821B-CD9C-0956-5E74-9CEB814421B5}"/>
                </a:ext>
              </a:extLst>
            </p:cNvPr>
            <p:cNvCxnSpPr>
              <a:stCxn id="41" idx="3"/>
              <a:endCxn id="42" idx="1"/>
            </p:cNvCxnSpPr>
            <p:nvPr/>
          </p:nvCxnSpPr>
          <p:spPr>
            <a:xfrm>
              <a:off x="2093308" y="593929"/>
              <a:ext cx="111697" cy="2"/>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5" name="直接箭头连接符 54">
              <a:extLst>
                <a:ext uri="{FF2B5EF4-FFF2-40B4-BE49-F238E27FC236}">
                  <a16:creationId xmlns:a16="http://schemas.microsoft.com/office/drawing/2014/main" id="{FF1A8213-90D4-53B5-270A-80C6D5310615}"/>
                </a:ext>
              </a:extLst>
            </p:cNvPr>
            <p:cNvCxnSpPr>
              <a:stCxn id="42" idx="3"/>
              <a:endCxn id="43" idx="1"/>
            </p:cNvCxnSpPr>
            <p:nvPr/>
          </p:nvCxnSpPr>
          <p:spPr>
            <a:xfrm flipV="1">
              <a:off x="3285018" y="593929"/>
              <a:ext cx="111697" cy="2"/>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6" name="直接箭头连接符 55">
              <a:extLst>
                <a:ext uri="{FF2B5EF4-FFF2-40B4-BE49-F238E27FC236}">
                  <a16:creationId xmlns:a16="http://schemas.microsoft.com/office/drawing/2014/main" id="{4DF50F12-9D32-8B29-63E5-3836DEC0B4C4}"/>
                </a:ext>
              </a:extLst>
            </p:cNvPr>
            <p:cNvCxnSpPr>
              <a:stCxn id="44" idx="3"/>
              <a:endCxn id="45" idx="1"/>
            </p:cNvCxnSpPr>
            <p:nvPr/>
          </p:nvCxnSpPr>
          <p:spPr>
            <a:xfrm>
              <a:off x="5319243" y="593929"/>
              <a:ext cx="11169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7" name="直接箭头连接符 56">
              <a:extLst>
                <a:ext uri="{FF2B5EF4-FFF2-40B4-BE49-F238E27FC236}">
                  <a16:creationId xmlns:a16="http://schemas.microsoft.com/office/drawing/2014/main" id="{C4D425BD-74DC-3EDB-9E94-FE24638B7EDE}"/>
                </a:ext>
              </a:extLst>
            </p:cNvPr>
            <p:cNvCxnSpPr>
              <a:stCxn id="46" idx="3"/>
              <a:endCxn id="47" idx="1"/>
            </p:cNvCxnSpPr>
            <p:nvPr/>
          </p:nvCxnSpPr>
          <p:spPr>
            <a:xfrm>
              <a:off x="2094078" y="1508147"/>
              <a:ext cx="111926" cy="1826"/>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8" name="直接箭头连接符 57">
              <a:extLst>
                <a:ext uri="{FF2B5EF4-FFF2-40B4-BE49-F238E27FC236}">
                  <a16:creationId xmlns:a16="http://schemas.microsoft.com/office/drawing/2014/main" id="{C01450A1-AC7B-050F-5C83-ADF8A1D4CB62}"/>
                </a:ext>
              </a:extLst>
            </p:cNvPr>
            <p:cNvCxnSpPr>
              <a:stCxn id="47" idx="3"/>
              <a:endCxn id="48" idx="1"/>
            </p:cNvCxnSpPr>
            <p:nvPr/>
          </p:nvCxnSpPr>
          <p:spPr>
            <a:xfrm>
              <a:off x="3284991" y="1509973"/>
              <a:ext cx="111926"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9" name="直接箭头连接符 58">
              <a:extLst>
                <a:ext uri="{FF2B5EF4-FFF2-40B4-BE49-F238E27FC236}">
                  <a16:creationId xmlns:a16="http://schemas.microsoft.com/office/drawing/2014/main" id="{D382F2B6-F9E3-8447-AF03-470830B699A5}"/>
                </a:ext>
              </a:extLst>
            </p:cNvPr>
            <p:cNvCxnSpPr>
              <a:stCxn id="48" idx="3"/>
              <a:endCxn id="49" idx="1"/>
            </p:cNvCxnSpPr>
            <p:nvPr/>
          </p:nvCxnSpPr>
          <p:spPr>
            <a:xfrm>
              <a:off x="4314261" y="1509973"/>
              <a:ext cx="11192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60" name="直接箭头连接符 59">
              <a:extLst>
                <a:ext uri="{FF2B5EF4-FFF2-40B4-BE49-F238E27FC236}">
                  <a16:creationId xmlns:a16="http://schemas.microsoft.com/office/drawing/2014/main" id="{408F758B-FBBB-B973-94F2-569D7E7E43F4}"/>
                </a:ext>
              </a:extLst>
            </p:cNvPr>
            <p:cNvCxnSpPr>
              <a:stCxn id="49" idx="3"/>
              <a:endCxn id="50" idx="1"/>
            </p:cNvCxnSpPr>
            <p:nvPr/>
          </p:nvCxnSpPr>
          <p:spPr>
            <a:xfrm>
              <a:off x="5319070" y="1509974"/>
              <a:ext cx="102935"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sp>
          <p:nvSpPr>
            <p:cNvPr id="61" name="TextBox 164">
              <a:extLst>
                <a:ext uri="{FF2B5EF4-FFF2-40B4-BE49-F238E27FC236}">
                  <a16:creationId xmlns:a16="http://schemas.microsoft.com/office/drawing/2014/main" id="{0046C5AB-C33F-D22B-91CC-3642CE862B76}"/>
                </a:ext>
              </a:extLst>
            </p:cNvPr>
            <p:cNvSpPr txBox="1"/>
            <p:nvPr/>
          </p:nvSpPr>
          <p:spPr>
            <a:xfrm>
              <a:off x="623887" y="402440"/>
              <a:ext cx="487290"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事件</a:t>
              </a: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2" name="TextBox 165">
              <a:extLst>
                <a:ext uri="{FF2B5EF4-FFF2-40B4-BE49-F238E27FC236}">
                  <a16:creationId xmlns:a16="http://schemas.microsoft.com/office/drawing/2014/main" id="{8F99C10A-FAA1-537D-AA4F-C92AC758433F}"/>
                </a:ext>
              </a:extLst>
            </p:cNvPr>
            <p:cNvSpPr txBox="1"/>
            <p:nvPr/>
          </p:nvSpPr>
          <p:spPr>
            <a:xfrm>
              <a:off x="623887" y="1515808"/>
              <a:ext cx="487925"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情感线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3" name="圆角矩形 174">
              <a:extLst>
                <a:ext uri="{FF2B5EF4-FFF2-40B4-BE49-F238E27FC236}">
                  <a16:creationId xmlns:a16="http://schemas.microsoft.com/office/drawing/2014/main" id="{0868BEE7-F551-FE43-B2B3-694F1E1B8507}"/>
                </a:ext>
              </a:extLst>
            </p:cNvPr>
            <p:cNvSpPr/>
            <p:nvPr/>
          </p:nvSpPr>
          <p:spPr>
            <a:xfrm>
              <a:off x="5370166" y="116581"/>
              <a:ext cx="974515" cy="1597302"/>
            </a:xfrm>
            <a:prstGeom prst="roundRect">
              <a:avLst>
                <a:gd name="adj" fmla="val 6679"/>
              </a:avLst>
            </a:prstGeom>
            <a:noFill/>
            <a:ln w="9525">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4" name="TextBox 175">
              <a:extLst>
                <a:ext uri="{FF2B5EF4-FFF2-40B4-BE49-F238E27FC236}">
                  <a16:creationId xmlns:a16="http://schemas.microsoft.com/office/drawing/2014/main" id="{6E2BA9D7-8B05-46FC-FE26-604F8A895C1F}"/>
                </a:ext>
              </a:extLst>
            </p:cNvPr>
            <p:cNvSpPr txBox="1"/>
            <p:nvPr/>
          </p:nvSpPr>
          <p:spPr>
            <a:xfrm>
              <a:off x="5440861" y="1079344"/>
              <a:ext cx="857885" cy="156897"/>
            </a:xfrm>
            <a:prstGeom prst="rect">
              <a:avLst/>
            </a:prstGeom>
            <a:noFill/>
          </p:spPr>
          <p:txBody>
            <a:bodyPr wrap="square" lIns="36000" tIns="0" rIns="3600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5" name="TextBox 177">
              <a:extLst>
                <a:ext uri="{FF2B5EF4-FFF2-40B4-BE49-F238E27FC236}">
                  <a16:creationId xmlns:a16="http://schemas.microsoft.com/office/drawing/2014/main" id="{FF1F3FCD-0CFA-8ED0-66B0-7C6FC635906B}"/>
                </a:ext>
              </a:extLst>
            </p:cNvPr>
            <p:cNvSpPr txBox="1"/>
            <p:nvPr/>
          </p:nvSpPr>
          <p:spPr>
            <a:xfrm>
              <a:off x="1557906" y="1065237"/>
              <a:ext cx="287655"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6" name="TextBox 178">
              <a:extLst>
                <a:ext uri="{FF2B5EF4-FFF2-40B4-BE49-F238E27FC236}">
                  <a16:creationId xmlns:a16="http://schemas.microsoft.com/office/drawing/2014/main" id="{A9BE9F2F-6DA6-FCF2-1874-910B27A84F34}"/>
                </a:ext>
              </a:extLst>
            </p:cNvPr>
            <p:cNvSpPr txBox="1"/>
            <p:nvPr/>
          </p:nvSpPr>
          <p:spPr>
            <a:xfrm>
              <a:off x="2633773" y="1069932"/>
              <a:ext cx="288290"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7" name="TextBox 179">
              <a:extLst>
                <a:ext uri="{FF2B5EF4-FFF2-40B4-BE49-F238E27FC236}">
                  <a16:creationId xmlns:a16="http://schemas.microsoft.com/office/drawing/2014/main" id="{97F963F3-DB47-7828-D336-C5A8689E5959}"/>
                </a:ext>
              </a:extLst>
            </p:cNvPr>
            <p:cNvSpPr txBox="1"/>
            <p:nvPr/>
          </p:nvSpPr>
          <p:spPr>
            <a:xfrm>
              <a:off x="3718567" y="1065237"/>
              <a:ext cx="288290"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sp>
        <p:nvSpPr>
          <p:cNvPr id="81" name="文本框 80">
            <a:extLst>
              <a:ext uri="{FF2B5EF4-FFF2-40B4-BE49-F238E27FC236}">
                <a16:creationId xmlns:a16="http://schemas.microsoft.com/office/drawing/2014/main" id="{276A1977-7C9F-BC2D-ACAC-C68A9B8670A1}"/>
              </a:ext>
            </a:extLst>
          </p:cNvPr>
          <p:cNvSpPr txBox="1"/>
          <p:nvPr/>
        </p:nvSpPr>
        <p:spPr>
          <a:xfrm>
            <a:off x="1045046" y="4585910"/>
            <a:ext cx="8378320" cy="193899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在①②③三个事件发生时，</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分别有怎样的情感？</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He felt helpless.</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He felt embarrassed.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 He felt a spark of hope.</a:t>
            </a:r>
          </a:p>
        </p:txBody>
      </p:sp>
      <p:sp>
        <p:nvSpPr>
          <p:cNvPr id="68" name="文本框 67">
            <a:extLst>
              <a:ext uri="{FF2B5EF4-FFF2-40B4-BE49-F238E27FC236}">
                <a16:creationId xmlns:a16="http://schemas.microsoft.com/office/drawing/2014/main" id="{F79DFA90-BDAF-D946-9F65-39EF4914438C}"/>
              </a:ext>
            </a:extLst>
          </p:cNvPr>
          <p:cNvSpPr txBox="1"/>
          <p:nvPr/>
        </p:nvSpPr>
        <p:spPr>
          <a:xfrm>
            <a:off x="2631700"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9" name="文本框 68">
            <a:extLst>
              <a:ext uri="{FF2B5EF4-FFF2-40B4-BE49-F238E27FC236}">
                <a16:creationId xmlns:a16="http://schemas.microsoft.com/office/drawing/2014/main" id="{D5DEC243-ABFA-C779-92B7-9CC6945597F3}"/>
              </a:ext>
            </a:extLst>
          </p:cNvPr>
          <p:cNvSpPr txBox="1"/>
          <p:nvPr/>
        </p:nvSpPr>
        <p:spPr>
          <a:xfrm>
            <a:off x="4546345"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a:t>
            </a:r>
          </a:p>
        </p:txBody>
      </p:sp>
      <p:sp>
        <p:nvSpPr>
          <p:cNvPr id="70" name="文本框 69">
            <a:extLst>
              <a:ext uri="{FF2B5EF4-FFF2-40B4-BE49-F238E27FC236}">
                <a16:creationId xmlns:a16="http://schemas.microsoft.com/office/drawing/2014/main" id="{B20B44E7-BF53-C358-C7DB-BAD6E4986E97}"/>
              </a:ext>
            </a:extLst>
          </p:cNvPr>
          <p:cNvSpPr txBox="1"/>
          <p:nvPr/>
        </p:nvSpPr>
        <p:spPr>
          <a:xfrm>
            <a:off x="6444635"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892732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69" grpId="0"/>
      <p:bldP spid="7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id="{ED0D0DD0-9F43-F5B3-A452-51AA6778E8C7}"/>
              </a:ext>
            </a:extLst>
          </p:cNvPr>
          <p:cNvSpPr txBox="1"/>
          <p:nvPr/>
        </p:nvSpPr>
        <p:spPr>
          <a:xfrm>
            <a:off x="603259" y="2074943"/>
            <a:ext cx="10972783" cy="1384995"/>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原文中含有不少伏笔，可以根据它们合理推测后续可能发生的一些情节，如：</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indent="0">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 was a 13-year-old boy who was very honest and hardworking. </a:t>
            </a:r>
          </a:p>
          <a:p>
            <a:pPr indent="0">
              <a:lnSpc>
                <a:spcPct val="14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Recently, he had entered a new school, so he had no friends yet.</a:t>
            </a:r>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8" name="直接连接符 7">
            <a:extLst>
              <a:ext uri="{FF2B5EF4-FFF2-40B4-BE49-F238E27FC236}">
                <a16:creationId xmlns:a16="http://schemas.microsoft.com/office/drawing/2014/main" id="{1F8718DC-6E44-5408-507A-F2DFA52D8B58}"/>
              </a:ext>
            </a:extLst>
          </p:cNvPr>
          <p:cNvCxnSpPr/>
          <p:nvPr/>
        </p:nvCxnSpPr>
        <p:spPr>
          <a:xfrm>
            <a:off x="3907700" y="2958320"/>
            <a:ext cx="3906264"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id="{2668836C-24B4-EF24-9620-91BC46F33537}"/>
              </a:ext>
            </a:extLst>
          </p:cNvPr>
          <p:cNvCxnSpPr/>
          <p:nvPr/>
        </p:nvCxnSpPr>
        <p:spPr>
          <a:xfrm>
            <a:off x="5023262" y="3385399"/>
            <a:ext cx="2410690"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）伏笔与呼应</a:t>
            </a:r>
          </a:p>
        </p:txBody>
      </p:sp>
      <p:grpSp>
        <p:nvGrpSpPr>
          <p:cNvPr id="4" name="组合 3">
            <a:extLst>
              <a:ext uri="{FF2B5EF4-FFF2-40B4-BE49-F238E27FC236}">
                <a16:creationId xmlns:a16="http://schemas.microsoft.com/office/drawing/2014/main" id="{E8B5273B-6D0B-B90F-E0EA-5579FC23D7EA}"/>
              </a:ext>
            </a:extLst>
          </p:cNvPr>
          <p:cNvGrpSpPr/>
          <p:nvPr/>
        </p:nvGrpSpPr>
        <p:grpSpPr>
          <a:xfrm>
            <a:off x="695325" y="3836709"/>
            <a:ext cx="10823575" cy="2073251"/>
            <a:chOff x="695325" y="4711096"/>
            <a:chExt cx="10823575" cy="2073251"/>
          </a:xfrm>
        </p:grpSpPr>
        <p:sp>
          <p:nvSpPr>
            <p:cNvPr id="81" name="文本框 80">
              <a:extLst>
                <a:ext uri="{FF2B5EF4-FFF2-40B4-BE49-F238E27FC236}">
                  <a16:creationId xmlns:a16="http://schemas.microsoft.com/office/drawing/2014/main" id="{276A1977-7C9F-BC2D-ACAC-C68A9B8670A1}"/>
                </a:ext>
              </a:extLst>
            </p:cNvPr>
            <p:cNvSpPr txBox="1"/>
            <p:nvPr/>
          </p:nvSpPr>
          <p:spPr>
            <a:xfrm>
              <a:off x="695325" y="4947383"/>
              <a:ext cx="10823575" cy="1836964"/>
            </a:xfrm>
            <a:prstGeom prst="rect">
              <a:avLst/>
            </a:prstGeom>
            <a:solidFill>
              <a:schemeClr val="accent5">
                <a:lumMod val="20000"/>
                <a:lumOff val="80000"/>
              </a:schemeClr>
            </a:solidFill>
            <a:ln>
              <a:solidFill>
                <a:schemeClr val="accent5">
                  <a:lumMod val="40000"/>
                  <a:lumOff val="60000"/>
                </a:schemeClr>
              </a:solidFill>
            </a:ln>
            <a:effectLst>
              <a:outerShdw blurRad="50800" dist="38100" algn="l" rotWithShape="0">
                <a:prstClr val="black">
                  <a:alpha val="40000"/>
                </a:prstClr>
              </a:outerShdw>
            </a:effectLst>
          </p:spPr>
          <p:txBody>
            <a:bodyPr wrap="square" tIns="108000"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第一句话点明了</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诚实、正直的品质，续写部分</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面对抉择时最终的举动应该符合这一点，所以可以推测出</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将捡到的钱包还给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的情节；而第二句话说明了</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在刚到新学校时的处境</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没有朋友，可以推测在续写部分</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拾金不昧的行为获得了</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以及其他同学的赞赏和认同之后，</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应该会结识一些新的朋友。</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5" name="矩形: 圆角 34">
              <a:extLst>
                <a:ext uri="{FF2B5EF4-FFF2-40B4-BE49-F238E27FC236}">
                  <a16:creationId xmlns:a16="http://schemas.microsoft.com/office/drawing/2014/main" id="{32C1474D-97CA-B6C1-DB1F-526E828EB9FA}"/>
                </a:ext>
              </a:extLst>
            </p:cNvPr>
            <p:cNvSpPr/>
            <p:nvPr/>
          </p:nvSpPr>
          <p:spPr>
            <a:xfrm>
              <a:off x="695325" y="4711096"/>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分析</a:t>
              </a:r>
            </a:p>
          </p:txBody>
        </p:sp>
      </p:grpSp>
    </p:spTree>
    <p:custDataLst>
      <p:tags r:id="rId2"/>
    </p:custDataLst>
    <p:extLst>
      <p:ext uri="{BB962C8B-B14F-4D97-AF65-F5344CB8AC3E}">
        <p14:creationId xmlns:p14="http://schemas.microsoft.com/office/powerpoint/2010/main" val="19346816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id="{ED0D0DD0-9F43-F5B3-A452-51AA6778E8C7}"/>
              </a:ext>
            </a:extLst>
          </p:cNvPr>
          <p:cNvSpPr txBox="1"/>
          <p:nvPr/>
        </p:nvSpPr>
        <p:spPr>
          <a:xfrm>
            <a:off x="603259" y="2364897"/>
            <a:ext cx="10972783" cy="2092881"/>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school, Asad could not pay attention to anything and wanted the bell to ring so that he could buy something to eat. </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Not knowing what to do, he walked out of the classroom and sat on a bench in front of the canteen.</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a:t>
            </a:r>
          </a:p>
        </p:txBody>
      </p:sp>
      <p:cxnSp>
        <p:nvCxnSpPr>
          <p:cNvPr id="10" name="直接连接符 9">
            <a:extLst>
              <a:ext uri="{FF2B5EF4-FFF2-40B4-BE49-F238E27FC236}">
                <a16:creationId xmlns:a16="http://schemas.microsoft.com/office/drawing/2014/main" id="{5445BF3A-8CB3-DB30-08B1-4AE8759C11A0}"/>
              </a:ext>
            </a:extLst>
          </p:cNvPr>
          <p:cNvCxnSpPr/>
          <p:nvPr/>
        </p:nvCxnSpPr>
        <p:spPr>
          <a:xfrm>
            <a:off x="11127180" y="2839840"/>
            <a:ext cx="372601"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）伏笔与呼应</a:t>
            </a:r>
          </a:p>
        </p:txBody>
      </p:sp>
      <p:sp>
        <p:nvSpPr>
          <p:cNvPr id="35" name="矩形: 圆角 34">
            <a:extLst>
              <a:ext uri="{FF2B5EF4-FFF2-40B4-BE49-F238E27FC236}">
                <a16:creationId xmlns:a16="http://schemas.microsoft.com/office/drawing/2014/main" id="{32C1474D-97CA-B6C1-DB1F-526E828EB9FA}"/>
              </a:ext>
            </a:extLst>
          </p:cNvPr>
          <p:cNvSpPr/>
          <p:nvPr/>
        </p:nvSpPr>
        <p:spPr>
          <a:xfrm>
            <a:off x="1190342" y="2000415"/>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练习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8" name="文本框 7">
            <a:extLst>
              <a:ext uri="{FF2B5EF4-FFF2-40B4-BE49-F238E27FC236}">
                <a16:creationId xmlns:a16="http://schemas.microsoft.com/office/drawing/2014/main" id="{E2C8D318-47F0-8176-498C-5C00F7CA6361}"/>
              </a:ext>
            </a:extLst>
          </p:cNvPr>
          <p:cNvSpPr txBox="1"/>
          <p:nvPr/>
        </p:nvSpPr>
        <p:spPr>
          <a:xfrm>
            <a:off x="1102205" y="3837161"/>
            <a:ext cx="10385701" cy="5044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归还钱包之后，</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请</a:t>
            </a: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吃午饭（或借给了</a:t>
            </a: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一些钱吃午饭）。</a:t>
            </a:r>
          </a:p>
        </p:txBody>
      </p:sp>
      <p:sp>
        <p:nvSpPr>
          <p:cNvPr id="12" name="TextBox 5"/>
          <p:cNvSpPr txBox="1"/>
          <p:nvPr/>
        </p:nvSpPr>
        <p:spPr>
          <a:xfrm>
            <a:off x="2190944" y="2000415"/>
            <a:ext cx="738978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rPr>
              <a:t>结合文中出现的以下伏笔，预测续写部分可能出现的情节。</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endParaRPr>
          </a:p>
        </p:txBody>
      </p:sp>
      <p:cxnSp>
        <p:nvCxnSpPr>
          <p:cNvPr id="11" name="直接连接符 10">
            <a:extLst>
              <a:ext uri="{FF2B5EF4-FFF2-40B4-BE49-F238E27FC236}">
                <a16:creationId xmlns:a16="http://schemas.microsoft.com/office/drawing/2014/main" id="{5445BF3A-8CB3-DB30-08B1-4AE8759C11A0}"/>
              </a:ext>
            </a:extLst>
          </p:cNvPr>
          <p:cNvCxnSpPr/>
          <p:nvPr/>
        </p:nvCxnSpPr>
        <p:spPr>
          <a:xfrm>
            <a:off x="686384" y="3299632"/>
            <a:ext cx="1691458"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直接连接符 12">
            <a:extLst>
              <a:ext uri="{FF2B5EF4-FFF2-40B4-BE49-F238E27FC236}">
                <a16:creationId xmlns:a16="http://schemas.microsoft.com/office/drawing/2014/main" id="{5445BF3A-8CB3-DB30-08B1-4AE8759C11A0}"/>
              </a:ext>
            </a:extLst>
          </p:cNvPr>
          <p:cNvCxnSpPr/>
          <p:nvPr/>
        </p:nvCxnSpPr>
        <p:spPr>
          <a:xfrm>
            <a:off x="7419897" y="3754739"/>
            <a:ext cx="3719158"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Tree>
    <p:custDataLst>
      <p:tags r:id="rId3"/>
    </p:custDataLst>
    <p:extLst>
      <p:ext uri="{BB962C8B-B14F-4D97-AF65-F5344CB8AC3E}">
        <p14:creationId xmlns:p14="http://schemas.microsoft.com/office/powerpoint/2010/main" val="40474190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）主次人物</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933866"/>
            <a:ext cx="10972783"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故事主要讲述了</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两位同学之间围绕借钱发生的故事，因此</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是主要人物，班上的其他同学是次要人物。续写部分可能出现的人物有：</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7">
            <a:extLst>
              <a:ext uri="{FF2B5EF4-FFF2-40B4-BE49-F238E27FC236}">
                <a16:creationId xmlns:a16="http://schemas.microsoft.com/office/drawing/2014/main" id="{E2C8D318-47F0-8176-498C-5C00F7CA6361}"/>
              </a:ext>
            </a:extLst>
          </p:cNvPr>
          <p:cNvSpPr txBox="1"/>
          <p:nvPr/>
        </p:nvSpPr>
        <p:spPr>
          <a:xfrm>
            <a:off x="7705600" y="2372101"/>
            <a:ext cx="2887188" cy="55399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及其他同学</a:t>
            </a:r>
          </a:p>
        </p:txBody>
      </p:sp>
    </p:spTree>
    <p:custDataLst>
      <p:tags r:id="rId2"/>
    </p:custDataLst>
    <p:extLst>
      <p:ext uri="{BB962C8B-B14F-4D97-AF65-F5344CB8AC3E}">
        <p14:creationId xmlns:p14="http://schemas.microsoft.com/office/powerpoint/2010/main" val="29327412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id="{ED0D0DD0-9F43-F5B3-A452-51AA6778E8C7}"/>
              </a:ext>
            </a:extLst>
          </p:cNvPr>
          <p:cNvSpPr txBox="1"/>
          <p:nvPr/>
        </p:nvSpPr>
        <p:spPr>
          <a:xfrm>
            <a:off x="603259" y="1933866"/>
            <a:ext cx="10972783" cy="36317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原文中评价</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时使用了傲慢（</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arrogant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）一词，以下句子运用了哪些描写手法来体现</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的傲慢？在续写段落中可以设计什么情节来印证这样的特点？</a:t>
            </a:r>
          </a:p>
          <a:p>
            <a:r>
              <a:rPr lang="en-US" altLang="zh-CN"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 laughed a lot and said, “I knew you were a loser, maybe a beggar?” </a:t>
            </a:r>
          </a:p>
          <a:p>
            <a:r>
              <a:rPr lang="en-US" altLang="zh-CN"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...he remembered Fahad showing it to his friends and telling them that his uncle had bought it for him from the UK</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p:txBody>
      </p:sp>
      <p:sp>
        <p:nvSpPr>
          <p:cNvPr id="8" name="文本框 7">
            <a:extLst>
              <a:ext uri="{FF2B5EF4-FFF2-40B4-BE49-F238E27FC236}">
                <a16:creationId xmlns:a16="http://schemas.microsoft.com/office/drawing/2014/main" id="{E2C8D318-47F0-8176-498C-5C00F7CA6361}"/>
              </a:ext>
            </a:extLst>
          </p:cNvPr>
          <p:cNvSpPr txBox="1"/>
          <p:nvPr/>
        </p:nvSpPr>
        <p:spPr>
          <a:xfrm>
            <a:off x="785586" y="4195362"/>
            <a:ext cx="10790456" cy="123546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动作描写、语言描写。在续写的第一段可以通过描写当</a:t>
            </a: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去归还钱包时，不知情的</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又嘲笑了</a:t>
            </a:r>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一番来印证这一点。</a:t>
            </a:r>
          </a:p>
        </p:txBody>
      </p:sp>
      <p:cxnSp>
        <p:nvCxnSpPr>
          <p:cNvPr id="6" name="直接连接符 5">
            <a:extLst>
              <a:ext uri="{FF2B5EF4-FFF2-40B4-BE49-F238E27FC236}">
                <a16:creationId xmlns:a16="http://schemas.microsoft.com/office/drawing/2014/main" id="{52D3FE99-852A-FA0A-CD97-CE82D7D5F02A}"/>
              </a:ext>
            </a:extLst>
          </p:cNvPr>
          <p:cNvCxnSpPr/>
          <p:nvPr/>
        </p:nvCxnSpPr>
        <p:spPr>
          <a:xfrm>
            <a:off x="4227653" y="3334455"/>
            <a:ext cx="4239453" cy="0"/>
          </a:xfrm>
          <a:prstGeom prst="line">
            <a:avLst/>
          </a:prstGeom>
          <a:ln w="762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B9F61024-A018-1777-6BBB-2BEDA8CE70AA}"/>
              </a:ext>
            </a:extLst>
          </p:cNvPr>
          <p:cNvCxnSpPr/>
          <p:nvPr/>
        </p:nvCxnSpPr>
        <p:spPr>
          <a:xfrm>
            <a:off x="8312729" y="3784007"/>
            <a:ext cx="3215813" cy="1"/>
          </a:xfrm>
          <a:prstGeom prst="line">
            <a:avLst/>
          </a:prstGeom>
          <a:ln w="76200">
            <a:solidFill>
              <a:srgbClr val="327DFA"/>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）人物特点</a:t>
            </a:r>
          </a:p>
        </p:txBody>
      </p:sp>
      <p:sp>
        <p:nvSpPr>
          <p:cNvPr id="14" name="文本框 13">
            <a:extLst>
              <a:ext uri="{FF2B5EF4-FFF2-40B4-BE49-F238E27FC236}">
                <a16:creationId xmlns:a16="http://schemas.microsoft.com/office/drawing/2014/main" id="{318C13E8-2270-FFDF-153D-26833E4433D5}"/>
              </a:ext>
            </a:extLst>
          </p:cNvPr>
          <p:cNvSpPr txBox="1"/>
          <p:nvPr/>
        </p:nvSpPr>
        <p:spPr>
          <a:xfrm>
            <a:off x="8905325" y="2971173"/>
            <a:ext cx="1368000" cy="400110"/>
          </a:xfrm>
          <a:prstGeom prst="rect">
            <a:avLst/>
          </a:prstGeom>
          <a:solidFill>
            <a:srgbClr val="327DFA"/>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语言描写</a:t>
            </a:r>
          </a:p>
        </p:txBody>
      </p:sp>
      <p:sp>
        <p:nvSpPr>
          <p:cNvPr id="15" name="文本框 14">
            <a:extLst>
              <a:ext uri="{FF2B5EF4-FFF2-40B4-BE49-F238E27FC236}">
                <a16:creationId xmlns:a16="http://schemas.microsoft.com/office/drawing/2014/main" id="{8EC4A7CD-10E1-44BF-9715-14A3AB341271}"/>
              </a:ext>
            </a:extLst>
          </p:cNvPr>
          <p:cNvSpPr txBox="1"/>
          <p:nvPr/>
        </p:nvSpPr>
        <p:spPr>
          <a:xfrm>
            <a:off x="295848" y="2971173"/>
            <a:ext cx="729103" cy="707886"/>
          </a:xfrm>
          <a:prstGeom prst="rect">
            <a:avLst/>
          </a:prstGeom>
          <a:solidFill>
            <a:schemeClr val="accent2"/>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动作</a:t>
            </a:r>
            <a:endParaRPr lang="en-US" altLang="zh-CN"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描写</a:t>
            </a:r>
          </a:p>
        </p:txBody>
      </p:sp>
      <p:cxnSp>
        <p:nvCxnSpPr>
          <p:cNvPr id="17" name="直接连接符 16">
            <a:extLst>
              <a:ext uri="{FF2B5EF4-FFF2-40B4-BE49-F238E27FC236}">
                <a16:creationId xmlns:a16="http://schemas.microsoft.com/office/drawing/2014/main" id="{B9F61024-A018-1777-6BBB-2BEDA8CE70AA}"/>
              </a:ext>
            </a:extLst>
          </p:cNvPr>
          <p:cNvCxnSpPr/>
          <p:nvPr/>
        </p:nvCxnSpPr>
        <p:spPr>
          <a:xfrm>
            <a:off x="1801569" y="3334455"/>
            <a:ext cx="1381019"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直接连接符 21">
            <a:extLst>
              <a:ext uri="{FF2B5EF4-FFF2-40B4-BE49-F238E27FC236}">
                <a16:creationId xmlns:a16="http://schemas.microsoft.com/office/drawing/2014/main" id="{B9F61024-A018-1777-6BBB-2BEDA8CE70AA}"/>
              </a:ext>
            </a:extLst>
          </p:cNvPr>
          <p:cNvCxnSpPr/>
          <p:nvPr/>
        </p:nvCxnSpPr>
        <p:spPr>
          <a:xfrm flipV="1">
            <a:off x="696025" y="4250702"/>
            <a:ext cx="1275278" cy="1"/>
          </a:xfrm>
          <a:prstGeom prst="line">
            <a:avLst/>
          </a:prstGeom>
          <a:ln w="76200">
            <a:solidFill>
              <a:srgbClr val="327DFA"/>
            </a:solidFill>
          </a:ln>
        </p:spPr>
        <p:style>
          <a:lnRef idx="1">
            <a:schemeClr val="accent1"/>
          </a:lnRef>
          <a:fillRef idx="0">
            <a:schemeClr val="accent1"/>
          </a:fillRef>
          <a:effectRef idx="0">
            <a:schemeClr val="accent1"/>
          </a:effectRef>
          <a:fontRef idx="minor">
            <a:schemeClr val="tx1"/>
          </a:fontRef>
        </p:style>
      </p:cxnSp>
    </p:spTree>
    <p:custDataLst>
      <p:tags r:id="rId3"/>
    </p:custDataLst>
    <p:extLst>
      <p:ext uri="{BB962C8B-B14F-4D97-AF65-F5344CB8AC3E}">
        <p14:creationId xmlns:p14="http://schemas.microsoft.com/office/powerpoint/2010/main" val="397061291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 presetClass="entr" presetSubtype="0" dur="1"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15"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故事环境</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id="{ED0D0DD0-9F43-F5B3-A452-51AA6778E8C7}"/>
              </a:ext>
            </a:extLst>
          </p:cNvPr>
          <p:cNvSpPr txBox="1"/>
          <p:nvPr/>
        </p:nvSpPr>
        <p:spPr>
          <a:xfrm>
            <a:off x="491319" y="1359843"/>
            <a:ext cx="11191159"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故事前文的环境属于（☐自然环境 ☐社会环境），地点主要设置在</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，续写部分可能出现的地点：</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文本框 3">
            <a:extLst>
              <a:ext uri="{FF2B5EF4-FFF2-40B4-BE49-F238E27FC236}">
                <a16:creationId xmlns:a16="http://schemas.microsoft.com/office/drawing/2014/main" id="{E9DA77E4-1D31-6FCF-5F98-6A8252A04D22}"/>
              </a:ext>
            </a:extLst>
          </p:cNvPr>
          <p:cNvSpPr txBox="1"/>
          <p:nvPr/>
        </p:nvSpPr>
        <p:spPr>
          <a:xfrm>
            <a:off x="8627941" y="1440441"/>
            <a:ext cx="240423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校园</a:t>
            </a: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餐厅前的长椅</a:t>
            </a:r>
          </a:p>
        </p:txBody>
      </p:sp>
      <p:sp>
        <p:nvSpPr>
          <p:cNvPr id="5" name="iconfont-1043-169336">
            <a:extLst>
              <a:ext uri="{FF2B5EF4-FFF2-40B4-BE49-F238E27FC236}">
                <a16:creationId xmlns:a16="http://schemas.microsoft.com/office/drawing/2014/main" id="{B1562CCF-E320-4DE9-D32B-464119AA001A}"/>
              </a:ext>
            </a:extLst>
          </p:cNvPr>
          <p:cNvSpPr/>
          <p:nvPr/>
        </p:nvSpPr>
        <p:spPr>
          <a:xfrm>
            <a:off x="5072373" y="145863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EB1FEE14-FE7F-DF83-5197-F26BEB49FB1B}"/>
              </a:ext>
            </a:extLst>
          </p:cNvPr>
          <p:cNvSpPr txBox="1"/>
          <p:nvPr/>
        </p:nvSpPr>
        <p:spPr>
          <a:xfrm>
            <a:off x="3086527" y="1893405"/>
            <a:ext cx="283925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餐厅前的长椅、餐厅等</a:t>
            </a:r>
          </a:p>
        </p:txBody>
      </p:sp>
    </p:spTree>
    <p:custDataLst>
      <p:tags r:id="rId2"/>
    </p:custDataLst>
    <p:extLst>
      <p:ext uri="{BB962C8B-B14F-4D97-AF65-F5344CB8AC3E}">
        <p14:creationId xmlns:p14="http://schemas.microsoft.com/office/powerpoint/2010/main" val="24486332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（三）语篇表达技巧（</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how</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359843"/>
            <a:ext cx="10972783" cy="286232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原文中使用了不少从句，以下两句中出现的从句有（☐定语从句 ☐宾语从句 ☐表语从句 ☐状语从句）。 </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The night before, his family attended his cousin’s wedding and reached home late, which was why he couldn’t get up on time as usual.</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When he went towards Fahad and asked if he could borrow some money for his lunch, Fahad laughed a lot and said, “I knew you were a loser, maybe a beggar?”</a:t>
            </a:r>
          </a:p>
        </p:txBody>
      </p:sp>
      <p:sp>
        <p:nvSpPr>
          <p:cNvPr id="4" name="iconfont-1043-169336">
            <a:extLst>
              <a:ext uri="{FF2B5EF4-FFF2-40B4-BE49-F238E27FC236}">
                <a16:creationId xmlns:a16="http://schemas.microsoft.com/office/drawing/2014/main" id="{4836789D-2E3A-40B7-E380-B779EFBE0E38}"/>
              </a:ext>
            </a:extLst>
          </p:cNvPr>
          <p:cNvSpPr/>
          <p:nvPr/>
        </p:nvSpPr>
        <p:spPr>
          <a:xfrm>
            <a:off x="7062391" y="144672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5" name="iconfont-1043-169336">
            <a:extLst>
              <a:ext uri="{FF2B5EF4-FFF2-40B4-BE49-F238E27FC236}">
                <a16:creationId xmlns:a16="http://schemas.microsoft.com/office/drawing/2014/main" id="{4836789D-2E3A-40B7-E380-B779EFBE0E38}"/>
              </a:ext>
            </a:extLst>
          </p:cNvPr>
          <p:cNvSpPr/>
          <p:nvPr/>
        </p:nvSpPr>
        <p:spPr>
          <a:xfrm>
            <a:off x="8461700" y="143961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6" name="iconfont-1043-169336">
            <a:extLst>
              <a:ext uri="{FF2B5EF4-FFF2-40B4-BE49-F238E27FC236}">
                <a16:creationId xmlns:a16="http://schemas.microsoft.com/office/drawing/2014/main" id="{4836789D-2E3A-40B7-E380-B779EFBE0E38}"/>
              </a:ext>
            </a:extLst>
          </p:cNvPr>
          <p:cNvSpPr/>
          <p:nvPr/>
        </p:nvSpPr>
        <p:spPr>
          <a:xfrm>
            <a:off x="9872882" y="1445396"/>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7" name="iconfont-1043-169336">
            <a:extLst>
              <a:ext uri="{FF2B5EF4-FFF2-40B4-BE49-F238E27FC236}">
                <a16:creationId xmlns:a16="http://schemas.microsoft.com/office/drawing/2014/main" id="{4836789D-2E3A-40B7-E380-B779EFBE0E38}"/>
              </a:ext>
            </a:extLst>
          </p:cNvPr>
          <p:cNvSpPr/>
          <p:nvPr/>
        </p:nvSpPr>
        <p:spPr>
          <a:xfrm>
            <a:off x="11286854" y="1447466"/>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29745795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图片 19">
            <a:extLst>
              <a:ext uri="{FF2B5EF4-FFF2-40B4-BE49-F238E27FC236}">
                <a16:creationId xmlns:a16="http://schemas.microsoft.com/office/drawing/2014/main" id="{64EFD0F7-761B-E85E-DE4A-B9FC93E94243}"/>
              </a:ext>
            </a:extLst>
          </p:cNvPr>
          <p:cNvPicPr>
            <a:picLocks noChangeAspect="1"/>
          </p:cNvPicPr>
          <p:nvPr/>
        </p:nvPicPr>
        <p:blipFill>
          <a:blip r:embed="rId3"/>
          <a:stretch>
            <a:fillRect/>
          </a:stretch>
        </p:blipFill>
        <p:spPr>
          <a:xfrm>
            <a:off x="163332" y="883467"/>
            <a:ext cx="5898961" cy="5672078"/>
          </a:xfrm>
          <a:prstGeom prst="rect">
            <a:avLst/>
          </a:prstGeom>
        </p:spPr>
      </p:pic>
      <p:sp>
        <p:nvSpPr>
          <p:cNvPr id="4" name="矩形: 圆角 3">
            <a:extLst>
              <a:ext uri="{FF2B5EF4-FFF2-40B4-BE49-F238E27FC236}">
                <a16:creationId xmlns:a16="http://schemas.microsoft.com/office/drawing/2014/main" id="{2600641B-61F9-59A8-A645-2B164FDFBB79}"/>
              </a:ext>
            </a:extLst>
          </p:cNvPr>
          <p:cNvSpPr/>
          <p:nvPr/>
        </p:nvSpPr>
        <p:spPr>
          <a:xfrm>
            <a:off x="6057900" y="1266092"/>
            <a:ext cx="5941841" cy="109728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文本框 1">
            <a:extLst>
              <a:ext uri="{FF2B5EF4-FFF2-40B4-BE49-F238E27FC236}">
                <a16:creationId xmlns:a16="http://schemas.microsoft.com/office/drawing/2014/main" id="{2A4B11C7-D029-61F3-D24E-83AFC5EF1753}"/>
              </a:ext>
            </a:extLst>
          </p:cNvPr>
          <p:cNvSpPr txBox="1"/>
          <p:nvPr/>
        </p:nvSpPr>
        <p:spPr>
          <a:xfrm>
            <a:off x="4811014" y="922362"/>
            <a:ext cx="6021109"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cs typeface="Times New Roman" panose="02020603050405020304" pitchFamily="18" charset="0"/>
              </a:rPr>
              <a:t>honesty   sincerity  </a:t>
            </a:r>
            <a:endParaRPr lang="zh-CN" altLang="en-US" sz="1600">
              <a:solidFill>
                <a:srgbClr val="FF0000"/>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A1708B93-3FFF-75E1-D1D2-25E3117AFB83}"/>
              </a:ext>
            </a:extLst>
          </p:cNvPr>
          <p:cNvSpPr txBox="1"/>
          <p:nvPr/>
        </p:nvSpPr>
        <p:spPr>
          <a:xfrm>
            <a:off x="6015038" y="1287409"/>
            <a:ext cx="6026908"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（冲突）</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向同学</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Fahad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借钱却被嘲笑，之后在长椅边发现了</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Fahad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丢失的钱包。</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（行动）</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犹豫过后把钱包还给了</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Fahad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t>
            </a:r>
          </a:p>
          <a:p>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（解决）</a:t>
            </a:r>
            <a:r>
              <a:rPr lang="en-US" altLang="zh-CN"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Fahad</a:t>
            </a:r>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和</a:t>
            </a:r>
            <a:r>
              <a:rPr lang="en-US" altLang="zh-CN"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Asad</a:t>
            </a:r>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关系改善，成为了好友</a:t>
            </a:r>
            <a:r>
              <a:rPr lang="zh-CN" altLang="zh-CN"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t>
            </a:r>
            <a:endPar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endParaRPr>
          </a:p>
        </p:txBody>
      </p:sp>
      <p:sp>
        <p:nvSpPr>
          <p:cNvPr id="7" name="文本框 6">
            <a:extLst>
              <a:ext uri="{FF2B5EF4-FFF2-40B4-BE49-F238E27FC236}">
                <a16:creationId xmlns:a16="http://schemas.microsoft.com/office/drawing/2014/main" id="{B50BA1DA-B070-866A-EBF1-52C7974D7FAB}"/>
              </a:ext>
            </a:extLst>
          </p:cNvPr>
          <p:cNvSpPr txBox="1"/>
          <p:nvPr/>
        </p:nvSpPr>
        <p:spPr>
          <a:xfrm>
            <a:off x="6043613" y="2399823"/>
            <a:ext cx="6000749"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事件线：</a:t>
            </a:r>
            <a:r>
              <a:rPr lang="en-US" altLang="zh-CN" sz="1600" spc="-2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Asad forgot to take money for his lunch… Asad tried to borrow money from Fahad… Fahad refused to lend money and laughed at Fahad… Asad found Fahad’s wallet lying near a bench…Asad gave the wallet back to Fahad…</a:t>
            </a:r>
          </a:p>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情感线：</a:t>
            </a:r>
            <a:r>
              <a:rPr lang="en-US" altLang="zh-CN"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rPr>
              <a:t>helpless… a spark of hope … embarrassed… a mixed feeling…</a:t>
            </a:r>
            <a:endParaRPr lang="zh-CN" altLang="en-US"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 name="文本框 7">
            <a:extLst>
              <a:ext uri="{FF2B5EF4-FFF2-40B4-BE49-F238E27FC236}">
                <a16:creationId xmlns:a16="http://schemas.microsoft.com/office/drawing/2014/main" id="{806BA55B-6835-7D5A-C3BA-1427BED55295}"/>
              </a:ext>
            </a:extLst>
          </p:cNvPr>
          <p:cNvSpPr txBox="1"/>
          <p:nvPr/>
        </p:nvSpPr>
        <p:spPr>
          <a:xfrm>
            <a:off x="6127833" y="3815973"/>
            <a:ext cx="401629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归还钱包之后，</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Fahad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请</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吃午饭（或借给了</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一些钱吃午饭）。</a:t>
            </a:r>
          </a:p>
        </p:txBody>
      </p:sp>
      <p:sp>
        <p:nvSpPr>
          <p:cNvPr id="9" name="文本框 8">
            <a:extLst>
              <a:ext uri="{FF2B5EF4-FFF2-40B4-BE49-F238E27FC236}">
                <a16:creationId xmlns:a16="http://schemas.microsoft.com/office/drawing/2014/main" id="{070991C8-5778-6CF3-7F74-7185A6258BFD}"/>
              </a:ext>
            </a:extLst>
          </p:cNvPr>
          <p:cNvSpPr txBox="1"/>
          <p:nvPr/>
        </p:nvSpPr>
        <p:spPr>
          <a:xfrm>
            <a:off x="4968886" y="6183181"/>
            <a:ext cx="4583077"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定语从句、宾语从句、表语从句、状语从句</a:t>
            </a:r>
          </a:p>
        </p:txBody>
      </p:sp>
      <p:sp>
        <p:nvSpPr>
          <p:cNvPr id="10" name="文本框 9">
            <a:extLst>
              <a:ext uri="{FF2B5EF4-FFF2-40B4-BE49-F238E27FC236}">
                <a16:creationId xmlns:a16="http://schemas.microsoft.com/office/drawing/2014/main" id="{C4122C8D-0D30-6C10-C9B0-3196C0DB88E7}"/>
              </a:ext>
            </a:extLst>
          </p:cNvPr>
          <p:cNvSpPr txBox="1"/>
          <p:nvPr/>
        </p:nvSpPr>
        <p:spPr>
          <a:xfrm>
            <a:off x="4853001" y="5537495"/>
            <a:ext cx="586658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原文环境：校园</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餐厅前的长椅</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续写环境：餐厅前的长椅、餐厅等</a:t>
            </a:r>
          </a:p>
        </p:txBody>
      </p:sp>
      <p:sp>
        <p:nvSpPr>
          <p:cNvPr id="11" name="文本框 10">
            <a:extLst>
              <a:ext uri="{FF2B5EF4-FFF2-40B4-BE49-F238E27FC236}">
                <a16:creationId xmlns:a16="http://schemas.microsoft.com/office/drawing/2014/main" id="{9840308A-E757-851A-5522-5B07D526D7C3}"/>
              </a:ext>
            </a:extLst>
          </p:cNvPr>
          <p:cNvSpPr txBox="1"/>
          <p:nvPr/>
        </p:nvSpPr>
        <p:spPr>
          <a:xfrm>
            <a:off x="6137285" y="4449445"/>
            <a:ext cx="479331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主要人物：</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Asad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和</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Fahad</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次要人物：</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班上的其他同学</a:t>
            </a:r>
          </a:p>
        </p:txBody>
      </p:sp>
      <p:sp>
        <p:nvSpPr>
          <p:cNvPr id="12" name="文本框 11">
            <a:extLst>
              <a:ext uri="{FF2B5EF4-FFF2-40B4-BE49-F238E27FC236}">
                <a16:creationId xmlns:a16="http://schemas.microsoft.com/office/drawing/2014/main" id="{ACBA877B-227A-6E4E-2E1F-DD752369D4FE}"/>
              </a:ext>
            </a:extLst>
          </p:cNvPr>
          <p:cNvSpPr txBox="1"/>
          <p:nvPr/>
        </p:nvSpPr>
        <p:spPr>
          <a:xfrm>
            <a:off x="6099701" y="5134852"/>
            <a:ext cx="259413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Fahad</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：傲慢（</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arrogant</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t>
            </a:r>
          </a:p>
        </p:txBody>
      </p:sp>
      <p:sp>
        <p:nvSpPr>
          <p:cNvPr id="13" name="矩形: 圆角 12">
            <a:extLst>
              <a:ext uri="{FF2B5EF4-FFF2-40B4-BE49-F238E27FC236}">
                <a16:creationId xmlns:a16="http://schemas.microsoft.com/office/drawing/2014/main" id="{89109467-19FF-8401-E2EB-3EA88ED7982A}"/>
              </a:ext>
            </a:extLst>
          </p:cNvPr>
          <p:cNvSpPr/>
          <p:nvPr/>
        </p:nvSpPr>
        <p:spPr>
          <a:xfrm>
            <a:off x="6057901" y="2419644"/>
            <a:ext cx="5929312" cy="12801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矩形: 圆角 13">
            <a:extLst>
              <a:ext uri="{FF2B5EF4-FFF2-40B4-BE49-F238E27FC236}">
                <a16:creationId xmlns:a16="http://schemas.microsoft.com/office/drawing/2014/main" id="{26B5BC84-543F-DBB1-EB52-DE4354078E85}"/>
              </a:ext>
            </a:extLst>
          </p:cNvPr>
          <p:cNvSpPr/>
          <p:nvPr/>
        </p:nvSpPr>
        <p:spPr>
          <a:xfrm>
            <a:off x="6141256" y="3812345"/>
            <a:ext cx="3931432" cy="57677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矩形: 圆角 14">
            <a:extLst>
              <a:ext uri="{FF2B5EF4-FFF2-40B4-BE49-F238E27FC236}">
                <a16:creationId xmlns:a16="http://schemas.microsoft.com/office/drawing/2014/main" id="{3A907601-7823-12FF-5D9F-40F409F39755}"/>
              </a:ext>
            </a:extLst>
          </p:cNvPr>
          <p:cNvSpPr/>
          <p:nvPr/>
        </p:nvSpPr>
        <p:spPr>
          <a:xfrm>
            <a:off x="6147582" y="4459459"/>
            <a:ext cx="2853544" cy="56270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矩形: 圆角 15">
            <a:extLst>
              <a:ext uri="{FF2B5EF4-FFF2-40B4-BE49-F238E27FC236}">
                <a16:creationId xmlns:a16="http://schemas.microsoft.com/office/drawing/2014/main" id="{C9345763-8BC1-0118-0123-08E6E522E181}"/>
              </a:ext>
            </a:extLst>
          </p:cNvPr>
          <p:cNvSpPr/>
          <p:nvPr/>
        </p:nvSpPr>
        <p:spPr>
          <a:xfrm>
            <a:off x="6164990" y="5106571"/>
            <a:ext cx="2350360" cy="3657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矩形: 圆角 16">
            <a:extLst>
              <a:ext uri="{FF2B5EF4-FFF2-40B4-BE49-F238E27FC236}">
                <a16:creationId xmlns:a16="http://schemas.microsoft.com/office/drawing/2014/main" id="{ACDA7EE5-D48F-DF4F-AD21-ABBBEA147FDF}"/>
              </a:ext>
            </a:extLst>
          </p:cNvPr>
          <p:cNvSpPr/>
          <p:nvPr/>
        </p:nvSpPr>
        <p:spPr>
          <a:xfrm>
            <a:off x="4839286" y="5556739"/>
            <a:ext cx="3647489" cy="5486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矩形: 圆角 17">
            <a:extLst>
              <a:ext uri="{FF2B5EF4-FFF2-40B4-BE49-F238E27FC236}">
                <a16:creationId xmlns:a16="http://schemas.microsoft.com/office/drawing/2014/main" id="{D387ED87-9C52-3431-F539-EA963764DE6C}"/>
              </a:ext>
            </a:extLst>
          </p:cNvPr>
          <p:cNvSpPr/>
          <p:nvPr/>
        </p:nvSpPr>
        <p:spPr>
          <a:xfrm>
            <a:off x="5001211" y="6155252"/>
            <a:ext cx="4227196" cy="4143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矩形: 圆角 18">
            <a:extLst>
              <a:ext uri="{FF2B5EF4-FFF2-40B4-BE49-F238E27FC236}">
                <a16:creationId xmlns:a16="http://schemas.microsoft.com/office/drawing/2014/main" id="{CC5918F0-7C03-3186-E168-1C59025C7631}"/>
              </a:ext>
            </a:extLst>
          </p:cNvPr>
          <p:cNvSpPr/>
          <p:nvPr/>
        </p:nvSpPr>
        <p:spPr>
          <a:xfrm>
            <a:off x="4811222" y="945660"/>
            <a:ext cx="1899066" cy="29229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Tree>
    <p:custDataLst>
      <p:tags r:id="rId4"/>
    </p:custDataLst>
    <p:extLst>
      <p:ext uri="{BB962C8B-B14F-4D97-AF65-F5344CB8AC3E}">
        <p14:creationId xmlns:p14="http://schemas.microsoft.com/office/powerpoint/2010/main" val="3589495197"/>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（一）设计主干情节</a:t>
            </a:r>
            <a:endParaRPr lang="zh-CN" altLang="zh-CN"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Rectangle 24"/>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7" name="组合 6"/>
          <p:cNvGrpSpPr/>
          <p:nvPr/>
        </p:nvGrpSpPr>
        <p:grpSpPr>
          <a:xfrm>
            <a:off x="828786" y="1465345"/>
            <a:ext cx="10144014" cy="2322918"/>
            <a:chOff x="-632" y="322"/>
            <a:chExt cx="61253" cy="11530"/>
          </a:xfrm>
        </p:grpSpPr>
        <p:sp>
          <p:nvSpPr>
            <p:cNvPr id="8" name="矩形: 圆角 123"/>
            <p:cNvSpPr>
              <a:spLocks noChangeArrowheads="1"/>
            </p:cNvSpPr>
            <p:nvPr/>
          </p:nvSpPr>
          <p:spPr bwMode="auto">
            <a:xfrm>
              <a:off x="14371" y="486"/>
              <a:ext cx="14847" cy="2160"/>
            </a:xfrm>
            <a:prstGeom prst="roundRect">
              <a:avLst>
                <a:gd name="adj" fmla="val 16667"/>
              </a:avLst>
            </a:prstGeom>
            <a:solidFill>
              <a:schemeClr val="bg1">
                <a:lumMod val="7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纠结过后做出决定</a:t>
              </a:r>
              <a:endParaRPr lang="zh-CN" sz="3200">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9" name="矩形: 圆角 551"/>
            <p:cNvSpPr>
              <a:spLocks noChangeArrowheads="1"/>
            </p:cNvSpPr>
            <p:nvPr/>
          </p:nvSpPr>
          <p:spPr bwMode="auto">
            <a:xfrm>
              <a:off x="31445" y="488"/>
              <a:ext cx="14112" cy="2160"/>
            </a:xfrm>
            <a:prstGeom prst="roundRect">
              <a:avLst>
                <a:gd name="adj" fmla="val 16667"/>
              </a:avLst>
            </a:prstGeom>
            <a:solidFill>
              <a:schemeClr val="bg1">
                <a:lumMod val="7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去找</a:t>
              </a:r>
              <a:r>
                <a:rPr lang="en-US" alt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endParaRPr lang="zh-CN" sz="3200">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0" name="矩形: 圆角 552"/>
            <p:cNvSpPr>
              <a:spLocks noChangeArrowheads="1"/>
            </p:cNvSpPr>
            <p:nvPr/>
          </p:nvSpPr>
          <p:spPr bwMode="auto">
            <a:xfrm>
              <a:off x="47563" y="488"/>
              <a:ext cx="13058" cy="2160"/>
            </a:xfrm>
            <a:prstGeom prst="roundRect">
              <a:avLst>
                <a:gd name="adj" fmla="val 16667"/>
              </a:avLst>
            </a:prstGeom>
            <a:solidFill>
              <a:schemeClr val="bg1">
                <a:lumMod val="7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zh-CN" altLang="en-US" spc="-200">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归还钱包的场景</a:t>
              </a:r>
              <a:endParaRPr lang="zh-CN" sz="3200" spc="-200">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1" name="矩形: 圆角 553"/>
            <p:cNvSpPr>
              <a:spLocks noChangeArrowheads="1"/>
            </p:cNvSpPr>
            <p:nvPr/>
          </p:nvSpPr>
          <p:spPr bwMode="auto">
            <a:xfrm>
              <a:off x="14401" y="4810"/>
              <a:ext cx="15403" cy="2160"/>
            </a:xfrm>
            <a:prstGeom prst="roundRect">
              <a:avLst>
                <a:gd name="adj" fmla="val 16667"/>
              </a:avLst>
            </a:prstGeom>
            <a:solidFill>
              <a:schemeClr val="bg1">
                <a:lumMod val="8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spc="-100"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pc="-100">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带着钱包去吃饭</a:t>
              </a:r>
              <a:endParaRPr lang="zh-CN" spc="-100">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2" name="矩形: 圆角 554"/>
            <p:cNvSpPr>
              <a:spLocks noChangeArrowheads="1"/>
            </p:cNvSpPr>
            <p:nvPr/>
          </p:nvSpPr>
          <p:spPr bwMode="auto">
            <a:xfrm>
              <a:off x="31157" y="4810"/>
              <a:ext cx="14400" cy="2160"/>
            </a:xfrm>
            <a:prstGeom prst="roundRect">
              <a:avLst>
                <a:gd name="adj" fmla="val 16667"/>
              </a:avLst>
            </a:prstGeom>
            <a:solidFill>
              <a:schemeClr val="bg1">
                <a:lumMod val="8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发现钱包丢了</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3" name="矩形: 圆角 555"/>
            <p:cNvSpPr>
              <a:spLocks noChangeArrowheads="1"/>
            </p:cNvSpPr>
            <p:nvPr/>
          </p:nvSpPr>
          <p:spPr bwMode="auto">
            <a:xfrm>
              <a:off x="47563" y="4811"/>
              <a:ext cx="13058" cy="2160"/>
            </a:xfrm>
            <a:prstGeom prst="roundRect">
              <a:avLst>
                <a:gd name="adj" fmla="val 16667"/>
              </a:avLst>
            </a:prstGeom>
            <a:solidFill>
              <a:schemeClr val="bg1">
                <a:lumMod val="8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4" name="矩形: 圆角 556"/>
            <p:cNvSpPr>
              <a:spLocks noChangeArrowheads="1"/>
            </p:cNvSpPr>
            <p:nvPr/>
          </p:nvSpPr>
          <p:spPr bwMode="auto">
            <a:xfrm>
              <a:off x="-632" y="2635"/>
              <a:ext cx="10401" cy="6501"/>
            </a:xfrm>
            <a:prstGeom prst="roundRect">
              <a:avLst>
                <a:gd name="adj" fmla="val 13139"/>
              </a:avLst>
            </a:prstGeom>
            <a:noFill/>
            <a:ln w="9525">
              <a:solidFill>
                <a:schemeClr val="tx1">
                  <a:lumMod val="100000"/>
                  <a:lumOff val="0"/>
                </a:schemeClr>
              </a:solidFill>
              <a:round/>
            </a:ln>
            <a:extLst>
              <a:ext uri="{909E8E84-426E-40DD-AFC4-6F175D3DCCD1}">
                <a14:hiddenFill xmlns:a14="http://schemas.microsoft.com/office/drawing/2010/main">
                  <a:solidFill>
                    <a:srgbClr val="FFFFFF"/>
                  </a:solidFill>
                </a14:hiddenFill>
              </a:ext>
            </a:extLst>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rPr>
                <a:t>Para.1</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起初想趁机教训一下</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5" name="矩形: 圆角 557"/>
            <p:cNvSpPr>
              <a:spLocks noChangeArrowheads="1"/>
            </p:cNvSpPr>
            <p:nvPr/>
          </p:nvSpPr>
          <p:spPr bwMode="auto">
            <a:xfrm>
              <a:off x="14212" y="9137"/>
              <a:ext cx="15006" cy="2160"/>
            </a:xfrm>
            <a:prstGeom prst="roundRect">
              <a:avLst>
                <a:gd name="adj" fmla="val 16667"/>
              </a:avLst>
            </a:prstGeom>
            <a:solidFill>
              <a:schemeClr val="bg1">
                <a:lumMod val="9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到办公室求助老师</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6" name="矩形: 圆角 558"/>
            <p:cNvSpPr>
              <a:spLocks noChangeArrowheads="1"/>
            </p:cNvSpPr>
            <p:nvPr/>
          </p:nvSpPr>
          <p:spPr bwMode="auto">
            <a:xfrm>
              <a:off x="31157" y="8551"/>
              <a:ext cx="14400" cy="3301"/>
            </a:xfrm>
            <a:prstGeom prst="roundRect">
              <a:avLst>
                <a:gd name="adj" fmla="val 16667"/>
              </a:avLst>
            </a:prstGeom>
            <a:solidFill>
              <a:schemeClr val="bg1">
                <a:lumMod val="9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老师借钱给</a:t>
              </a: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并劝他归还钱包</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7" name="矩形: 圆角 559"/>
            <p:cNvSpPr>
              <a:spLocks noChangeArrowheads="1"/>
            </p:cNvSpPr>
            <p:nvPr/>
          </p:nvSpPr>
          <p:spPr bwMode="auto">
            <a:xfrm>
              <a:off x="47563" y="9134"/>
              <a:ext cx="13058" cy="2160"/>
            </a:xfrm>
            <a:prstGeom prst="roundRect">
              <a:avLst>
                <a:gd name="adj" fmla="val 16667"/>
              </a:avLst>
            </a:prstGeom>
            <a:solidFill>
              <a:schemeClr val="bg1">
                <a:lumMod val="95000"/>
                <a:lumOff val="0"/>
              </a:schemeClr>
            </a:solidFill>
            <a:ln w="9525">
              <a:solidFill>
                <a:schemeClr val="tx1">
                  <a:lumMod val="100000"/>
                  <a:lumOff val="0"/>
                </a:schemeClr>
              </a:solidFill>
              <a:round/>
            </a:ln>
          </p:spPr>
          <p:txBody>
            <a:bodyPr rot="0" vert="horz" wrap="square" lIns="36000" tIns="0" rIns="36000" bIns="0" anchor="ctr"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ltLang="zh-CN"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a:t>
              </a:r>
              <a:endParaRPr lang="zh-CN">
                <a:effectLst/>
                <a:latin typeface="Times New Roman" panose="02020603050405020304" pitchFamily="18" charset="0"/>
                <a:ea typeface="思源黑体 CN Regular" panose="020b0500000000000000" pitchFamily="34" charset="-122"/>
                <a:cs typeface="Times New Roman" panose="02020603050405020304" pitchFamily="18" charset="0"/>
              </a:endParaRPr>
            </a:p>
          </p:txBody>
        </p:sp>
        <p:sp>
          <p:nvSpPr>
            <p:cNvPr id="18" name="文本框 134"/>
            <p:cNvSpPr txBox="1">
              <a:spLocks noChangeArrowheads="1"/>
            </p:cNvSpPr>
            <p:nvPr/>
          </p:nvSpPr>
          <p:spPr bwMode="auto">
            <a:xfrm>
              <a:off x="10336" y="322"/>
              <a:ext cx="4132" cy="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36000" tIns="0" rIns="36000" bIns="0" anchor="t"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kern="1200">
                  <a:solidFill>
                    <a:srgbClr val="000000"/>
                  </a:solidFill>
                  <a:effectLst/>
                  <a:latin typeface="Times New Roman" panose="02020603050405020304" pitchFamily="18" charset="0"/>
                  <a:cs typeface="Times New Roman" panose="02020603050405020304" pitchFamily="18" charset="0"/>
                </a:rPr>
                <a:t>Plot 1</a:t>
              </a:r>
              <a:endParaRPr lang="zh-CN">
                <a:effectLst/>
                <a:latin typeface="Times New Roman" panose="02020603050405020304" pitchFamily="18" charset="0"/>
                <a:cs typeface="Times New Roman" panose="02020603050405020304" pitchFamily="18" charset="0"/>
              </a:endParaRPr>
            </a:p>
          </p:txBody>
        </p:sp>
        <p:cxnSp>
          <p:nvCxnSpPr>
            <p:cNvPr id="19" name="直接箭头连接符 18"/>
            <p:cNvCxnSpPr>
              <a:cxnSpLocks noChangeShapeType="1"/>
              <a:stCxn id="14" idx="3"/>
              <a:endCxn id="11" idx="1"/>
            </p:cNvCxnSpPr>
            <p:nvPr/>
          </p:nvCxnSpPr>
          <p:spPr bwMode="auto">
            <a:xfrm>
              <a:off x="9769" y="5886"/>
              <a:ext cx="4632" cy="4"/>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0" name="连接符: 肘形 562"/>
            <p:cNvCxnSpPr>
              <a:cxnSpLocks noChangeShapeType="1"/>
              <a:stCxn id="14" idx="3"/>
              <a:endCxn id="8" idx="1"/>
            </p:cNvCxnSpPr>
            <p:nvPr/>
          </p:nvCxnSpPr>
          <p:spPr bwMode="auto">
            <a:xfrm flipV="1">
              <a:off x="9769" y="1566"/>
              <a:ext cx="4602" cy="4319"/>
            </a:xfrm>
            <a:prstGeom prst="bentConnector3">
              <a:avLst>
                <a:gd name="adj1" fmla="val 19660"/>
              </a:avLst>
            </a:prstGeom>
            <a:noFill/>
            <a:ln w="9525">
              <a:solidFill>
                <a:schemeClr val="tx1">
                  <a:lumMod val="50000"/>
                  <a:lumOff val="50000"/>
                </a:schemeClr>
              </a:solidFill>
              <a:miter lim="800000"/>
              <a:tailEnd type="triangle" w="med" len="med"/>
            </a:ln>
            <a:extLst>
              <a:ext uri="{909E8E84-426E-40DD-AFC4-6F175D3DCCD1}">
                <a14:hiddenFill xmlns:a14="http://schemas.microsoft.com/office/drawing/2010/main">
                  <a:noFill/>
                </a14:hiddenFill>
              </a:ext>
            </a:extLst>
          </p:spPr>
        </p:cxnSp>
        <p:cxnSp>
          <p:nvCxnSpPr>
            <p:cNvPr id="21" name="连接符: 肘形 563"/>
            <p:cNvCxnSpPr>
              <a:stCxn id="14" idx="3"/>
              <a:endCxn id="15" idx="1"/>
            </p:cNvCxnSpPr>
            <p:nvPr/>
          </p:nvCxnSpPr>
          <p:spPr bwMode="auto">
            <a:xfrm>
              <a:off x="9769" y="5886"/>
              <a:ext cx="4443" cy="4331"/>
            </a:xfrm>
            <a:prstGeom prst="bentConnector3">
              <a:avLst>
                <a:gd name="adj1" fmla="val 20003"/>
              </a:avLst>
            </a:prstGeom>
            <a:noFill/>
            <a:ln w="9525">
              <a:solidFill>
                <a:schemeClr val="tx1">
                  <a:lumMod val="50000"/>
                  <a:lumOff val="50000"/>
                </a:schemeClr>
              </a:solidFill>
              <a:miter lim="800000"/>
              <a:tailEnd type="triangle" w="med" len="med"/>
            </a:ln>
            <a:extLst>
              <a:ext uri="{909E8E84-426E-40DD-AFC4-6F175D3DCCD1}">
                <a14:hiddenFill xmlns:a14="http://schemas.microsoft.com/office/drawing/2010/main">
                  <a:noFill/>
                </a14:hiddenFill>
              </a:ext>
            </a:extLst>
          </p:spPr>
        </p:cxnSp>
        <p:cxnSp>
          <p:nvCxnSpPr>
            <p:cNvPr id="22" name="直接箭头连接符 21"/>
            <p:cNvCxnSpPr>
              <a:cxnSpLocks noChangeShapeType="1"/>
            </p:cNvCxnSpPr>
            <p:nvPr/>
          </p:nvCxnSpPr>
          <p:spPr bwMode="auto">
            <a:xfrm flipV="1">
              <a:off x="29315" y="1556"/>
              <a:ext cx="2130" cy="10"/>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3" name="直接箭头连接符 22"/>
            <p:cNvCxnSpPr>
              <a:cxnSpLocks noChangeShapeType="1"/>
            </p:cNvCxnSpPr>
            <p:nvPr/>
          </p:nvCxnSpPr>
          <p:spPr bwMode="auto">
            <a:xfrm>
              <a:off x="45557" y="1556"/>
              <a:ext cx="2006" cy="0"/>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4" name="直接箭头连接符 23"/>
            <p:cNvCxnSpPr>
              <a:cxnSpLocks noChangeShapeType="1"/>
              <a:stCxn id="11" idx="3"/>
              <a:endCxn id="12" idx="1"/>
            </p:cNvCxnSpPr>
            <p:nvPr/>
          </p:nvCxnSpPr>
          <p:spPr bwMode="auto">
            <a:xfrm>
              <a:off x="29804" y="5890"/>
              <a:ext cx="1353" cy="0"/>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5" name="直接箭头连接符 24"/>
            <p:cNvCxnSpPr>
              <a:cxnSpLocks noChangeShapeType="1"/>
              <a:stCxn id="12" idx="3"/>
              <a:endCxn id="13" idx="1"/>
            </p:cNvCxnSpPr>
            <p:nvPr/>
          </p:nvCxnSpPr>
          <p:spPr bwMode="auto">
            <a:xfrm>
              <a:off x="45557" y="5890"/>
              <a:ext cx="2006" cy="1"/>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6" name="直接箭头连接符 25"/>
            <p:cNvCxnSpPr>
              <a:cxnSpLocks noChangeShapeType="1"/>
              <a:stCxn id="15" idx="3"/>
              <a:endCxn id="16" idx="1"/>
            </p:cNvCxnSpPr>
            <p:nvPr/>
          </p:nvCxnSpPr>
          <p:spPr bwMode="auto">
            <a:xfrm flipV="1">
              <a:off x="29218" y="10201"/>
              <a:ext cx="1939" cy="16"/>
            </a:xfrm>
            <a:prstGeom prst="straightConnector1">
              <a:avLst/>
            </a:prstGeom>
            <a:noFill/>
            <a:ln w="9525">
              <a:solidFill>
                <a:schemeClr val="tx1">
                  <a:lumMod val="50000"/>
                  <a:lumOff val="50000"/>
                </a:schemeClr>
              </a:solidFill>
              <a:round/>
              <a:tailEnd type="triangle" w="med" len="med"/>
            </a:ln>
            <a:extLst>
              <a:ext uri="{909E8E84-426E-40DD-AFC4-6F175D3DCCD1}">
                <a14:hiddenFill xmlns:a14="http://schemas.microsoft.com/office/drawing/2010/main">
                  <a:noFill/>
                </a14:hiddenFill>
              </a:ext>
            </a:extLst>
          </p:spPr>
        </p:cxnSp>
        <p:cxnSp>
          <p:nvCxnSpPr>
            <p:cNvPr id="27" name="连接符: 肘形 569"/>
            <p:cNvCxnSpPr>
              <a:cxnSpLocks noChangeShapeType="1"/>
            </p:cNvCxnSpPr>
            <p:nvPr/>
          </p:nvCxnSpPr>
          <p:spPr bwMode="auto">
            <a:xfrm>
              <a:off x="45558" y="10090"/>
              <a:ext cx="2124" cy="127"/>
            </a:xfrm>
            <a:prstGeom prst="bentConnector3">
              <a:avLst>
                <a:gd name="adj1" fmla="val -1713"/>
              </a:avLst>
            </a:prstGeom>
            <a:noFill/>
            <a:ln w="9525">
              <a:solidFill>
                <a:schemeClr val="tx1">
                  <a:lumMod val="50000"/>
                  <a:lumOff val="50000"/>
                </a:schemeClr>
              </a:solidFill>
              <a:miter lim="800000"/>
              <a:tailEnd type="triangle" w="med" len="med"/>
            </a:ln>
            <a:extLst>
              <a:ext uri="{909E8E84-426E-40DD-AFC4-6F175D3DCCD1}">
                <a14:hiddenFill xmlns:a14="http://schemas.microsoft.com/office/drawing/2010/main">
                  <a:noFill/>
                </a14:hiddenFill>
              </a:ext>
            </a:extLst>
          </p:spPr>
        </p:cxnSp>
        <p:sp>
          <p:nvSpPr>
            <p:cNvPr id="28" name="文本框 147"/>
            <p:cNvSpPr txBox="1">
              <a:spLocks noChangeArrowheads="1"/>
            </p:cNvSpPr>
            <p:nvPr/>
          </p:nvSpPr>
          <p:spPr bwMode="auto">
            <a:xfrm>
              <a:off x="10527" y="4564"/>
              <a:ext cx="4132" cy="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36000" tIns="0" rIns="36000" bIns="0" anchor="t"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kern="1200">
                  <a:solidFill>
                    <a:srgbClr val="000000"/>
                  </a:solidFill>
                  <a:effectLst/>
                  <a:latin typeface="Times New Roman" panose="02020603050405020304" pitchFamily="18" charset="0"/>
                  <a:cs typeface="Times New Roman" panose="02020603050405020304" pitchFamily="18" charset="0"/>
                </a:rPr>
                <a:t>Plot 2</a:t>
              </a:r>
              <a:endParaRPr lang="zh-CN">
                <a:effectLst/>
                <a:latin typeface="Times New Roman" panose="02020603050405020304" pitchFamily="18" charset="0"/>
                <a:cs typeface="Times New Roman" panose="02020603050405020304" pitchFamily="18" charset="0"/>
              </a:endParaRPr>
            </a:p>
          </p:txBody>
        </p:sp>
        <p:sp>
          <p:nvSpPr>
            <p:cNvPr id="29" name="文本框 148"/>
            <p:cNvSpPr txBox="1">
              <a:spLocks noChangeArrowheads="1"/>
            </p:cNvSpPr>
            <p:nvPr/>
          </p:nvSpPr>
          <p:spPr bwMode="auto">
            <a:xfrm>
              <a:off x="10370" y="8960"/>
              <a:ext cx="4132" cy="1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36000" tIns="0" rIns="36000" bIns="0" anchor="t" anchorCtr="0" upright="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kern="1200">
                  <a:solidFill>
                    <a:srgbClr val="000000"/>
                  </a:solidFill>
                  <a:effectLst/>
                  <a:latin typeface="Times New Roman" panose="02020603050405020304" pitchFamily="18" charset="0"/>
                  <a:cs typeface="Times New Roman" panose="02020603050405020304" pitchFamily="18" charset="0"/>
                </a:rPr>
                <a:t>Plot 3</a:t>
              </a:r>
              <a:endParaRPr lang="zh-CN">
                <a:effectLst/>
                <a:latin typeface="Times New Roman" panose="02020603050405020304" pitchFamily="18" charset="0"/>
                <a:cs typeface="Times New Roman" panose="02020603050405020304" pitchFamily="18" charset="0"/>
              </a:endParaRPr>
            </a:p>
          </p:txBody>
        </p:sp>
      </p:grpSp>
      <p:sp>
        <p:nvSpPr>
          <p:cNvPr id="30" name="Rectangle 38"/>
          <p:cNvSpPr>
            <a:spLocks noChangeArrowheads="1"/>
          </p:cNvSpPr>
          <p:nvPr/>
        </p:nvSpPr>
        <p:spPr bwMode="auto">
          <a:xfrm>
            <a:off x="0" y="16287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cs typeface="宋体" pitchFamily="2" charset="-122"/>
            </a:endParaRPr>
          </a:p>
        </p:txBody>
      </p:sp>
      <p:sp>
        <p:nvSpPr>
          <p:cNvPr id="31" name="Rectangle 24"/>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Rectangle 38"/>
          <p:cNvSpPr>
            <a:spLocks noChangeArrowheads="1"/>
          </p:cNvSpPr>
          <p:nvPr/>
        </p:nvSpPr>
        <p:spPr bwMode="auto">
          <a:xfrm>
            <a:off x="0" y="15970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cs typeface="宋体" pitchFamily="2" charset="-122"/>
            </a:endParaRPr>
          </a:p>
        </p:txBody>
      </p:sp>
      <p:grpSp>
        <p:nvGrpSpPr>
          <p:cNvPr id="84" name="组合 83"/>
          <p:cNvGrpSpPr/>
          <p:nvPr/>
        </p:nvGrpSpPr>
        <p:grpSpPr>
          <a:xfrm>
            <a:off x="773482" y="3951920"/>
            <a:ext cx="10191524" cy="1895417"/>
            <a:chOff x="0" y="-6221"/>
            <a:chExt cx="6239195" cy="1121938"/>
          </a:xfrm>
        </p:grpSpPr>
        <p:sp>
          <p:nvSpPr>
            <p:cNvPr id="85" name="矩形: 圆角 2127"/>
            <p:cNvSpPr/>
            <p:nvPr/>
          </p:nvSpPr>
          <p:spPr>
            <a:xfrm>
              <a:off x="0" y="214005"/>
              <a:ext cx="864000" cy="720388"/>
            </a:xfrm>
            <a:prstGeom prst="roundRect">
              <a:avLst>
                <a:gd name="adj" fmla="val 9515"/>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lIns="36000" tIns="0" rIns="36000" bIns="0" rtlCol="0" anchor="ctr">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Para. 2</a:t>
              </a:r>
              <a:endPar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endParaRPr>
            </a:p>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询问</a:t>
              </a: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归还钱包的原因</a:t>
              </a:r>
            </a:p>
            <a:p>
              <a:pPr algn="ctr" fontAlgn="ctr">
                <a:spcAft>
                  <a:spcPct val="0"/>
                </a:spcAft>
              </a:pPr>
              <a:r>
                <a:rPr lang="en-US" sz="900" kern="1200">
                  <a:solidFill>
                    <a:srgbClr val="000000"/>
                  </a:solidFill>
                  <a:effectLst/>
                  <a:latin typeface="Times New Roman"/>
                  <a:ea typeface="宋体"/>
                  <a:cs typeface="Times New Roman"/>
                </a:rPr>
                <a:t> </a:t>
              </a:r>
              <a:endParaRPr lang="zh-CN" sz="1050" kern="100">
                <a:effectLst/>
                <a:ea typeface="宋体"/>
                <a:cs typeface="Times New Roman"/>
              </a:endParaRPr>
            </a:p>
          </p:txBody>
        </p:sp>
        <p:sp>
          <p:nvSpPr>
            <p:cNvPr id="86" name="矩形: 圆角 2128"/>
            <p:cNvSpPr/>
            <p:nvPr/>
          </p:nvSpPr>
          <p:spPr>
            <a:xfrm>
              <a:off x="1273189" y="35715"/>
              <a:ext cx="965003" cy="216000"/>
            </a:xfrm>
            <a:prstGeom prst="roundRect">
              <a:avLst/>
            </a:prstGeom>
            <a:solidFill>
              <a:schemeClr val="bg1">
                <a:lumMod val="7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解释原因</a:t>
              </a:r>
            </a:p>
          </p:txBody>
        </p:sp>
        <p:sp>
          <p:nvSpPr>
            <p:cNvPr id="87" name="矩形: 圆角 2129"/>
            <p:cNvSpPr/>
            <p:nvPr/>
          </p:nvSpPr>
          <p:spPr>
            <a:xfrm>
              <a:off x="2372290" y="35715"/>
              <a:ext cx="1362600" cy="216000"/>
            </a:xfrm>
            <a:prstGeom prst="roundRect">
              <a:avLst/>
            </a:prstGeom>
            <a:solidFill>
              <a:schemeClr val="bg1">
                <a:lumMod val="7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大家听到解释的反应</a:t>
              </a:r>
            </a:p>
          </p:txBody>
        </p:sp>
        <p:sp>
          <p:nvSpPr>
            <p:cNvPr id="88" name="矩形: 圆角 2130"/>
            <p:cNvSpPr/>
            <p:nvPr/>
          </p:nvSpPr>
          <p:spPr>
            <a:xfrm>
              <a:off x="3859630" y="35715"/>
              <a:ext cx="1447412" cy="216000"/>
            </a:xfrm>
            <a:prstGeom prst="roundRect">
              <a:avLst/>
            </a:prstGeom>
            <a:solidFill>
              <a:schemeClr val="bg1">
                <a:lumMod val="7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回应</a:t>
              </a: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的善举</a:t>
              </a:r>
            </a:p>
          </p:txBody>
        </p:sp>
        <p:sp>
          <p:nvSpPr>
            <p:cNvPr id="89" name="矩形: 圆角 2131"/>
            <p:cNvSpPr/>
            <p:nvPr/>
          </p:nvSpPr>
          <p:spPr>
            <a:xfrm>
              <a:off x="5422455" y="35711"/>
              <a:ext cx="816740" cy="216000"/>
            </a:xfrm>
            <a:prstGeom prst="roundRect">
              <a:avLst/>
            </a:prstGeom>
            <a:solidFill>
              <a:schemeClr val="bg1">
                <a:lumMod val="7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的收获</a:t>
              </a:r>
            </a:p>
          </p:txBody>
        </p:sp>
        <p:sp>
          <p:nvSpPr>
            <p:cNvPr id="90" name="矩形: 圆角 2132"/>
            <p:cNvSpPr/>
            <p:nvPr/>
          </p:nvSpPr>
          <p:spPr>
            <a:xfrm>
              <a:off x="1273348" y="899248"/>
              <a:ext cx="1512000" cy="216000"/>
            </a:xfrm>
            <a:prstGeom prst="roundRect">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默默离开去了餐厅</a:t>
              </a:r>
            </a:p>
          </p:txBody>
        </p:sp>
        <p:sp>
          <p:nvSpPr>
            <p:cNvPr id="91" name="矩形: 圆角 2133"/>
            <p:cNvSpPr/>
            <p:nvPr/>
          </p:nvSpPr>
          <p:spPr>
            <a:xfrm>
              <a:off x="2999861" y="899435"/>
              <a:ext cx="1619359" cy="216000"/>
            </a:xfrm>
            <a:prstGeom prst="roundRect">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老师向</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说明了情况</a:t>
              </a:r>
            </a:p>
          </p:txBody>
        </p:sp>
        <p:sp>
          <p:nvSpPr>
            <p:cNvPr id="92" name="矩形: 圆角 2134"/>
            <p:cNvSpPr/>
            <p:nvPr/>
          </p:nvSpPr>
          <p:spPr>
            <a:xfrm>
              <a:off x="4818397" y="899717"/>
              <a:ext cx="1420180" cy="216000"/>
            </a:xfrm>
            <a:prstGeom prst="roundRect">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和</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和解</a:t>
              </a:r>
            </a:p>
          </p:txBody>
        </p:sp>
        <p:sp>
          <p:nvSpPr>
            <p:cNvPr id="93" name="矩形: 圆角 2135"/>
            <p:cNvSpPr/>
            <p:nvPr/>
          </p:nvSpPr>
          <p:spPr>
            <a:xfrm>
              <a:off x="1273189" y="385066"/>
              <a:ext cx="909547" cy="369389"/>
            </a:xfrm>
            <a:prstGeom prst="roundRect">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承认用了钱包</a:t>
              </a:r>
            </a:p>
          </p:txBody>
        </p:sp>
        <p:sp>
          <p:nvSpPr>
            <p:cNvPr id="94" name="矩形: 圆角 2136"/>
            <p:cNvSpPr/>
            <p:nvPr/>
          </p:nvSpPr>
          <p:spPr>
            <a:xfrm>
              <a:off x="2306709" y="458263"/>
              <a:ext cx="1312274" cy="216000"/>
            </a:xfrm>
            <a:prstGeom prst="roundRect">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又是一顿嘲笑</a:t>
              </a:r>
            </a:p>
          </p:txBody>
        </p:sp>
        <p:sp>
          <p:nvSpPr>
            <p:cNvPr id="95" name="矩形: 圆角 2137"/>
            <p:cNvSpPr/>
            <p:nvPr/>
          </p:nvSpPr>
          <p:spPr>
            <a:xfrm>
              <a:off x="3734890" y="385067"/>
              <a:ext cx="1202215" cy="369389"/>
            </a:xfrm>
            <a:prstGeom prst="roundRect">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err="1">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解释用钱包的原因</a:t>
              </a:r>
            </a:p>
          </p:txBody>
        </p:sp>
        <p:sp>
          <p:nvSpPr>
            <p:cNvPr id="96" name="矩形: 圆角 2139"/>
            <p:cNvSpPr/>
            <p:nvPr/>
          </p:nvSpPr>
          <p:spPr>
            <a:xfrm>
              <a:off x="5071299" y="458215"/>
              <a:ext cx="1167888" cy="216000"/>
            </a:xfrm>
            <a:prstGeom prst="roundRect">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spcAft>
                  <a:spcPct val="0"/>
                </a:spcAft>
              </a:pP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rPr>
                <a:t>仍未原谅他</a:t>
              </a:r>
            </a:p>
          </p:txBody>
        </p:sp>
        <p:cxnSp>
          <p:nvCxnSpPr>
            <p:cNvPr id="97" name="连接符: 肘形 2140"/>
            <p:cNvCxnSpPr/>
            <p:nvPr/>
          </p:nvCxnSpPr>
          <p:spPr>
            <a:xfrm flipV="1">
              <a:off x="864000" y="143715"/>
              <a:ext cx="409188" cy="426471"/>
            </a:xfrm>
            <a:prstGeom prst="bentConnector3">
              <a:avLst>
                <a:gd name="adj1" fmla="val 16635"/>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8" name="直接箭头连接符 97"/>
            <p:cNvCxnSpPr/>
            <p:nvPr/>
          </p:nvCxnSpPr>
          <p:spPr>
            <a:xfrm flipV="1">
              <a:off x="864000" y="566263"/>
              <a:ext cx="409188" cy="3923"/>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9" name="连接符: 肘形 2142"/>
            <p:cNvCxnSpPr/>
            <p:nvPr/>
          </p:nvCxnSpPr>
          <p:spPr>
            <a:xfrm>
              <a:off x="864000" y="570186"/>
              <a:ext cx="409188" cy="437625"/>
            </a:xfrm>
            <a:prstGeom prst="bentConnector3">
              <a:avLst>
                <a:gd name="adj1" fmla="val 16635"/>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0" name="直接箭头连接符 99"/>
            <p:cNvCxnSpPr/>
            <p:nvPr/>
          </p:nvCxnSpPr>
          <p:spPr>
            <a:xfrm>
              <a:off x="2247863" y="143697"/>
              <a:ext cx="117692" cy="18"/>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直接箭头连接符 100"/>
            <p:cNvCxnSpPr>
              <a:stCxn id="87" idx="3"/>
              <a:endCxn id="88" idx="1"/>
            </p:cNvCxnSpPr>
            <p:nvPr/>
          </p:nvCxnSpPr>
          <p:spPr>
            <a:xfrm>
              <a:off x="3734890" y="143715"/>
              <a:ext cx="124740"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直接箭头连接符 101"/>
            <p:cNvCxnSpPr>
              <a:stCxn id="88" idx="3"/>
              <a:endCxn id="89" idx="1"/>
            </p:cNvCxnSpPr>
            <p:nvPr/>
          </p:nvCxnSpPr>
          <p:spPr>
            <a:xfrm flipV="1">
              <a:off x="5307042" y="143711"/>
              <a:ext cx="115413" cy="4"/>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3" name="直接箭头连接符 102"/>
            <p:cNvCxnSpPr/>
            <p:nvPr/>
          </p:nvCxnSpPr>
          <p:spPr>
            <a:xfrm>
              <a:off x="2182736" y="566263"/>
              <a:ext cx="117388" cy="0"/>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4" name="直接箭头连接符 103"/>
            <p:cNvCxnSpPr>
              <a:stCxn id="94" idx="3"/>
              <a:endCxn id="95" idx="1"/>
            </p:cNvCxnSpPr>
            <p:nvPr/>
          </p:nvCxnSpPr>
          <p:spPr>
            <a:xfrm>
              <a:off x="3618984" y="566263"/>
              <a:ext cx="115906" cy="3498"/>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直接箭头连接符 104"/>
            <p:cNvCxnSpPr>
              <a:stCxn id="90" idx="3"/>
              <a:endCxn id="91" idx="1"/>
            </p:cNvCxnSpPr>
            <p:nvPr/>
          </p:nvCxnSpPr>
          <p:spPr>
            <a:xfrm>
              <a:off x="2785348" y="1007248"/>
              <a:ext cx="214513" cy="187"/>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直接箭头连接符 105"/>
            <p:cNvCxnSpPr>
              <a:stCxn id="91" idx="3"/>
              <a:endCxn id="92" idx="1"/>
            </p:cNvCxnSpPr>
            <p:nvPr/>
          </p:nvCxnSpPr>
          <p:spPr>
            <a:xfrm>
              <a:off x="4619220" y="1007435"/>
              <a:ext cx="199177" cy="282"/>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直接箭头连接符 106"/>
            <p:cNvCxnSpPr/>
            <p:nvPr/>
          </p:nvCxnSpPr>
          <p:spPr>
            <a:xfrm>
              <a:off x="4937105" y="566193"/>
              <a:ext cx="137527" cy="11"/>
            </a:xfrm>
            <a:prstGeom prst="straightConnector1">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8" name="文本框 233"/>
            <p:cNvSpPr txBox="1"/>
            <p:nvPr/>
          </p:nvSpPr>
          <p:spPr>
            <a:xfrm>
              <a:off x="894769" y="-6221"/>
              <a:ext cx="411966" cy="163962"/>
            </a:xfrm>
            <a:prstGeom prst="rect">
              <a:avLst/>
            </a:prstGeom>
            <a:noFill/>
          </p:spPr>
          <p:txBody>
            <a:bodyPr wrap="square" lIns="36000" tIns="0" rIns="3600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spcAft>
                  <a:spcPct val="0"/>
                </a:spcAft>
              </a:pPr>
              <a:r>
                <a:rPr lang="en-US">
                  <a:solidFill>
                    <a:srgbClr val="000000"/>
                  </a:solidFill>
                  <a:latin typeface="Times New Roman" panose="02020603050405020304" pitchFamily="18" charset="0"/>
                  <a:cs typeface="Times New Roman" panose="02020603050405020304" pitchFamily="18" charset="0"/>
                </a:rPr>
                <a:t>Plot 1</a:t>
              </a:r>
              <a:endParaRPr lang="zh-CN">
                <a:solidFill>
                  <a:srgbClr val="000000"/>
                </a:solidFill>
                <a:latin typeface="Times New Roman" panose="02020603050405020304" pitchFamily="18" charset="0"/>
                <a:cs typeface="Times New Roman" panose="02020603050405020304" pitchFamily="18" charset="0"/>
              </a:endParaRPr>
            </a:p>
          </p:txBody>
        </p:sp>
        <p:sp>
          <p:nvSpPr>
            <p:cNvPr id="109" name="文本框 234"/>
            <p:cNvSpPr txBox="1"/>
            <p:nvPr/>
          </p:nvSpPr>
          <p:spPr>
            <a:xfrm>
              <a:off x="907637" y="412065"/>
              <a:ext cx="385012" cy="163962"/>
            </a:xfrm>
            <a:prstGeom prst="rect">
              <a:avLst/>
            </a:prstGeom>
            <a:noFill/>
          </p:spPr>
          <p:txBody>
            <a:bodyPr wrap="square" lIns="36000" tIns="0" rIns="36000" bIns="0" rtlCol="0">
              <a:spAutoFit/>
            </a:bodyPr>
            <a:lstStyle>
              <a:defPPr>
                <a:defRPr lang="zh-CN"/>
              </a:defPPr>
              <a:lvl1pPr marL="0" algn="ctr" defTabSz="914400" rtl="0" eaLnBrk="1" fontAlgn="ctr" latinLnBrk="0" hangingPunct="1">
                <a:spcAft>
                  <a:spcPct val="0"/>
                </a:spcAft>
                <a:defRPr sz="1800" kern="1200">
                  <a:solidFill>
                    <a:srgbClr val="000000"/>
                  </a:solidFill>
                  <a:latin typeface="Times New Roman" panose="02020603050405020304" pitchFamily="18" charset="0"/>
                  <a:ea typeface="+mn-ea"/>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Plot 2</a:t>
              </a:r>
              <a:endParaRPr lang="zh-CN"/>
            </a:p>
          </p:txBody>
        </p:sp>
        <p:sp>
          <p:nvSpPr>
            <p:cNvPr id="110" name="文本框 235"/>
            <p:cNvSpPr txBox="1"/>
            <p:nvPr/>
          </p:nvSpPr>
          <p:spPr>
            <a:xfrm>
              <a:off x="914071" y="857224"/>
              <a:ext cx="385012" cy="163962"/>
            </a:xfrm>
            <a:prstGeom prst="rect">
              <a:avLst/>
            </a:prstGeom>
            <a:noFill/>
          </p:spPr>
          <p:txBody>
            <a:bodyPr wrap="square" lIns="36000" tIns="0" rIns="36000" bIns="0" rtlCol="0">
              <a:spAutoFit/>
            </a:bodyPr>
            <a:lstStyle>
              <a:defPPr>
                <a:defRPr lang="zh-CN"/>
              </a:defPPr>
              <a:lvl1pPr marL="0" algn="ctr" defTabSz="914400" rtl="0" eaLnBrk="1" fontAlgn="ctr" latinLnBrk="0" hangingPunct="1">
                <a:spcAft>
                  <a:spcPct val="0"/>
                </a:spcAft>
                <a:defRPr sz="1800" kern="1200">
                  <a:solidFill>
                    <a:srgbClr val="000000"/>
                  </a:solidFill>
                  <a:latin typeface="Times New Roman" panose="02020603050405020304" pitchFamily="18" charset="0"/>
                  <a:ea typeface="+mn-ea"/>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Plot 3</a:t>
              </a:r>
              <a:endParaRPr lang="zh-CN"/>
            </a:p>
          </p:txBody>
        </p:sp>
      </p:grpSp>
    </p:spTree>
    <p:extLst>
      <p:ext uri="{BB962C8B-B14F-4D97-AF65-F5344CB8AC3E}">
        <p14:creationId xmlns:p14="http://schemas.microsoft.com/office/powerpoint/2010/main" val="953273513"/>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a:extLst>
              <a:ext uri="{FF2B5EF4-FFF2-40B4-BE49-F238E27FC236}">
                <a16:creationId xmlns:a16="http://schemas.microsoft.com/office/drawing/2014/main" id="{519AF0AB-B66E-54CD-CA1D-1EF02C64FB70}"/>
              </a:ext>
            </a:extLst>
          </p:cNvPr>
          <p:cNvSpPr txBox="1"/>
          <p:nvPr/>
        </p:nvSpPr>
        <p:spPr>
          <a:xfrm>
            <a:off x="603259" y="1283643"/>
            <a:ext cx="11074126" cy="4708981"/>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zh-CN">
                <a:latin typeface="思源黑体 CN Regular" panose="020b0500000000000000" pitchFamily="34" charset="-122"/>
                <a:ea typeface="思源黑体 CN Regular" panose="020b0500000000000000" pitchFamily="34" charset="-122"/>
              </a:rPr>
              <a:t>① 补全续写内容之后，应该确保文章的主题和结局是积极向上的。</a:t>
            </a:r>
          </a:p>
          <a:p>
            <a:pPr fontAlgn="ctr"/>
            <a:r>
              <a:rPr lang="en-US" altLang="zh-CN">
                <a:latin typeface="思源黑体 CN Regular" panose="020b0500000000000000" pitchFamily="34" charset="-122"/>
                <a:ea typeface="思源黑体 CN Regular" panose="020b0500000000000000" pitchFamily="34" charset="-122"/>
              </a:rPr>
              <a:t>    </a:t>
            </a:r>
            <a:r>
              <a:rPr lang="zh-CN" altLang="zh-CN">
                <a:latin typeface="思源黑体 CN Regular" panose="020b0500000000000000" pitchFamily="34" charset="-122"/>
                <a:ea typeface="思源黑体 CN Regular" panose="020b0500000000000000" pitchFamily="34" charset="-122"/>
              </a:rPr>
              <a:t>从这一点来看，</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Plot </a:t>
            </a:r>
            <a:r>
              <a:rPr lang="en-US" altLang="zh-CN">
                <a:latin typeface="思源黑体 CN Regular" panose="020b0500000000000000" pitchFamily="34" charset="-122"/>
                <a:ea typeface="思源黑体 CN Regular" panose="020b0500000000000000" pitchFamily="34" charset="-122"/>
              </a:rPr>
              <a:t>____</a:t>
            </a:r>
            <a:r>
              <a:rPr lang="zh-CN" altLang="zh-CN">
                <a:latin typeface="思源黑体 CN Regular" panose="020b0500000000000000" pitchFamily="34" charset="-122"/>
                <a:ea typeface="思源黑体 CN Regular" panose="020b0500000000000000" pitchFamily="34" charset="-122"/>
              </a:rPr>
              <a:t>的主干情节设计不合适。</a:t>
            </a:r>
          </a:p>
          <a:p>
            <a:pPr fontAlgn="ctr"/>
            <a:r>
              <a:rPr lang="zh-CN" altLang="zh-CN" spc="-50">
                <a:latin typeface="思源黑体 CN Regular" panose="020b0500000000000000" pitchFamily="34" charset="-122"/>
                <a:ea typeface="思源黑体 CN Regular" panose="020b0500000000000000" pitchFamily="34" charset="-122"/>
              </a:rPr>
              <a:t>② 设计续写情节时要考虑与原文的联系，切忌脱离原文（随意转换时空），随意添加主要角色。</a:t>
            </a:r>
          </a:p>
          <a:p>
            <a:pPr fontAlgn="ctr"/>
            <a:r>
              <a:rPr lang="en-US" altLang="zh-CN">
                <a:latin typeface="思源黑体 CN Regular" panose="020b0500000000000000" pitchFamily="34" charset="-122"/>
                <a:ea typeface="思源黑体 CN Regular" panose="020b0500000000000000" pitchFamily="34" charset="-122"/>
              </a:rPr>
              <a:t>    </a:t>
            </a:r>
            <a:r>
              <a:rPr lang="zh-CN" altLang="zh-CN">
                <a:latin typeface="思源黑体 CN Regular" panose="020b0500000000000000" pitchFamily="34" charset="-122"/>
                <a:ea typeface="思源黑体 CN Regular" panose="020b0500000000000000" pitchFamily="34" charset="-122"/>
              </a:rPr>
              <a:t>从这一点来看，</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Plot </a:t>
            </a:r>
            <a:r>
              <a:rPr lang="en-US" altLang="zh-CN">
                <a:latin typeface="思源黑体 CN Regular" panose="020b0500000000000000" pitchFamily="34" charset="-122"/>
                <a:ea typeface="思源黑体 CN Regular" panose="020b0500000000000000" pitchFamily="34" charset="-122"/>
              </a:rPr>
              <a:t>____</a:t>
            </a:r>
            <a:r>
              <a:rPr lang="zh-CN" altLang="zh-CN">
                <a:latin typeface="思源黑体 CN Regular" panose="020b0500000000000000" pitchFamily="34" charset="-122"/>
                <a:ea typeface="思源黑体 CN Regular" panose="020b0500000000000000" pitchFamily="34" charset="-122"/>
              </a:rPr>
              <a:t>的主干情节设计不合适。</a:t>
            </a:r>
          </a:p>
          <a:p>
            <a:pPr fontAlgn="ctr"/>
            <a:r>
              <a:rPr lang="zh-CN" altLang="zh-CN">
                <a:latin typeface="思源黑体 CN Regular" panose="020b0500000000000000" pitchFamily="34" charset="-122"/>
                <a:ea typeface="思源黑体 CN Regular" panose="020b0500000000000000" pitchFamily="34" charset="-122"/>
              </a:rPr>
              <a:t>③ 设计续写情节时要考虑与两个段首句的联系，保证段落当中以及段落之间内容的连贯。</a:t>
            </a:r>
          </a:p>
          <a:p>
            <a:pPr fontAlgn="ctr"/>
            <a:r>
              <a:rPr lang="en-US" altLang="zh-CN">
                <a:latin typeface="思源黑体 CN Regular" panose="020b0500000000000000" pitchFamily="34" charset="-122"/>
                <a:ea typeface="思源黑体 CN Regular" panose="020b0500000000000000" pitchFamily="34" charset="-122"/>
              </a:rPr>
              <a:t>    </a:t>
            </a:r>
            <a:r>
              <a:rPr lang="zh-CN" altLang="zh-CN">
                <a:latin typeface="思源黑体 CN Regular" panose="020b0500000000000000" pitchFamily="34" charset="-122"/>
                <a:ea typeface="思源黑体 CN Regular" panose="020b0500000000000000" pitchFamily="34" charset="-122"/>
              </a:rPr>
              <a:t>从这一点来看，</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 Plot </a:t>
            </a:r>
            <a:r>
              <a:rPr lang="en-US" altLang="zh-CN">
                <a:latin typeface="思源黑体 CN Regular" panose="020b0500000000000000" pitchFamily="34" charset="-122"/>
                <a:ea typeface="思源黑体 CN Regular" panose="020b0500000000000000" pitchFamily="34" charset="-122"/>
              </a:rPr>
              <a:t>_______</a:t>
            </a:r>
            <a:r>
              <a:rPr lang="zh-CN" altLang="zh-CN">
                <a:latin typeface="思源黑体 CN Regular" panose="020b0500000000000000" pitchFamily="34" charset="-122"/>
                <a:ea typeface="思源黑体 CN Regular" panose="020b0500000000000000" pitchFamily="34" charset="-122"/>
              </a:rPr>
              <a:t>的主干情节设计不合适，具体体现在：</a:t>
            </a:r>
            <a:r>
              <a:rPr lang="en-US" altLang="zh-CN">
                <a:latin typeface="思源黑体 CN Regular" panose="020b0500000000000000" pitchFamily="34" charset="-122"/>
                <a:ea typeface="思源黑体 CN Regular" panose="020b0500000000000000" pitchFamily="34" charset="-122"/>
              </a:rPr>
              <a:t>_______________________</a:t>
            </a:r>
            <a:endParaRPr lang="zh-CN" altLang="zh-CN">
              <a:latin typeface="思源黑体 CN Regular" panose="020b0500000000000000" pitchFamily="34" charset="-122"/>
              <a:ea typeface="思源黑体 CN Regular" panose="020b0500000000000000" pitchFamily="34" charset="-122"/>
            </a:endParaRPr>
          </a:p>
          <a:p>
            <a:pPr indent="0" fontAlgn="ctr"/>
            <a:r>
              <a:rPr lang="en-US" altLang="zh-CN">
                <a:latin typeface="思源黑体 CN Regular" panose="020b0500000000000000" pitchFamily="34" charset="-122"/>
                <a:ea typeface="思源黑体 CN Regular" panose="020b0500000000000000" pitchFamily="34" charset="-122"/>
              </a:rPr>
              <a:t>________________________________________________________________________________________________________________________________________________________________________________________________________________________________________________________________________ </a:t>
            </a:r>
            <a:r>
              <a:rPr lang="zh-CN" altLang="zh-CN">
                <a:latin typeface="思源黑体 CN Regular" panose="020b0500000000000000" pitchFamily="34" charset="-122"/>
                <a:ea typeface="思源黑体 CN Regular" panose="020b0500000000000000" pitchFamily="34" charset="-122"/>
              </a:rPr>
              <a:t>经过分析可知，以上对于两个续写段落主干情节的设计最合适的是</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Plot </a:t>
            </a:r>
            <a:r>
              <a:rPr lang="en-US" altLang="zh-CN">
                <a:latin typeface="思源黑体 CN Regular" panose="020b0500000000000000" pitchFamily="34" charset="-122"/>
                <a:ea typeface="思源黑体 CN Regular" panose="020b0500000000000000" pitchFamily="34" charset="-122"/>
              </a:rPr>
              <a:t>____</a:t>
            </a:r>
            <a:r>
              <a:rPr lang="zh-CN" altLang="zh-CN">
                <a:latin typeface="思源黑体 CN Regular" panose="020b0500000000000000" pitchFamily="34" charset="-122"/>
                <a:ea typeface="思源黑体 CN Regular" panose="020b0500000000000000" pitchFamily="34" charset="-122"/>
              </a:rPr>
              <a:t>。</a:t>
            </a:r>
            <a:endParaRPr lang="en-US" altLang="zh-CN">
              <a:latin typeface="思源黑体 CN Regular" panose="020b0500000000000000" pitchFamily="34" charset="-122"/>
              <a:ea typeface="思源黑体 CN Regular" panose="020b0500000000000000" pitchFamily="34" charset="-122"/>
              <a:sym typeface="思源黑体 CN Regular" panose="020b0500000000000000" pitchFamily="34" charset="-122"/>
            </a:endParaRPr>
          </a:p>
        </p:txBody>
      </p:sp>
      <p:sp>
        <p:nvSpPr>
          <p:cNvPr id="32" name="文本框 4">
            <a:extLst>
              <a:ext uri="{FF2B5EF4-FFF2-40B4-BE49-F238E27FC236}">
                <a16:creationId xmlns:a16="http://schemas.microsoft.com/office/drawing/2014/main" id="{0F348606-5B47-E23C-2193-3454F12543E1}"/>
              </a:ext>
            </a:extLst>
          </p:cNvPr>
          <p:cNvSpPr txBox="1"/>
          <p:nvPr/>
        </p:nvSpPr>
        <p:spPr>
          <a:xfrm>
            <a:off x="710771" y="3608476"/>
            <a:ext cx="10914063" cy="193899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                                                                                                                               </a:t>
            </a:r>
            <a:r>
              <a:rPr lang="en-US"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Plot  2</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第二段“</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承认用了钱包”与段首句“</a:t>
            </a:r>
            <a:r>
              <a:rPr lang="en-US"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询问</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归还钱包的原因”情节不太连贯；</a:t>
            </a:r>
            <a:r>
              <a:rPr lang="en-US"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Plot 3</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第一段“</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到办公室求助老师”与段首句“</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起初想趁机教训一下</a:t>
            </a:r>
            <a:r>
              <a:rPr lang="en-US"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情节不太连贯，第二段“</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默默离开去了餐厅”与段首句“</a:t>
            </a:r>
            <a:r>
              <a:rPr lang="en-US"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Fahad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询问</a:t>
            </a:r>
            <a:r>
              <a:rPr lang="en-US" altLang="zh-CN" sz="2000" spc="-2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a:t>
            </a:r>
            <a:r>
              <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归还钱包的原因”情节也不太连贯</a:t>
            </a:r>
            <a:r>
              <a:rPr lang="zh-CN" altLang="zh-CN"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t>
            </a:r>
            <a:endParaRPr lang="zh-CN" altLang="en-US" sz="2000" spc="-2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（一）设计主干情节</a:t>
            </a:r>
            <a:endParaRPr lang="zh-CN" altLang="zh-CN"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文本框 3">
            <a:extLst>
              <a:ext uri="{FF2B5EF4-FFF2-40B4-BE49-F238E27FC236}">
                <a16:creationId xmlns:a16="http://schemas.microsoft.com/office/drawing/2014/main" id="{E1566578-A3EE-EF4D-E26C-03A8EACA0D8A}"/>
              </a:ext>
            </a:extLst>
          </p:cNvPr>
          <p:cNvSpPr txBox="1"/>
          <p:nvPr/>
        </p:nvSpPr>
        <p:spPr>
          <a:xfrm>
            <a:off x="3686952" y="1829646"/>
            <a:ext cx="45175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id="{0F348606-5B47-E23C-2193-3454F12543E1}"/>
              </a:ext>
            </a:extLst>
          </p:cNvPr>
          <p:cNvSpPr txBox="1"/>
          <p:nvPr/>
        </p:nvSpPr>
        <p:spPr>
          <a:xfrm>
            <a:off x="3697013" y="2764099"/>
            <a:ext cx="45357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Rectangle 24"/>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Rectangle 38"/>
          <p:cNvSpPr>
            <a:spLocks noChangeArrowheads="1"/>
          </p:cNvSpPr>
          <p:nvPr/>
        </p:nvSpPr>
        <p:spPr bwMode="auto">
          <a:xfrm>
            <a:off x="0" y="16287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anose="02010600030101010101" pitchFamily="2" charset="-122"/>
              <a:cs typeface="宋体" pitchFamily="2" charset="-122"/>
            </a:endParaRPr>
          </a:p>
        </p:txBody>
      </p:sp>
      <p:sp>
        <p:nvSpPr>
          <p:cNvPr id="31" name="文本框 4">
            <a:extLst>
              <a:ext uri="{FF2B5EF4-FFF2-40B4-BE49-F238E27FC236}">
                <a16:creationId xmlns:a16="http://schemas.microsoft.com/office/drawing/2014/main" id="{0F348606-5B47-E23C-2193-3454F12543E1}"/>
              </a:ext>
            </a:extLst>
          </p:cNvPr>
          <p:cNvSpPr txBox="1"/>
          <p:nvPr/>
        </p:nvSpPr>
        <p:spPr>
          <a:xfrm>
            <a:off x="3741459" y="3674155"/>
            <a:ext cx="85362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&amp; 3</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3" name="文本框 4">
            <a:extLst>
              <a:ext uri="{FF2B5EF4-FFF2-40B4-BE49-F238E27FC236}">
                <a16:creationId xmlns:a16="http://schemas.microsoft.com/office/drawing/2014/main" id="{0F348606-5B47-E23C-2193-3454F12543E1}"/>
              </a:ext>
            </a:extLst>
          </p:cNvPr>
          <p:cNvSpPr txBox="1"/>
          <p:nvPr/>
        </p:nvSpPr>
        <p:spPr>
          <a:xfrm>
            <a:off x="6318192" y="5558744"/>
            <a:ext cx="39959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33888658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4" grpId="0"/>
      <p:bldP spid="5" grpId="0"/>
      <p:bldP spid="31" grpId="0"/>
      <p:bldP spid="33"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（二）构思具体情节</a:t>
            </a:r>
            <a:endParaRPr lang="zh-CN" altLang="zh-CN"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378565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确定最合适的主干情节之后，接下来构思两段的具体情节。</a:t>
            </a:r>
          </a:p>
          <a:p>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续写第一段：</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How did Asad feel at that time?</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What did Asad do?</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What happened when Asad returned the wallet?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a:t>
            </a:r>
          </a:p>
        </p:txBody>
      </p:sp>
      <p:sp>
        <p:nvSpPr>
          <p:cNvPr id="4" name="文本框 3">
            <a:extLst>
              <a:ext uri="{FF2B5EF4-FFF2-40B4-BE49-F238E27FC236}">
                <a16:creationId xmlns:a16="http://schemas.microsoft.com/office/drawing/2014/main" id="{E1566578-A3EE-EF4D-E26C-03A8EACA0D8A}"/>
              </a:ext>
            </a:extLst>
          </p:cNvPr>
          <p:cNvSpPr txBox="1"/>
          <p:nvPr/>
        </p:nvSpPr>
        <p:spPr>
          <a:xfrm>
            <a:off x="1386294" y="2809543"/>
            <a:ext cx="680767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 was hesitant to return the wallet and blushed with shame.</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id="{0F348606-5B47-E23C-2193-3454F12543E1}"/>
              </a:ext>
            </a:extLst>
          </p:cNvPr>
          <p:cNvSpPr txBox="1"/>
          <p:nvPr/>
        </p:nvSpPr>
        <p:spPr>
          <a:xfrm>
            <a:off x="1386295" y="3724037"/>
            <a:ext cx="965472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He stood up, went to Fahad and called his name. </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id="{506DDAA3-3743-7AC8-7D3E-08E2FFBC0FD9}"/>
              </a:ext>
            </a:extLst>
          </p:cNvPr>
          <p:cNvSpPr txBox="1"/>
          <p:nvPr/>
        </p:nvSpPr>
        <p:spPr>
          <a:xfrm>
            <a:off x="1386294" y="4600431"/>
            <a:ext cx="965472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Fahad first laughed at Asad, but was surprised to hear that Asad had come to return his wallet.</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7911386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（三）构思续写段落细节</a:t>
            </a:r>
            <a:endParaRPr lang="zh-CN" altLang="zh-CN" b="1" kern="100">
              <a:solidFill>
                <a:schemeClr val="accent5"/>
              </a:solidFill>
              <a:effectLst/>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3754874"/>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续写第二段：</a:t>
            </a:r>
          </a:p>
          <a:p>
            <a:pPr fontAlgn="ctr">
              <a:lnSpc>
                <a:spcPct val="130000"/>
              </a:lnSpc>
            </a:pPr>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Why did Asad return the wallet?</a:t>
            </a:r>
          </a:p>
          <a:p>
            <a:pPr fontAlgn="ct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endParaRPr>
          </a:p>
          <a:p>
            <a:pPr fontAlgn="ctr">
              <a:lnSpc>
                <a:spcPct val="130000"/>
              </a:lnSpc>
            </a:pPr>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②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How did everyone react?</a:t>
            </a:r>
          </a:p>
          <a:p>
            <a:pPr fontAlgn="ct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endParaRPr>
          </a:p>
          <a:p>
            <a:pPr fontAlgn="ctr">
              <a:lnSpc>
                <a:spcPct val="130000"/>
              </a:lnSpc>
            </a:pPr>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③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What did Fahad do?</a:t>
            </a:r>
          </a:p>
          <a:p>
            <a:pPr fontAlgn="ct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endParaRPr>
          </a:p>
          <a:p>
            <a:pPr>
              <a:lnSpc>
                <a:spcPct val="130000"/>
              </a:lnSpc>
            </a:pPr>
            <a:r>
              <a:rPr lang="zh-CN" altLang="zh-CN">
                <a:latin typeface="Times New Roman" panose="02020603050405020304" pitchFamily="18" charset="0"/>
                <a:ea typeface="思源黑体 CN Regular" panose="020b0500000000000000" pitchFamily="34" charset="-122"/>
                <a:cs typeface="Times New Roman" panose="02020603050405020304" pitchFamily="18" charset="0"/>
              </a:rPr>
              <a:t>④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rPr>
              <a:t>What did Asad learn from this?</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p:txBody>
      </p:sp>
      <p:sp>
        <p:nvSpPr>
          <p:cNvPr id="4" name="文本框 3">
            <a:extLst>
              <a:ext uri="{FF2B5EF4-FFF2-40B4-BE49-F238E27FC236}">
                <a16:creationId xmlns:a16="http://schemas.microsoft.com/office/drawing/2014/main" id="{E1566578-A3EE-EF4D-E26C-03A8EACA0D8A}"/>
              </a:ext>
            </a:extLst>
          </p:cNvPr>
          <p:cNvSpPr txBox="1"/>
          <p:nvPr/>
        </p:nvSpPr>
        <p:spPr>
          <a:xfrm>
            <a:off x="1399495" y="2284938"/>
            <a:ext cx="582070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He had been taught that “honesty won’t let you down”.</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id="{0F348606-5B47-E23C-2193-3454F12543E1}"/>
              </a:ext>
            </a:extLst>
          </p:cNvPr>
          <p:cNvSpPr txBox="1"/>
          <p:nvPr/>
        </p:nvSpPr>
        <p:spPr>
          <a:xfrm>
            <a:off x="1380446" y="3085132"/>
            <a:ext cx="665026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There was a long silence.</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id="{506DDAA3-3743-7AC8-7D3E-08E2FFBC0FD9}"/>
              </a:ext>
            </a:extLst>
          </p:cNvPr>
          <p:cNvSpPr txBox="1"/>
          <p:nvPr/>
        </p:nvSpPr>
        <p:spPr>
          <a:xfrm>
            <a:off x="1380446" y="3866276"/>
            <a:ext cx="484222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Fahad invited Asad to have lunch with him.</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 name="文本框 6">
            <a:extLst>
              <a:ext uri="{FF2B5EF4-FFF2-40B4-BE49-F238E27FC236}">
                <a16:creationId xmlns:a16="http://schemas.microsoft.com/office/drawing/2014/main" id="{6D1ACD4C-2E75-7F3A-4F6B-6A3419D0DAD1}"/>
              </a:ext>
            </a:extLst>
          </p:cNvPr>
          <p:cNvSpPr txBox="1"/>
          <p:nvPr/>
        </p:nvSpPr>
        <p:spPr>
          <a:xfrm>
            <a:off x="1380446" y="4599966"/>
            <a:ext cx="536325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err="1">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rPr>
              <a:t>Asad learned the value of being honest.</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2755894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378565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Asad was hesitant to return the wallet.</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使用具体动作描写（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glance at 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glance at the wallet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）和分词结构作状语，凸显</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的犹豫不决。</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 and then _____________________, Asad finally made up his mind.</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使用定语从句改写优化句①的内容，描写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Fahad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的状态（</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chat happily</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），突出对比两人的状态。</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 who _____________________, and then ____________________, Asad finally made up his mind.</a:t>
            </a:r>
          </a:p>
        </p:txBody>
      </p:sp>
      <p:sp>
        <p:nvSpPr>
          <p:cNvPr id="4" name="文本框 3">
            <a:extLst>
              <a:ext uri="{FF2B5EF4-FFF2-40B4-BE49-F238E27FC236}">
                <a16:creationId xmlns:a16="http://schemas.microsoft.com/office/drawing/2014/main" id="{52BEB10C-19D9-03AB-9B16-8807373F6DBE}"/>
              </a:ext>
            </a:extLst>
          </p:cNvPr>
          <p:cNvSpPr txBox="1"/>
          <p:nvPr/>
        </p:nvSpPr>
        <p:spPr>
          <a:xfrm>
            <a:off x="1056365" y="2804150"/>
            <a:ext cx="258936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Glancing first at Fahad</a:t>
            </a:r>
          </a:p>
        </p:txBody>
      </p:sp>
      <p:sp>
        <p:nvSpPr>
          <p:cNvPr id="5" name="文本框 4">
            <a:extLst>
              <a:ext uri="{FF2B5EF4-FFF2-40B4-BE49-F238E27FC236}">
                <a16:creationId xmlns:a16="http://schemas.microsoft.com/office/drawing/2014/main" id="{4D343BF9-5958-E69F-708D-AA52136F0B12}"/>
              </a:ext>
            </a:extLst>
          </p:cNvPr>
          <p:cNvSpPr txBox="1"/>
          <p:nvPr/>
        </p:nvSpPr>
        <p:spPr>
          <a:xfrm>
            <a:off x="1056366" y="4186276"/>
            <a:ext cx="258936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Glancing first at Fahad</a:t>
            </a:r>
          </a:p>
        </p:txBody>
      </p:sp>
      <p:sp>
        <p:nvSpPr>
          <p:cNvPr id="6" name="文本框 3">
            <a:extLst>
              <a:ext uri="{FF2B5EF4-FFF2-40B4-BE49-F238E27FC236}">
                <a16:creationId xmlns:a16="http://schemas.microsoft.com/office/drawing/2014/main" id="{52BEB10C-19D9-03AB-9B16-8807373F6DBE}"/>
              </a:ext>
            </a:extLst>
          </p:cNvPr>
          <p:cNvSpPr txBox="1"/>
          <p:nvPr/>
        </p:nvSpPr>
        <p:spPr>
          <a:xfrm>
            <a:off x="4593244" y="2804150"/>
            <a:ext cx="279321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the wallet in his hand</a:t>
            </a:r>
          </a:p>
        </p:txBody>
      </p:sp>
      <p:sp>
        <p:nvSpPr>
          <p:cNvPr id="7" name="文本框 4">
            <a:extLst>
              <a:ext uri="{FF2B5EF4-FFF2-40B4-BE49-F238E27FC236}">
                <a16:creationId xmlns:a16="http://schemas.microsoft.com/office/drawing/2014/main" id="{4D343BF9-5958-E69F-708D-AA52136F0B12}"/>
              </a:ext>
            </a:extLst>
          </p:cNvPr>
          <p:cNvSpPr txBox="1"/>
          <p:nvPr/>
        </p:nvSpPr>
        <p:spPr>
          <a:xfrm>
            <a:off x="4332489" y="4186276"/>
            <a:ext cx="303023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was still chatting happily</a:t>
            </a:r>
          </a:p>
        </p:txBody>
      </p:sp>
      <p:sp>
        <p:nvSpPr>
          <p:cNvPr id="8" name="文本框 4">
            <a:extLst>
              <a:ext uri="{FF2B5EF4-FFF2-40B4-BE49-F238E27FC236}">
                <a16:creationId xmlns:a16="http://schemas.microsoft.com/office/drawing/2014/main" id="{4D343BF9-5958-E69F-708D-AA52136F0B12}"/>
              </a:ext>
            </a:extLst>
          </p:cNvPr>
          <p:cNvSpPr txBox="1"/>
          <p:nvPr/>
        </p:nvSpPr>
        <p:spPr>
          <a:xfrm>
            <a:off x="8213733" y="4176608"/>
            <a:ext cx="303023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the wallet in his hand</a:t>
            </a:r>
          </a:p>
        </p:txBody>
      </p:sp>
    </p:spTree>
    <p:extLst>
      <p:ext uri="{BB962C8B-B14F-4D97-AF65-F5344CB8AC3E}">
        <p14:creationId xmlns:p14="http://schemas.microsoft.com/office/powerpoint/2010/main" val="9722158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286232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There was a long silence.</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使用主语从句改写优化所给句子，凸显随之而来的尴尬的沉默（</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follow</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使用定语从句改写优化句①，表明尴尬的沉默终于被打破，推动情节发展。</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 _________________________ by Asad’s stomach growling loudly.</a:t>
            </a:r>
          </a:p>
        </p:txBody>
      </p:sp>
      <p:sp>
        <p:nvSpPr>
          <p:cNvPr id="4" name="文本框 3">
            <a:extLst>
              <a:ext uri="{FF2B5EF4-FFF2-40B4-BE49-F238E27FC236}">
                <a16:creationId xmlns:a16="http://schemas.microsoft.com/office/drawing/2014/main" id="{52BEB10C-19D9-03AB-9B16-8807373F6DBE}"/>
              </a:ext>
            </a:extLst>
          </p:cNvPr>
          <p:cNvSpPr txBox="1"/>
          <p:nvPr/>
        </p:nvSpPr>
        <p:spPr>
          <a:xfrm>
            <a:off x="1016430" y="2355365"/>
            <a:ext cx="507321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 followed was an awkwardly long silence</a:t>
            </a:r>
          </a:p>
        </p:txBody>
      </p:sp>
      <p:sp>
        <p:nvSpPr>
          <p:cNvPr id="5" name="文本框 4">
            <a:extLst>
              <a:ext uri="{FF2B5EF4-FFF2-40B4-BE49-F238E27FC236}">
                <a16:creationId xmlns:a16="http://schemas.microsoft.com/office/drawing/2014/main" id="{4D343BF9-5958-E69F-708D-AA52136F0B12}"/>
              </a:ext>
            </a:extLst>
          </p:cNvPr>
          <p:cNvSpPr txBox="1"/>
          <p:nvPr/>
        </p:nvSpPr>
        <p:spPr>
          <a:xfrm>
            <a:off x="1024937" y="3272805"/>
            <a:ext cx="506471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 followed was an awkwardly long silence</a:t>
            </a:r>
          </a:p>
        </p:txBody>
      </p:sp>
      <p:sp>
        <p:nvSpPr>
          <p:cNvPr id="6" name="文本框 4">
            <a:extLst>
              <a:ext uri="{FF2B5EF4-FFF2-40B4-BE49-F238E27FC236}">
                <a16:creationId xmlns:a16="http://schemas.microsoft.com/office/drawing/2014/main" id="{4D343BF9-5958-E69F-708D-AA52136F0B12}"/>
              </a:ext>
            </a:extLst>
          </p:cNvPr>
          <p:cNvSpPr txBox="1"/>
          <p:nvPr/>
        </p:nvSpPr>
        <p:spPr>
          <a:xfrm>
            <a:off x="6187003" y="3265390"/>
            <a:ext cx="323012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which was eventually broken</a:t>
            </a:r>
          </a:p>
        </p:txBody>
      </p:sp>
    </p:spTree>
    <p:extLst>
      <p:ext uri="{BB962C8B-B14F-4D97-AF65-F5344CB8AC3E}">
        <p14:creationId xmlns:p14="http://schemas.microsoft.com/office/powerpoint/2010/main" val="2876762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286232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Asad made his first friend in the new school on that very day.</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使用强调句型（</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 is...that...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），凸显时间状语。</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 Asad made his first friend in the new school.</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使用并列句补充</a:t>
            </a:r>
            <a:r>
              <a:rPr lang="en-US" altLang="zh-CN" err="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Asad</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的感悟，凸显故事的主题</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真诚的价值。</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 Asad made his first friend in the new school, and he truly recognized __________________________________________.</a:t>
            </a:r>
          </a:p>
        </p:txBody>
      </p:sp>
      <p:sp>
        <p:nvSpPr>
          <p:cNvPr id="7" name="文本框 6">
            <a:extLst>
              <a:ext uri="{FF2B5EF4-FFF2-40B4-BE49-F238E27FC236}">
                <a16:creationId xmlns:a16="http://schemas.microsoft.com/office/drawing/2014/main" id="{2375CFF3-509C-D55A-3C62-A8AD3C487C52}"/>
              </a:ext>
            </a:extLst>
          </p:cNvPr>
          <p:cNvSpPr txBox="1"/>
          <p:nvPr/>
        </p:nvSpPr>
        <p:spPr>
          <a:xfrm>
            <a:off x="1051892" y="2352418"/>
            <a:ext cx="314017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 was on that very day that</a:t>
            </a:r>
          </a:p>
        </p:txBody>
      </p:sp>
      <p:sp>
        <p:nvSpPr>
          <p:cNvPr id="8" name="文本框 7">
            <a:extLst>
              <a:ext uri="{FF2B5EF4-FFF2-40B4-BE49-F238E27FC236}">
                <a16:creationId xmlns:a16="http://schemas.microsoft.com/office/drawing/2014/main" id="{507B46CF-12FD-E7EA-6156-0B6263EEF602}"/>
              </a:ext>
            </a:extLst>
          </p:cNvPr>
          <p:cNvSpPr txBox="1"/>
          <p:nvPr/>
        </p:nvSpPr>
        <p:spPr>
          <a:xfrm>
            <a:off x="1062082" y="3264544"/>
            <a:ext cx="309716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 was on that very day that</a:t>
            </a:r>
          </a:p>
        </p:txBody>
      </p:sp>
      <p:sp>
        <p:nvSpPr>
          <p:cNvPr id="6" name="文本框 7">
            <a:extLst>
              <a:ext uri="{FF2B5EF4-FFF2-40B4-BE49-F238E27FC236}">
                <a16:creationId xmlns:a16="http://schemas.microsoft.com/office/drawing/2014/main" id="{507B46CF-12FD-E7EA-6156-0B6263EEF602}"/>
              </a:ext>
            </a:extLst>
          </p:cNvPr>
          <p:cNvSpPr txBox="1"/>
          <p:nvPr/>
        </p:nvSpPr>
        <p:spPr>
          <a:xfrm>
            <a:off x="1060014" y="3724029"/>
            <a:ext cx="534078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value of sincerity and honesty in a relationship</a:t>
            </a:r>
          </a:p>
        </p:txBody>
      </p:sp>
    </p:spTree>
    <p:extLst>
      <p:ext uri="{BB962C8B-B14F-4D97-AF65-F5344CB8AC3E}">
        <p14:creationId xmlns:p14="http://schemas.microsoft.com/office/powerpoint/2010/main" val="1674873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https://d.book118.com/346131153102010032</a:t>
            </a:r>
          </a:p>
        </p:txBody>
      </p:sp>
    </p:spTree>
  </p:cSld>
  <p:clrMapOvr>
    <a:masterClrMapping/>
  </p:clrMapOvr>
  <p:transition/>
  <p:timing/>
</p:sld>
</file>

<file path=ppt/tags/tag1.xml><?xml version="1.0" encoding="utf-8"?>
<p:tagLst xmlns:p="http://schemas.openxmlformats.org/presentationml/2006/main">
  <p:tag name="ISLIDE.ICON" val="#373082;"/>
</p:tagLst>
</file>

<file path=ppt/tags/tag2.xml><?xml version="1.0" encoding="utf-8"?>
<p:tagLst xmlns:p="http://schemas.openxmlformats.org/presentationml/2006/main">
  <p:tag name="ISLIDE.ICON" val="#373082;"/>
</p:tagLst>
</file>

<file path=ppt/tags/tag3.xml><?xml version="1.0" encoding="utf-8"?>
<p:tagLst xmlns:p="http://schemas.openxmlformats.org/presentationml/2006/main">
  <p:tag name="ISLIDE.ICON" val="#140417;"/>
</p:tagLst>
</file>

<file path=ppt/tags/tag4.xml><?xml version="1.0" encoding="utf-8"?>
<p:tagLst xmlns:p="http://schemas.openxmlformats.org/presentationml/2006/main">
  <p:tag name="ISLIDE.ICON" val="#140417;"/>
</p:tagLst>
</file>

<file path=ppt/tags/tag5.xml><?xml version="1.0" encoding="utf-8"?>
<p:tagLst xmlns:p="http://schemas.openxmlformats.org/presentationml/2006/main">
  <p:tag name="ISLIDE.ICON" val="#140417;"/>
</p:tagLst>
</file>

<file path=ppt/tags/tag6.xml><?xml version="1.0" encoding="utf-8"?>
<p:tagLst xmlns:p="http://schemas.openxmlformats.org/presentationml/2006/main">
  <p:tag name="ISLIDE.ICON" val="#140417;"/>
</p:tagLst>
</file>

<file path=ppt/tags/tag7.xml><?xml version="1.0" encoding="utf-8"?>
<p:tagLst xmlns:p="http://schemas.openxmlformats.org/presentationml/2006/main">
  <p:tag name="ISLIDE.ICON" val="#140417;"/>
</p:tagLst>
</file>

<file path=ppt/tags/tag8.xml><?xml version="1.0" encoding="utf-8"?>
<p:tagLst xmlns:p="http://schemas.openxmlformats.org/presentationml/2006/main">
  <p:tag name="ISLIDE.ICON" val="#140417;"/>
</p:tagLst>
</file>

<file path=ppt/tags/tag9.xml><?xml version="1.0" encoding="utf-8"?>
<p:tagLst xmlns:p="http://schemas.openxmlformats.org/presentationml/2006/main">
  <p:tag name="ISLIDE.ICON" val="#373082;"/>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327DFA"/>
      </a:accent5>
      <a:accent6>
        <a:srgbClr val="70AD47"/>
      </a:accent6>
      <a:hlink>
        <a:srgbClr val="5B9BD5"/>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247</Paragraphs>
  <Slides>28</Slides>
  <Notes>6</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等线 Light</vt:lpstr>
      <vt:lpstr>等线</vt:lpstr>
      <vt:lpstr>思源黑体 CN Bold</vt:lpstr>
      <vt:lpstr>微软雅黑</vt:lpstr>
      <vt:lpstr>Times New Roman</vt:lpstr>
      <vt:lpstr>思源黑体 CN Regular</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2024-08-31T10:05:36.133</cp:lastPrinted>
  <dcterms:created xsi:type="dcterms:W3CDTF">2024-08-31T02:05:36Z</dcterms:created>
  <dcterms:modified xsi:type="dcterms:W3CDTF">2024-08-31T02:05:38Z</dcterms:modified>
</cp:coreProperties>
</file>