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E98650-FC9F-4FAC-91F1-62191EF777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EEB357-EB5D-4311-B9E9-B4002EF5EB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27DB63-85E6-404B-B93E-7DAA048E0B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75C419-B97B-46A4-ABCD-7F1C7C3407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A3BEA7B-F2E6-4F5A-A52D-888ACB4B06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F462891-C5E8-4805-92D0-FF74543627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0E417FE-5E78-4BE6-BEFB-E6C615A1D6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DF9D43-C0D6-402A-9CA8-E26C425B6C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AC5C48-DA5A-4881-800B-B8FAA1A163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DEAF7C-A7A1-4DB4-802C-A04C27DB39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D14E8C-2EFF-494D-80DF-DBE70AD751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6200131213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研学项目商业计划书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产品与服务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财务预测与融资计划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风险评估与对策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当前教育环境下，学生普遍缺乏实践能力和创新精神，需要更多的实践教育来弥补这一缺陷。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研学项目作为一种新型的教育模式，能够将课堂知识与实际操作相结合，提高学生的综合素质。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随着社会对人才需求的不断变化，研学项目逐渐受到教育机构和家长的关注和认可。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414098"/>
            <a:ext cx="2139982" cy="2139982"/>
            <a:chOff x="1207034" y="3414098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62026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474591" y="3601169"/>
            <a:ext cx="492347" cy="492347"/>
            <a:chOff x="1474591" y="3601169"/>
            <a:chExt cx="492347" cy="492347"/>
          </a:xfrm>
        </p:grpSpPr>
        <p:sp>
          <p:nvSpPr>
            <p:cNvPr id="6" name="AutoShape 6"/>
            <p:cNvSpPr/>
            <p:nvPr/>
          </p:nvSpPr>
          <p:spPr>
            <a:xfrm rot="2700000">
              <a:off x="1474591" y="3601169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2372036" y="2275003"/>
            <a:ext cx="2139982" cy="2139982"/>
            <a:chOff x="2372036" y="2275003"/>
            <a:chExt cx="2139982" cy="2139982"/>
          </a:xfrm>
        </p:grpSpPr>
        <p:sp>
          <p:nvSpPr>
            <p:cNvPr id="8" name="Freeform 8"/>
            <p:cNvSpPr/>
            <p:nvPr/>
          </p:nvSpPr>
          <p:spPr>
            <a:xfrm rot="2700000">
              <a:off x="2372036" y="2275003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74244" y="3123014"/>
            <a:ext cx="330613" cy="588550"/>
            <a:chOff x="3274244" y="3123014"/>
            <a:chExt cx="330613" cy="588550"/>
          </a:xfrm>
        </p:grpSpPr>
        <p:sp>
          <p:nvSpPr>
            <p:cNvPr id="10" name="Freeform 10"/>
            <p:cNvSpPr/>
            <p:nvPr/>
          </p:nvSpPr>
          <p:spPr>
            <a:xfrm>
              <a:off x="3274244" y="3123014"/>
              <a:ext cx="330613" cy="588550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370066" y="3021001"/>
            <a:ext cx="145256" cy="300799"/>
            <a:chOff x="3370066" y="3021001"/>
            <a:chExt cx="145256" cy="300799"/>
          </a:xfrm>
        </p:grpSpPr>
        <p:sp>
          <p:nvSpPr>
            <p:cNvPr id="12" name="Freeform 12"/>
            <p:cNvSpPr/>
            <p:nvPr/>
          </p:nvSpPr>
          <p:spPr>
            <a:xfrm>
              <a:off x="3446361" y="3211596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87319" y="3131586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46361" y="3173877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492557" y="3173877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474365" y="3060339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481699" y="3096915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372352" y="3211596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390545" y="3096915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76352" y="3173877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421882" y="3021001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446361" y="3021001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13309" y="3047099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399784" y="3060339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382639" y="3131586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446361" y="3245220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03023" y="3131586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14929" y="3060339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399117" y="3173877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46361" y="3131586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446361" y="3060339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446361" y="3096915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409309" y="3096915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94450" y="3282843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396831" y="3211596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395117" y="3245220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370066" y="3245220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98844" y="324522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3496558" y="3211596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12643" y="3051672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65125" y="3051672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5167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405404" y="3087676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2079" y="3087676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087676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9784" y="3123014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78365" y="3123014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2301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4450" y="3165305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3985" y="3165305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16530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90545" y="3202929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87985" y="3202929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202929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8830" y="3236647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0938" y="3236647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3664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3387211" y="3274271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3492557" y="3274271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3439027" y="327427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3439027" y="331322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3195854" y="2092028"/>
            <a:ext cx="492347" cy="492347"/>
            <a:chOff x="3195854" y="2092028"/>
            <a:chExt cx="492347" cy="492347"/>
          </a:xfrm>
        </p:grpSpPr>
        <p:sp>
          <p:nvSpPr>
            <p:cNvPr id="63" name="AutoShape 63"/>
            <p:cNvSpPr/>
            <p:nvPr/>
          </p:nvSpPr>
          <p:spPr>
            <a:xfrm rot="2700000">
              <a:off x="3195854" y="2092028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3543612" y="3414098"/>
            <a:ext cx="2139982" cy="2139982"/>
            <a:chOff x="3543612" y="3414098"/>
            <a:chExt cx="2139982" cy="2139982"/>
          </a:xfrm>
        </p:grpSpPr>
        <p:sp>
          <p:nvSpPr>
            <p:cNvPr id="65" name="Freeform 65"/>
            <p:cNvSpPr/>
            <p:nvPr/>
          </p:nvSpPr>
          <p:spPr>
            <a:xfrm rot="13500000">
              <a:off x="3543612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4422579" y="4332117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7" name="Group 67"/>
          <p:cNvGrpSpPr/>
          <p:nvPr/>
        </p:nvGrpSpPr>
        <p:grpSpPr>
          <a:xfrm>
            <a:off x="4948930" y="3611741"/>
            <a:ext cx="492347" cy="492347"/>
            <a:chOff x="4948930" y="3611741"/>
            <a:chExt cx="492347" cy="492347"/>
          </a:xfrm>
        </p:grpSpPr>
        <p:sp>
          <p:nvSpPr>
            <p:cNvPr id="68" name="AutoShape 68"/>
            <p:cNvSpPr/>
            <p:nvPr/>
          </p:nvSpPr>
          <p:spPr>
            <a:xfrm rot="2700000">
              <a:off x="4948930" y="3611741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9" name="AutoShape 69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70" name="AutoShape 70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71" name="AutoShape 71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grpSp>
        <p:nvGrpSpPr>
          <p:cNvPr id="72" name="Group 72"/>
          <p:cNvGrpSpPr/>
          <p:nvPr/>
        </p:nvGrpSpPr>
        <p:grpSpPr>
          <a:xfrm>
            <a:off x="6649402" y="2138986"/>
            <a:ext cx="587026" cy="585597"/>
            <a:chOff x="6649402" y="2138986"/>
            <a:chExt cx="587026" cy="585597"/>
          </a:xfrm>
        </p:grpSpPr>
        <p:sp>
          <p:nvSpPr>
            <p:cNvPr id="73" name="AutoShape 73"/>
            <p:cNvSpPr/>
            <p:nvPr/>
          </p:nvSpPr>
          <p:spPr>
            <a:xfrm>
              <a:off x="6649402" y="2138986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731888" y="2359775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5" name="Group 75"/>
          <p:cNvGrpSpPr/>
          <p:nvPr/>
        </p:nvGrpSpPr>
        <p:grpSpPr>
          <a:xfrm>
            <a:off x="6649402" y="3402766"/>
            <a:ext cx="587026" cy="585597"/>
            <a:chOff x="6649402" y="3402766"/>
            <a:chExt cx="587026" cy="585597"/>
          </a:xfrm>
        </p:grpSpPr>
        <p:sp>
          <p:nvSpPr>
            <p:cNvPr id="76" name="AutoShape 76"/>
            <p:cNvSpPr/>
            <p:nvPr/>
          </p:nvSpPr>
          <p:spPr>
            <a:xfrm>
              <a:off x="6649402" y="3402766"/>
              <a:ext cx="587026" cy="585597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7" name="Group 77"/>
          <p:cNvGrpSpPr/>
          <p:nvPr/>
        </p:nvGrpSpPr>
        <p:grpSpPr>
          <a:xfrm>
            <a:off x="6833234" y="3535589"/>
            <a:ext cx="224504" cy="467677"/>
            <a:chOff x="6833234" y="3535589"/>
            <a:chExt cx="224504" cy="467677"/>
          </a:xfrm>
        </p:grpSpPr>
        <p:sp>
          <p:nvSpPr>
            <p:cNvPr id="78" name="Freeform 78"/>
            <p:cNvSpPr/>
            <p:nvPr/>
          </p:nvSpPr>
          <p:spPr>
            <a:xfrm>
              <a:off x="6833234" y="3604645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>
              <a:off x="6950105" y="366465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6977919" y="361055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6950105" y="363912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6981538" y="363912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6969155" y="356216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6974109" y="358702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6899909" y="366465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>
              <a:off x="6912196" y="358702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Freeform 87"/>
            <p:cNvSpPr/>
            <p:nvPr/>
          </p:nvSpPr>
          <p:spPr>
            <a:xfrm>
              <a:off x="6902576" y="363912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Freeform 88"/>
            <p:cNvSpPr/>
            <p:nvPr/>
          </p:nvSpPr>
          <p:spPr>
            <a:xfrm>
              <a:off x="6933532" y="353558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>
              <a:off x="6950105" y="353558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6927722" y="355321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18483" y="356216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6906862" y="361055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6950105" y="368741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920769" y="361055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6928770" y="356216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>
              <a:off x="6918006" y="363912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Freeform 97"/>
            <p:cNvSpPr/>
            <p:nvPr/>
          </p:nvSpPr>
          <p:spPr>
            <a:xfrm>
              <a:off x="6950105" y="361055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950105" y="356216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50105" y="358702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24960" y="358702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14863" y="371294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16482" y="366465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Freeform 103"/>
            <p:cNvSpPr/>
            <p:nvPr/>
          </p:nvSpPr>
          <p:spPr>
            <a:xfrm>
              <a:off x="6915340" y="368741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898289" y="368741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85729" y="368741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Freeform 106"/>
            <p:cNvSpPr/>
            <p:nvPr/>
          </p:nvSpPr>
          <p:spPr>
            <a:xfrm>
              <a:off x="6984205" y="366465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27246" y="355635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62869" y="355635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>
              <a:off x="6945153" y="355635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22293" y="358073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67632" y="358073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>
              <a:off x="6945153" y="358073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8483" y="3604645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71918" y="3604645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>
              <a:off x="6945153" y="3604645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4863" y="363331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75728" y="363331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6945153" y="363331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2196" y="365884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78395" y="365884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6945153" y="365884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Freeform 122"/>
            <p:cNvSpPr/>
            <p:nvPr/>
          </p:nvSpPr>
          <p:spPr>
            <a:xfrm>
              <a:off x="6911053" y="3681607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Freeform 123"/>
            <p:cNvSpPr/>
            <p:nvPr/>
          </p:nvSpPr>
          <p:spPr>
            <a:xfrm>
              <a:off x="6980395" y="3681607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>
              <a:off x="6945153" y="3681607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910006" y="370713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Freeform 126"/>
            <p:cNvSpPr/>
            <p:nvPr/>
          </p:nvSpPr>
          <p:spPr>
            <a:xfrm>
              <a:off x="6981538" y="370713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AutoShape 127"/>
            <p:cNvSpPr/>
            <p:nvPr/>
          </p:nvSpPr>
          <p:spPr>
            <a:xfrm>
              <a:off x="6945153" y="370713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>
              <a:off x="6945153" y="373351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9" name="Group 129"/>
          <p:cNvGrpSpPr/>
          <p:nvPr/>
        </p:nvGrpSpPr>
        <p:grpSpPr>
          <a:xfrm>
            <a:off x="6649402" y="4666547"/>
            <a:ext cx="587026" cy="585502"/>
            <a:chOff x="6649402" y="4666547"/>
            <a:chExt cx="587026" cy="585502"/>
          </a:xfrm>
        </p:grpSpPr>
        <p:sp>
          <p:nvSpPr>
            <p:cNvPr id="130" name="AutoShape 130"/>
            <p:cNvSpPr/>
            <p:nvPr/>
          </p:nvSpPr>
          <p:spPr>
            <a:xfrm>
              <a:off x="6649402" y="4666547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6793896" y="4847236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2" name="TextBox 132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提高学生的实践能力和创新精神，培养具备综合素质的人才。</a:t>
            </a:r>
          </a:p>
        </p:txBody>
      </p:sp>
      <p:sp>
        <p:nvSpPr>
          <p:cNvPr id="133" name="TextBox 133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通过研学项目，促进学校与企业的合作，实现教育资源的共享和优化配置。</a:t>
            </a:r>
          </a:p>
        </p:txBody>
      </p:sp>
      <p:sp>
        <p:nvSpPr>
          <p:cNvPr id="134" name="TextBox 134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打造具有影响力的研学品牌，成为行业内的领导者。</a:t>
            </a:r>
          </a:p>
        </p:txBody>
      </p:sp>
      <p:grpSp>
        <p:nvGrpSpPr>
          <p:cNvPr id="135" name="Group 13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6" name="AutoShape 13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AutoShape 15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AutoShape 15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AutoShape 15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AutoShape 15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6" name="TextBox 15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328" b="6328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针对学生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针对学校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针对企业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提供实践机会，培养综合素质，提高就业竞争力。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促进校企合作，优化资源配置，提升教学质量。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提供人才资源，促进产学研结合，推动科技创新。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项目定位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研学项目的核心目标市场，主要针对初中生、高中生和大学生。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与各类教育机构合作，提供研学旅行服务，满足学校和教师的需求。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提供亲子研学项目，满足家庭对培养孩子综合素质和增进亲子关系的市场需求。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青少年学生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教育机构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青少年学生人数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家庭收入水平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教育政策支持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随着家庭收入水平的提高，家长对子女教育的投入不断增加，为研学市场提供了更多的消费群体。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国家对素质教育和研学旅行的政策支持力度不断加大，为市场发展提供了有力保障。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根据国家统计局数据，全国青少年学生人数庞大，为研学市场提供了广阔的发展空间。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3485" y="1472184"/>
            <a:ext cx="4777740" cy="4726496"/>
            <a:chOff x="1213485" y="1472184"/>
            <a:chExt cx="4777740" cy="4726496"/>
          </a:xfrm>
        </p:grpSpPr>
        <p:sp>
          <p:nvSpPr>
            <p:cNvPr id="3" name="AutoShape 3"/>
            <p:cNvSpPr/>
            <p:nvPr/>
          </p:nvSpPr>
          <p:spPr>
            <a:xfrm>
              <a:off x="2551652" y="2834449"/>
              <a:ext cx="2090833" cy="209235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917507" y="1472184"/>
              <a:ext cx="1405890" cy="1216247"/>
            </a:xfrm>
            <a:custGeom>
              <a:rect l="l" t="t" r="r" b="b"/>
              <a:pathLst>
                <a:path w="1881326" h="1627641">
                  <a:moveTo>
                    <a:pt x="909737" y="0"/>
                  </a:moveTo>
                  <a:cubicBezTo>
                    <a:pt x="1446331" y="0"/>
                    <a:pt x="1881327" y="434996"/>
                    <a:pt x="1881327" y="971590"/>
                  </a:cubicBezTo>
                  <a:cubicBezTo>
                    <a:pt x="1881327" y="1225467"/>
                    <a:pt x="1783954" y="1456601"/>
                    <a:pt x="1622304" y="1627643"/>
                  </a:cubicBezTo>
                  <a:cubicBezTo>
                    <a:pt x="1407823" y="1531333"/>
                    <a:pt x="1169935" y="1478429"/>
                    <a:pt x="919691" y="1478429"/>
                  </a:cubicBezTo>
                  <a:cubicBezTo>
                    <a:pt x="752338" y="1478429"/>
                    <a:pt x="590510" y="1502090"/>
                    <a:pt x="437764" y="1547609"/>
                  </a:cubicBezTo>
                  <a:cubicBezTo>
                    <a:pt x="439086" y="1543067"/>
                    <a:pt x="439528" y="1538427"/>
                    <a:pt x="439938" y="1533777"/>
                  </a:cubicBezTo>
                  <a:cubicBezTo>
                    <a:pt x="472664" y="1162783"/>
                    <a:pt x="292347" y="822130"/>
                    <a:pt x="0" y="633018"/>
                  </a:cubicBezTo>
                  <a:cubicBezTo>
                    <a:pt x="136468" y="263166"/>
                    <a:pt x="492370" y="0"/>
                    <a:pt x="909737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  <a:ln w="28575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21307011">
              <a:off x="4120229" y="1819846"/>
              <a:ext cx="1293019" cy="1451038"/>
            </a:xfrm>
            <a:custGeom>
              <a:rect l="l" t="t" r="r" b="b"/>
              <a:pathLst>
                <a:path w="1731010" h="1942870">
                  <a:moveTo>
                    <a:pt x="858760" y="5016"/>
                  </a:moveTo>
                  <a:cubicBezTo>
                    <a:pt x="1348690" y="54771"/>
                    <a:pt x="1731010" y="468533"/>
                    <a:pt x="1731010" y="971590"/>
                  </a:cubicBezTo>
                  <a:cubicBezTo>
                    <a:pt x="1731011" y="1506152"/>
                    <a:pt x="1299302" y="1939885"/>
                    <a:pt x="765509" y="1942872"/>
                  </a:cubicBezTo>
                  <a:cubicBezTo>
                    <a:pt x="615484" y="1581148"/>
                    <a:pt x="345116" y="1278803"/>
                    <a:pt x="0" y="1090065"/>
                  </a:cubicBezTo>
                  <a:cubicBezTo>
                    <a:pt x="173819" y="931818"/>
                    <a:pt x="290325" y="709981"/>
                    <a:pt x="311916" y="457252"/>
                  </a:cubicBezTo>
                  <a:cubicBezTo>
                    <a:pt x="321717" y="342547"/>
                    <a:pt x="311168" y="230797"/>
                    <a:pt x="282160" y="125858"/>
                  </a:cubicBezTo>
                  <a:cubicBezTo>
                    <a:pt x="422873" y="45524"/>
                    <a:pt x="585831" y="0"/>
                    <a:pt x="759421" y="0"/>
                  </a:cubicBezTo>
                  <a:cubicBezTo>
                    <a:pt x="792958" y="0"/>
                    <a:pt x="826098" y="1699"/>
                    <a:pt x="858760" y="5016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  <a:ln w="28575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 rot="20990394">
              <a:off x="4768977" y="2841974"/>
              <a:ext cx="1222248" cy="1417987"/>
            </a:xfrm>
            <a:custGeom>
              <a:rect l="l" t="t" r="r" b="b"/>
              <a:pathLst>
                <a:path w="1635030" h="1897952">
                  <a:moveTo>
                    <a:pt x="956588" y="0"/>
                  </a:moveTo>
                  <a:cubicBezTo>
                    <a:pt x="1349940" y="124139"/>
                    <a:pt x="1635030" y="491957"/>
                    <a:pt x="1635030" y="926362"/>
                  </a:cubicBezTo>
                  <a:cubicBezTo>
                    <a:pt x="1635030" y="1462956"/>
                    <a:pt x="1200034" y="1897952"/>
                    <a:pt x="663440" y="1897952"/>
                  </a:cubicBezTo>
                  <a:cubicBezTo>
                    <a:pt x="406603" y="1897952"/>
                    <a:pt x="173042" y="1798295"/>
                    <a:pt x="0" y="1634809"/>
                  </a:cubicBezTo>
                  <a:cubicBezTo>
                    <a:pt x="50748" y="1518368"/>
                    <a:pt x="88053" y="1394101"/>
                    <a:pt x="111401" y="1263820"/>
                  </a:cubicBezTo>
                  <a:cubicBezTo>
                    <a:pt x="162526" y="978537"/>
                    <a:pt x="140877" y="697051"/>
                    <a:pt x="58634" y="438772"/>
                  </a:cubicBezTo>
                  <a:cubicBezTo>
                    <a:pt x="428124" y="471037"/>
                    <a:pt x="767689" y="291430"/>
                    <a:pt x="956588" y="0"/>
                  </a:cubicBezTo>
                  <a:close/>
                </a:path>
              </a:pathLst>
            </a:custGeom>
            <a:solidFill>
              <a:schemeClr val="accent5">
                <a:alpha val="100000"/>
              </a:schemeClr>
            </a:solidFill>
            <a:ln w="28575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 rot="1800000">
              <a:off x="4544663" y="4080796"/>
              <a:ext cx="1246346" cy="1431512"/>
            </a:xfrm>
            <a:custGeom>
              <a:rect l="l" t="t" r="r" b="b"/>
              <a:pathLst>
                <a:path w="1668225" h="1917087">
                  <a:moveTo>
                    <a:pt x="63584" y="420981"/>
                  </a:moveTo>
                  <a:cubicBezTo>
                    <a:pt x="301175" y="436911"/>
                    <a:pt x="544391" y="362470"/>
                    <a:pt x="740979" y="196574"/>
                  </a:cubicBezTo>
                  <a:cubicBezTo>
                    <a:pt x="810270" y="138102"/>
                    <a:pt x="869335" y="72009"/>
                    <a:pt x="917157" y="0"/>
                  </a:cubicBezTo>
                  <a:cubicBezTo>
                    <a:pt x="1347622" y="99043"/>
                    <a:pt x="1668225" y="484830"/>
                    <a:pt x="1668225" y="945497"/>
                  </a:cubicBezTo>
                  <a:cubicBezTo>
                    <a:pt x="1668225" y="1482091"/>
                    <a:pt x="1233229" y="1917087"/>
                    <a:pt x="696635" y="1917087"/>
                  </a:cubicBezTo>
                  <a:cubicBezTo>
                    <a:pt x="423198" y="1917087"/>
                    <a:pt x="176143" y="1804131"/>
                    <a:pt x="0" y="1621933"/>
                  </a:cubicBezTo>
                  <a:cubicBezTo>
                    <a:pt x="162221" y="1248707"/>
                    <a:pt x="190159" y="822130"/>
                    <a:pt x="63584" y="420981"/>
                  </a:cubicBezTo>
                  <a:close/>
                </a:path>
              </a:pathLst>
            </a:custGeom>
            <a:solidFill>
              <a:schemeClr val="accent6">
                <a:alpha val="100000"/>
              </a:schemeClr>
            </a:solidFill>
            <a:ln w="28575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503323">
              <a:off x="3420237" y="4872514"/>
              <a:ext cx="1451038" cy="1326166"/>
            </a:xfrm>
            <a:custGeom>
              <a:rect l="l" t="t" r="r" b="b"/>
              <a:pathLst>
                <a:path w="1943180" h="1775308">
                  <a:moveTo>
                    <a:pt x="904367" y="0"/>
                  </a:moveTo>
                  <a:cubicBezTo>
                    <a:pt x="1062994" y="197860"/>
                    <a:pt x="1299569" y="331902"/>
                    <a:pt x="1572225" y="355491"/>
                  </a:cubicBezTo>
                  <a:cubicBezTo>
                    <a:pt x="1659461" y="363038"/>
                    <a:pt x="1745001" y="358812"/>
                    <a:pt x="1827075" y="343010"/>
                  </a:cubicBezTo>
                  <a:cubicBezTo>
                    <a:pt x="1901182" y="480062"/>
                    <a:pt x="1943180" y="636986"/>
                    <a:pt x="1943180" y="803718"/>
                  </a:cubicBezTo>
                  <a:cubicBezTo>
                    <a:pt x="1943180" y="1340312"/>
                    <a:pt x="1508184" y="1775308"/>
                    <a:pt x="971590" y="1775308"/>
                  </a:cubicBezTo>
                  <a:cubicBezTo>
                    <a:pt x="434996" y="1775308"/>
                    <a:pt x="0" y="1340312"/>
                    <a:pt x="0" y="803718"/>
                  </a:cubicBezTo>
                  <a:lnTo>
                    <a:pt x="291" y="799869"/>
                  </a:lnTo>
                  <a:lnTo>
                    <a:pt x="109854" y="755236"/>
                  </a:lnTo>
                  <a:cubicBezTo>
                    <a:pt x="463499" y="589912"/>
                    <a:pt x="735380" y="320692"/>
                    <a:pt x="904367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28575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176661">
              <a:off x="2276189" y="4955381"/>
              <a:ext cx="1411986" cy="1234345"/>
            </a:xfrm>
            <a:custGeom>
              <a:rect l="l" t="t" r="r" b="b"/>
              <a:pathLst>
                <a:path w="1889392" h="1651744">
                  <a:moveTo>
                    <a:pt x="279665" y="0"/>
                  </a:moveTo>
                  <a:cubicBezTo>
                    <a:pt x="634044" y="154724"/>
                    <a:pt x="1040729" y="190238"/>
                    <a:pt x="1435837" y="76626"/>
                  </a:cubicBezTo>
                  <a:cubicBezTo>
                    <a:pt x="1435485" y="77872"/>
                    <a:pt x="1435361" y="79143"/>
                    <a:pt x="1435240" y="80413"/>
                  </a:cubicBezTo>
                  <a:cubicBezTo>
                    <a:pt x="1399091" y="459696"/>
                    <a:pt x="1586117" y="808797"/>
                    <a:pt x="1889394" y="996686"/>
                  </a:cubicBezTo>
                  <a:cubicBezTo>
                    <a:pt x="1758959" y="1378030"/>
                    <a:pt x="1397239" y="1651744"/>
                    <a:pt x="971590" y="1651744"/>
                  </a:cubicBezTo>
                  <a:cubicBezTo>
                    <a:pt x="434996" y="1651744"/>
                    <a:pt x="0" y="1216748"/>
                    <a:pt x="0" y="680154"/>
                  </a:cubicBezTo>
                  <a:cubicBezTo>
                    <a:pt x="0" y="414855"/>
                    <a:pt x="106332" y="174391"/>
                    <a:pt x="279665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28575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 rot="909458">
              <a:off x="1392650" y="3964877"/>
              <a:ext cx="1341215" cy="1452563"/>
            </a:xfrm>
            <a:custGeom>
              <a:rect l="l" t="t" r="r" b="b"/>
              <a:pathLst>
                <a:path w="1796590" h="1943180">
                  <a:moveTo>
                    <a:pt x="682669" y="43681"/>
                  </a:moveTo>
                  <a:cubicBezTo>
                    <a:pt x="773939" y="15293"/>
                    <a:pt x="870979" y="0"/>
                    <a:pt x="971590" y="0"/>
                  </a:cubicBezTo>
                  <a:lnTo>
                    <a:pt x="982053" y="950"/>
                  </a:lnTo>
                  <a:cubicBezTo>
                    <a:pt x="1137146" y="405830"/>
                    <a:pt x="1432341" y="724421"/>
                    <a:pt x="1796590" y="913797"/>
                  </a:cubicBezTo>
                  <a:cubicBezTo>
                    <a:pt x="1609613" y="1073552"/>
                    <a:pt x="1484803" y="1305144"/>
                    <a:pt x="1464191" y="1569791"/>
                  </a:cubicBezTo>
                  <a:cubicBezTo>
                    <a:pt x="1458025" y="1648968"/>
                    <a:pt x="1461531" y="1726667"/>
                    <a:pt x="1474818" y="1801546"/>
                  </a:cubicBezTo>
                  <a:cubicBezTo>
                    <a:pt x="1328502" y="1891776"/>
                    <a:pt x="1156049" y="1943180"/>
                    <a:pt x="971590" y="1943180"/>
                  </a:cubicBezTo>
                  <a:cubicBezTo>
                    <a:pt x="434996" y="1943180"/>
                    <a:pt x="0" y="1508184"/>
                    <a:pt x="0" y="971590"/>
                  </a:cubicBezTo>
                  <a:cubicBezTo>
                    <a:pt x="0" y="535607"/>
                    <a:pt x="287165" y="166695"/>
                    <a:pt x="682669" y="4368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100000"/>
              </a:schemeClr>
            </a:solidFill>
            <a:ln w="28575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 rot="548672">
              <a:off x="1213485" y="2822353"/>
              <a:ext cx="1246346" cy="1413415"/>
            </a:xfrm>
            <a:custGeom>
              <a:rect l="l" t="t" r="r" b="b"/>
              <a:pathLst>
                <a:path w="1668162" h="1890659">
                  <a:moveTo>
                    <a:pt x="775781" y="19739"/>
                  </a:moveTo>
                  <a:cubicBezTo>
                    <a:pt x="839029" y="6797"/>
                    <a:pt x="904516" y="0"/>
                    <a:pt x="971590" y="0"/>
                  </a:cubicBezTo>
                  <a:cubicBezTo>
                    <a:pt x="1244994" y="0"/>
                    <a:pt x="1492023" y="112929"/>
                    <a:pt x="1668163" y="295086"/>
                  </a:cubicBezTo>
                  <a:cubicBezTo>
                    <a:pt x="1526732" y="598933"/>
                    <a:pt x="1471606" y="946877"/>
                    <a:pt x="1528881" y="1302684"/>
                  </a:cubicBezTo>
                  <a:cubicBezTo>
                    <a:pt x="1538399" y="1361813"/>
                    <a:pt x="1550796" y="1419761"/>
                    <a:pt x="1565918" y="1476406"/>
                  </a:cubicBezTo>
                  <a:cubicBezTo>
                    <a:pt x="1562561" y="1475471"/>
                    <a:pt x="1559135" y="1475092"/>
                    <a:pt x="1555703" y="1474731"/>
                  </a:cubicBezTo>
                  <a:cubicBezTo>
                    <a:pt x="1190050" y="1436214"/>
                    <a:pt x="850441" y="1605803"/>
                    <a:pt x="658517" y="1890659"/>
                  </a:cubicBezTo>
                  <a:cubicBezTo>
                    <a:pt x="275385" y="1761163"/>
                    <a:pt x="0" y="1398536"/>
                    <a:pt x="0" y="971590"/>
                  </a:cubicBezTo>
                  <a:cubicBezTo>
                    <a:pt x="0" y="502070"/>
                    <a:pt x="333044" y="110336"/>
                    <a:pt x="775781" y="1973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28575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302462">
              <a:off x="1803559" y="1828895"/>
              <a:ext cx="1451038" cy="1317117"/>
            </a:xfrm>
            <a:custGeom>
              <a:rect l="l" t="t" r="r" b="b"/>
              <a:pathLst>
                <a:path w="1943180" h="1764064">
                  <a:moveTo>
                    <a:pt x="872251" y="5016"/>
                  </a:moveTo>
                  <a:cubicBezTo>
                    <a:pt x="904913" y="1699"/>
                    <a:pt x="938053" y="0"/>
                    <a:pt x="971590" y="0"/>
                  </a:cubicBezTo>
                  <a:cubicBezTo>
                    <a:pt x="1508184" y="0"/>
                    <a:pt x="1943180" y="434996"/>
                    <a:pt x="1943180" y="971590"/>
                  </a:cubicBezTo>
                  <a:lnTo>
                    <a:pt x="1942564" y="985441"/>
                  </a:lnTo>
                  <a:cubicBezTo>
                    <a:pt x="1557767" y="1132507"/>
                    <a:pt x="1243321" y="1412222"/>
                    <a:pt x="1048315" y="1764064"/>
                  </a:cubicBezTo>
                  <a:cubicBezTo>
                    <a:pt x="886896" y="1568582"/>
                    <a:pt x="648418" y="1438073"/>
                    <a:pt x="375495" y="1418492"/>
                  </a:cubicBezTo>
                  <a:cubicBezTo>
                    <a:pt x="287012" y="1412144"/>
                    <a:pt x="200448" y="1417854"/>
                    <a:pt x="117626" y="1435300"/>
                  </a:cubicBezTo>
                  <a:cubicBezTo>
                    <a:pt x="42605" y="1297505"/>
                    <a:pt x="0" y="1139523"/>
                    <a:pt x="0" y="971590"/>
                  </a:cubicBezTo>
                  <a:cubicBezTo>
                    <a:pt x="0" y="468533"/>
                    <a:pt x="382321" y="54771"/>
                    <a:pt x="872251" y="501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28575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3081052" y="3497485"/>
            <a:ext cx="925163" cy="787432"/>
            <a:chOff x="3081052" y="3497485"/>
            <a:chExt cx="925163" cy="787432"/>
          </a:xfrm>
        </p:grpSpPr>
        <p:sp>
          <p:nvSpPr>
            <p:cNvPr id="14" name="AutoShape 14"/>
            <p:cNvSpPr/>
            <p:nvPr/>
          </p:nvSpPr>
          <p:spPr>
            <a:xfrm>
              <a:off x="3418427" y="4150995"/>
              <a:ext cx="139065" cy="133922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3697796" y="4150995"/>
              <a:ext cx="140303" cy="133922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081052" y="3497485"/>
              <a:ext cx="925163" cy="604552"/>
            </a:xfrm>
            <a:custGeom>
              <a:rect l="l" t="t" r="r" b="b"/>
              <a:pathLst>
                <a:path w="390" h="265">
                  <a:moveTo>
                    <a:pt x="383" y="64"/>
                  </a:moveTo>
                  <a:cubicBezTo>
                    <a:pt x="377" y="57"/>
                    <a:pt x="364" y="57"/>
                    <a:pt x="364" y="57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02" y="44"/>
                    <a:pt x="96" y="0"/>
                    <a:pt x="61" y="0"/>
                  </a:cubicBezTo>
                  <a:cubicBezTo>
                    <a:pt x="26" y="0"/>
                    <a:pt x="0" y="0"/>
                    <a:pt x="0" y="0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73" y="25"/>
                    <a:pt x="75" y="44"/>
                  </a:cubicBezTo>
                  <a:cubicBezTo>
                    <a:pt x="116" y="242"/>
                    <a:pt x="116" y="242"/>
                    <a:pt x="116" y="242"/>
                  </a:cubicBezTo>
                  <a:cubicBezTo>
                    <a:pt x="116" y="242"/>
                    <a:pt x="123" y="265"/>
                    <a:pt x="163" y="265"/>
                  </a:cubicBezTo>
                  <a:cubicBezTo>
                    <a:pt x="163" y="265"/>
                    <a:pt x="304" y="265"/>
                    <a:pt x="327" y="265"/>
                  </a:cubicBezTo>
                  <a:cubicBezTo>
                    <a:pt x="350" y="265"/>
                    <a:pt x="352" y="239"/>
                    <a:pt x="352" y="239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166" y="239"/>
                    <a:pt x="142" y="241"/>
                    <a:pt x="138" y="213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362" y="172"/>
                    <a:pt x="362" y="172"/>
                    <a:pt x="362" y="172"/>
                  </a:cubicBezTo>
                  <a:cubicBezTo>
                    <a:pt x="362" y="172"/>
                    <a:pt x="362" y="172"/>
                    <a:pt x="362" y="172"/>
                  </a:cubicBezTo>
                  <a:cubicBezTo>
                    <a:pt x="372" y="171"/>
                    <a:pt x="381" y="163"/>
                    <a:pt x="382" y="153"/>
                  </a:cubicBezTo>
                  <a:cubicBezTo>
                    <a:pt x="390" y="81"/>
                    <a:pt x="390" y="81"/>
                    <a:pt x="390" y="81"/>
                  </a:cubicBezTo>
                  <a:cubicBezTo>
                    <a:pt x="390" y="74"/>
                    <a:pt x="390" y="70"/>
                    <a:pt x="383" y="64"/>
                  </a:cubicBezTo>
                  <a:close/>
                  <a:moveTo>
                    <a:pt x="356" y="143"/>
                  </a:moveTo>
                  <a:cubicBezTo>
                    <a:pt x="123" y="143"/>
                    <a:pt x="123" y="143"/>
                    <a:pt x="123" y="143"/>
                  </a:cubicBezTo>
                  <a:cubicBezTo>
                    <a:pt x="112" y="90"/>
                    <a:pt x="112" y="90"/>
                    <a:pt x="112" y="90"/>
                  </a:cubicBezTo>
                  <a:cubicBezTo>
                    <a:pt x="362" y="90"/>
                    <a:pt x="362" y="90"/>
                    <a:pt x="362" y="90"/>
                  </a:cubicBezTo>
                  <a:lnTo>
                    <a:pt x="356" y="1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</a:t>
              </a: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6578604" y="2159271"/>
            <a:ext cx="4872825" cy="3833239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同类研学机构：市场上存在众多同类研学机构，竞争激烈。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旅游公司：部分旅游公司转型进入研学市场，凭借丰富的旅游资源和服务经验占据一定市场份额。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教育培训机构：部分教育培训机构开展研学业务，与研学机构形成竞争关系。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与差异化：在竞争激烈的市场中，创新和差异化是提高竞争力的关键。研学机构应注重课程设计、服务质量、师资力量等方面的提升，打造特色品牌，以满足不同客户的需求。同时，加强与合作伙伴的资源整合，实现互利共赢，提高市场竞争力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产品与服务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研学课程设计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根据不同年龄段和知识水平的学员，设计具有针对性的研学课程，确保学员在项目中获得有效的学习成果。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研学导师团队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组建专业、经验丰富的研学导师团队，提供全程指导和陪伴，确保学员安全、顺利地完成研学项目。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研学项目类型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提供多种类型的研学项目，包括文化、艺术、科技、体育等方向，满足不同兴趣和需求的客户。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875" r="16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产品介绍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咨询服务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提供研学项目的咨询服务，解答客户关于项目类型、课程设计、导师团队等方面的疑问。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行程安排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根据客户需求，为客户量身定制研学行程，包括研学地点、时间、活动安排等，确保行程合理、高效。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后续服务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提供项目完成后的后续服务，如学员反馈收集、成果展示等，以提升客户满意度和项目效果。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服务内容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专业性强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研学项目商业计划书具有高度的专业性，涵盖了市场分析、产品定位、营销策略等方面的内容，能够为投资者和创业者提供全面的商业指导和支持。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针对性强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商业计划书针对不同的行业和业务领域，提供了具体的市场分析、竞争态势、商业模式等方面的分析和建议，有助于企业制定科学、可行的商业计划。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实用性强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商业计划书不仅包含了文字描述，还附带了丰富的数据、图表和案例分析等内容，具有很高的实用性和可操作性，能够帮助企业更好地实现商业目标。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产品优势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品牌定位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明确品牌的核心价值和目标受众，塑造独特的品牌形象。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品牌传播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通过多种渠道，如广告、公关活动、社交媒体等，提高品牌知名度和美誉度。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品牌维护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持续关注品牌声誉，及时处理负面信息，加强与消费者的互动和沟通。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品牌建设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利用电商平台、自建官方网站等，拓展线上销售和服务渠道。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线上渠道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线下渠道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跨界合作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开设实体店、与教育机构合作等，提高线下覆盖面和用户体验。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与其他产业领域进行合作，实现资源共享和互利共赢。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渠道拓展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https://d.book118.com/346200131213010050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2024-09-16T06:29:19.256</cp:lastPrinted>
  <dcterms:created xsi:type="dcterms:W3CDTF">2024-09-15T22:29:19Z</dcterms:created>
  <dcterms:modified xsi:type="dcterms:W3CDTF">2024-09-15T22:29:21Z</dcterms:modified>
</cp:coreProperties>
</file>