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42FEC5-5A07-42B7-A56A-BA253E22A2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232D8A-C318-4E84-99B9-4CF3CF16C1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1C02F8-C7B0-4E28-BE1A-C8B58233C8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3360B7-73DE-4852-AD8B-AE6AAA6056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8335B7D-BFCB-4BB2-A4B9-EFF60F8F3C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A163E14-EAB9-46D1-916F-B5580C6305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64D625C-2F7A-4549-BF56-E3D98D8B95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D2A3F61-7ACC-4117-9032-B5B050270A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B0F7DA2-A608-4A64-8093-1BBB30B567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3BFF6E-8B87-437F-B8D7-5C304271A5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6CA7BC-59FB-4E7B-995E-482A7933C0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png" /><Relationship Id="rId3" Type="http://schemas.openxmlformats.org/officeDocument/2006/relationships/image" Target="../media/image6.png" /><Relationship Id="rId4" Type="http://schemas.openxmlformats.org/officeDocument/2006/relationships/image" Target="../media/image7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46204041124010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2"/>
          <p:cNvSpPr/>
          <p:nvPr/>
        </p:nvSpPr>
        <p:spPr>
          <a:xfrm>
            <a:off x="1018924" y="1994743"/>
            <a:ext cx="4611370" cy="162306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60495"/>
              </a:lnSpc>
            </a:pPr>
            <a:endParaRPr lang="Arial" altLang="Arial" sz="100"/>
          </a:p>
          <a:p>
            <a:pPr marL="15328" algn="l" rtl="0" eaLnBrk="0">
              <a:lnSpc>
                <a:spcPct val="84000"/>
              </a:lnSpc>
            </a:pPr>
            <a:r>
              <a:rPr sz="5100" spc="6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学年论文盲审</a:t>
            </a:r>
            <a:r>
              <a:rPr sz="5100" spc="2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</a:t>
            </a:r>
            <a:endParaRPr lang="Microsoft YaHei" altLang="Microsoft YaHei" sz="5100"/>
          </a:p>
          <a:p>
            <a:pPr marL="12700" algn="l" rtl="0" eaLnBrk="0">
              <a:lnSpc>
                <a:spcPts val="7462"/>
              </a:lnSpc>
            </a:pPr>
            <a:r>
              <a:rPr sz="5100" spc="6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果分析报</a:t>
            </a:r>
            <a:r>
              <a:rPr sz="5100" spc="1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告</a:t>
            </a:r>
            <a:endParaRPr lang="Microsoft YaHei" altLang="Microsoft YaHei" sz="5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9EFFD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" name="group 2"/>
          <p:cNvGrpSpPr/>
          <p:nvPr/>
        </p:nvGrpSpPr>
        <p:grpSpPr>
          <a:xfrm rot="21600000">
            <a:off x="297488" y="810385"/>
            <a:ext cx="5298182" cy="5298185"/>
            <a:chExt cx="5298182" cy="5298185"/>
          </a:xfrm>
        </p:grpSpPr>
        <p:grpSp>
          <p:nvGrpSpPr>
            <p:cNvPr id="4" name="group 4"/>
            <p:cNvGrpSpPr/>
            <p:nvPr/>
          </p:nvGrpSpPr>
          <p:grpSpPr>
            <a:xfrm rot="21600000">
              <a:off x="0" y="0"/>
              <a:ext cx="5298182" cy="5298185"/>
              <a:chExt cx="5298182" cy="5298185"/>
            </a:xfrm>
          </p:grpSpPr>
          <p:sp>
            <p:nvSpPr>
              <p:cNvPr id="11" name="path"/>
              <p:cNvSpPr/>
              <p:nvPr/>
            </p:nvSpPr>
            <p:spPr>
              <a:xfrm>
                <a:off x="0" y="0"/>
                <a:ext cx="5298182" cy="5298185"/>
              </a:xfrm>
              <a:custGeom>
                <a:rect l="0" t="0" r="0" b="0"/>
                <a:pathLst>
                  <a:path w="8343" h="8343">
                    <a:moveTo>
                      <a:pt x="0" y="4171"/>
                    </a:moveTo>
                    <a:cubicBezTo>
                      <a:pt x="0" y="1867"/>
                      <a:pt x="1867" y="0"/>
                      <a:pt x="4171" y="0"/>
                    </a:cubicBezTo>
                    <a:lnTo>
                      <a:pt x="4171" y="0"/>
                    </a:lnTo>
                    <a:lnTo>
                      <a:pt x="4171" y="0"/>
                    </a:lnTo>
                    <a:lnTo>
                      <a:pt x="4171" y="0"/>
                    </a:lnTo>
                    <a:cubicBezTo>
                      <a:pt x="6475" y="0"/>
                      <a:pt x="8343" y="1867"/>
                      <a:pt x="8343" y="4171"/>
                    </a:cubicBezTo>
                    <a:lnTo>
                      <a:pt x="8343" y="4171"/>
                    </a:lnTo>
                    <a:cubicBezTo>
                      <a:pt x="8343" y="4171"/>
                      <a:pt x="8343" y="4171"/>
                      <a:pt x="8343" y="4171"/>
                    </a:cubicBezTo>
                    <a:lnTo>
                      <a:pt x="8343" y="4171"/>
                    </a:lnTo>
                    <a:lnTo>
                      <a:pt x="8343" y="4171"/>
                    </a:lnTo>
                    <a:lnTo>
                      <a:pt x="8343" y="4171"/>
                    </a:lnTo>
                    <a:cubicBezTo>
                      <a:pt x="8343" y="6475"/>
                      <a:pt x="6475" y="8343"/>
                      <a:pt x="4171" y="8343"/>
                    </a:cubicBezTo>
                    <a:lnTo>
                      <a:pt x="4171" y="8343"/>
                    </a:lnTo>
                    <a:lnTo>
                      <a:pt x="4171" y="8343"/>
                    </a:lnTo>
                    <a:lnTo>
                      <a:pt x="4171" y="8343"/>
                    </a:lnTo>
                    <a:cubicBezTo>
                      <a:pt x="1867" y="8343"/>
                      <a:pt x="0" y="6475"/>
                      <a:pt x="0" y="4171"/>
                    </a:cubicBezTo>
                    <a:lnTo>
                      <a:pt x="0" y="4171"/>
                    </a:lnTo>
                    <a:close/>
                  </a:path>
                </a:pathLst>
              </a:custGeom>
              <a:solidFill>
                <a:srgbClr val="0084FF">
                  <a:alpha val="14117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5" name="path"/>
              <p:cNvSpPr/>
              <p:nvPr/>
            </p:nvSpPr>
            <p:spPr>
              <a:xfrm>
                <a:off x="640909" y="640910"/>
                <a:ext cx="4016364" cy="4016367"/>
              </a:xfrm>
              <a:custGeom>
                <a:rect l="0" t="0" r="0" b="0"/>
                <a:pathLst>
                  <a:path w="6324" h="6324">
                    <a:moveTo>
                      <a:pt x="0" y="3162"/>
                    </a:moveTo>
                    <a:cubicBezTo>
                      <a:pt x="0" y="1415"/>
                      <a:pt x="1415" y="0"/>
                      <a:pt x="3162" y="0"/>
                    </a:cubicBezTo>
                    <a:lnTo>
                      <a:pt x="3162" y="0"/>
                    </a:lnTo>
                    <a:lnTo>
                      <a:pt x="3162" y="0"/>
                    </a:lnTo>
                    <a:lnTo>
                      <a:pt x="3162" y="0"/>
                    </a:lnTo>
                    <a:cubicBezTo>
                      <a:pt x="4909" y="0"/>
                      <a:pt x="6324" y="1415"/>
                      <a:pt x="6324" y="3162"/>
                    </a:cubicBezTo>
                    <a:lnTo>
                      <a:pt x="6324" y="3162"/>
                    </a:lnTo>
                    <a:cubicBezTo>
                      <a:pt x="6324" y="3162"/>
                      <a:pt x="6324" y="3162"/>
                      <a:pt x="6324" y="3162"/>
                    </a:cubicBezTo>
                    <a:lnTo>
                      <a:pt x="6324" y="3162"/>
                    </a:lnTo>
                    <a:lnTo>
                      <a:pt x="6324" y="3162"/>
                    </a:lnTo>
                    <a:lnTo>
                      <a:pt x="6324" y="3162"/>
                    </a:lnTo>
                    <a:cubicBezTo>
                      <a:pt x="6324" y="4909"/>
                      <a:pt x="4909" y="6324"/>
                      <a:pt x="3162" y="6324"/>
                    </a:cubicBezTo>
                    <a:lnTo>
                      <a:pt x="3162" y="6324"/>
                    </a:lnTo>
                    <a:lnTo>
                      <a:pt x="3162" y="6324"/>
                    </a:lnTo>
                    <a:lnTo>
                      <a:pt x="3162" y="6324"/>
                    </a:lnTo>
                    <a:cubicBezTo>
                      <a:pt x="1415" y="6324"/>
                      <a:pt x="0" y="4909"/>
                      <a:pt x="0" y="3162"/>
                    </a:cubicBezTo>
                    <a:lnTo>
                      <a:pt x="0" y="3162"/>
                    </a:lnTo>
                    <a:close/>
                  </a:path>
                </a:pathLst>
              </a:custGeom>
              <a:solidFill>
                <a:srgbClr val="0084FF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6" name="textbox 6"/>
            <p:cNvSpPr/>
            <p:nvPr/>
          </p:nvSpPr>
          <p:spPr>
            <a:xfrm>
              <a:off x="-12700" y="-12700"/>
              <a:ext cx="5323840" cy="5439409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06000"/>
                </a:lnSpc>
              </a:pPr>
              <a:endParaRPr lang="Arial" altLang="Arial" sz="1000"/>
            </a:p>
            <a:p>
              <a:pPr algn="l" rtl="0" eaLnBrk="0">
                <a:lnSpc>
                  <a:spcPct val="106000"/>
                </a:lnSpc>
              </a:pPr>
              <a:endParaRPr lang="Arial" altLang="Arial" sz="1000"/>
            </a:p>
            <a:p>
              <a:pPr algn="l" rtl="0" eaLnBrk="0">
                <a:lnSpc>
                  <a:spcPct val="106000"/>
                </a:lnSpc>
              </a:pPr>
              <a:endParaRPr lang="Arial" altLang="Arial" sz="1000"/>
            </a:p>
            <a:p>
              <a:pPr algn="l" rtl="0" eaLnBrk="0">
                <a:lnSpc>
                  <a:spcPct val="106000"/>
                </a:lnSpc>
              </a:pPr>
              <a:endParaRPr lang="Arial" altLang="Arial" sz="1000"/>
            </a:p>
            <a:p>
              <a:pPr algn="l" rtl="0" eaLnBrk="0">
                <a:lnSpc>
                  <a:spcPct val="106000"/>
                </a:lnSpc>
              </a:pPr>
              <a:endParaRPr lang="Arial" altLang="Arial" sz="1000"/>
            </a:p>
            <a:p>
              <a:pPr algn="l" rtl="0" eaLnBrk="0">
                <a:lnSpc>
                  <a:spcPct val="106000"/>
                </a:lnSpc>
              </a:pPr>
              <a:endParaRPr lang="Arial" altLang="Arial" sz="1000"/>
            </a:p>
            <a:p>
              <a:pPr algn="l" rtl="0" eaLnBrk="0">
                <a:lnSpc>
                  <a:spcPct val="106000"/>
                </a:lnSpc>
              </a:pPr>
              <a:endParaRPr lang="Arial" altLang="Arial" sz="1000"/>
            </a:p>
            <a:p>
              <a:pPr algn="l" rtl="0" eaLnBrk="0">
                <a:lnSpc>
                  <a:spcPct val="106000"/>
                </a:lnSpc>
              </a:pPr>
              <a:endParaRPr lang="Arial" altLang="Arial" sz="1000"/>
            </a:p>
            <a:p>
              <a:pPr algn="l" rtl="0" eaLnBrk="0">
                <a:lnSpc>
                  <a:spcPct val="107000"/>
                </a:lnSpc>
              </a:pPr>
              <a:endParaRPr lang="Arial" altLang="Arial" sz="1000"/>
            </a:p>
            <a:p>
              <a:pPr algn="l" rtl="0" eaLnBrk="0">
                <a:lnSpc>
                  <a:spcPct val="107000"/>
                </a:lnSpc>
              </a:pPr>
              <a:endParaRPr lang="Arial" altLang="Arial" sz="1000"/>
            </a:p>
            <a:p>
              <a:pPr algn="l" rtl="0" eaLnBrk="0">
                <a:lnSpc>
                  <a:spcPct val="6247"/>
                </a:lnSpc>
              </a:pPr>
              <a:endParaRPr lang="Arial" altLang="Arial" sz="100"/>
            </a:p>
            <a:p>
              <a:pPr marL="2001270" algn="l" rtl="0" eaLnBrk="0">
                <a:lnSpc>
                  <a:spcPts val="3485"/>
                </a:lnSpc>
              </a:pPr>
              <a:r>
                <a:rPr sz="2700" spc="-2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conten</a:t>
              </a:r>
              <a:r>
                <a:rPr sz="27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</a:t>
              </a:r>
              <a:r>
                <a:rPr sz="27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s</a:t>
              </a:r>
              <a:endParaRPr lang="Microsoft YaHei" altLang="Microsoft YaHei" sz="2700"/>
            </a:p>
            <a:p>
              <a:pPr algn="l" rtl="0" eaLnBrk="0">
                <a:lnSpc>
                  <a:spcPct val="161000"/>
                </a:lnSpc>
              </a:pPr>
              <a:endParaRPr lang="Arial" altLang="Arial" sz="1000"/>
            </a:p>
            <a:p>
              <a:pPr algn="l" rtl="0" eaLnBrk="0">
                <a:lnSpc>
                  <a:spcPct val="100000"/>
                </a:lnSpc>
              </a:pPr>
              <a:endParaRPr lang="Arial" altLang="Arial" sz="1900"/>
            </a:p>
            <a:p>
              <a:pPr algn="l" rtl="0" eaLnBrk="0">
                <a:lnSpc>
                  <a:spcPct val="8902"/>
                </a:lnSpc>
              </a:pPr>
              <a:endParaRPr lang="Arial" altLang="Arial" sz="100"/>
            </a:p>
            <a:p>
              <a:pPr marL="1933457" algn="l" rtl="0" eaLnBrk="0">
                <a:lnSpc>
                  <a:spcPct val="89000"/>
                </a:lnSpc>
              </a:pPr>
              <a:r>
                <a:rPr sz="7600" spc="-200">
                  <a:ln w="2222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</a:t>
              </a:r>
              <a:r>
                <a:rPr sz="7600" spc="-190">
                  <a:ln w="2222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录</a:t>
              </a:r>
              <a:endParaRPr lang="Microsoft YaHei" altLang="Microsoft YaHei" sz="7600"/>
            </a:p>
          </p:txBody>
        </p:sp>
      </p:grpSp>
      <p:sp>
        <p:nvSpPr>
          <p:cNvPr id="7" name="textbox 7"/>
          <p:cNvSpPr/>
          <p:nvPr/>
        </p:nvSpPr>
        <p:spPr>
          <a:xfrm>
            <a:off x="6050183" y="1934724"/>
            <a:ext cx="4175125" cy="310070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2760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2400" spc="-10">
                <a:solidFill>
                  <a:srgbClr val="0084FF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盲</a:t>
            </a:r>
            <a:r>
              <a:rPr sz="24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审背景与目的</a:t>
            </a:r>
            <a:endParaRPr lang="Microsoft YaHei" altLang="Microsoft YaHei" sz="2400"/>
          </a:p>
          <a:p>
            <a:pPr marL="12700" algn="l" rtl="0" eaLnBrk="0">
              <a:lnSpc>
                <a:spcPct val="91000"/>
              </a:lnSpc>
              <a:spcBef>
                <a:spcPts val="1705"/>
              </a:spcBef>
            </a:pPr>
            <a:r>
              <a:rPr sz="2400" spc="-10">
                <a:solidFill>
                  <a:srgbClr val="0084FF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论文</a:t>
            </a:r>
            <a:r>
              <a:rPr sz="24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提交与评审情况</a:t>
            </a:r>
            <a:endParaRPr lang="Microsoft YaHei" altLang="Microsoft YaHei" sz="2400"/>
          </a:p>
          <a:p>
            <a:pPr marL="12700" algn="l" rtl="0" eaLnBrk="0">
              <a:lnSpc>
                <a:spcPct val="91000"/>
              </a:lnSpc>
              <a:spcBef>
                <a:spcPts val="1685"/>
              </a:spcBef>
            </a:pPr>
            <a:r>
              <a:rPr sz="2400" spc="-10">
                <a:solidFill>
                  <a:srgbClr val="0084FF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盲</a:t>
            </a:r>
            <a:r>
              <a:rPr sz="24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审结果分析</a:t>
            </a:r>
            <a:endParaRPr lang="Microsoft YaHei" altLang="Microsoft YaHei" sz="2400"/>
          </a:p>
          <a:p>
            <a:pPr marL="12700" algn="l" rtl="0" eaLnBrk="0">
              <a:lnSpc>
                <a:spcPct val="91000"/>
              </a:lnSpc>
              <a:spcBef>
                <a:spcPts val="1709"/>
              </a:spcBef>
            </a:pPr>
            <a:r>
              <a:rPr sz="2400" spc="-10">
                <a:solidFill>
                  <a:srgbClr val="0084FF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学术</a:t>
            </a:r>
            <a:r>
              <a:rPr sz="24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不端行为检测及处理情况</a:t>
            </a:r>
            <a:endParaRPr lang="Microsoft YaHei" altLang="Microsoft YaHei" sz="2400"/>
          </a:p>
          <a:p>
            <a:pPr marL="12700" algn="l" rtl="0" eaLnBrk="0">
              <a:lnSpc>
                <a:spcPct val="91000"/>
              </a:lnSpc>
              <a:spcBef>
                <a:spcPts val="1711"/>
              </a:spcBef>
            </a:pPr>
            <a:r>
              <a:rPr sz="2400" spc="-10">
                <a:solidFill>
                  <a:srgbClr val="0084FF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改</a:t>
            </a:r>
            <a:r>
              <a:rPr sz="24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进建议与展望</a:t>
            </a:r>
            <a:endParaRPr lang="Microsoft YaHei" altLang="Microsoft YaHei" sz="2400"/>
          </a:p>
          <a:p>
            <a:pPr algn="l" rtl="0" eaLnBrk="0">
              <a:lnSpc>
                <a:spcPct val="107000"/>
              </a:lnSpc>
            </a:pPr>
            <a:endParaRPr lang="Arial" altLang="Arial" sz="1300"/>
          </a:p>
          <a:p>
            <a:pPr algn="l" rtl="0" eaLnBrk="0">
              <a:lnSpc>
                <a:spcPct val="7481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2400" spc="-10">
                <a:solidFill>
                  <a:srgbClr val="0084FF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</a:t>
            </a:r>
            <a:r>
              <a:rPr sz="24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与反思</a:t>
            </a:r>
            <a:endParaRPr lang="Microsoft YaHei" altLang="Microsoft YaHei" sz="2400"/>
          </a:p>
        </p:txBody>
      </p:sp>
      <p:sp>
        <p:nvSpPr>
          <p:cNvPr id="8" name="rect"/>
          <p:cNvSpPr/>
          <p:nvPr/>
        </p:nvSpPr>
        <p:spPr>
          <a:xfrm>
            <a:off x="11307389" y="332231"/>
            <a:ext cx="518849" cy="86430"/>
          </a:xfrm>
          <a:prstGeom prst="rect">
            <a:avLst/>
          </a:prstGeom>
          <a:solidFill>
            <a:srgbClr val="5196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rect"/>
          <p:cNvSpPr/>
          <p:nvPr/>
        </p:nvSpPr>
        <p:spPr>
          <a:xfrm>
            <a:off x="11307389" y="508549"/>
            <a:ext cx="518849" cy="86429"/>
          </a:xfrm>
          <a:prstGeom prst="rect">
            <a:avLst/>
          </a:prstGeom>
          <a:solidFill>
            <a:srgbClr val="5196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rect"/>
          <p:cNvSpPr/>
          <p:nvPr/>
        </p:nvSpPr>
        <p:spPr>
          <a:xfrm>
            <a:off x="11307389" y="684869"/>
            <a:ext cx="518849" cy="86429"/>
          </a:xfrm>
          <a:prstGeom prst="rect">
            <a:avLst/>
          </a:prstGeom>
          <a:solidFill>
            <a:srgbClr val="5196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box 12"/>
          <p:cNvSpPr/>
          <p:nvPr/>
        </p:nvSpPr>
        <p:spPr>
          <a:xfrm>
            <a:off x="4394260" y="3550525"/>
            <a:ext cx="3415029" cy="5556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64883"/>
              </a:lnSpc>
            </a:pPr>
            <a:endParaRPr lang="Arial" altLang="Arial" sz="100"/>
          </a:p>
          <a:p>
            <a:pPr marL="12700" algn="l" rtl="0" eaLnBrk="0">
              <a:lnSpc>
                <a:spcPct val="92000"/>
              </a:lnSpc>
            </a:pPr>
            <a:r>
              <a:rPr sz="3800" spc="2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盲审背景</a:t>
            </a:r>
            <a:r>
              <a:rPr sz="3800" spc="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与目的</a:t>
            </a:r>
            <a:endParaRPr lang="Microsoft YaHei" altLang="Microsoft YaHei" sz="3800"/>
          </a:p>
        </p:txBody>
      </p:sp>
      <p:sp>
        <p:nvSpPr>
          <p:cNvPr id="13" name="textbox 13"/>
          <p:cNvSpPr/>
          <p:nvPr/>
        </p:nvSpPr>
        <p:spPr>
          <a:xfrm>
            <a:off x="5501980" y="931432"/>
            <a:ext cx="1213485" cy="142049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68286"/>
              </a:lnSpc>
            </a:pPr>
            <a:endParaRPr lang="Arial" altLang="Arial" sz="100"/>
          </a:p>
          <a:p>
            <a:pPr marL="31784" algn="l" rtl="0" eaLnBrk="0">
              <a:lnSpc>
                <a:spcPct val="86000"/>
              </a:lnSpc>
            </a:pPr>
            <a:r>
              <a:rPr sz="7600" spc="12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4F7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7600" spc="10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4F7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Microsoft YaHei" altLang="Microsoft YaHei" sz="7600"/>
          </a:p>
          <a:p>
            <a:pPr algn="l" rtl="0" eaLnBrk="0">
              <a:lnSpc>
                <a:spcPct val="104000"/>
              </a:lnSpc>
            </a:pPr>
            <a:endParaRPr lang="Arial" altLang="Arial" sz="1300"/>
          </a:p>
          <a:p>
            <a:pPr marL="12700" algn="l" rtl="0" eaLnBrk="0">
              <a:lnSpc>
                <a:spcPct val="85000"/>
              </a:lnSpc>
              <a:spcBef>
                <a:spcPts val="4"/>
              </a:spcBef>
            </a:pPr>
            <a:r>
              <a:rPr sz="1500" spc="4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63B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CATALOGU</a:t>
            </a:r>
            <a:r>
              <a:rPr sz="15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63B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</a:t>
            </a:r>
            <a:endParaRPr lang="Microsoft YaHei" altLang="Microsoft YaHei" sz="15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9EFFD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6" name="group 6"/>
          <p:cNvGrpSpPr/>
          <p:nvPr/>
        </p:nvGrpSpPr>
        <p:grpSpPr>
          <a:xfrm rot="21600000">
            <a:off x="6085579" y="1448346"/>
            <a:ext cx="5270353" cy="4832415"/>
            <a:chExt cx="5270353" cy="4832415"/>
          </a:xfrm>
        </p:grpSpPr>
        <p:sp>
          <p:nvSpPr>
            <p:cNvPr id="15" name="path"/>
            <p:cNvSpPr/>
            <p:nvPr/>
          </p:nvSpPr>
          <p:spPr>
            <a:xfrm>
              <a:off x="928730" y="0"/>
              <a:ext cx="4341623" cy="4832415"/>
            </a:xfrm>
            <a:custGeom>
              <a:rect l="0" t="0" r="0" b="0"/>
              <a:pathLst>
                <a:path w="6837" h="7609">
                  <a:moveTo>
                    <a:pt x="2508" y="3805"/>
                  </a:moveTo>
                  <a:lnTo>
                    <a:pt x="3436" y="1950"/>
                  </a:lnTo>
                  <a:lnTo>
                    <a:pt x="5909" y="1950"/>
                  </a:lnTo>
                  <a:lnTo>
                    <a:pt x="6837" y="3805"/>
                  </a:lnTo>
                  <a:lnTo>
                    <a:pt x="5909" y="5660"/>
                  </a:lnTo>
                  <a:lnTo>
                    <a:pt x="3436" y="5660"/>
                  </a:lnTo>
                  <a:lnTo>
                    <a:pt x="2508" y="3805"/>
                  </a:lnTo>
                  <a:close/>
                </a:path>
                <a:path w="6837" h="7609">
                  <a:moveTo>
                    <a:pt x="0" y="0"/>
                  </a:moveTo>
                  <a:lnTo>
                    <a:pt x="2508" y="0"/>
                  </a:lnTo>
                  <a:lnTo>
                    <a:pt x="5017" y="3805"/>
                  </a:lnTo>
                  <a:lnTo>
                    <a:pt x="2508" y="7610"/>
                  </a:lnTo>
                  <a:lnTo>
                    <a:pt x="0" y="76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3B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" name="path"/>
            <p:cNvSpPr/>
            <p:nvPr/>
          </p:nvSpPr>
          <p:spPr>
            <a:xfrm>
              <a:off x="0" y="0"/>
              <a:ext cx="4248500" cy="4832415"/>
            </a:xfrm>
            <a:custGeom>
              <a:rect l="0" t="0" r="0" b="0"/>
              <a:pathLst>
                <a:path w="6690" h="7609">
                  <a:moveTo>
                    <a:pt x="0" y="1914"/>
                  </a:moveTo>
                  <a:lnTo>
                    <a:pt x="1462" y="0"/>
                  </a:lnTo>
                  <a:lnTo>
                    <a:pt x="2925" y="1914"/>
                  </a:lnTo>
                  <a:lnTo>
                    <a:pt x="1462" y="3828"/>
                  </a:lnTo>
                  <a:lnTo>
                    <a:pt x="0" y="1914"/>
                  </a:lnTo>
                  <a:close/>
                </a:path>
                <a:path w="6690" h="7609">
                  <a:moveTo>
                    <a:pt x="0" y="5695"/>
                  </a:moveTo>
                  <a:lnTo>
                    <a:pt x="1462" y="3781"/>
                  </a:lnTo>
                  <a:lnTo>
                    <a:pt x="2925" y="5695"/>
                  </a:lnTo>
                  <a:lnTo>
                    <a:pt x="1462" y="7610"/>
                  </a:lnTo>
                  <a:lnTo>
                    <a:pt x="0" y="5695"/>
                  </a:lnTo>
                  <a:close/>
                </a:path>
                <a:path w="6690" h="7609">
                  <a:moveTo>
                    <a:pt x="3860" y="3805"/>
                  </a:moveTo>
                  <a:lnTo>
                    <a:pt x="5275" y="1950"/>
                  </a:lnTo>
                  <a:lnTo>
                    <a:pt x="6690" y="3805"/>
                  </a:lnTo>
                  <a:lnTo>
                    <a:pt x="5275" y="5660"/>
                  </a:lnTo>
                  <a:lnTo>
                    <a:pt x="3860" y="3805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" name="path"/>
            <p:cNvSpPr/>
            <p:nvPr/>
          </p:nvSpPr>
          <p:spPr>
            <a:xfrm>
              <a:off x="596940" y="842710"/>
              <a:ext cx="3052919" cy="3016830"/>
            </a:xfrm>
            <a:custGeom>
              <a:rect l="0" t="0" r="0" b="0"/>
              <a:pathLst>
                <a:path w="4807" h="4750">
                  <a:moveTo>
                    <a:pt x="70" y="271"/>
                  </a:moveTo>
                  <a:lnTo>
                    <a:pt x="522" y="0"/>
                  </a:lnTo>
                  <a:lnTo>
                    <a:pt x="974" y="271"/>
                  </a:lnTo>
                  <a:lnTo>
                    <a:pt x="974" y="361"/>
                  </a:lnTo>
                  <a:lnTo>
                    <a:pt x="70" y="361"/>
                  </a:lnTo>
                  <a:lnTo>
                    <a:pt x="70" y="271"/>
                  </a:lnTo>
                  <a:close/>
                  <a:moveTo>
                    <a:pt x="70" y="813"/>
                  </a:moveTo>
                  <a:lnTo>
                    <a:pt x="974" y="813"/>
                  </a:lnTo>
                  <a:lnTo>
                    <a:pt x="974" y="904"/>
                  </a:lnTo>
                  <a:lnTo>
                    <a:pt x="70" y="904"/>
                  </a:lnTo>
                  <a:lnTo>
                    <a:pt x="70" y="813"/>
                  </a:lnTo>
                  <a:close/>
                  <a:moveTo>
                    <a:pt x="160" y="723"/>
                  </a:moveTo>
                  <a:lnTo>
                    <a:pt x="884" y="723"/>
                  </a:lnTo>
                  <a:lnTo>
                    <a:pt x="884" y="813"/>
                  </a:lnTo>
                  <a:lnTo>
                    <a:pt x="160" y="813"/>
                  </a:lnTo>
                  <a:lnTo>
                    <a:pt x="160" y="723"/>
                  </a:lnTo>
                  <a:close/>
                  <a:moveTo>
                    <a:pt x="160" y="361"/>
                  </a:moveTo>
                  <a:lnTo>
                    <a:pt x="341" y="361"/>
                  </a:lnTo>
                  <a:lnTo>
                    <a:pt x="341" y="723"/>
                  </a:lnTo>
                  <a:lnTo>
                    <a:pt x="160" y="723"/>
                  </a:lnTo>
                  <a:lnTo>
                    <a:pt x="160" y="361"/>
                  </a:lnTo>
                  <a:close/>
                  <a:moveTo>
                    <a:pt x="432" y="361"/>
                  </a:moveTo>
                  <a:lnTo>
                    <a:pt x="612" y="361"/>
                  </a:lnTo>
                  <a:lnTo>
                    <a:pt x="612" y="723"/>
                  </a:lnTo>
                  <a:lnTo>
                    <a:pt x="432" y="723"/>
                  </a:lnTo>
                  <a:lnTo>
                    <a:pt x="432" y="361"/>
                  </a:lnTo>
                  <a:close/>
                  <a:moveTo>
                    <a:pt x="703" y="361"/>
                  </a:moveTo>
                  <a:lnTo>
                    <a:pt x="884" y="361"/>
                  </a:lnTo>
                  <a:lnTo>
                    <a:pt x="884" y="723"/>
                  </a:lnTo>
                  <a:lnTo>
                    <a:pt x="703" y="723"/>
                  </a:lnTo>
                  <a:lnTo>
                    <a:pt x="703" y="361"/>
                  </a:lnTo>
                  <a:close/>
                </a:path>
                <a:path w="4807" h="4750">
                  <a:moveTo>
                    <a:pt x="940" y="4646"/>
                  </a:moveTo>
                  <a:lnTo>
                    <a:pt x="1045" y="4646"/>
                  </a:lnTo>
                  <a:lnTo>
                    <a:pt x="1045" y="4698"/>
                  </a:lnTo>
                  <a:lnTo>
                    <a:pt x="1045" y="4698"/>
                  </a:lnTo>
                  <a:cubicBezTo>
                    <a:pt x="1045" y="4727"/>
                    <a:pt x="1021" y="4750"/>
                    <a:pt x="992" y="4750"/>
                  </a:cubicBezTo>
                  <a:lnTo>
                    <a:pt x="992" y="4750"/>
                  </a:lnTo>
                  <a:lnTo>
                    <a:pt x="992" y="4750"/>
                  </a:lnTo>
                  <a:lnTo>
                    <a:pt x="52" y="4750"/>
                  </a:lnTo>
                  <a:lnTo>
                    <a:pt x="52" y="4750"/>
                  </a:lnTo>
                  <a:cubicBezTo>
                    <a:pt x="23" y="4750"/>
                    <a:pt x="0" y="4727"/>
                    <a:pt x="0" y="4698"/>
                  </a:cubicBezTo>
                  <a:lnTo>
                    <a:pt x="0" y="4698"/>
                  </a:lnTo>
                  <a:lnTo>
                    <a:pt x="0" y="4698"/>
                  </a:lnTo>
                  <a:lnTo>
                    <a:pt x="0" y="4646"/>
                  </a:lnTo>
                  <a:lnTo>
                    <a:pt x="104" y="4646"/>
                  </a:lnTo>
                  <a:lnTo>
                    <a:pt x="104" y="4019"/>
                  </a:lnTo>
                  <a:lnTo>
                    <a:pt x="104" y="4019"/>
                  </a:lnTo>
                  <a:cubicBezTo>
                    <a:pt x="104" y="3961"/>
                    <a:pt x="151" y="3914"/>
                    <a:pt x="209" y="3914"/>
                  </a:cubicBezTo>
                  <a:lnTo>
                    <a:pt x="209" y="3914"/>
                  </a:lnTo>
                  <a:lnTo>
                    <a:pt x="836" y="3914"/>
                  </a:lnTo>
                  <a:lnTo>
                    <a:pt x="836" y="3914"/>
                  </a:lnTo>
                  <a:cubicBezTo>
                    <a:pt x="893" y="3914"/>
                    <a:pt x="940" y="3961"/>
                    <a:pt x="940" y="4019"/>
                  </a:cubicBezTo>
                  <a:lnTo>
                    <a:pt x="940" y="4019"/>
                  </a:lnTo>
                  <a:lnTo>
                    <a:pt x="940" y="4019"/>
                  </a:lnTo>
                  <a:lnTo>
                    <a:pt x="940" y="4646"/>
                  </a:lnTo>
                  <a:close/>
                  <a:moveTo>
                    <a:pt x="209" y="4019"/>
                  </a:moveTo>
                  <a:lnTo>
                    <a:pt x="209" y="4489"/>
                  </a:lnTo>
                  <a:lnTo>
                    <a:pt x="836" y="4489"/>
                  </a:lnTo>
                  <a:lnTo>
                    <a:pt x="836" y="4019"/>
                  </a:lnTo>
                  <a:lnTo>
                    <a:pt x="209" y="4019"/>
                  </a:lnTo>
                  <a:close/>
                  <a:moveTo>
                    <a:pt x="418" y="4594"/>
                  </a:moveTo>
                  <a:lnTo>
                    <a:pt x="418" y="4646"/>
                  </a:lnTo>
                  <a:lnTo>
                    <a:pt x="627" y="4646"/>
                  </a:lnTo>
                  <a:lnTo>
                    <a:pt x="627" y="4594"/>
                  </a:lnTo>
                  <a:lnTo>
                    <a:pt x="418" y="4594"/>
                  </a:lnTo>
                  <a:close/>
                </a:path>
                <a:path w="4807" h="4750">
                  <a:moveTo>
                    <a:pt x="4241" y="2094"/>
                  </a:moveTo>
                  <a:lnTo>
                    <a:pt x="4241" y="2005"/>
                  </a:lnTo>
                  <a:lnTo>
                    <a:pt x="4335" y="2005"/>
                  </a:lnTo>
                  <a:lnTo>
                    <a:pt x="4335" y="2761"/>
                  </a:lnTo>
                  <a:lnTo>
                    <a:pt x="4807" y="2761"/>
                  </a:lnTo>
                  <a:lnTo>
                    <a:pt x="4618" y="2950"/>
                  </a:lnTo>
                  <a:lnTo>
                    <a:pt x="3957" y="2950"/>
                  </a:lnTo>
                  <a:lnTo>
                    <a:pt x="3863" y="2761"/>
                  </a:lnTo>
                  <a:lnTo>
                    <a:pt x="4241" y="2761"/>
                  </a:lnTo>
                  <a:lnTo>
                    <a:pt x="4241" y="2666"/>
                  </a:lnTo>
                  <a:lnTo>
                    <a:pt x="3863" y="2666"/>
                  </a:lnTo>
                  <a:lnTo>
                    <a:pt x="3863" y="2654"/>
                  </a:lnTo>
                  <a:lnTo>
                    <a:pt x="3863" y="2654"/>
                  </a:lnTo>
                  <a:cubicBezTo>
                    <a:pt x="4039" y="2512"/>
                    <a:pt x="4171" y="2321"/>
                    <a:pt x="4238" y="2102"/>
                  </a:cubicBezTo>
                  <a:lnTo>
                    <a:pt x="4238" y="2102"/>
                  </a:lnTo>
                  <a:lnTo>
                    <a:pt x="4241" y="2094"/>
                  </a:lnTo>
                  <a:close/>
                  <a:moveTo>
                    <a:pt x="4806" y="2666"/>
                  </a:moveTo>
                  <a:lnTo>
                    <a:pt x="4335" y="2666"/>
                  </a:lnTo>
                  <a:lnTo>
                    <a:pt x="4335" y="2649"/>
                  </a:lnTo>
                  <a:lnTo>
                    <a:pt x="4335" y="2649"/>
                  </a:lnTo>
                  <a:cubicBezTo>
                    <a:pt x="4395" y="2561"/>
                    <a:pt x="4430" y="2453"/>
                    <a:pt x="4430" y="2336"/>
                  </a:cubicBezTo>
                  <a:lnTo>
                    <a:pt x="4430" y="2336"/>
                  </a:lnTo>
                  <a:cubicBezTo>
                    <a:pt x="4430" y="2219"/>
                    <a:pt x="4395" y="2110"/>
                    <a:pt x="4334" y="2020"/>
                  </a:cubicBezTo>
                  <a:lnTo>
                    <a:pt x="4334" y="2020"/>
                  </a:lnTo>
                  <a:lnTo>
                    <a:pt x="4335" y="2022"/>
                  </a:lnTo>
                  <a:lnTo>
                    <a:pt x="4335" y="2013"/>
                  </a:lnTo>
                  <a:lnTo>
                    <a:pt x="4335" y="2013"/>
                  </a:lnTo>
                  <a:cubicBezTo>
                    <a:pt x="4600" y="2122"/>
                    <a:pt x="4787" y="2370"/>
                    <a:pt x="4806" y="2664"/>
                  </a:cubicBezTo>
                  <a:lnTo>
                    <a:pt x="4806" y="2664"/>
                  </a:lnTo>
                  <a:lnTo>
                    <a:pt x="4806" y="266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8" name="textbox 18"/>
          <p:cNvSpPr/>
          <p:nvPr/>
        </p:nvSpPr>
        <p:spPr>
          <a:xfrm>
            <a:off x="1175400" y="1650577"/>
            <a:ext cx="4404995" cy="40989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116"/>
              </a:lnSpc>
            </a:pPr>
            <a:endParaRPr lang="Arial" altLang="Arial" sz="100"/>
          </a:p>
          <a:p>
            <a:pPr marL="15672" algn="l" rtl="0" eaLnBrk="0">
              <a:lnSpc>
                <a:spcPct val="91000"/>
              </a:lnSpc>
            </a:pPr>
            <a:r>
              <a:rPr sz="1800" spc="-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盲审制度</a:t>
            </a:r>
            <a:r>
              <a:rPr sz="18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Microsoft YaHei" altLang="Microsoft YaHei" sz="1800"/>
          </a:p>
          <a:p>
            <a:pPr marL="21081" indent="-6286" algn="l" rtl="0" eaLnBrk="0">
              <a:lnSpc>
                <a:spcPct val="122000"/>
              </a:lnSpc>
              <a:spcBef>
                <a:spcPts val="1244"/>
              </a:spcBef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盲审是一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种评审制度，其中评审专家不知道被评审者 </a:t>
            </a:r>
            <a:r>
              <a:rPr sz="15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的任何信息，以确保评审的公正性和客观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性。</a:t>
            </a:r>
            <a:endParaRPr lang="Microsoft YaHei" altLang="Microsoft YaHei" sz="1500"/>
          </a:p>
          <a:p>
            <a:pPr algn="l" rtl="0" eaLnBrk="0">
              <a:lnSpc>
                <a:spcPct val="111000"/>
              </a:lnSpc>
            </a:pPr>
            <a:endParaRPr lang="Arial" altLang="Arial" sz="1000"/>
          </a:p>
          <a:p>
            <a:pPr algn="l" rtl="0" eaLnBrk="0">
              <a:lnSpc>
                <a:spcPct val="111000"/>
              </a:lnSpc>
            </a:pPr>
            <a:endParaRPr lang="Arial" altLang="Arial" sz="1000"/>
          </a:p>
          <a:p>
            <a:pPr algn="l" rtl="0" eaLnBrk="0">
              <a:lnSpc>
                <a:spcPct val="112000"/>
              </a:lnSpc>
            </a:pPr>
            <a:endParaRPr lang="Arial" altLang="Arial" sz="1000"/>
          </a:p>
          <a:p>
            <a:pPr marL="15672" algn="l" rtl="0" eaLnBrk="0">
              <a:lnSpc>
                <a:spcPct val="91000"/>
              </a:lnSpc>
              <a:spcBef>
                <a:spcPts val="546"/>
              </a:spcBef>
            </a:pPr>
            <a:r>
              <a:rPr sz="1800" spc="-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盲审制度</a:t>
            </a:r>
            <a:r>
              <a:rPr sz="18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Microsoft YaHei" altLang="Microsoft YaHei" sz="1800"/>
          </a:p>
          <a:p>
            <a:pPr marL="20700" indent="-8000" algn="l" rtl="0" eaLnBrk="0">
              <a:lnSpc>
                <a:spcPct val="122000"/>
              </a:lnSpc>
              <a:spcBef>
                <a:spcPts val="1244"/>
              </a:spcBef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盲审，可以消除评审过程中的人为因素，提高评 </a:t>
            </a:r>
            <a:r>
              <a:rPr sz="15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审结果的准确性和可信度</a:t>
            </a: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  <a:p>
            <a:pPr algn="l" rtl="0" eaLnBrk="0">
              <a:lnSpc>
                <a:spcPct val="116000"/>
              </a:lnSpc>
            </a:pPr>
            <a:endParaRPr lang="Arial" altLang="Arial" sz="1000"/>
          </a:p>
          <a:p>
            <a:pPr algn="l" rtl="0" eaLnBrk="0">
              <a:lnSpc>
                <a:spcPct val="116000"/>
              </a:lnSpc>
            </a:pPr>
            <a:endParaRPr lang="Arial" altLang="Arial" sz="1000"/>
          </a:p>
          <a:p>
            <a:pPr algn="l" rtl="0" eaLnBrk="0">
              <a:lnSpc>
                <a:spcPct val="117000"/>
              </a:lnSpc>
            </a:pPr>
            <a:endParaRPr lang="Arial" altLang="Arial" sz="1000"/>
          </a:p>
          <a:p>
            <a:pPr marL="15672" algn="l" rtl="0" eaLnBrk="0">
              <a:lnSpc>
                <a:spcPct val="90000"/>
              </a:lnSpc>
              <a:spcBef>
                <a:spcPts val="540"/>
              </a:spcBef>
            </a:pPr>
            <a:r>
              <a:rPr sz="1800" spc="-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盲审制度</a:t>
            </a:r>
            <a:r>
              <a:rPr sz="18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适用范围</a:t>
            </a:r>
            <a:endParaRPr lang="Microsoft YaHei" altLang="Microsoft YaHei" sz="18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marL="20700" indent="-5905" algn="l" rtl="0" eaLnBrk="0">
              <a:lnSpc>
                <a:spcPct val="122000"/>
              </a:lnSpc>
              <a:spcBef>
                <a:spcPts val="5"/>
              </a:spcBef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盲审制度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广泛应用于学术领域，如论文评审、项目评 </a:t>
            </a:r>
            <a:r>
              <a:rPr sz="1500" spc="-9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审等</a:t>
            </a:r>
            <a:r>
              <a:rPr sz="1500" spc="-7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19" name="textbox 19"/>
          <p:cNvSpPr/>
          <p:nvPr/>
        </p:nvSpPr>
        <p:spPr>
          <a:xfrm>
            <a:off x="1214730" y="377885"/>
            <a:ext cx="2303145" cy="43941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6111"/>
              </a:lnSpc>
            </a:pPr>
            <a:endParaRPr lang="Arial" altLang="Arial" sz="100"/>
          </a:p>
          <a:p>
            <a:pPr marL="12700" algn="l" rtl="0" eaLnBrk="0">
              <a:lnSpc>
                <a:spcPct val="90000"/>
              </a:lnSpc>
            </a:pP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盲审制度简介</a:t>
            </a:r>
            <a:endParaRPr lang="Microsoft YaHei" altLang="Microsoft YaHei" sz="3000"/>
          </a:p>
        </p:txBody>
      </p:sp>
      <p:grpSp>
        <p:nvGrpSpPr>
          <p:cNvPr id="8" name="group 8"/>
          <p:cNvGrpSpPr/>
          <p:nvPr/>
        </p:nvGrpSpPr>
        <p:grpSpPr>
          <a:xfrm rot="21600000">
            <a:off x="454963" y="684488"/>
            <a:ext cx="515575" cy="86500"/>
            <a:chExt cx="515575" cy="86500"/>
          </a:xfrm>
        </p:grpSpPr>
        <p:sp>
          <p:nvSpPr>
            <p:cNvPr id="20" name="path"/>
            <p:cNvSpPr/>
            <p:nvPr/>
          </p:nvSpPr>
          <p:spPr>
            <a:xfrm>
              <a:off x="0" y="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" name="path"/>
            <p:cNvSpPr/>
            <p:nvPr/>
          </p:nvSpPr>
          <p:spPr>
            <a:xfrm>
              <a:off x="120085" y="657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84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" name="path"/>
            <p:cNvSpPr/>
            <p:nvPr/>
          </p:nvSpPr>
          <p:spPr>
            <a:xfrm>
              <a:off x="234161" y="829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84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" name="path"/>
            <p:cNvSpPr/>
            <p:nvPr/>
          </p:nvSpPr>
          <p:spPr>
            <a:xfrm>
              <a:off x="344804" y="1726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84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path"/>
            <p:cNvSpPr/>
            <p:nvPr/>
          </p:nvSpPr>
          <p:spPr>
            <a:xfrm>
              <a:off x="449981" y="1312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84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0" name="group 10"/>
          <p:cNvGrpSpPr/>
          <p:nvPr/>
        </p:nvGrpSpPr>
        <p:grpSpPr>
          <a:xfrm rot="21600000">
            <a:off x="454963" y="331168"/>
            <a:ext cx="515575" cy="86499"/>
            <a:chExt cx="515575" cy="86499"/>
          </a:xfrm>
        </p:grpSpPr>
        <p:sp>
          <p:nvSpPr>
            <p:cNvPr id="25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84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84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84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84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2" name="group 12"/>
          <p:cNvGrpSpPr/>
          <p:nvPr/>
        </p:nvGrpSpPr>
        <p:grpSpPr>
          <a:xfrm rot="21600000">
            <a:off x="454963" y="566715"/>
            <a:ext cx="515575" cy="86499"/>
            <a:chExt cx="515575" cy="86499"/>
          </a:xfrm>
        </p:grpSpPr>
        <p:sp>
          <p:nvSpPr>
            <p:cNvPr id="30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" name="path"/>
            <p:cNvSpPr/>
            <p:nvPr/>
          </p:nvSpPr>
          <p:spPr>
            <a:xfrm>
              <a:off x="120085" y="657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84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84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3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84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4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84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3" name="group 14"/>
          <p:cNvGrpSpPr/>
          <p:nvPr/>
        </p:nvGrpSpPr>
        <p:grpSpPr>
          <a:xfrm rot="21600000">
            <a:off x="454963" y="448941"/>
            <a:ext cx="515575" cy="86498"/>
            <a:chExt cx="515575" cy="86498"/>
          </a:xfrm>
        </p:grpSpPr>
        <p:sp>
          <p:nvSpPr>
            <p:cNvPr id="35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6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84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7" name="path"/>
            <p:cNvSpPr/>
            <p:nvPr/>
          </p:nvSpPr>
          <p:spPr>
            <a:xfrm>
              <a:off x="234161" y="8290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84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8" name="path"/>
            <p:cNvSpPr/>
            <p:nvPr/>
          </p:nvSpPr>
          <p:spPr>
            <a:xfrm>
              <a:off x="344804" y="17260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84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9" name="path"/>
            <p:cNvSpPr/>
            <p:nvPr/>
          </p:nvSpPr>
          <p:spPr>
            <a:xfrm>
              <a:off x="449981" y="13127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84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0" name="path"/>
          <p:cNvSpPr/>
          <p:nvPr/>
        </p:nvSpPr>
        <p:spPr>
          <a:xfrm>
            <a:off x="904944" y="4808201"/>
            <a:ext cx="166570" cy="166570"/>
          </a:xfrm>
          <a:custGeom>
            <a:rect l="0" t="0" r="0" b="0"/>
            <a:pathLst>
              <a:path w="262" h="262">
                <a:moveTo>
                  <a:pt x="0" y="131"/>
                </a:moveTo>
                <a:cubicBezTo>
                  <a:pt x="0" y="58"/>
                  <a:pt x="58" y="0"/>
                  <a:pt x="131" y="0"/>
                </a:cubicBezTo>
                <a:lnTo>
                  <a:pt x="131" y="0"/>
                </a:lnTo>
                <a:lnTo>
                  <a:pt x="131" y="0"/>
                </a:lnTo>
                <a:lnTo>
                  <a:pt x="131" y="0"/>
                </a:lnTo>
                <a:cubicBezTo>
                  <a:pt x="203" y="0"/>
                  <a:pt x="262" y="58"/>
                  <a:pt x="262" y="131"/>
                </a:cubicBezTo>
                <a:lnTo>
                  <a:pt x="262" y="131"/>
                </a:lnTo>
                <a:cubicBezTo>
                  <a:pt x="262" y="131"/>
                  <a:pt x="262" y="131"/>
                  <a:pt x="262" y="131"/>
                </a:cubicBezTo>
                <a:lnTo>
                  <a:pt x="262" y="131"/>
                </a:lnTo>
                <a:lnTo>
                  <a:pt x="262" y="131"/>
                </a:lnTo>
                <a:lnTo>
                  <a:pt x="262" y="131"/>
                </a:lnTo>
                <a:cubicBezTo>
                  <a:pt x="262" y="203"/>
                  <a:pt x="203" y="262"/>
                  <a:pt x="131" y="262"/>
                </a:cubicBezTo>
                <a:lnTo>
                  <a:pt x="131" y="262"/>
                </a:lnTo>
                <a:lnTo>
                  <a:pt x="131" y="262"/>
                </a:lnTo>
                <a:lnTo>
                  <a:pt x="131" y="262"/>
                </a:lnTo>
                <a:cubicBezTo>
                  <a:pt x="58" y="262"/>
                  <a:pt x="0" y="203"/>
                  <a:pt x="0" y="131"/>
                </a:cubicBezTo>
                <a:lnTo>
                  <a:pt x="0" y="131"/>
                </a:lnTo>
                <a:close/>
              </a:path>
            </a:pathLst>
          </a:custGeom>
          <a:solidFill>
            <a:srgbClr val="0084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1" name="path"/>
          <p:cNvSpPr/>
          <p:nvPr/>
        </p:nvSpPr>
        <p:spPr>
          <a:xfrm>
            <a:off x="904944" y="1702238"/>
            <a:ext cx="166570" cy="166570"/>
          </a:xfrm>
          <a:custGeom>
            <a:rect l="0" t="0" r="0" b="0"/>
            <a:pathLst>
              <a:path w="262" h="262">
                <a:moveTo>
                  <a:pt x="0" y="131"/>
                </a:moveTo>
                <a:cubicBezTo>
                  <a:pt x="0" y="58"/>
                  <a:pt x="58" y="0"/>
                  <a:pt x="131" y="0"/>
                </a:cubicBezTo>
                <a:lnTo>
                  <a:pt x="131" y="0"/>
                </a:lnTo>
                <a:lnTo>
                  <a:pt x="131" y="0"/>
                </a:lnTo>
                <a:lnTo>
                  <a:pt x="131" y="0"/>
                </a:lnTo>
                <a:cubicBezTo>
                  <a:pt x="203" y="0"/>
                  <a:pt x="262" y="58"/>
                  <a:pt x="262" y="131"/>
                </a:cubicBezTo>
                <a:lnTo>
                  <a:pt x="262" y="131"/>
                </a:lnTo>
                <a:cubicBezTo>
                  <a:pt x="262" y="131"/>
                  <a:pt x="262" y="131"/>
                  <a:pt x="262" y="131"/>
                </a:cubicBezTo>
                <a:lnTo>
                  <a:pt x="262" y="131"/>
                </a:lnTo>
                <a:lnTo>
                  <a:pt x="262" y="131"/>
                </a:lnTo>
                <a:lnTo>
                  <a:pt x="262" y="131"/>
                </a:lnTo>
                <a:cubicBezTo>
                  <a:pt x="262" y="203"/>
                  <a:pt x="203" y="262"/>
                  <a:pt x="131" y="262"/>
                </a:cubicBezTo>
                <a:lnTo>
                  <a:pt x="131" y="262"/>
                </a:lnTo>
                <a:lnTo>
                  <a:pt x="131" y="262"/>
                </a:lnTo>
                <a:lnTo>
                  <a:pt x="131" y="262"/>
                </a:lnTo>
                <a:cubicBezTo>
                  <a:pt x="58" y="262"/>
                  <a:pt x="0" y="203"/>
                  <a:pt x="0" y="131"/>
                </a:cubicBezTo>
                <a:lnTo>
                  <a:pt x="0" y="131"/>
                </a:lnTo>
                <a:close/>
              </a:path>
            </a:pathLst>
          </a:custGeom>
          <a:solidFill>
            <a:srgbClr val="0084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2" name="path"/>
          <p:cNvSpPr/>
          <p:nvPr/>
        </p:nvSpPr>
        <p:spPr>
          <a:xfrm>
            <a:off x="904944" y="3245908"/>
            <a:ext cx="166570" cy="166569"/>
          </a:xfrm>
          <a:custGeom>
            <a:rect l="0" t="0" r="0" b="0"/>
            <a:pathLst>
              <a:path w="262" h="262">
                <a:moveTo>
                  <a:pt x="0" y="131"/>
                </a:moveTo>
                <a:cubicBezTo>
                  <a:pt x="0" y="58"/>
                  <a:pt x="58" y="0"/>
                  <a:pt x="131" y="0"/>
                </a:cubicBezTo>
                <a:lnTo>
                  <a:pt x="131" y="0"/>
                </a:lnTo>
                <a:lnTo>
                  <a:pt x="131" y="0"/>
                </a:lnTo>
                <a:lnTo>
                  <a:pt x="131" y="0"/>
                </a:lnTo>
                <a:cubicBezTo>
                  <a:pt x="203" y="0"/>
                  <a:pt x="262" y="58"/>
                  <a:pt x="262" y="131"/>
                </a:cubicBezTo>
                <a:lnTo>
                  <a:pt x="262" y="131"/>
                </a:lnTo>
                <a:cubicBezTo>
                  <a:pt x="262" y="131"/>
                  <a:pt x="262" y="131"/>
                  <a:pt x="262" y="131"/>
                </a:cubicBezTo>
                <a:lnTo>
                  <a:pt x="262" y="131"/>
                </a:lnTo>
                <a:lnTo>
                  <a:pt x="262" y="131"/>
                </a:lnTo>
                <a:lnTo>
                  <a:pt x="262" y="131"/>
                </a:lnTo>
                <a:cubicBezTo>
                  <a:pt x="262" y="203"/>
                  <a:pt x="203" y="262"/>
                  <a:pt x="131" y="262"/>
                </a:cubicBezTo>
                <a:lnTo>
                  <a:pt x="131" y="262"/>
                </a:lnTo>
                <a:lnTo>
                  <a:pt x="131" y="262"/>
                </a:lnTo>
                <a:lnTo>
                  <a:pt x="131" y="262"/>
                </a:lnTo>
                <a:cubicBezTo>
                  <a:pt x="58" y="262"/>
                  <a:pt x="0" y="203"/>
                  <a:pt x="0" y="131"/>
                </a:cubicBezTo>
                <a:lnTo>
                  <a:pt x="0" y="131"/>
                </a:lnTo>
                <a:close/>
              </a:path>
            </a:pathLst>
          </a:custGeom>
          <a:solidFill>
            <a:srgbClr val="0084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3" name="picture 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44" name="textbox 44"/>
          <p:cNvSpPr/>
          <p:nvPr/>
        </p:nvSpPr>
        <p:spPr>
          <a:xfrm>
            <a:off x="6187982" y="5072434"/>
            <a:ext cx="5166995" cy="105854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6061"/>
              </a:lnSpc>
            </a:pPr>
            <a:endParaRPr lang="Arial" altLang="Arial" sz="100"/>
          </a:p>
          <a:p>
            <a:pPr marL="13065" algn="l" rtl="0" eaLnBrk="0">
              <a:lnSpc>
                <a:spcPct val="92000"/>
              </a:lnSpc>
            </a:pPr>
            <a:r>
              <a:rPr sz="16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</a:t>
            </a:r>
            <a:r>
              <a:rPr sz="16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供改进意见</a:t>
            </a:r>
            <a:endParaRPr lang="Microsoft YaHei" altLang="Microsoft YaHei" sz="1600"/>
          </a:p>
          <a:p>
            <a:pPr algn="l" rtl="0" eaLnBrk="0">
              <a:lnSpc>
                <a:spcPct val="132000"/>
              </a:lnSpc>
            </a:pPr>
            <a:endParaRPr lang="Arial" altLang="Arial" sz="1000"/>
          </a:p>
          <a:p>
            <a:pPr marL="12700" algn="l" rtl="0" eaLnBrk="0">
              <a:lnSpc>
                <a:spcPct val="91000"/>
              </a:lnSpc>
              <a:spcBef>
                <a:spcPts val="453"/>
              </a:spcBef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每篇论文的不足之处，提出具体的改进意见和建议，帮助</a:t>
            </a:r>
            <a:endParaRPr lang="Microsoft YaHei" altLang="Microsoft YaHei" sz="1500"/>
          </a:p>
          <a:p>
            <a:pPr algn="l" rtl="0" eaLnBrk="0">
              <a:lnSpc>
                <a:spcPct val="110000"/>
              </a:lnSpc>
            </a:pPr>
            <a:endParaRPr lang="Arial" altLang="Arial" sz="800"/>
          </a:p>
          <a:p>
            <a:pPr marL="14604" algn="l" rtl="0" eaLnBrk="0">
              <a:lnSpc>
                <a:spcPct val="91000"/>
              </a:lnSpc>
              <a:spcBef>
                <a:spcPts val="6"/>
              </a:spcBef>
            </a:pPr>
            <a:r>
              <a:rPr sz="1500" spc="-1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学生提高论文质量</a:t>
            </a:r>
            <a:r>
              <a:rPr sz="1500" spc="-8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45" name="textbox 45"/>
          <p:cNvSpPr/>
          <p:nvPr/>
        </p:nvSpPr>
        <p:spPr>
          <a:xfrm>
            <a:off x="6186458" y="3878747"/>
            <a:ext cx="5168265" cy="57594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8301"/>
              </a:lnSpc>
            </a:pPr>
            <a:endParaRPr lang="Arial" altLang="Arial" sz="100"/>
          </a:p>
          <a:p>
            <a:pPr marL="14223" algn="l" rtl="0" eaLnBrk="0">
              <a:lnSpc>
                <a:spcPct val="91000"/>
              </a:lnSpc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盲审评分，筛选出优秀的学年论文，为后续表彰和推荐提</a:t>
            </a:r>
            <a:endParaRPr lang="Microsoft YaHei" altLang="Microsoft YaHei" sz="1500"/>
          </a:p>
          <a:p>
            <a:pPr algn="l" rtl="0" eaLnBrk="0">
              <a:lnSpc>
                <a:spcPct val="110000"/>
              </a:lnSpc>
            </a:pPr>
            <a:endParaRPr lang="Arial" altLang="Arial" sz="800"/>
          </a:p>
          <a:p>
            <a:pPr marL="12700" algn="l" rtl="0" eaLnBrk="0">
              <a:lnSpc>
                <a:spcPct val="97000"/>
              </a:lnSpc>
              <a:spcBef>
                <a:spcPts val="5"/>
              </a:spcBef>
            </a:pPr>
            <a:r>
              <a:rPr sz="1400" spc="-1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供参考</a:t>
            </a:r>
            <a:r>
              <a:rPr sz="1400" spc="-9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400"/>
          </a:p>
        </p:txBody>
      </p:sp>
      <p:sp>
        <p:nvSpPr>
          <p:cNvPr id="46" name="textbox 46"/>
          <p:cNvSpPr/>
          <p:nvPr/>
        </p:nvSpPr>
        <p:spPr>
          <a:xfrm>
            <a:off x="6187982" y="2216174"/>
            <a:ext cx="5166995" cy="57721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8244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盲审，对学年论文的学术水平、研究深度、创新点等方面</a:t>
            </a:r>
            <a:endParaRPr lang="Microsoft YaHei" altLang="Microsoft YaHei" sz="1500"/>
          </a:p>
          <a:p>
            <a:pPr algn="l" rtl="0" eaLnBrk="0">
              <a:lnSpc>
                <a:spcPct val="110000"/>
              </a:lnSpc>
            </a:pPr>
            <a:endParaRPr lang="Arial" altLang="Arial" sz="800"/>
          </a:p>
          <a:p>
            <a:pPr marL="12700" algn="l" rtl="0" eaLnBrk="0">
              <a:lnSpc>
                <a:spcPct val="91000"/>
              </a:lnSpc>
              <a:spcBef>
                <a:spcPts val="6"/>
              </a:spcBef>
            </a:pPr>
            <a:r>
              <a:rPr sz="1500" spc="-1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进行全面评估。</a:t>
            </a:r>
            <a:endParaRPr lang="Microsoft YaHei" altLang="Microsoft YaHei" sz="1500"/>
          </a:p>
        </p:txBody>
      </p:sp>
      <p:sp>
        <p:nvSpPr>
          <p:cNvPr id="47" name="textbox 47"/>
          <p:cNvSpPr/>
          <p:nvPr/>
        </p:nvSpPr>
        <p:spPr>
          <a:xfrm>
            <a:off x="442263" y="318468"/>
            <a:ext cx="3075304" cy="50545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7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3"/>
              </a:spcBef>
              <a:tabLst>
                <a:tab pos="780415"/>
              </a:tabLst>
            </a:pPr>
            <a:r>
              <a:rPr sz="3000" spc="0"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本次盲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审目标</a:t>
            </a:r>
            <a:endParaRPr lang="Microsoft YaHei" altLang="Microsoft YaHei" sz="3000"/>
          </a:p>
        </p:txBody>
      </p:sp>
      <p:grpSp>
        <p:nvGrpSpPr>
          <p:cNvPr id="16" name="group 16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48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9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84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0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84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1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84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2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84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3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4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84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5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84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6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84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7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84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8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9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84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0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84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1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84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2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84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3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4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84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5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84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6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84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7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84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8" name="group 18"/>
          <p:cNvGrpSpPr/>
          <p:nvPr/>
        </p:nvGrpSpPr>
        <p:grpSpPr>
          <a:xfrm rot="21600000">
            <a:off x="4935910" y="1819580"/>
            <a:ext cx="993757" cy="993757"/>
            <a:chExt cx="993757" cy="993757"/>
          </a:xfrm>
        </p:grpSpPr>
        <p:sp>
          <p:nvSpPr>
            <p:cNvPr id="68" name="path"/>
            <p:cNvSpPr/>
            <p:nvPr/>
          </p:nvSpPr>
          <p:spPr>
            <a:xfrm>
              <a:off x="0" y="0"/>
              <a:ext cx="993757" cy="993757"/>
            </a:xfrm>
            <a:custGeom>
              <a:rect l="0" t="0" r="0" b="0"/>
              <a:pathLst>
                <a:path w="1564" h="1564">
                  <a:moveTo>
                    <a:pt x="0" y="782"/>
                  </a:moveTo>
                  <a:cubicBezTo>
                    <a:pt x="0" y="350"/>
                    <a:pt x="350" y="0"/>
                    <a:pt x="782" y="0"/>
                  </a:cubicBezTo>
                  <a:lnTo>
                    <a:pt x="782" y="0"/>
                  </a:lnTo>
                  <a:lnTo>
                    <a:pt x="782" y="0"/>
                  </a:lnTo>
                  <a:lnTo>
                    <a:pt x="782" y="0"/>
                  </a:lnTo>
                  <a:cubicBezTo>
                    <a:pt x="1214" y="0"/>
                    <a:pt x="1564" y="350"/>
                    <a:pt x="1564" y="782"/>
                  </a:cubicBezTo>
                  <a:lnTo>
                    <a:pt x="1564" y="782"/>
                  </a:lnTo>
                  <a:cubicBezTo>
                    <a:pt x="1564" y="782"/>
                    <a:pt x="1564" y="782"/>
                    <a:pt x="1564" y="782"/>
                  </a:cubicBezTo>
                  <a:lnTo>
                    <a:pt x="1564" y="782"/>
                  </a:lnTo>
                  <a:lnTo>
                    <a:pt x="1564" y="782"/>
                  </a:lnTo>
                  <a:lnTo>
                    <a:pt x="1564" y="782"/>
                  </a:lnTo>
                  <a:cubicBezTo>
                    <a:pt x="1564" y="1214"/>
                    <a:pt x="1214" y="1564"/>
                    <a:pt x="782" y="1564"/>
                  </a:cubicBezTo>
                  <a:lnTo>
                    <a:pt x="782" y="1564"/>
                  </a:lnTo>
                  <a:lnTo>
                    <a:pt x="782" y="1564"/>
                  </a:lnTo>
                  <a:lnTo>
                    <a:pt x="782" y="1564"/>
                  </a:lnTo>
                  <a:cubicBezTo>
                    <a:pt x="350" y="1564"/>
                    <a:pt x="0" y="1214"/>
                    <a:pt x="0" y="782"/>
                  </a:cubicBezTo>
                  <a:lnTo>
                    <a:pt x="0" y="782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9" name="textbox 69"/>
            <p:cNvSpPr/>
            <p:nvPr/>
          </p:nvSpPr>
          <p:spPr>
            <a:xfrm>
              <a:off x="-12700" y="-12700"/>
              <a:ext cx="1019175" cy="108585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31000"/>
                </a:lnSpc>
              </a:pPr>
              <a:endParaRPr lang="Arial" altLang="Arial" sz="1000"/>
            </a:p>
            <a:p>
              <a:pPr algn="l" rtl="0" eaLnBrk="0">
                <a:lnSpc>
                  <a:spcPct val="131000"/>
                </a:lnSpc>
              </a:pPr>
              <a:endParaRPr lang="Arial" altLang="Arial" sz="1000"/>
            </a:p>
            <a:p>
              <a:pPr marL="357428" algn="l" rtl="0" eaLnBrk="0">
                <a:lnSpc>
                  <a:spcPct val="86000"/>
                </a:lnSpc>
                <a:spcBef>
                  <a:spcPts val="6"/>
                </a:spcBef>
              </a:pPr>
              <a:r>
                <a:rPr sz="2300" spc="4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sz="2300" spc="3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1</a:t>
              </a:r>
              <a:endParaRPr lang="Microsoft YaHei" altLang="Microsoft YaHei" sz="2300"/>
            </a:p>
          </p:txBody>
        </p:sp>
      </p:grpSp>
      <p:grpSp>
        <p:nvGrpSpPr>
          <p:cNvPr id="20" name="group 20"/>
          <p:cNvGrpSpPr/>
          <p:nvPr/>
        </p:nvGrpSpPr>
        <p:grpSpPr>
          <a:xfrm rot="21600000">
            <a:off x="4935910" y="3457770"/>
            <a:ext cx="993757" cy="993757"/>
            <a:chExt cx="993757" cy="993757"/>
          </a:xfrm>
        </p:grpSpPr>
        <p:sp>
          <p:nvSpPr>
            <p:cNvPr id="70" name="path"/>
            <p:cNvSpPr/>
            <p:nvPr/>
          </p:nvSpPr>
          <p:spPr>
            <a:xfrm>
              <a:off x="0" y="0"/>
              <a:ext cx="993757" cy="993757"/>
            </a:xfrm>
            <a:custGeom>
              <a:rect l="0" t="0" r="0" b="0"/>
              <a:pathLst>
                <a:path w="1564" h="1564">
                  <a:moveTo>
                    <a:pt x="0" y="782"/>
                  </a:moveTo>
                  <a:cubicBezTo>
                    <a:pt x="0" y="350"/>
                    <a:pt x="350" y="0"/>
                    <a:pt x="782" y="0"/>
                  </a:cubicBezTo>
                  <a:lnTo>
                    <a:pt x="782" y="0"/>
                  </a:lnTo>
                  <a:lnTo>
                    <a:pt x="782" y="0"/>
                  </a:lnTo>
                  <a:lnTo>
                    <a:pt x="782" y="0"/>
                  </a:lnTo>
                  <a:cubicBezTo>
                    <a:pt x="1214" y="0"/>
                    <a:pt x="1564" y="350"/>
                    <a:pt x="1564" y="782"/>
                  </a:cubicBezTo>
                  <a:lnTo>
                    <a:pt x="1564" y="782"/>
                  </a:lnTo>
                  <a:cubicBezTo>
                    <a:pt x="1564" y="782"/>
                    <a:pt x="1564" y="782"/>
                    <a:pt x="1564" y="782"/>
                  </a:cubicBezTo>
                  <a:lnTo>
                    <a:pt x="1564" y="782"/>
                  </a:lnTo>
                  <a:lnTo>
                    <a:pt x="1564" y="782"/>
                  </a:lnTo>
                  <a:lnTo>
                    <a:pt x="1564" y="782"/>
                  </a:lnTo>
                  <a:cubicBezTo>
                    <a:pt x="1564" y="1214"/>
                    <a:pt x="1214" y="1564"/>
                    <a:pt x="782" y="1564"/>
                  </a:cubicBezTo>
                  <a:lnTo>
                    <a:pt x="782" y="1564"/>
                  </a:lnTo>
                  <a:lnTo>
                    <a:pt x="782" y="1564"/>
                  </a:lnTo>
                  <a:lnTo>
                    <a:pt x="782" y="1564"/>
                  </a:lnTo>
                  <a:cubicBezTo>
                    <a:pt x="350" y="1564"/>
                    <a:pt x="0" y="1214"/>
                    <a:pt x="0" y="782"/>
                  </a:cubicBezTo>
                  <a:lnTo>
                    <a:pt x="0" y="782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1" name="textbox 71"/>
            <p:cNvSpPr/>
            <p:nvPr/>
          </p:nvSpPr>
          <p:spPr>
            <a:xfrm>
              <a:off x="-12700" y="-12700"/>
              <a:ext cx="1019175" cy="108585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29000"/>
                </a:lnSpc>
              </a:pPr>
              <a:endParaRPr lang="Arial" altLang="Arial" sz="1000"/>
            </a:p>
            <a:p>
              <a:pPr algn="l" rtl="0" eaLnBrk="0">
                <a:lnSpc>
                  <a:spcPct val="130000"/>
                </a:lnSpc>
              </a:pPr>
              <a:endParaRPr lang="Arial" altLang="Arial" sz="1000"/>
            </a:p>
            <a:p>
              <a:pPr marL="357428" algn="l" rtl="0" eaLnBrk="0">
                <a:lnSpc>
                  <a:spcPct val="86000"/>
                </a:lnSpc>
                <a:spcBef>
                  <a:spcPts val="3"/>
                </a:spcBef>
              </a:pPr>
              <a:r>
                <a:rPr sz="2300" spc="4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sz="2300" spc="3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</a:t>
              </a:r>
              <a:endParaRPr lang="Microsoft YaHei" altLang="Microsoft YaHei" sz="2300"/>
            </a:p>
          </p:txBody>
        </p:sp>
      </p:grpSp>
      <p:grpSp>
        <p:nvGrpSpPr>
          <p:cNvPr id="22" name="group 22"/>
          <p:cNvGrpSpPr/>
          <p:nvPr/>
        </p:nvGrpSpPr>
        <p:grpSpPr>
          <a:xfrm rot="21600000">
            <a:off x="4935910" y="5095960"/>
            <a:ext cx="993757" cy="993757"/>
            <a:chExt cx="993757" cy="993757"/>
          </a:xfrm>
        </p:grpSpPr>
        <p:sp>
          <p:nvSpPr>
            <p:cNvPr id="72" name="path"/>
            <p:cNvSpPr/>
            <p:nvPr/>
          </p:nvSpPr>
          <p:spPr>
            <a:xfrm>
              <a:off x="0" y="0"/>
              <a:ext cx="993757" cy="993757"/>
            </a:xfrm>
            <a:custGeom>
              <a:rect l="0" t="0" r="0" b="0"/>
              <a:pathLst>
                <a:path w="1564" h="1564">
                  <a:moveTo>
                    <a:pt x="0" y="782"/>
                  </a:moveTo>
                  <a:cubicBezTo>
                    <a:pt x="0" y="350"/>
                    <a:pt x="350" y="0"/>
                    <a:pt x="782" y="0"/>
                  </a:cubicBezTo>
                  <a:lnTo>
                    <a:pt x="782" y="0"/>
                  </a:lnTo>
                  <a:lnTo>
                    <a:pt x="782" y="0"/>
                  </a:lnTo>
                  <a:lnTo>
                    <a:pt x="782" y="0"/>
                  </a:lnTo>
                  <a:cubicBezTo>
                    <a:pt x="1214" y="0"/>
                    <a:pt x="1564" y="350"/>
                    <a:pt x="1564" y="782"/>
                  </a:cubicBezTo>
                  <a:lnTo>
                    <a:pt x="1564" y="782"/>
                  </a:lnTo>
                  <a:cubicBezTo>
                    <a:pt x="1564" y="782"/>
                    <a:pt x="1564" y="782"/>
                    <a:pt x="1564" y="782"/>
                  </a:cubicBezTo>
                  <a:lnTo>
                    <a:pt x="1564" y="782"/>
                  </a:lnTo>
                  <a:lnTo>
                    <a:pt x="1564" y="782"/>
                  </a:lnTo>
                  <a:lnTo>
                    <a:pt x="1564" y="782"/>
                  </a:lnTo>
                  <a:cubicBezTo>
                    <a:pt x="1564" y="1214"/>
                    <a:pt x="1214" y="1564"/>
                    <a:pt x="782" y="1564"/>
                  </a:cubicBezTo>
                  <a:lnTo>
                    <a:pt x="782" y="1564"/>
                  </a:lnTo>
                  <a:lnTo>
                    <a:pt x="782" y="1564"/>
                  </a:lnTo>
                  <a:lnTo>
                    <a:pt x="782" y="1564"/>
                  </a:lnTo>
                  <a:cubicBezTo>
                    <a:pt x="350" y="1564"/>
                    <a:pt x="0" y="1214"/>
                    <a:pt x="0" y="782"/>
                  </a:cubicBezTo>
                  <a:lnTo>
                    <a:pt x="0" y="782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3" name="textbox 73"/>
            <p:cNvSpPr/>
            <p:nvPr/>
          </p:nvSpPr>
          <p:spPr>
            <a:xfrm>
              <a:off x="-12700" y="-12700"/>
              <a:ext cx="1019175" cy="108585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29000"/>
                </a:lnSpc>
              </a:pPr>
              <a:endParaRPr lang="Arial" altLang="Arial" sz="1000"/>
            </a:p>
            <a:p>
              <a:pPr algn="l" rtl="0" eaLnBrk="0">
                <a:lnSpc>
                  <a:spcPct val="130000"/>
                </a:lnSpc>
              </a:pPr>
              <a:endParaRPr lang="Arial" altLang="Arial" sz="1000"/>
            </a:p>
            <a:p>
              <a:pPr marL="357428" algn="l" rtl="0" eaLnBrk="0">
                <a:lnSpc>
                  <a:spcPct val="86000"/>
                </a:lnSpc>
                <a:spcBef>
                  <a:spcPts val="3"/>
                </a:spcBef>
              </a:pPr>
              <a:r>
                <a:rPr sz="2300" spc="4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sz="2300" spc="3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3</a:t>
              </a:r>
              <a:endParaRPr lang="Microsoft YaHei" altLang="Microsoft YaHei" sz="2300"/>
            </a:p>
          </p:txBody>
        </p:sp>
      </p:grpSp>
      <p:sp>
        <p:nvSpPr>
          <p:cNvPr id="74" name="textbox 74"/>
          <p:cNvSpPr/>
          <p:nvPr/>
        </p:nvSpPr>
        <p:spPr>
          <a:xfrm>
            <a:off x="6188552" y="1758662"/>
            <a:ext cx="2266314" cy="2476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5478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16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对学年论</a:t>
            </a:r>
            <a:r>
              <a:rPr sz="16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文进行质量评估</a:t>
            </a:r>
            <a:endParaRPr lang="Microsoft YaHei" altLang="Microsoft YaHei" sz="1600"/>
          </a:p>
        </p:txBody>
      </p:sp>
      <p:sp>
        <p:nvSpPr>
          <p:cNvPr id="75" name="textbox 75"/>
          <p:cNvSpPr/>
          <p:nvPr/>
        </p:nvSpPr>
        <p:spPr>
          <a:xfrm>
            <a:off x="6187940" y="3410063"/>
            <a:ext cx="1247139" cy="24892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0759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16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筛</a:t>
            </a:r>
            <a:r>
              <a:rPr sz="16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选优秀论文</a:t>
            </a:r>
            <a:endParaRPr lang="Microsoft YaHei" altLang="Microsoft YaHei" sz="16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6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9EFFD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4" name="group 24"/>
          <p:cNvGrpSpPr/>
          <p:nvPr/>
        </p:nvGrpSpPr>
        <p:grpSpPr>
          <a:xfrm rot="21600000">
            <a:off x="4521501" y="2788638"/>
            <a:ext cx="3296801" cy="3260277"/>
            <a:chExt cx="3296801" cy="3260277"/>
          </a:xfrm>
        </p:grpSpPr>
        <p:sp>
          <p:nvSpPr>
            <p:cNvPr id="77" name="path"/>
            <p:cNvSpPr/>
            <p:nvPr/>
          </p:nvSpPr>
          <p:spPr>
            <a:xfrm>
              <a:off x="257280" y="557762"/>
              <a:ext cx="2702514" cy="2702514"/>
            </a:xfrm>
            <a:custGeom>
              <a:rect l="0" t="0" r="0" b="0"/>
              <a:pathLst>
                <a:path w="4255" h="4255">
                  <a:moveTo>
                    <a:pt x="0" y="2127"/>
                  </a:moveTo>
                  <a:cubicBezTo>
                    <a:pt x="0" y="952"/>
                    <a:pt x="952" y="0"/>
                    <a:pt x="2127" y="0"/>
                  </a:cubicBezTo>
                  <a:lnTo>
                    <a:pt x="2127" y="0"/>
                  </a:lnTo>
                  <a:lnTo>
                    <a:pt x="2127" y="0"/>
                  </a:lnTo>
                  <a:lnTo>
                    <a:pt x="2127" y="0"/>
                  </a:lnTo>
                  <a:cubicBezTo>
                    <a:pt x="3303" y="0"/>
                    <a:pt x="4255" y="952"/>
                    <a:pt x="4255" y="2127"/>
                  </a:cubicBezTo>
                  <a:lnTo>
                    <a:pt x="4255" y="2127"/>
                  </a:lnTo>
                  <a:cubicBezTo>
                    <a:pt x="4255" y="2127"/>
                    <a:pt x="4255" y="2127"/>
                    <a:pt x="4255" y="2127"/>
                  </a:cubicBezTo>
                  <a:lnTo>
                    <a:pt x="4255" y="2127"/>
                  </a:lnTo>
                  <a:lnTo>
                    <a:pt x="4255" y="2127"/>
                  </a:lnTo>
                  <a:lnTo>
                    <a:pt x="4255" y="2127"/>
                  </a:lnTo>
                  <a:cubicBezTo>
                    <a:pt x="4255" y="3303"/>
                    <a:pt x="3303" y="4255"/>
                    <a:pt x="2127" y="4255"/>
                  </a:cubicBezTo>
                  <a:lnTo>
                    <a:pt x="2127" y="4255"/>
                  </a:lnTo>
                  <a:lnTo>
                    <a:pt x="2127" y="4255"/>
                  </a:lnTo>
                  <a:lnTo>
                    <a:pt x="2127" y="4255"/>
                  </a:lnTo>
                  <a:cubicBezTo>
                    <a:pt x="952" y="4255"/>
                    <a:pt x="0" y="3303"/>
                    <a:pt x="0" y="2127"/>
                  </a:cubicBezTo>
                  <a:lnTo>
                    <a:pt x="0" y="2127"/>
                  </a:lnTo>
                  <a:close/>
                  <a:moveTo>
                    <a:pt x="260" y="2127"/>
                  </a:moveTo>
                  <a:cubicBezTo>
                    <a:pt x="260" y="3159"/>
                    <a:pt x="1096" y="3995"/>
                    <a:pt x="2127" y="3995"/>
                  </a:cubicBezTo>
                  <a:lnTo>
                    <a:pt x="2127" y="3995"/>
                  </a:lnTo>
                  <a:lnTo>
                    <a:pt x="2127" y="3995"/>
                  </a:lnTo>
                  <a:lnTo>
                    <a:pt x="2127" y="3995"/>
                  </a:lnTo>
                  <a:cubicBezTo>
                    <a:pt x="3159" y="3995"/>
                    <a:pt x="3995" y="3159"/>
                    <a:pt x="3995" y="2127"/>
                  </a:cubicBezTo>
                  <a:lnTo>
                    <a:pt x="3995" y="2127"/>
                  </a:lnTo>
                  <a:lnTo>
                    <a:pt x="3995" y="2127"/>
                  </a:lnTo>
                  <a:lnTo>
                    <a:pt x="3995" y="2127"/>
                  </a:lnTo>
                  <a:cubicBezTo>
                    <a:pt x="3995" y="1096"/>
                    <a:pt x="3159" y="260"/>
                    <a:pt x="2127" y="260"/>
                  </a:cubicBezTo>
                  <a:lnTo>
                    <a:pt x="2127" y="260"/>
                  </a:lnTo>
                  <a:cubicBezTo>
                    <a:pt x="2127" y="260"/>
                    <a:pt x="2127" y="260"/>
                    <a:pt x="2127" y="260"/>
                  </a:cubicBezTo>
                  <a:lnTo>
                    <a:pt x="2127" y="260"/>
                  </a:lnTo>
                  <a:lnTo>
                    <a:pt x="2127" y="260"/>
                  </a:lnTo>
                  <a:lnTo>
                    <a:pt x="2127" y="260"/>
                  </a:lnTo>
                  <a:cubicBezTo>
                    <a:pt x="1096" y="260"/>
                    <a:pt x="260" y="1096"/>
                    <a:pt x="260" y="2127"/>
                  </a:cubicBezTo>
                  <a:lnTo>
                    <a:pt x="260" y="2127"/>
                  </a:lnTo>
                  <a:close/>
                </a:path>
              </a:pathLst>
            </a:custGeom>
            <a:solidFill>
              <a:srgbClr val="0063BF">
                <a:alpha val="23921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8" name="path"/>
            <p:cNvSpPr/>
            <p:nvPr/>
          </p:nvSpPr>
          <p:spPr>
            <a:xfrm>
              <a:off x="989541" y="0"/>
              <a:ext cx="1219200" cy="1219200"/>
            </a:xfrm>
            <a:custGeom>
              <a:rect l="0" t="0" r="0" b="0"/>
              <a:pathLst>
                <a:path w="1920" h="1920">
                  <a:moveTo>
                    <a:pt x="0" y="960"/>
                  </a:moveTo>
                  <a:cubicBezTo>
                    <a:pt x="0" y="429"/>
                    <a:pt x="429" y="0"/>
                    <a:pt x="960" y="0"/>
                  </a:cubicBezTo>
                  <a:lnTo>
                    <a:pt x="960" y="0"/>
                  </a:lnTo>
                  <a:lnTo>
                    <a:pt x="959" y="0"/>
                  </a:lnTo>
                  <a:lnTo>
                    <a:pt x="959" y="0"/>
                  </a:lnTo>
                  <a:cubicBezTo>
                    <a:pt x="1490" y="0"/>
                    <a:pt x="1919" y="429"/>
                    <a:pt x="1920" y="960"/>
                  </a:cubicBezTo>
                  <a:lnTo>
                    <a:pt x="1920" y="960"/>
                  </a:lnTo>
                  <a:cubicBezTo>
                    <a:pt x="1920" y="960"/>
                    <a:pt x="1920" y="960"/>
                    <a:pt x="1920" y="960"/>
                  </a:cubicBezTo>
                  <a:lnTo>
                    <a:pt x="1920" y="960"/>
                  </a:lnTo>
                  <a:lnTo>
                    <a:pt x="1919" y="960"/>
                  </a:lnTo>
                  <a:lnTo>
                    <a:pt x="1919" y="960"/>
                  </a:lnTo>
                  <a:cubicBezTo>
                    <a:pt x="1919" y="1490"/>
                    <a:pt x="1490" y="1920"/>
                    <a:pt x="960" y="1920"/>
                  </a:cubicBezTo>
                  <a:lnTo>
                    <a:pt x="960" y="1920"/>
                  </a:lnTo>
                  <a:lnTo>
                    <a:pt x="960" y="1919"/>
                  </a:lnTo>
                  <a:lnTo>
                    <a:pt x="960" y="1919"/>
                  </a:lnTo>
                  <a:cubicBezTo>
                    <a:pt x="429" y="1920"/>
                    <a:pt x="0" y="1490"/>
                    <a:pt x="0" y="960"/>
                  </a:cubicBezTo>
                  <a:lnTo>
                    <a:pt x="0" y="960"/>
                  </a:lnTo>
                  <a:close/>
                </a:path>
              </a:pathLst>
            </a:custGeom>
            <a:solidFill>
              <a:srgbClr val="5196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9" name="path"/>
            <p:cNvSpPr/>
            <p:nvPr/>
          </p:nvSpPr>
          <p:spPr>
            <a:xfrm>
              <a:off x="1268890" y="385505"/>
              <a:ext cx="679300" cy="579944"/>
            </a:xfrm>
            <a:custGeom>
              <a:rect l="0" t="0" r="0" b="0"/>
              <a:pathLst>
                <a:path w="1069" h="913">
                  <a:moveTo>
                    <a:pt x="536" y="163"/>
                  </a:moveTo>
                  <a:cubicBezTo>
                    <a:pt x="536" y="163"/>
                    <a:pt x="459" y="0"/>
                    <a:pt x="287" y="0"/>
                  </a:cubicBezTo>
                  <a:lnTo>
                    <a:pt x="287" y="0"/>
                  </a:lnTo>
                  <a:cubicBezTo>
                    <a:pt x="98" y="0"/>
                    <a:pt x="0" y="159"/>
                    <a:pt x="0" y="319"/>
                  </a:cubicBezTo>
                  <a:lnTo>
                    <a:pt x="0" y="319"/>
                  </a:lnTo>
                  <a:cubicBezTo>
                    <a:pt x="0" y="584"/>
                    <a:pt x="536" y="913"/>
                    <a:pt x="536" y="913"/>
                  </a:cubicBezTo>
                  <a:lnTo>
                    <a:pt x="536" y="913"/>
                  </a:lnTo>
                  <a:cubicBezTo>
                    <a:pt x="536" y="913"/>
                    <a:pt x="1069" y="587"/>
                    <a:pt x="1069" y="319"/>
                  </a:cubicBezTo>
                  <a:lnTo>
                    <a:pt x="1069" y="319"/>
                  </a:lnTo>
                  <a:cubicBezTo>
                    <a:pt x="1069" y="156"/>
                    <a:pt x="967" y="0"/>
                    <a:pt x="785" y="0"/>
                  </a:cubicBezTo>
                  <a:lnTo>
                    <a:pt x="785" y="0"/>
                  </a:lnTo>
                  <a:cubicBezTo>
                    <a:pt x="603" y="0"/>
                    <a:pt x="536" y="163"/>
                    <a:pt x="536" y="16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0" name="path"/>
            <p:cNvSpPr/>
            <p:nvPr/>
          </p:nvSpPr>
          <p:spPr>
            <a:xfrm>
              <a:off x="0" y="1836622"/>
              <a:ext cx="1219200" cy="1219200"/>
            </a:xfrm>
            <a:custGeom>
              <a:rect l="0" t="0" r="0" b="0"/>
              <a:pathLst>
                <a:path w="1920" h="1920">
                  <a:moveTo>
                    <a:pt x="0" y="960"/>
                  </a:moveTo>
                  <a:cubicBezTo>
                    <a:pt x="0" y="429"/>
                    <a:pt x="429" y="0"/>
                    <a:pt x="960" y="0"/>
                  </a:cubicBezTo>
                  <a:lnTo>
                    <a:pt x="960" y="0"/>
                  </a:lnTo>
                  <a:lnTo>
                    <a:pt x="959" y="0"/>
                  </a:lnTo>
                  <a:lnTo>
                    <a:pt x="959" y="0"/>
                  </a:lnTo>
                  <a:cubicBezTo>
                    <a:pt x="1490" y="0"/>
                    <a:pt x="1919" y="429"/>
                    <a:pt x="1920" y="960"/>
                  </a:cubicBezTo>
                  <a:lnTo>
                    <a:pt x="1920" y="960"/>
                  </a:lnTo>
                  <a:cubicBezTo>
                    <a:pt x="1920" y="960"/>
                    <a:pt x="1920" y="960"/>
                    <a:pt x="1920" y="960"/>
                  </a:cubicBezTo>
                  <a:lnTo>
                    <a:pt x="1920" y="960"/>
                  </a:lnTo>
                  <a:lnTo>
                    <a:pt x="1919" y="960"/>
                  </a:lnTo>
                  <a:lnTo>
                    <a:pt x="1919" y="960"/>
                  </a:lnTo>
                  <a:cubicBezTo>
                    <a:pt x="1919" y="1490"/>
                    <a:pt x="1490" y="1920"/>
                    <a:pt x="960" y="1920"/>
                  </a:cubicBezTo>
                  <a:lnTo>
                    <a:pt x="960" y="1920"/>
                  </a:lnTo>
                  <a:lnTo>
                    <a:pt x="960" y="1920"/>
                  </a:lnTo>
                  <a:lnTo>
                    <a:pt x="960" y="1920"/>
                  </a:lnTo>
                  <a:cubicBezTo>
                    <a:pt x="429" y="1920"/>
                    <a:pt x="0" y="1490"/>
                    <a:pt x="0" y="960"/>
                  </a:cubicBezTo>
                  <a:lnTo>
                    <a:pt x="0" y="960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1" name="path"/>
            <p:cNvSpPr/>
            <p:nvPr/>
          </p:nvSpPr>
          <p:spPr>
            <a:xfrm>
              <a:off x="2077601" y="1836622"/>
              <a:ext cx="1219200" cy="1219200"/>
            </a:xfrm>
            <a:custGeom>
              <a:rect l="0" t="0" r="0" b="0"/>
              <a:pathLst>
                <a:path w="1920" h="1920">
                  <a:moveTo>
                    <a:pt x="0" y="960"/>
                  </a:moveTo>
                  <a:cubicBezTo>
                    <a:pt x="0" y="429"/>
                    <a:pt x="429" y="0"/>
                    <a:pt x="960" y="0"/>
                  </a:cubicBezTo>
                  <a:lnTo>
                    <a:pt x="960" y="0"/>
                  </a:lnTo>
                  <a:lnTo>
                    <a:pt x="959" y="0"/>
                  </a:lnTo>
                  <a:lnTo>
                    <a:pt x="959" y="0"/>
                  </a:lnTo>
                  <a:cubicBezTo>
                    <a:pt x="1490" y="0"/>
                    <a:pt x="1920" y="429"/>
                    <a:pt x="1920" y="960"/>
                  </a:cubicBezTo>
                  <a:lnTo>
                    <a:pt x="1920" y="960"/>
                  </a:lnTo>
                  <a:cubicBezTo>
                    <a:pt x="1920" y="960"/>
                    <a:pt x="1920" y="960"/>
                    <a:pt x="1920" y="960"/>
                  </a:cubicBezTo>
                  <a:lnTo>
                    <a:pt x="1920" y="960"/>
                  </a:lnTo>
                  <a:lnTo>
                    <a:pt x="1919" y="960"/>
                  </a:lnTo>
                  <a:lnTo>
                    <a:pt x="1919" y="960"/>
                  </a:lnTo>
                  <a:cubicBezTo>
                    <a:pt x="1919" y="1490"/>
                    <a:pt x="1490" y="1920"/>
                    <a:pt x="960" y="1920"/>
                  </a:cubicBezTo>
                  <a:lnTo>
                    <a:pt x="960" y="1920"/>
                  </a:lnTo>
                  <a:lnTo>
                    <a:pt x="960" y="1920"/>
                  </a:lnTo>
                  <a:lnTo>
                    <a:pt x="960" y="1920"/>
                  </a:lnTo>
                  <a:cubicBezTo>
                    <a:pt x="429" y="1920"/>
                    <a:pt x="0" y="1490"/>
                    <a:pt x="0" y="960"/>
                  </a:cubicBezTo>
                  <a:lnTo>
                    <a:pt x="0" y="960"/>
                  </a:lnTo>
                  <a:close/>
                </a:path>
              </a:pathLst>
            </a:custGeom>
            <a:solidFill>
              <a:srgbClr val="4454D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2" name="path"/>
            <p:cNvSpPr/>
            <p:nvPr/>
          </p:nvSpPr>
          <p:spPr>
            <a:xfrm>
              <a:off x="191265" y="2027874"/>
              <a:ext cx="2771126" cy="797478"/>
            </a:xfrm>
            <a:custGeom>
              <a:rect l="0" t="0" r="0" b="0"/>
              <a:pathLst>
                <a:path w="4363" h="1255">
                  <a:moveTo>
                    <a:pt x="1103" y="789"/>
                  </a:moveTo>
                  <a:cubicBezTo>
                    <a:pt x="1103" y="789"/>
                    <a:pt x="1067" y="739"/>
                    <a:pt x="971" y="731"/>
                  </a:cubicBezTo>
                  <a:lnTo>
                    <a:pt x="971" y="731"/>
                  </a:lnTo>
                  <a:cubicBezTo>
                    <a:pt x="894" y="568"/>
                    <a:pt x="790" y="453"/>
                    <a:pt x="790" y="453"/>
                  </a:cubicBezTo>
                  <a:lnTo>
                    <a:pt x="790" y="453"/>
                  </a:lnTo>
                  <a:cubicBezTo>
                    <a:pt x="790" y="453"/>
                    <a:pt x="899" y="385"/>
                    <a:pt x="985" y="472"/>
                  </a:cubicBezTo>
                  <a:lnTo>
                    <a:pt x="985" y="472"/>
                  </a:lnTo>
                  <a:cubicBezTo>
                    <a:pt x="1134" y="621"/>
                    <a:pt x="1103" y="789"/>
                    <a:pt x="1103" y="789"/>
                  </a:cubicBezTo>
                  <a:moveTo>
                    <a:pt x="808" y="980"/>
                  </a:moveTo>
                  <a:cubicBezTo>
                    <a:pt x="808" y="980"/>
                    <a:pt x="561" y="849"/>
                    <a:pt x="482" y="771"/>
                  </a:cubicBezTo>
                  <a:lnTo>
                    <a:pt x="482" y="771"/>
                  </a:lnTo>
                  <a:cubicBezTo>
                    <a:pt x="447" y="736"/>
                    <a:pt x="419" y="700"/>
                    <a:pt x="397" y="666"/>
                  </a:cubicBezTo>
                  <a:lnTo>
                    <a:pt x="397" y="666"/>
                  </a:lnTo>
                  <a:lnTo>
                    <a:pt x="665" y="397"/>
                  </a:lnTo>
                  <a:lnTo>
                    <a:pt x="665" y="397"/>
                  </a:lnTo>
                  <a:cubicBezTo>
                    <a:pt x="700" y="420"/>
                    <a:pt x="736" y="447"/>
                    <a:pt x="771" y="482"/>
                  </a:cubicBezTo>
                  <a:lnTo>
                    <a:pt x="771" y="482"/>
                  </a:lnTo>
                  <a:cubicBezTo>
                    <a:pt x="848" y="560"/>
                    <a:pt x="980" y="808"/>
                    <a:pt x="980" y="808"/>
                  </a:cubicBezTo>
                  <a:lnTo>
                    <a:pt x="980" y="808"/>
                  </a:lnTo>
                  <a:lnTo>
                    <a:pt x="808" y="980"/>
                  </a:lnTo>
                  <a:close/>
                  <a:moveTo>
                    <a:pt x="574" y="575"/>
                  </a:moveTo>
                  <a:cubicBezTo>
                    <a:pt x="544" y="605"/>
                    <a:pt x="544" y="654"/>
                    <a:pt x="574" y="684"/>
                  </a:cubicBezTo>
                  <a:lnTo>
                    <a:pt x="574" y="684"/>
                  </a:lnTo>
                  <a:cubicBezTo>
                    <a:pt x="605" y="714"/>
                    <a:pt x="654" y="714"/>
                    <a:pt x="684" y="684"/>
                  </a:cubicBezTo>
                  <a:lnTo>
                    <a:pt x="684" y="684"/>
                  </a:lnTo>
                  <a:cubicBezTo>
                    <a:pt x="714" y="654"/>
                    <a:pt x="714" y="605"/>
                    <a:pt x="684" y="575"/>
                  </a:cubicBezTo>
                  <a:lnTo>
                    <a:pt x="684" y="575"/>
                  </a:lnTo>
                  <a:cubicBezTo>
                    <a:pt x="654" y="545"/>
                    <a:pt x="605" y="545"/>
                    <a:pt x="574" y="575"/>
                  </a:cubicBezTo>
                  <a:moveTo>
                    <a:pt x="319" y="343"/>
                  </a:moveTo>
                  <a:lnTo>
                    <a:pt x="244" y="268"/>
                  </a:lnTo>
                  <a:lnTo>
                    <a:pt x="265" y="247"/>
                  </a:lnTo>
                  <a:lnTo>
                    <a:pt x="338" y="319"/>
                  </a:lnTo>
                  <a:lnTo>
                    <a:pt x="338" y="319"/>
                  </a:lnTo>
                  <a:cubicBezTo>
                    <a:pt x="380" y="313"/>
                    <a:pt x="502" y="303"/>
                    <a:pt x="640" y="382"/>
                  </a:cubicBezTo>
                  <a:lnTo>
                    <a:pt x="640" y="382"/>
                  </a:lnTo>
                  <a:lnTo>
                    <a:pt x="382" y="641"/>
                  </a:lnTo>
                  <a:lnTo>
                    <a:pt x="382" y="641"/>
                  </a:lnTo>
                  <a:cubicBezTo>
                    <a:pt x="305" y="506"/>
                    <a:pt x="312" y="388"/>
                    <a:pt x="319" y="343"/>
                  </a:cubicBezTo>
                  <a:moveTo>
                    <a:pt x="789" y="1103"/>
                  </a:moveTo>
                  <a:cubicBezTo>
                    <a:pt x="789" y="1103"/>
                    <a:pt x="621" y="1134"/>
                    <a:pt x="472" y="985"/>
                  </a:cubicBezTo>
                  <a:lnTo>
                    <a:pt x="472" y="985"/>
                  </a:lnTo>
                  <a:cubicBezTo>
                    <a:pt x="385" y="899"/>
                    <a:pt x="453" y="790"/>
                    <a:pt x="453" y="790"/>
                  </a:cubicBezTo>
                  <a:lnTo>
                    <a:pt x="453" y="790"/>
                  </a:lnTo>
                  <a:cubicBezTo>
                    <a:pt x="453" y="790"/>
                    <a:pt x="568" y="894"/>
                    <a:pt x="731" y="971"/>
                  </a:cubicBezTo>
                  <a:lnTo>
                    <a:pt x="731" y="971"/>
                  </a:lnTo>
                  <a:cubicBezTo>
                    <a:pt x="739" y="1067"/>
                    <a:pt x="789" y="1103"/>
                    <a:pt x="789" y="1103"/>
                  </a:cubicBezTo>
                  <a:moveTo>
                    <a:pt x="993" y="921"/>
                  </a:moveTo>
                  <a:lnTo>
                    <a:pt x="957" y="921"/>
                  </a:lnTo>
                  <a:lnTo>
                    <a:pt x="998" y="1000"/>
                  </a:lnTo>
                  <a:lnTo>
                    <a:pt x="916" y="963"/>
                  </a:lnTo>
                  <a:lnTo>
                    <a:pt x="931" y="1009"/>
                  </a:lnTo>
                  <a:lnTo>
                    <a:pt x="853" y="976"/>
                  </a:lnTo>
                  <a:lnTo>
                    <a:pt x="975" y="853"/>
                  </a:lnTo>
                  <a:lnTo>
                    <a:pt x="993" y="921"/>
                  </a:lnTo>
                  <a:close/>
                </a:path>
                <a:path w="4363" h="1255">
                  <a:moveTo>
                    <a:pt x="3973" y="167"/>
                  </a:moveTo>
                  <a:lnTo>
                    <a:pt x="4017" y="167"/>
                  </a:lnTo>
                  <a:lnTo>
                    <a:pt x="4017" y="297"/>
                  </a:lnTo>
                  <a:lnTo>
                    <a:pt x="4147" y="601"/>
                  </a:lnTo>
                  <a:lnTo>
                    <a:pt x="4147" y="947"/>
                  </a:lnTo>
                  <a:lnTo>
                    <a:pt x="4147" y="947"/>
                  </a:lnTo>
                  <a:cubicBezTo>
                    <a:pt x="4147" y="995"/>
                    <a:pt x="4108" y="1034"/>
                    <a:pt x="4060" y="1034"/>
                  </a:cubicBezTo>
                  <a:lnTo>
                    <a:pt x="4060" y="1034"/>
                  </a:lnTo>
                  <a:lnTo>
                    <a:pt x="4060" y="1034"/>
                  </a:lnTo>
                  <a:lnTo>
                    <a:pt x="3713" y="1034"/>
                  </a:lnTo>
                  <a:lnTo>
                    <a:pt x="3713" y="1034"/>
                  </a:lnTo>
                  <a:cubicBezTo>
                    <a:pt x="3666" y="1034"/>
                    <a:pt x="3613" y="998"/>
                    <a:pt x="3596" y="953"/>
                  </a:cubicBezTo>
                  <a:lnTo>
                    <a:pt x="3596" y="953"/>
                  </a:lnTo>
                  <a:lnTo>
                    <a:pt x="3497" y="687"/>
                  </a:lnTo>
                  <a:lnTo>
                    <a:pt x="3497" y="601"/>
                  </a:lnTo>
                  <a:lnTo>
                    <a:pt x="3497" y="601"/>
                  </a:lnTo>
                  <a:cubicBezTo>
                    <a:pt x="3497" y="553"/>
                    <a:pt x="3536" y="514"/>
                    <a:pt x="3583" y="514"/>
                  </a:cubicBezTo>
                  <a:lnTo>
                    <a:pt x="3583" y="514"/>
                  </a:lnTo>
                  <a:lnTo>
                    <a:pt x="3583" y="514"/>
                  </a:lnTo>
                  <a:lnTo>
                    <a:pt x="3887" y="514"/>
                  </a:lnTo>
                  <a:lnTo>
                    <a:pt x="3887" y="254"/>
                  </a:lnTo>
                  <a:lnTo>
                    <a:pt x="3887" y="254"/>
                  </a:lnTo>
                  <a:cubicBezTo>
                    <a:pt x="3887" y="206"/>
                    <a:pt x="3926" y="167"/>
                    <a:pt x="3973" y="167"/>
                  </a:cubicBezTo>
                  <a:lnTo>
                    <a:pt x="3973" y="167"/>
                  </a:lnTo>
                  <a:lnTo>
                    <a:pt x="3973" y="167"/>
                  </a:lnTo>
                  <a:close/>
                  <a:moveTo>
                    <a:pt x="4233" y="601"/>
                  </a:moveTo>
                  <a:lnTo>
                    <a:pt x="4363" y="601"/>
                  </a:lnTo>
                  <a:lnTo>
                    <a:pt x="4363" y="1034"/>
                  </a:lnTo>
                  <a:lnTo>
                    <a:pt x="4233" y="1034"/>
                  </a:lnTo>
                  <a:lnTo>
                    <a:pt x="4233" y="6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83" name="textbox 83"/>
          <p:cNvSpPr/>
          <p:nvPr/>
        </p:nvSpPr>
        <p:spPr>
          <a:xfrm>
            <a:off x="497744" y="4660367"/>
            <a:ext cx="3796665" cy="103378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2134"/>
              </a:lnSpc>
            </a:pPr>
            <a:endParaRPr lang="Arial" altLang="Arial" sz="100"/>
          </a:p>
          <a:p>
            <a:pPr algn="r" rtl="0" eaLnBrk="0">
              <a:lnSpc>
                <a:spcPct val="92000"/>
              </a:lnSpc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者</a:t>
            </a:r>
            <a:endParaRPr lang="Microsoft YaHei" altLang="Microsoft YaHei" sz="2300"/>
          </a:p>
          <a:p>
            <a:pPr algn="l" rtl="0" eaLnBrk="0">
              <a:lnSpc>
                <a:spcPct val="100000"/>
              </a:lnSpc>
            </a:pPr>
            <a:endParaRPr lang="Arial" altLang="Arial" sz="800"/>
          </a:p>
          <a:p>
            <a:pPr marL="2107247" indent="-2094547" algn="l" rtl="0" eaLnBrk="0">
              <a:lnSpc>
                <a:spcPct val="123000"/>
              </a:lnSpc>
              <a:spcBef>
                <a:spcPts val="2"/>
              </a:spcBef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负责盲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审的组织和协调工作，包括论文的收   </a:t>
            </a:r>
            <a:r>
              <a:rPr sz="1500" spc="-1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集、整理、分配等</a:t>
            </a:r>
            <a:r>
              <a:rPr sz="1500" spc="-1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84" name="textbox 84"/>
          <p:cNvSpPr/>
          <p:nvPr/>
        </p:nvSpPr>
        <p:spPr>
          <a:xfrm>
            <a:off x="8168405" y="4659186"/>
            <a:ext cx="3642995" cy="10350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1279"/>
              </a:lnSpc>
            </a:pPr>
            <a:endParaRPr lang="Arial" altLang="Arial" sz="100"/>
          </a:p>
          <a:p>
            <a:pPr marL="18195" algn="l" rtl="0" eaLnBrk="0">
              <a:lnSpc>
                <a:spcPct val="92000"/>
              </a:lnSpc>
            </a:pPr>
            <a:r>
              <a:rPr sz="23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</a:t>
            </a:r>
            <a:endParaRPr lang="Microsoft YaHei" altLang="Microsoft YaHei" sz="2300"/>
          </a:p>
          <a:p>
            <a:pPr algn="l" rtl="0" eaLnBrk="0">
              <a:lnSpc>
                <a:spcPct val="101000"/>
              </a:lnSpc>
            </a:pPr>
            <a:endParaRPr lang="Arial" altLang="Arial" sz="800"/>
          </a:p>
          <a:p>
            <a:pPr marL="14033" indent="-1333" algn="l" rtl="0" eaLnBrk="0">
              <a:lnSpc>
                <a:spcPct val="123000"/>
              </a:lnSpc>
              <a:spcBef>
                <a:spcPts val="3"/>
              </a:spcBef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提交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学年论文，并根据盲审结果进行修改和 </a:t>
            </a:r>
            <a:r>
              <a:rPr sz="1500" spc="-8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完善</a:t>
            </a:r>
            <a:r>
              <a:rPr sz="1500" spc="-6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85" name="textbox 85"/>
          <p:cNvSpPr/>
          <p:nvPr/>
        </p:nvSpPr>
        <p:spPr>
          <a:xfrm>
            <a:off x="4310158" y="1385288"/>
            <a:ext cx="3606165" cy="758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6650"/>
              </a:lnSpc>
            </a:pPr>
            <a:endParaRPr lang="Arial" altLang="Arial" sz="100"/>
          </a:p>
          <a:p>
            <a:pPr marL="1236585" algn="l" rtl="0" eaLnBrk="0">
              <a:lnSpc>
                <a:spcPct val="92000"/>
              </a:lnSpc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评审</a:t>
            </a:r>
            <a:r>
              <a:rPr sz="2300" spc="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</a:t>
            </a:r>
            <a:endParaRPr lang="Microsoft YaHei" altLang="Microsoft YaHei" sz="2300"/>
          </a:p>
          <a:p>
            <a:pPr algn="l" rtl="0" eaLnBrk="0">
              <a:lnSpc>
                <a:spcPct val="102000"/>
              </a:lnSpc>
            </a:pPr>
            <a:endParaRPr lang="Arial" altLang="Arial" sz="1300"/>
          </a:p>
          <a:p>
            <a:pPr marL="12700" algn="l" rtl="0" eaLnBrk="0">
              <a:lnSpc>
                <a:spcPct val="91000"/>
              </a:lnSpc>
              <a:spcBef>
                <a:spcPts val="3"/>
              </a:spcBef>
            </a:pPr>
            <a:r>
              <a:rPr sz="1500" spc="-6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负责评审学年论文，给出评分和评审</a:t>
            </a:r>
            <a:r>
              <a:rPr sz="1500" spc="-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意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见。</a:t>
            </a:r>
            <a:endParaRPr lang="Microsoft YaHei" altLang="Microsoft YaHei" sz="1500"/>
          </a:p>
        </p:txBody>
      </p:sp>
      <p:sp>
        <p:nvSpPr>
          <p:cNvPr id="86" name="textbox 86"/>
          <p:cNvSpPr/>
          <p:nvPr/>
        </p:nvSpPr>
        <p:spPr>
          <a:xfrm>
            <a:off x="442263" y="318468"/>
            <a:ext cx="3456304" cy="50291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7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3"/>
              </a:spcBef>
              <a:tabLst>
                <a:tab pos="779780"/>
              </a:tabLst>
            </a:pPr>
            <a:r>
              <a:rPr sz="3000" spc="0"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参与人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员及分工</a:t>
            </a:r>
            <a:endParaRPr lang="Microsoft YaHei" altLang="Microsoft YaHei" sz="3000"/>
          </a:p>
        </p:txBody>
      </p:sp>
      <p:grpSp>
        <p:nvGrpSpPr>
          <p:cNvPr id="26" name="group 26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87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8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84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9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84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0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84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1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84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2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3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84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4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84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5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84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6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84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7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8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84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9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84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0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84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1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84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2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3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84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4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84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5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84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6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84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7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9EFFD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8" name="textbox 108"/>
          <p:cNvSpPr/>
          <p:nvPr/>
        </p:nvSpPr>
        <p:spPr>
          <a:xfrm>
            <a:off x="4699399" y="4404450"/>
            <a:ext cx="2499360" cy="129603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245"/>
              </a:lnSpc>
            </a:pPr>
            <a:endParaRPr lang="Arial" altLang="Arial" sz="100"/>
          </a:p>
          <a:p>
            <a:pPr marL="16824" algn="l" rtl="0" eaLnBrk="0">
              <a:lnSpc>
                <a:spcPct val="92000"/>
              </a:lnSpc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盲审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评审</a:t>
            </a:r>
            <a:endParaRPr lang="Microsoft YaHei" altLang="Microsoft YaHei" sz="2300"/>
          </a:p>
          <a:p>
            <a:pPr algn="l" rtl="0" eaLnBrk="0">
              <a:lnSpc>
                <a:spcPct val="104000"/>
              </a:lnSpc>
            </a:pPr>
            <a:endParaRPr lang="Arial" altLang="Arial" sz="700"/>
          </a:p>
          <a:p>
            <a:pPr marL="12700" indent="380" algn="l" rtl="0" eaLnBrk="0">
              <a:lnSpc>
                <a:spcPct val="122000"/>
              </a:lnSpc>
              <a:spcBef>
                <a:spcPts val="6"/>
              </a:spcBef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评审专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家在不知道作者信息的 </a:t>
            </a: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情况下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对论文进行评审，给出 </a:t>
            </a:r>
            <a:r>
              <a:rPr sz="1500" spc="-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评分和评审意</a:t>
            </a:r>
            <a:r>
              <a:rPr sz="15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见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109" name="textbox 109"/>
          <p:cNvSpPr/>
          <p:nvPr/>
        </p:nvSpPr>
        <p:spPr>
          <a:xfrm>
            <a:off x="528359" y="4404745"/>
            <a:ext cx="2498089" cy="102171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6255"/>
              </a:lnSpc>
            </a:pPr>
            <a:endParaRPr lang="Arial" altLang="Arial" sz="100"/>
          </a:p>
          <a:p>
            <a:pPr marL="14605" algn="l" rtl="0" eaLnBrk="0">
              <a:lnSpc>
                <a:spcPct val="92000"/>
              </a:lnSpc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论文</a:t>
            </a:r>
            <a:r>
              <a:rPr sz="2300" spc="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交</a:t>
            </a:r>
            <a:endParaRPr lang="Microsoft YaHei" altLang="Microsoft YaHei" sz="2300"/>
          </a:p>
          <a:p>
            <a:pPr algn="l" rtl="0" eaLnBrk="0">
              <a:lnSpc>
                <a:spcPct val="103000"/>
              </a:lnSpc>
            </a:pPr>
            <a:endParaRPr lang="Arial" altLang="Arial" sz="700"/>
          </a:p>
          <a:p>
            <a:pPr marL="12700" indent="190" algn="l" rtl="0" eaLnBrk="0">
              <a:lnSpc>
                <a:spcPct val="123000"/>
              </a:lnSpc>
              <a:spcBef>
                <a:spcPts val="6"/>
              </a:spcBef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学生在规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定时间内提交学年论 </a:t>
            </a:r>
            <a:r>
              <a:rPr sz="1500" spc="-8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文。</a:t>
            </a:r>
            <a:endParaRPr lang="Microsoft YaHei" altLang="Microsoft YaHei" sz="1500"/>
          </a:p>
        </p:txBody>
      </p:sp>
      <p:sp>
        <p:nvSpPr>
          <p:cNvPr id="110" name="textbox 110"/>
          <p:cNvSpPr/>
          <p:nvPr/>
        </p:nvSpPr>
        <p:spPr>
          <a:xfrm>
            <a:off x="6869385" y="1520428"/>
            <a:ext cx="2499995" cy="100456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6436"/>
              </a:lnSpc>
            </a:pPr>
            <a:endParaRPr lang="Arial" altLang="Arial" sz="100"/>
          </a:p>
          <a:p>
            <a:pPr marL="12880" algn="l" rtl="0" eaLnBrk="0">
              <a:lnSpc>
                <a:spcPct val="92000"/>
              </a:lnSpc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结果汇</a:t>
            </a:r>
            <a:r>
              <a:rPr sz="2300" spc="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</a:t>
            </a:r>
            <a:endParaRPr lang="Microsoft YaHei" altLang="Microsoft YaHei" sz="2300"/>
          </a:p>
          <a:p>
            <a:pPr algn="l" rtl="0" eaLnBrk="0">
              <a:lnSpc>
                <a:spcPct val="109000"/>
              </a:lnSpc>
            </a:pPr>
            <a:endParaRPr lang="Arial" altLang="Arial" sz="600"/>
          </a:p>
          <a:p>
            <a:pPr marL="12700" indent="1523" algn="l" rtl="0" eaLnBrk="0">
              <a:lnSpc>
                <a:spcPct val="122000"/>
              </a:lnSpc>
              <a:spcBef>
                <a:spcPts val="1"/>
              </a:spcBef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组织者汇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总评审结果，并进行 </a:t>
            </a:r>
            <a:r>
              <a:rPr sz="1500" spc="-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统计分析。</a:t>
            </a:r>
            <a:endParaRPr lang="Microsoft YaHei" altLang="Microsoft YaHei" sz="1500"/>
          </a:p>
        </p:txBody>
      </p:sp>
      <p:sp>
        <p:nvSpPr>
          <p:cNvPr id="111" name="textbox 111"/>
          <p:cNvSpPr/>
          <p:nvPr/>
        </p:nvSpPr>
        <p:spPr>
          <a:xfrm>
            <a:off x="8995864" y="4404155"/>
            <a:ext cx="2501264" cy="99631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6518"/>
              </a:lnSpc>
            </a:pPr>
            <a:endParaRPr lang="Arial" altLang="Arial" sz="100"/>
          </a:p>
          <a:p>
            <a:pPr marL="14595" algn="l" rtl="0" eaLnBrk="0">
              <a:lnSpc>
                <a:spcPct val="92000"/>
              </a:lnSpc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结果反</a:t>
            </a:r>
            <a:r>
              <a:rPr sz="2300" spc="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馈</a:t>
            </a:r>
            <a:endParaRPr lang="Microsoft YaHei" altLang="Microsoft YaHei" sz="2300"/>
          </a:p>
          <a:p>
            <a:pPr algn="l" rtl="0" eaLnBrk="0">
              <a:lnSpc>
                <a:spcPct val="112000"/>
              </a:lnSpc>
            </a:pPr>
            <a:endParaRPr lang="Arial" altLang="Arial" sz="500"/>
          </a:p>
          <a:p>
            <a:pPr marL="15747" indent="-3047" algn="l" rtl="0" eaLnBrk="0">
              <a:lnSpc>
                <a:spcPct val="123000"/>
              </a:lnSpc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盲审结果反馈给学生和相关 </a:t>
            </a:r>
            <a:r>
              <a:rPr sz="15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部门，作为后续处理的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依据。</a:t>
            </a:r>
            <a:endParaRPr lang="Microsoft YaHei" altLang="Microsoft YaHei" sz="1500"/>
          </a:p>
        </p:txBody>
      </p:sp>
      <p:sp>
        <p:nvSpPr>
          <p:cNvPr id="112" name="textbox 112"/>
          <p:cNvSpPr/>
          <p:nvPr/>
        </p:nvSpPr>
        <p:spPr>
          <a:xfrm>
            <a:off x="2603588" y="1534097"/>
            <a:ext cx="2498089" cy="99123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8204"/>
              </a:lnSpc>
            </a:pPr>
            <a:endParaRPr lang="Arial" altLang="Arial" sz="100"/>
          </a:p>
          <a:p>
            <a:pPr marL="14604" algn="l" rtl="0" eaLnBrk="0">
              <a:lnSpc>
                <a:spcPct val="91000"/>
              </a:lnSpc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论文</a:t>
            </a:r>
            <a:r>
              <a:rPr sz="2300" spc="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配</a:t>
            </a:r>
            <a:endParaRPr lang="Microsoft YaHei" altLang="Microsoft YaHei" sz="2300"/>
          </a:p>
          <a:p>
            <a:pPr algn="l" rtl="0" eaLnBrk="0">
              <a:lnSpc>
                <a:spcPct val="115000"/>
              </a:lnSpc>
            </a:pPr>
            <a:endParaRPr lang="Arial" altLang="Arial" sz="500"/>
          </a:p>
          <a:p>
            <a:pPr marL="13271" indent="-571" algn="l" rtl="0" eaLnBrk="0">
              <a:lnSpc>
                <a:spcPct val="122000"/>
              </a:lnSpc>
              <a:spcBef>
                <a:spcPts val="2"/>
              </a:spcBef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组织者将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论文随机分配给评审 </a:t>
            </a:r>
            <a:r>
              <a:rPr sz="1500" spc="-8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专家</a:t>
            </a:r>
            <a:r>
              <a:rPr sz="1500" spc="-6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113" name="textbox 113"/>
          <p:cNvSpPr/>
          <p:nvPr/>
        </p:nvSpPr>
        <p:spPr>
          <a:xfrm>
            <a:off x="442263" y="318468"/>
            <a:ext cx="3075304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5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3"/>
              </a:spcBef>
              <a:tabLst>
                <a:tab pos="784859"/>
              </a:tabLst>
            </a:pPr>
            <a:r>
              <a:rPr sz="3000" spc="0"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盲审流程梳理</a:t>
            </a:r>
            <a:endParaRPr lang="Microsoft YaHei" altLang="Microsoft YaHei" sz="3000"/>
          </a:p>
        </p:txBody>
      </p:sp>
      <p:grpSp>
        <p:nvGrpSpPr>
          <p:cNvPr id="28" name="group 28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114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5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84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6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84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7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84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8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84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9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0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84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1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84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2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84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3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84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4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5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84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6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84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7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84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8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84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9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0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84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1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84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2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84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3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84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0" name="group 30"/>
          <p:cNvGrpSpPr/>
          <p:nvPr/>
        </p:nvGrpSpPr>
        <p:grpSpPr>
          <a:xfrm rot="21600000">
            <a:off x="909578" y="3581228"/>
            <a:ext cx="1878992" cy="433493"/>
            <a:chExt cx="1878992" cy="433493"/>
          </a:xfrm>
        </p:grpSpPr>
        <p:sp>
          <p:nvSpPr>
            <p:cNvPr id="134" name="path"/>
            <p:cNvSpPr/>
            <p:nvPr/>
          </p:nvSpPr>
          <p:spPr>
            <a:xfrm>
              <a:off x="0" y="0"/>
              <a:ext cx="1878992" cy="433493"/>
            </a:xfrm>
            <a:custGeom>
              <a:rect l="0" t="0" r="0" b="0"/>
              <a:pathLst>
                <a:path w="2959" h="682">
                  <a:moveTo>
                    <a:pt x="0" y="0"/>
                  </a:moveTo>
                  <a:lnTo>
                    <a:pt x="895" y="0"/>
                  </a:lnTo>
                  <a:lnTo>
                    <a:pt x="1492" y="341"/>
                  </a:lnTo>
                  <a:lnTo>
                    <a:pt x="895" y="682"/>
                  </a:lnTo>
                  <a:lnTo>
                    <a:pt x="0" y="682"/>
                  </a:lnTo>
                  <a:lnTo>
                    <a:pt x="596" y="341"/>
                  </a:lnTo>
                  <a:lnTo>
                    <a:pt x="0" y="0"/>
                  </a:lnTo>
                  <a:close/>
                </a:path>
                <a:path w="2959" h="682">
                  <a:moveTo>
                    <a:pt x="746" y="0"/>
                  </a:moveTo>
                  <a:lnTo>
                    <a:pt x="1641" y="0"/>
                  </a:lnTo>
                  <a:lnTo>
                    <a:pt x="2238" y="341"/>
                  </a:lnTo>
                  <a:lnTo>
                    <a:pt x="1641" y="682"/>
                  </a:lnTo>
                  <a:lnTo>
                    <a:pt x="746" y="682"/>
                  </a:lnTo>
                  <a:lnTo>
                    <a:pt x="1342" y="341"/>
                  </a:lnTo>
                  <a:lnTo>
                    <a:pt x="746" y="0"/>
                  </a:lnTo>
                  <a:close/>
                </a:path>
                <a:path w="2959" h="682">
                  <a:moveTo>
                    <a:pt x="1466" y="0"/>
                  </a:moveTo>
                  <a:lnTo>
                    <a:pt x="2362" y="0"/>
                  </a:lnTo>
                  <a:lnTo>
                    <a:pt x="2959" y="341"/>
                  </a:lnTo>
                  <a:lnTo>
                    <a:pt x="2362" y="682"/>
                  </a:lnTo>
                  <a:lnTo>
                    <a:pt x="1466" y="682"/>
                  </a:lnTo>
                  <a:lnTo>
                    <a:pt x="2063" y="341"/>
                  </a:lnTo>
                  <a:lnTo>
                    <a:pt x="1466" y="0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5" name="path"/>
            <p:cNvSpPr/>
            <p:nvPr/>
          </p:nvSpPr>
          <p:spPr>
            <a:xfrm>
              <a:off x="806551" y="114606"/>
              <a:ext cx="219484" cy="219483"/>
            </a:xfrm>
            <a:custGeom>
              <a:rect l="0" t="0" r="0" b="0"/>
              <a:pathLst>
                <a:path w="345" h="345">
                  <a:moveTo>
                    <a:pt x="0" y="172"/>
                  </a:moveTo>
                  <a:cubicBezTo>
                    <a:pt x="0" y="77"/>
                    <a:pt x="77" y="0"/>
                    <a:pt x="172" y="0"/>
                  </a:cubicBezTo>
                  <a:lnTo>
                    <a:pt x="172" y="0"/>
                  </a:lnTo>
                  <a:lnTo>
                    <a:pt x="172" y="0"/>
                  </a:lnTo>
                  <a:lnTo>
                    <a:pt x="172" y="0"/>
                  </a:lnTo>
                  <a:cubicBezTo>
                    <a:pt x="268" y="0"/>
                    <a:pt x="345" y="77"/>
                    <a:pt x="345" y="172"/>
                  </a:cubicBezTo>
                  <a:lnTo>
                    <a:pt x="345" y="172"/>
                  </a:lnTo>
                  <a:cubicBezTo>
                    <a:pt x="345" y="172"/>
                    <a:pt x="345" y="172"/>
                    <a:pt x="345" y="172"/>
                  </a:cubicBezTo>
                  <a:lnTo>
                    <a:pt x="345" y="172"/>
                  </a:lnTo>
                  <a:lnTo>
                    <a:pt x="345" y="172"/>
                  </a:lnTo>
                  <a:lnTo>
                    <a:pt x="345" y="172"/>
                  </a:lnTo>
                  <a:cubicBezTo>
                    <a:pt x="345" y="268"/>
                    <a:pt x="268" y="345"/>
                    <a:pt x="172" y="345"/>
                  </a:cubicBezTo>
                  <a:lnTo>
                    <a:pt x="172" y="345"/>
                  </a:lnTo>
                  <a:lnTo>
                    <a:pt x="172" y="345"/>
                  </a:lnTo>
                  <a:lnTo>
                    <a:pt x="172" y="345"/>
                  </a:lnTo>
                  <a:cubicBezTo>
                    <a:pt x="77" y="345"/>
                    <a:pt x="0" y="268"/>
                    <a:pt x="0" y="172"/>
                  </a:cubicBezTo>
                  <a:lnTo>
                    <a:pt x="0" y="172"/>
                  </a:lnTo>
                  <a:close/>
                </a:path>
              </a:pathLst>
            </a:custGeom>
            <a:solidFill>
              <a:srgbClr val="F4F7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6" name="path"/>
            <p:cNvSpPr/>
            <p:nvPr/>
          </p:nvSpPr>
          <p:spPr>
            <a:xfrm>
              <a:off x="867511" y="175567"/>
              <a:ext cx="97564" cy="97564"/>
            </a:xfrm>
            <a:custGeom>
              <a:rect l="0" t="0" r="0" b="0"/>
              <a:pathLst>
                <a:path w="153" h="153">
                  <a:moveTo>
                    <a:pt x="0" y="76"/>
                  </a:moveTo>
                  <a:cubicBezTo>
                    <a:pt x="0" y="34"/>
                    <a:pt x="34" y="0"/>
                    <a:pt x="76" y="0"/>
                  </a:cubicBez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cubicBezTo>
                    <a:pt x="119" y="0"/>
                    <a:pt x="153" y="34"/>
                    <a:pt x="153" y="76"/>
                  </a:cubicBezTo>
                  <a:lnTo>
                    <a:pt x="153" y="76"/>
                  </a:lnTo>
                  <a:cubicBezTo>
                    <a:pt x="153" y="76"/>
                    <a:pt x="153" y="76"/>
                    <a:pt x="153" y="76"/>
                  </a:cubicBezTo>
                  <a:lnTo>
                    <a:pt x="153" y="76"/>
                  </a:lnTo>
                  <a:lnTo>
                    <a:pt x="153" y="76"/>
                  </a:lnTo>
                  <a:lnTo>
                    <a:pt x="153" y="76"/>
                  </a:lnTo>
                  <a:cubicBezTo>
                    <a:pt x="153" y="119"/>
                    <a:pt x="119" y="153"/>
                    <a:pt x="76" y="153"/>
                  </a:cubicBezTo>
                  <a:lnTo>
                    <a:pt x="76" y="153"/>
                  </a:lnTo>
                  <a:cubicBezTo>
                    <a:pt x="34" y="153"/>
                    <a:pt x="0" y="119"/>
                    <a:pt x="0" y="76"/>
                  </a:cubicBezTo>
                  <a:lnTo>
                    <a:pt x="0" y="76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2" name="group 32"/>
          <p:cNvGrpSpPr/>
          <p:nvPr/>
        </p:nvGrpSpPr>
        <p:grpSpPr>
          <a:xfrm rot="21600000">
            <a:off x="7242681" y="3581228"/>
            <a:ext cx="1878992" cy="433493"/>
            <a:chExt cx="1878992" cy="433493"/>
          </a:xfrm>
        </p:grpSpPr>
        <p:sp>
          <p:nvSpPr>
            <p:cNvPr id="137" name="path"/>
            <p:cNvSpPr/>
            <p:nvPr/>
          </p:nvSpPr>
          <p:spPr>
            <a:xfrm>
              <a:off x="0" y="0"/>
              <a:ext cx="1878992" cy="433493"/>
            </a:xfrm>
            <a:custGeom>
              <a:rect l="0" t="0" r="0" b="0"/>
              <a:pathLst>
                <a:path w="2959" h="682">
                  <a:moveTo>
                    <a:pt x="0" y="0"/>
                  </a:moveTo>
                  <a:lnTo>
                    <a:pt x="895" y="0"/>
                  </a:lnTo>
                  <a:lnTo>
                    <a:pt x="1492" y="341"/>
                  </a:lnTo>
                  <a:lnTo>
                    <a:pt x="895" y="682"/>
                  </a:lnTo>
                  <a:lnTo>
                    <a:pt x="0" y="682"/>
                  </a:lnTo>
                  <a:lnTo>
                    <a:pt x="596" y="341"/>
                  </a:lnTo>
                  <a:lnTo>
                    <a:pt x="0" y="0"/>
                  </a:lnTo>
                  <a:close/>
                </a:path>
                <a:path w="2959" h="682">
                  <a:moveTo>
                    <a:pt x="746" y="0"/>
                  </a:moveTo>
                  <a:lnTo>
                    <a:pt x="1641" y="0"/>
                  </a:lnTo>
                  <a:lnTo>
                    <a:pt x="2238" y="341"/>
                  </a:lnTo>
                  <a:lnTo>
                    <a:pt x="1641" y="682"/>
                  </a:lnTo>
                  <a:lnTo>
                    <a:pt x="746" y="682"/>
                  </a:lnTo>
                  <a:lnTo>
                    <a:pt x="1342" y="341"/>
                  </a:lnTo>
                  <a:lnTo>
                    <a:pt x="746" y="0"/>
                  </a:lnTo>
                  <a:close/>
                </a:path>
                <a:path w="2959" h="682">
                  <a:moveTo>
                    <a:pt x="1466" y="0"/>
                  </a:moveTo>
                  <a:lnTo>
                    <a:pt x="2362" y="0"/>
                  </a:lnTo>
                  <a:lnTo>
                    <a:pt x="2959" y="341"/>
                  </a:lnTo>
                  <a:lnTo>
                    <a:pt x="2362" y="682"/>
                  </a:lnTo>
                  <a:lnTo>
                    <a:pt x="1466" y="682"/>
                  </a:lnTo>
                  <a:lnTo>
                    <a:pt x="2063" y="341"/>
                  </a:lnTo>
                  <a:lnTo>
                    <a:pt x="1466" y="0"/>
                  </a:lnTo>
                  <a:close/>
                </a:path>
              </a:pathLst>
            </a:custGeom>
            <a:solidFill>
              <a:srgbClr val="5196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8" name="path"/>
            <p:cNvSpPr/>
            <p:nvPr/>
          </p:nvSpPr>
          <p:spPr>
            <a:xfrm>
              <a:off x="839172" y="107003"/>
              <a:ext cx="219485" cy="219483"/>
            </a:xfrm>
            <a:custGeom>
              <a:rect l="0" t="0" r="0" b="0"/>
              <a:pathLst>
                <a:path w="345" h="345">
                  <a:moveTo>
                    <a:pt x="0" y="172"/>
                  </a:moveTo>
                  <a:cubicBezTo>
                    <a:pt x="0" y="77"/>
                    <a:pt x="77" y="0"/>
                    <a:pt x="172" y="0"/>
                  </a:cubicBezTo>
                  <a:lnTo>
                    <a:pt x="172" y="0"/>
                  </a:lnTo>
                  <a:lnTo>
                    <a:pt x="172" y="0"/>
                  </a:lnTo>
                  <a:lnTo>
                    <a:pt x="172" y="0"/>
                  </a:lnTo>
                  <a:cubicBezTo>
                    <a:pt x="268" y="0"/>
                    <a:pt x="345" y="77"/>
                    <a:pt x="345" y="172"/>
                  </a:cubicBezTo>
                  <a:lnTo>
                    <a:pt x="345" y="172"/>
                  </a:lnTo>
                  <a:cubicBezTo>
                    <a:pt x="345" y="172"/>
                    <a:pt x="345" y="172"/>
                    <a:pt x="345" y="172"/>
                  </a:cubicBezTo>
                  <a:lnTo>
                    <a:pt x="345" y="172"/>
                  </a:lnTo>
                  <a:lnTo>
                    <a:pt x="345" y="172"/>
                  </a:lnTo>
                  <a:lnTo>
                    <a:pt x="345" y="172"/>
                  </a:lnTo>
                  <a:cubicBezTo>
                    <a:pt x="345" y="268"/>
                    <a:pt x="268" y="345"/>
                    <a:pt x="172" y="345"/>
                  </a:cubicBezTo>
                  <a:lnTo>
                    <a:pt x="172" y="345"/>
                  </a:lnTo>
                  <a:lnTo>
                    <a:pt x="172" y="345"/>
                  </a:lnTo>
                  <a:lnTo>
                    <a:pt x="172" y="345"/>
                  </a:lnTo>
                  <a:cubicBezTo>
                    <a:pt x="77" y="345"/>
                    <a:pt x="0" y="268"/>
                    <a:pt x="0" y="172"/>
                  </a:cubicBezTo>
                  <a:lnTo>
                    <a:pt x="0" y="172"/>
                  </a:lnTo>
                  <a:close/>
                </a:path>
              </a:pathLst>
            </a:custGeom>
            <a:solidFill>
              <a:srgbClr val="F4F7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9" name="path"/>
            <p:cNvSpPr/>
            <p:nvPr/>
          </p:nvSpPr>
          <p:spPr>
            <a:xfrm>
              <a:off x="900131" y="167963"/>
              <a:ext cx="97566" cy="97563"/>
            </a:xfrm>
            <a:custGeom>
              <a:rect l="0" t="0" r="0" b="0"/>
              <a:pathLst>
                <a:path w="153" h="153">
                  <a:moveTo>
                    <a:pt x="0" y="76"/>
                  </a:moveTo>
                  <a:cubicBezTo>
                    <a:pt x="0" y="34"/>
                    <a:pt x="34" y="0"/>
                    <a:pt x="76" y="0"/>
                  </a:cubicBez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cubicBezTo>
                    <a:pt x="119" y="0"/>
                    <a:pt x="153" y="34"/>
                    <a:pt x="153" y="76"/>
                  </a:cubicBezTo>
                  <a:lnTo>
                    <a:pt x="153" y="76"/>
                  </a:lnTo>
                  <a:cubicBezTo>
                    <a:pt x="153" y="76"/>
                    <a:pt x="153" y="76"/>
                    <a:pt x="153" y="76"/>
                  </a:cubicBezTo>
                  <a:lnTo>
                    <a:pt x="153" y="76"/>
                  </a:lnTo>
                  <a:lnTo>
                    <a:pt x="153" y="76"/>
                  </a:lnTo>
                  <a:lnTo>
                    <a:pt x="153" y="76"/>
                  </a:lnTo>
                  <a:cubicBezTo>
                    <a:pt x="153" y="119"/>
                    <a:pt x="119" y="153"/>
                    <a:pt x="76" y="153"/>
                  </a:cubicBezTo>
                  <a:lnTo>
                    <a:pt x="76" y="153"/>
                  </a:lnTo>
                  <a:lnTo>
                    <a:pt x="76" y="153"/>
                  </a:lnTo>
                  <a:lnTo>
                    <a:pt x="76" y="153"/>
                  </a:lnTo>
                  <a:cubicBezTo>
                    <a:pt x="34" y="153"/>
                    <a:pt x="0" y="119"/>
                    <a:pt x="0" y="76"/>
                  </a:cubicBezTo>
                  <a:lnTo>
                    <a:pt x="0" y="76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group 34"/>
          <p:cNvGrpSpPr/>
          <p:nvPr/>
        </p:nvGrpSpPr>
        <p:grpSpPr>
          <a:xfrm rot="21600000">
            <a:off x="9353715" y="3581228"/>
            <a:ext cx="1878992" cy="433493"/>
            <a:chExt cx="1878992" cy="433493"/>
          </a:xfrm>
        </p:grpSpPr>
        <p:sp>
          <p:nvSpPr>
            <p:cNvPr id="140" name="path"/>
            <p:cNvSpPr/>
            <p:nvPr/>
          </p:nvSpPr>
          <p:spPr>
            <a:xfrm>
              <a:off x="0" y="0"/>
              <a:ext cx="1878992" cy="433493"/>
            </a:xfrm>
            <a:custGeom>
              <a:rect l="0" t="0" r="0" b="0"/>
              <a:pathLst>
                <a:path w="2959" h="682">
                  <a:moveTo>
                    <a:pt x="0" y="0"/>
                  </a:moveTo>
                  <a:lnTo>
                    <a:pt x="895" y="0"/>
                  </a:lnTo>
                  <a:lnTo>
                    <a:pt x="1492" y="341"/>
                  </a:lnTo>
                  <a:lnTo>
                    <a:pt x="895" y="682"/>
                  </a:lnTo>
                  <a:lnTo>
                    <a:pt x="0" y="682"/>
                  </a:lnTo>
                  <a:lnTo>
                    <a:pt x="596" y="341"/>
                  </a:lnTo>
                  <a:lnTo>
                    <a:pt x="0" y="0"/>
                  </a:lnTo>
                  <a:close/>
                </a:path>
                <a:path w="2959" h="682">
                  <a:moveTo>
                    <a:pt x="746" y="0"/>
                  </a:moveTo>
                  <a:lnTo>
                    <a:pt x="1641" y="0"/>
                  </a:lnTo>
                  <a:lnTo>
                    <a:pt x="2238" y="341"/>
                  </a:lnTo>
                  <a:lnTo>
                    <a:pt x="1641" y="682"/>
                  </a:lnTo>
                  <a:lnTo>
                    <a:pt x="746" y="682"/>
                  </a:lnTo>
                  <a:lnTo>
                    <a:pt x="1342" y="341"/>
                  </a:lnTo>
                  <a:lnTo>
                    <a:pt x="746" y="0"/>
                  </a:lnTo>
                  <a:close/>
                </a:path>
                <a:path w="2959" h="682">
                  <a:moveTo>
                    <a:pt x="1466" y="0"/>
                  </a:moveTo>
                  <a:lnTo>
                    <a:pt x="2362" y="0"/>
                  </a:lnTo>
                  <a:lnTo>
                    <a:pt x="2959" y="341"/>
                  </a:lnTo>
                  <a:lnTo>
                    <a:pt x="2362" y="682"/>
                  </a:lnTo>
                  <a:lnTo>
                    <a:pt x="1466" y="682"/>
                  </a:lnTo>
                  <a:lnTo>
                    <a:pt x="2063" y="341"/>
                  </a:lnTo>
                  <a:lnTo>
                    <a:pt x="1466" y="0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1" name="path"/>
            <p:cNvSpPr/>
            <p:nvPr/>
          </p:nvSpPr>
          <p:spPr>
            <a:xfrm>
              <a:off x="807550" y="99974"/>
              <a:ext cx="219487" cy="219484"/>
            </a:xfrm>
            <a:custGeom>
              <a:rect l="0" t="0" r="0" b="0"/>
              <a:pathLst>
                <a:path w="345" h="345">
                  <a:moveTo>
                    <a:pt x="0" y="172"/>
                  </a:moveTo>
                  <a:cubicBezTo>
                    <a:pt x="0" y="77"/>
                    <a:pt x="77" y="0"/>
                    <a:pt x="172" y="0"/>
                  </a:cubicBezTo>
                  <a:lnTo>
                    <a:pt x="172" y="0"/>
                  </a:lnTo>
                  <a:lnTo>
                    <a:pt x="172" y="0"/>
                  </a:lnTo>
                  <a:lnTo>
                    <a:pt x="172" y="0"/>
                  </a:lnTo>
                  <a:cubicBezTo>
                    <a:pt x="268" y="0"/>
                    <a:pt x="345" y="77"/>
                    <a:pt x="345" y="172"/>
                  </a:cubicBezTo>
                  <a:lnTo>
                    <a:pt x="345" y="172"/>
                  </a:lnTo>
                  <a:cubicBezTo>
                    <a:pt x="345" y="172"/>
                    <a:pt x="345" y="172"/>
                    <a:pt x="345" y="172"/>
                  </a:cubicBezTo>
                  <a:lnTo>
                    <a:pt x="345" y="172"/>
                  </a:lnTo>
                  <a:lnTo>
                    <a:pt x="345" y="172"/>
                  </a:lnTo>
                  <a:lnTo>
                    <a:pt x="345" y="172"/>
                  </a:lnTo>
                  <a:cubicBezTo>
                    <a:pt x="345" y="268"/>
                    <a:pt x="268" y="345"/>
                    <a:pt x="172" y="345"/>
                  </a:cubicBezTo>
                  <a:lnTo>
                    <a:pt x="172" y="345"/>
                  </a:lnTo>
                  <a:lnTo>
                    <a:pt x="172" y="345"/>
                  </a:lnTo>
                  <a:lnTo>
                    <a:pt x="172" y="345"/>
                  </a:lnTo>
                  <a:cubicBezTo>
                    <a:pt x="77" y="345"/>
                    <a:pt x="0" y="268"/>
                    <a:pt x="0" y="172"/>
                  </a:cubicBezTo>
                  <a:lnTo>
                    <a:pt x="0" y="172"/>
                  </a:lnTo>
                  <a:close/>
                </a:path>
              </a:pathLst>
            </a:custGeom>
            <a:solidFill>
              <a:srgbClr val="F4F7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2" name="path"/>
            <p:cNvSpPr/>
            <p:nvPr/>
          </p:nvSpPr>
          <p:spPr>
            <a:xfrm>
              <a:off x="868509" y="160933"/>
              <a:ext cx="97566" cy="97564"/>
            </a:xfrm>
            <a:custGeom>
              <a:rect l="0" t="0" r="0" b="0"/>
              <a:pathLst>
                <a:path w="153" h="153">
                  <a:moveTo>
                    <a:pt x="0" y="76"/>
                  </a:moveTo>
                  <a:cubicBezTo>
                    <a:pt x="0" y="34"/>
                    <a:pt x="34" y="0"/>
                    <a:pt x="76" y="0"/>
                  </a:cubicBez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cubicBezTo>
                    <a:pt x="119" y="0"/>
                    <a:pt x="153" y="34"/>
                    <a:pt x="153" y="76"/>
                  </a:cubicBezTo>
                  <a:lnTo>
                    <a:pt x="153" y="76"/>
                  </a:lnTo>
                  <a:cubicBezTo>
                    <a:pt x="153" y="76"/>
                    <a:pt x="153" y="76"/>
                    <a:pt x="153" y="76"/>
                  </a:cubicBezTo>
                  <a:lnTo>
                    <a:pt x="153" y="76"/>
                  </a:lnTo>
                  <a:lnTo>
                    <a:pt x="153" y="76"/>
                  </a:lnTo>
                  <a:lnTo>
                    <a:pt x="153" y="76"/>
                  </a:lnTo>
                  <a:cubicBezTo>
                    <a:pt x="153" y="119"/>
                    <a:pt x="119" y="153"/>
                    <a:pt x="76" y="153"/>
                  </a:cubicBezTo>
                  <a:lnTo>
                    <a:pt x="76" y="153"/>
                  </a:lnTo>
                  <a:lnTo>
                    <a:pt x="76" y="153"/>
                  </a:lnTo>
                  <a:lnTo>
                    <a:pt x="76" y="153"/>
                  </a:lnTo>
                  <a:cubicBezTo>
                    <a:pt x="34" y="153"/>
                    <a:pt x="0" y="119"/>
                    <a:pt x="0" y="76"/>
                  </a:cubicBezTo>
                  <a:lnTo>
                    <a:pt x="0" y="76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6" name="group 36"/>
          <p:cNvGrpSpPr/>
          <p:nvPr/>
        </p:nvGrpSpPr>
        <p:grpSpPr>
          <a:xfrm rot="21600000">
            <a:off x="3020613" y="3581228"/>
            <a:ext cx="1878991" cy="433493"/>
            <a:chExt cx="1878991" cy="433493"/>
          </a:xfrm>
        </p:grpSpPr>
        <p:sp>
          <p:nvSpPr>
            <p:cNvPr id="143" name="path"/>
            <p:cNvSpPr/>
            <p:nvPr/>
          </p:nvSpPr>
          <p:spPr>
            <a:xfrm>
              <a:off x="0" y="0"/>
              <a:ext cx="1878991" cy="433493"/>
            </a:xfrm>
            <a:custGeom>
              <a:rect l="0" t="0" r="0" b="0"/>
              <a:pathLst>
                <a:path w="2959" h="682">
                  <a:moveTo>
                    <a:pt x="0" y="0"/>
                  </a:moveTo>
                  <a:lnTo>
                    <a:pt x="895" y="0"/>
                  </a:lnTo>
                  <a:lnTo>
                    <a:pt x="1492" y="341"/>
                  </a:lnTo>
                  <a:lnTo>
                    <a:pt x="895" y="682"/>
                  </a:lnTo>
                  <a:lnTo>
                    <a:pt x="0" y="682"/>
                  </a:lnTo>
                  <a:lnTo>
                    <a:pt x="596" y="341"/>
                  </a:lnTo>
                  <a:lnTo>
                    <a:pt x="0" y="0"/>
                  </a:lnTo>
                  <a:close/>
                </a:path>
                <a:path w="2959" h="682">
                  <a:moveTo>
                    <a:pt x="746" y="0"/>
                  </a:moveTo>
                  <a:lnTo>
                    <a:pt x="1641" y="0"/>
                  </a:lnTo>
                  <a:lnTo>
                    <a:pt x="2238" y="341"/>
                  </a:lnTo>
                  <a:lnTo>
                    <a:pt x="1641" y="682"/>
                  </a:lnTo>
                  <a:lnTo>
                    <a:pt x="746" y="682"/>
                  </a:lnTo>
                  <a:lnTo>
                    <a:pt x="1342" y="341"/>
                  </a:lnTo>
                  <a:lnTo>
                    <a:pt x="746" y="0"/>
                  </a:lnTo>
                  <a:close/>
                </a:path>
                <a:path w="2959" h="682">
                  <a:moveTo>
                    <a:pt x="1466" y="0"/>
                  </a:moveTo>
                  <a:lnTo>
                    <a:pt x="2362" y="0"/>
                  </a:lnTo>
                  <a:lnTo>
                    <a:pt x="2959" y="341"/>
                  </a:lnTo>
                  <a:lnTo>
                    <a:pt x="2362" y="682"/>
                  </a:lnTo>
                  <a:lnTo>
                    <a:pt x="1466" y="682"/>
                  </a:lnTo>
                  <a:lnTo>
                    <a:pt x="2063" y="341"/>
                  </a:lnTo>
                  <a:lnTo>
                    <a:pt x="1466" y="0"/>
                  </a:lnTo>
                  <a:close/>
                </a:path>
              </a:pathLst>
            </a:custGeom>
            <a:solidFill>
              <a:srgbClr val="5196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4" name="path"/>
            <p:cNvSpPr/>
            <p:nvPr/>
          </p:nvSpPr>
          <p:spPr>
            <a:xfrm>
              <a:off x="813336" y="107003"/>
              <a:ext cx="219485" cy="219483"/>
            </a:xfrm>
            <a:custGeom>
              <a:rect l="0" t="0" r="0" b="0"/>
              <a:pathLst>
                <a:path w="345" h="345">
                  <a:moveTo>
                    <a:pt x="0" y="172"/>
                  </a:moveTo>
                  <a:cubicBezTo>
                    <a:pt x="0" y="77"/>
                    <a:pt x="77" y="0"/>
                    <a:pt x="172" y="0"/>
                  </a:cubicBezTo>
                  <a:lnTo>
                    <a:pt x="172" y="0"/>
                  </a:lnTo>
                  <a:lnTo>
                    <a:pt x="172" y="0"/>
                  </a:lnTo>
                  <a:lnTo>
                    <a:pt x="172" y="0"/>
                  </a:lnTo>
                  <a:cubicBezTo>
                    <a:pt x="268" y="0"/>
                    <a:pt x="345" y="77"/>
                    <a:pt x="345" y="172"/>
                  </a:cubicBezTo>
                  <a:lnTo>
                    <a:pt x="345" y="172"/>
                  </a:lnTo>
                  <a:cubicBezTo>
                    <a:pt x="345" y="172"/>
                    <a:pt x="345" y="172"/>
                    <a:pt x="345" y="172"/>
                  </a:cubicBezTo>
                  <a:lnTo>
                    <a:pt x="345" y="172"/>
                  </a:lnTo>
                  <a:lnTo>
                    <a:pt x="345" y="172"/>
                  </a:lnTo>
                  <a:lnTo>
                    <a:pt x="345" y="172"/>
                  </a:lnTo>
                  <a:cubicBezTo>
                    <a:pt x="345" y="268"/>
                    <a:pt x="268" y="345"/>
                    <a:pt x="172" y="345"/>
                  </a:cubicBezTo>
                  <a:lnTo>
                    <a:pt x="172" y="345"/>
                  </a:lnTo>
                  <a:lnTo>
                    <a:pt x="172" y="345"/>
                  </a:lnTo>
                  <a:lnTo>
                    <a:pt x="172" y="345"/>
                  </a:lnTo>
                  <a:cubicBezTo>
                    <a:pt x="77" y="345"/>
                    <a:pt x="0" y="268"/>
                    <a:pt x="0" y="172"/>
                  </a:cubicBezTo>
                  <a:lnTo>
                    <a:pt x="0" y="172"/>
                  </a:lnTo>
                  <a:close/>
                </a:path>
              </a:pathLst>
            </a:custGeom>
            <a:solidFill>
              <a:srgbClr val="F4F7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5" name="path"/>
            <p:cNvSpPr/>
            <p:nvPr/>
          </p:nvSpPr>
          <p:spPr>
            <a:xfrm>
              <a:off x="874298" y="167963"/>
              <a:ext cx="97564" cy="97563"/>
            </a:xfrm>
            <a:custGeom>
              <a:rect l="0" t="0" r="0" b="0"/>
              <a:pathLst>
                <a:path w="153" h="153">
                  <a:moveTo>
                    <a:pt x="0" y="76"/>
                  </a:moveTo>
                  <a:cubicBezTo>
                    <a:pt x="0" y="34"/>
                    <a:pt x="34" y="0"/>
                    <a:pt x="76" y="0"/>
                  </a:cubicBez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cubicBezTo>
                    <a:pt x="119" y="0"/>
                    <a:pt x="153" y="34"/>
                    <a:pt x="153" y="76"/>
                  </a:cubicBezTo>
                  <a:lnTo>
                    <a:pt x="153" y="76"/>
                  </a:lnTo>
                  <a:cubicBezTo>
                    <a:pt x="153" y="76"/>
                    <a:pt x="153" y="76"/>
                    <a:pt x="153" y="76"/>
                  </a:cubicBezTo>
                  <a:lnTo>
                    <a:pt x="153" y="76"/>
                  </a:lnTo>
                  <a:lnTo>
                    <a:pt x="153" y="76"/>
                  </a:lnTo>
                  <a:lnTo>
                    <a:pt x="153" y="76"/>
                  </a:lnTo>
                  <a:cubicBezTo>
                    <a:pt x="153" y="119"/>
                    <a:pt x="119" y="153"/>
                    <a:pt x="76" y="153"/>
                  </a:cubicBezTo>
                  <a:lnTo>
                    <a:pt x="76" y="153"/>
                  </a:lnTo>
                  <a:cubicBezTo>
                    <a:pt x="34" y="153"/>
                    <a:pt x="0" y="119"/>
                    <a:pt x="0" y="76"/>
                  </a:cubicBezTo>
                  <a:lnTo>
                    <a:pt x="0" y="76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8" name="group 38"/>
          <p:cNvGrpSpPr/>
          <p:nvPr/>
        </p:nvGrpSpPr>
        <p:grpSpPr>
          <a:xfrm rot="21600000">
            <a:off x="5131648" y="3581228"/>
            <a:ext cx="1878989" cy="433493"/>
            <a:chExt cx="1878989" cy="433493"/>
          </a:xfrm>
        </p:grpSpPr>
        <p:sp>
          <p:nvSpPr>
            <p:cNvPr id="146" name="path"/>
            <p:cNvSpPr/>
            <p:nvPr/>
          </p:nvSpPr>
          <p:spPr>
            <a:xfrm>
              <a:off x="0" y="0"/>
              <a:ext cx="1878989" cy="433493"/>
            </a:xfrm>
            <a:custGeom>
              <a:rect l="0" t="0" r="0" b="0"/>
              <a:pathLst>
                <a:path w="2959" h="682">
                  <a:moveTo>
                    <a:pt x="0" y="0"/>
                  </a:moveTo>
                  <a:lnTo>
                    <a:pt x="895" y="0"/>
                  </a:lnTo>
                  <a:lnTo>
                    <a:pt x="1492" y="341"/>
                  </a:lnTo>
                  <a:lnTo>
                    <a:pt x="895" y="682"/>
                  </a:lnTo>
                  <a:lnTo>
                    <a:pt x="0" y="682"/>
                  </a:lnTo>
                  <a:lnTo>
                    <a:pt x="596" y="341"/>
                  </a:lnTo>
                  <a:lnTo>
                    <a:pt x="0" y="0"/>
                  </a:lnTo>
                  <a:close/>
                </a:path>
                <a:path w="2959" h="682">
                  <a:moveTo>
                    <a:pt x="746" y="0"/>
                  </a:moveTo>
                  <a:lnTo>
                    <a:pt x="1641" y="0"/>
                  </a:lnTo>
                  <a:lnTo>
                    <a:pt x="2238" y="341"/>
                  </a:lnTo>
                  <a:lnTo>
                    <a:pt x="1641" y="682"/>
                  </a:lnTo>
                  <a:lnTo>
                    <a:pt x="746" y="682"/>
                  </a:lnTo>
                  <a:lnTo>
                    <a:pt x="1342" y="341"/>
                  </a:lnTo>
                  <a:lnTo>
                    <a:pt x="746" y="0"/>
                  </a:lnTo>
                  <a:close/>
                </a:path>
                <a:path w="2959" h="682">
                  <a:moveTo>
                    <a:pt x="1466" y="0"/>
                  </a:moveTo>
                  <a:lnTo>
                    <a:pt x="2362" y="0"/>
                  </a:lnTo>
                  <a:lnTo>
                    <a:pt x="2959" y="341"/>
                  </a:lnTo>
                  <a:lnTo>
                    <a:pt x="2362" y="682"/>
                  </a:lnTo>
                  <a:lnTo>
                    <a:pt x="1466" y="682"/>
                  </a:lnTo>
                  <a:lnTo>
                    <a:pt x="2063" y="341"/>
                  </a:lnTo>
                  <a:lnTo>
                    <a:pt x="1466" y="0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7" name="path"/>
            <p:cNvSpPr/>
            <p:nvPr/>
          </p:nvSpPr>
          <p:spPr>
            <a:xfrm>
              <a:off x="825528" y="94797"/>
              <a:ext cx="219484" cy="219483"/>
            </a:xfrm>
            <a:custGeom>
              <a:rect l="0" t="0" r="0" b="0"/>
              <a:pathLst>
                <a:path w="345" h="345">
                  <a:moveTo>
                    <a:pt x="0" y="172"/>
                  </a:moveTo>
                  <a:cubicBezTo>
                    <a:pt x="0" y="77"/>
                    <a:pt x="77" y="0"/>
                    <a:pt x="172" y="0"/>
                  </a:cubicBezTo>
                  <a:lnTo>
                    <a:pt x="172" y="0"/>
                  </a:lnTo>
                  <a:lnTo>
                    <a:pt x="172" y="0"/>
                  </a:lnTo>
                  <a:lnTo>
                    <a:pt x="172" y="0"/>
                  </a:lnTo>
                  <a:cubicBezTo>
                    <a:pt x="268" y="0"/>
                    <a:pt x="345" y="77"/>
                    <a:pt x="345" y="172"/>
                  </a:cubicBezTo>
                  <a:lnTo>
                    <a:pt x="345" y="172"/>
                  </a:lnTo>
                  <a:cubicBezTo>
                    <a:pt x="345" y="172"/>
                    <a:pt x="345" y="172"/>
                    <a:pt x="345" y="172"/>
                  </a:cubicBezTo>
                  <a:lnTo>
                    <a:pt x="345" y="172"/>
                  </a:lnTo>
                  <a:lnTo>
                    <a:pt x="345" y="172"/>
                  </a:lnTo>
                  <a:lnTo>
                    <a:pt x="345" y="172"/>
                  </a:lnTo>
                  <a:cubicBezTo>
                    <a:pt x="345" y="268"/>
                    <a:pt x="268" y="345"/>
                    <a:pt x="172" y="345"/>
                  </a:cubicBezTo>
                  <a:lnTo>
                    <a:pt x="172" y="345"/>
                  </a:lnTo>
                  <a:lnTo>
                    <a:pt x="172" y="345"/>
                  </a:lnTo>
                  <a:lnTo>
                    <a:pt x="172" y="345"/>
                  </a:lnTo>
                  <a:cubicBezTo>
                    <a:pt x="77" y="345"/>
                    <a:pt x="0" y="268"/>
                    <a:pt x="0" y="172"/>
                  </a:cubicBezTo>
                  <a:lnTo>
                    <a:pt x="0" y="172"/>
                  </a:lnTo>
                  <a:close/>
                </a:path>
              </a:pathLst>
            </a:custGeom>
            <a:solidFill>
              <a:srgbClr val="F4F7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8" name="path"/>
            <p:cNvSpPr/>
            <p:nvPr/>
          </p:nvSpPr>
          <p:spPr>
            <a:xfrm>
              <a:off x="886489" y="155757"/>
              <a:ext cx="97564" cy="97563"/>
            </a:xfrm>
            <a:custGeom>
              <a:rect l="0" t="0" r="0" b="0"/>
              <a:pathLst>
                <a:path w="153" h="153">
                  <a:moveTo>
                    <a:pt x="0" y="76"/>
                  </a:moveTo>
                  <a:cubicBezTo>
                    <a:pt x="0" y="34"/>
                    <a:pt x="34" y="0"/>
                    <a:pt x="76" y="0"/>
                  </a:cubicBez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cubicBezTo>
                    <a:pt x="119" y="0"/>
                    <a:pt x="153" y="34"/>
                    <a:pt x="153" y="76"/>
                  </a:cubicBezTo>
                  <a:lnTo>
                    <a:pt x="153" y="76"/>
                  </a:lnTo>
                  <a:cubicBezTo>
                    <a:pt x="153" y="76"/>
                    <a:pt x="153" y="76"/>
                    <a:pt x="153" y="76"/>
                  </a:cubicBezTo>
                  <a:lnTo>
                    <a:pt x="153" y="76"/>
                  </a:lnTo>
                  <a:lnTo>
                    <a:pt x="153" y="76"/>
                  </a:lnTo>
                  <a:lnTo>
                    <a:pt x="153" y="76"/>
                  </a:lnTo>
                  <a:cubicBezTo>
                    <a:pt x="153" y="119"/>
                    <a:pt x="119" y="153"/>
                    <a:pt x="76" y="153"/>
                  </a:cubicBezTo>
                  <a:lnTo>
                    <a:pt x="76" y="153"/>
                  </a:lnTo>
                  <a:cubicBezTo>
                    <a:pt x="34" y="153"/>
                    <a:pt x="0" y="119"/>
                    <a:pt x="0" y="76"/>
                  </a:cubicBezTo>
                  <a:lnTo>
                    <a:pt x="0" y="76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49" name="rect"/>
          <p:cNvSpPr/>
          <p:nvPr/>
        </p:nvSpPr>
        <p:spPr>
          <a:xfrm>
            <a:off x="3934168" y="3835634"/>
            <a:ext cx="19050" cy="1284762"/>
          </a:xfrm>
          <a:prstGeom prst="rect">
            <a:avLst/>
          </a:prstGeom>
          <a:solidFill>
            <a:srgbClr val="5196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0" name="group 40"/>
          <p:cNvGrpSpPr/>
          <p:nvPr/>
        </p:nvGrpSpPr>
        <p:grpSpPr>
          <a:xfrm rot="21600000">
            <a:off x="3560106" y="5063732"/>
            <a:ext cx="742789" cy="742789"/>
            <a:chExt cx="742789" cy="742789"/>
          </a:xfrm>
        </p:grpSpPr>
        <p:sp>
          <p:nvSpPr>
            <p:cNvPr id="150" name="path"/>
            <p:cNvSpPr/>
            <p:nvPr/>
          </p:nvSpPr>
          <p:spPr>
            <a:xfrm>
              <a:off x="0" y="0"/>
              <a:ext cx="742789" cy="742789"/>
            </a:xfrm>
            <a:custGeom>
              <a:rect l="0" t="0" r="0" b="0"/>
              <a:pathLst>
                <a:path w="1169" h="1169">
                  <a:moveTo>
                    <a:pt x="0" y="584"/>
                  </a:moveTo>
                  <a:cubicBezTo>
                    <a:pt x="0" y="261"/>
                    <a:pt x="261" y="0"/>
                    <a:pt x="584" y="0"/>
                  </a:cubicBezTo>
                  <a:lnTo>
                    <a:pt x="584" y="0"/>
                  </a:lnTo>
                  <a:lnTo>
                    <a:pt x="584" y="0"/>
                  </a:lnTo>
                  <a:lnTo>
                    <a:pt x="584" y="0"/>
                  </a:lnTo>
                  <a:cubicBezTo>
                    <a:pt x="907" y="0"/>
                    <a:pt x="1169" y="261"/>
                    <a:pt x="1169" y="584"/>
                  </a:cubicBezTo>
                  <a:lnTo>
                    <a:pt x="1169" y="584"/>
                  </a:lnTo>
                  <a:cubicBezTo>
                    <a:pt x="1169" y="584"/>
                    <a:pt x="1169" y="584"/>
                    <a:pt x="1169" y="584"/>
                  </a:cubicBezTo>
                  <a:lnTo>
                    <a:pt x="1169" y="584"/>
                  </a:lnTo>
                  <a:lnTo>
                    <a:pt x="1169" y="584"/>
                  </a:lnTo>
                  <a:lnTo>
                    <a:pt x="1169" y="584"/>
                  </a:lnTo>
                  <a:cubicBezTo>
                    <a:pt x="1169" y="907"/>
                    <a:pt x="907" y="1169"/>
                    <a:pt x="584" y="1169"/>
                  </a:cubicBezTo>
                  <a:lnTo>
                    <a:pt x="584" y="1169"/>
                  </a:lnTo>
                  <a:cubicBezTo>
                    <a:pt x="261" y="1169"/>
                    <a:pt x="0" y="907"/>
                    <a:pt x="0" y="584"/>
                  </a:cubicBezTo>
                  <a:lnTo>
                    <a:pt x="0" y="584"/>
                  </a:lnTo>
                  <a:close/>
                </a:path>
              </a:pathLst>
            </a:custGeom>
            <a:solidFill>
              <a:srgbClr val="5196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1" name="path"/>
            <p:cNvSpPr/>
            <p:nvPr/>
          </p:nvSpPr>
          <p:spPr>
            <a:xfrm>
              <a:off x="225078" y="219421"/>
              <a:ext cx="355387" cy="355387"/>
            </a:xfrm>
            <a:custGeom>
              <a:rect l="0" t="0" r="0" b="0"/>
              <a:pathLst>
                <a:path w="559" h="559">
                  <a:moveTo>
                    <a:pt x="214" y="335"/>
                  </a:moveTo>
                  <a:lnTo>
                    <a:pt x="55" y="335"/>
                  </a:lnTo>
                  <a:lnTo>
                    <a:pt x="55" y="559"/>
                  </a:lnTo>
                  <a:lnTo>
                    <a:pt x="0" y="559"/>
                  </a:lnTo>
                  <a:lnTo>
                    <a:pt x="0" y="0"/>
                  </a:lnTo>
                  <a:lnTo>
                    <a:pt x="335" y="0"/>
                  </a:lnTo>
                  <a:lnTo>
                    <a:pt x="345" y="55"/>
                  </a:lnTo>
                  <a:lnTo>
                    <a:pt x="559" y="55"/>
                  </a:lnTo>
                  <a:lnTo>
                    <a:pt x="475" y="223"/>
                  </a:lnTo>
                  <a:lnTo>
                    <a:pt x="559" y="391"/>
                  </a:lnTo>
                  <a:lnTo>
                    <a:pt x="223" y="391"/>
                  </a:lnTo>
                  <a:lnTo>
                    <a:pt x="214" y="335"/>
                  </a:lnTo>
                  <a:close/>
                </a:path>
              </a:pathLst>
            </a:custGeom>
            <a:solidFill>
              <a:srgbClr val="F4F7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52" name="rect"/>
          <p:cNvSpPr/>
          <p:nvPr/>
        </p:nvSpPr>
        <p:spPr>
          <a:xfrm>
            <a:off x="8182075" y="3822283"/>
            <a:ext cx="19050" cy="1284763"/>
          </a:xfrm>
          <a:prstGeom prst="rect">
            <a:avLst/>
          </a:prstGeom>
          <a:solidFill>
            <a:srgbClr val="5196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2" name="group 42"/>
          <p:cNvGrpSpPr/>
          <p:nvPr/>
        </p:nvGrpSpPr>
        <p:grpSpPr>
          <a:xfrm rot="21600000">
            <a:off x="7820205" y="5063732"/>
            <a:ext cx="742788" cy="742789"/>
            <a:chExt cx="742788" cy="742789"/>
          </a:xfrm>
        </p:grpSpPr>
        <p:sp>
          <p:nvSpPr>
            <p:cNvPr id="153" name="path"/>
            <p:cNvSpPr/>
            <p:nvPr/>
          </p:nvSpPr>
          <p:spPr>
            <a:xfrm>
              <a:off x="0" y="0"/>
              <a:ext cx="742788" cy="742789"/>
            </a:xfrm>
            <a:custGeom>
              <a:rect l="0" t="0" r="0" b="0"/>
              <a:pathLst>
                <a:path w="1169" h="1169">
                  <a:moveTo>
                    <a:pt x="0" y="584"/>
                  </a:moveTo>
                  <a:cubicBezTo>
                    <a:pt x="0" y="261"/>
                    <a:pt x="261" y="0"/>
                    <a:pt x="584" y="0"/>
                  </a:cubicBezTo>
                  <a:lnTo>
                    <a:pt x="584" y="0"/>
                  </a:lnTo>
                  <a:lnTo>
                    <a:pt x="584" y="0"/>
                  </a:lnTo>
                  <a:lnTo>
                    <a:pt x="584" y="0"/>
                  </a:lnTo>
                  <a:cubicBezTo>
                    <a:pt x="907" y="0"/>
                    <a:pt x="1169" y="261"/>
                    <a:pt x="1169" y="584"/>
                  </a:cubicBezTo>
                  <a:lnTo>
                    <a:pt x="1169" y="584"/>
                  </a:lnTo>
                  <a:cubicBezTo>
                    <a:pt x="1169" y="584"/>
                    <a:pt x="1169" y="584"/>
                    <a:pt x="1169" y="584"/>
                  </a:cubicBezTo>
                  <a:lnTo>
                    <a:pt x="1169" y="584"/>
                  </a:lnTo>
                  <a:lnTo>
                    <a:pt x="1169" y="584"/>
                  </a:lnTo>
                  <a:lnTo>
                    <a:pt x="1169" y="584"/>
                  </a:lnTo>
                  <a:cubicBezTo>
                    <a:pt x="1169" y="907"/>
                    <a:pt x="907" y="1169"/>
                    <a:pt x="584" y="1169"/>
                  </a:cubicBezTo>
                  <a:lnTo>
                    <a:pt x="584" y="1169"/>
                  </a:lnTo>
                  <a:cubicBezTo>
                    <a:pt x="261" y="1169"/>
                    <a:pt x="0" y="907"/>
                    <a:pt x="0" y="584"/>
                  </a:cubicBezTo>
                  <a:lnTo>
                    <a:pt x="0" y="584"/>
                  </a:lnTo>
                  <a:close/>
                </a:path>
              </a:pathLst>
            </a:custGeom>
            <a:solidFill>
              <a:srgbClr val="5196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4" name="path"/>
            <p:cNvSpPr/>
            <p:nvPr/>
          </p:nvSpPr>
          <p:spPr>
            <a:xfrm>
              <a:off x="96905" y="213461"/>
              <a:ext cx="539167" cy="313121"/>
            </a:xfrm>
            <a:custGeom>
              <a:rect l="0" t="0" r="0" b="0"/>
              <a:pathLst>
                <a:path w="849" h="492">
                  <a:moveTo>
                    <a:pt x="657" y="278"/>
                  </a:moveTo>
                  <a:cubicBezTo>
                    <a:pt x="657" y="278"/>
                    <a:pt x="565" y="183"/>
                    <a:pt x="437" y="183"/>
                  </a:cubicBezTo>
                  <a:lnTo>
                    <a:pt x="437" y="183"/>
                  </a:lnTo>
                  <a:cubicBezTo>
                    <a:pt x="313" y="183"/>
                    <a:pt x="189" y="278"/>
                    <a:pt x="189" y="278"/>
                  </a:cubicBezTo>
                  <a:lnTo>
                    <a:pt x="189" y="278"/>
                  </a:lnTo>
                  <a:lnTo>
                    <a:pt x="120" y="249"/>
                  </a:lnTo>
                  <a:lnTo>
                    <a:pt x="120" y="333"/>
                  </a:lnTo>
                  <a:lnTo>
                    <a:pt x="120" y="333"/>
                  </a:lnTo>
                  <a:cubicBezTo>
                    <a:pt x="131" y="337"/>
                    <a:pt x="139" y="347"/>
                    <a:pt x="139" y="359"/>
                  </a:cubicBezTo>
                  <a:lnTo>
                    <a:pt x="139" y="359"/>
                  </a:lnTo>
                  <a:cubicBezTo>
                    <a:pt x="139" y="372"/>
                    <a:pt x="131" y="382"/>
                    <a:pt x="120" y="385"/>
                  </a:cubicBezTo>
                  <a:lnTo>
                    <a:pt x="120" y="385"/>
                  </a:lnTo>
                  <a:lnTo>
                    <a:pt x="140" y="442"/>
                  </a:lnTo>
                  <a:lnTo>
                    <a:pt x="80" y="442"/>
                  </a:lnTo>
                  <a:lnTo>
                    <a:pt x="101" y="385"/>
                  </a:lnTo>
                  <a:lnTo>
                    <a:pt x="101" y="385"/>
                  </a:lnTo>
                  <a:cubicBezTo>
                    <a:pt x="91" y="381"/>
                    <a:pt x="84" y="371"/>
                    <a:pt x="84" y="359"/>
                  </a:cubicBezTo>
                  <a:lnTo>
                    <a:pt x="84" y="359"/>
                  </a:lnTo>
                  <a:cubicBezTo>
                    <a:pt x="84" y="348"/>
                    <a:pt x="91" y="338"/>
                    <a:pt x="100" y="334"/>
                  </a:cubicBezTo>
                  <a:lnTo>
                    <a:pt x="100" y="334"/>
                  </a:lnTo>
                  <a:lnTo>
                    <a:pt x="100" y="240"/>
                  </a:lnTo>
                  <a:lnTo>
                    <a:pt x="0" y="198"/>
                  </a:lnTo>
                  <a:lnTo>
                    <a:pt x="442" y="0"/>
                  </a:lnTo>
                  <a:lnTo>
                    <a:pt x="849" y="201"/>
                  </a:lnTo>
                  <a:lnTo>
                    <a:pt x="657" y="278"/>
                  </a:lnTo>
                  <a:close/>
                  <a:moveTo>
                    <a:pt x="432" y="231"/>
                  </a:moveTo>
                  <a:cubicBezTo>
                    <a:pt x="561" y="231"/>
                    <a:pt x="623" y="299"/>
                    <a:pt x="623" y="299"/>
                  </a:cubicBezTo>
                  <a:lnTo>
                    <a:pt x="623" y="299"/>
                  </a:lnTo>
                  <a:lnTo>
                    <a:pt x="623" y="440"/>
                  </a:lnTo>
                  <a:lnTo>
                    <a:pt x="623" y="440"/>
                  </a:lnTo>
                  <a:cubicBezTo>
                    <a:pt x="623" y="440"/>
                    <a:pt x="558" y="493"/>
                    <a:pt x="422" y="493"/>
                  </a:cubicBezTo>
                  <a:lnTo>
                    <a:pt x="422" y="493"/>
                  </a:lnTo>
                  <a:cubicBezTo>
                    <a:pt x="286" y="493"/>
                    <a:pt x="241" y="440"/>
                    <a:pt x="241" y="440"/>
                  </a:cubicBezTo>
                  <a:lnTo>
                    <a:pt x="241" y="440"/>
                  </a:lnTo>
                  <a:lnTo>
                    <a:pt x="241" y="299"/>
                  </a:lnTo>
                  <a:lnTo>
                    <a:pt x="241" y="299"/>
                  </a:lnTo>
                  <a:cubicBezTo>
                    <a:pt x="241" y="299"/>
                    <a:pt x="304" y="231"/>
                    <a:pt x="432" y="231"/>
                  </a:cubicBezTo>
                  <a:moveTo>
                    <a:pt x="430" y="462"/>
                  </a:moveTo>
                  <a:cubicBezTo>
                    <a:pt x="519" y="462"/>
                    <a:pt x="591" y="444"/>
                    <a:pt x="591" y="422"/>
                  </a:cubicBezTo>
                  <a:lnTo>
                    <a:pt x="591" y="422"/>
                  </a:lnTo>
                  <a:cubicBezTo>
                    <a:pt x="591" y="400"/>
                    <a:pt x="519" y="382"/>
                    <a:pt x="430" y="382"/>
                  </a:cubicBezTo>
                  <a:lnTo>
                    <a:pt x="430" y="382"/>
                  </a:lnTo>
                  <a:cubicBezTo>
                    <a:pt x="341" y="382"/>
                    <a:pt x="269" y="400"/>
                    <a:pt x="269" y="422"/>
                  </a:cubicBezTo>
                  <a:lnTo>
                    <a:pt x="269" y="422"/>
                  </a:lnTo>
                  <a:cubicBezTo>
                    <a:pt x="269" y="444"/>
                    <a:pt x="341" y="462"/>
                    <a:pt x="430" y="462"/>
                  </a:cubicBezTo>
                </a:path>
              </a:pathLst>
            </a:custGeom>
            <a:solidFill>
              <a:srgbClr val="F4F7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55" name="rect"/>
          <p:cNvSpPr/>
          <p:nvPr/>
        </p:nvSpPr>
        <p:spPr>
          <a:xfrm>
            <a:off x="10256083" y="2571731"/>
            <a:ext cx="19050" cy="961926"/>
          </a:xfrm>
          <a:prstGeom prst="rect">
            <a:avLst/>
          </a:prstGeom>
          <a:solidFill>
            <a:srgbClr val="5196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4" name="group 44"/>
          <p:cNvGrpSpPr/>
          <p:nvPr/>
        </p:nvGrpSpPr>
        <p:grpSpPr>
          <a:xfrm rot="21600000">
            <a:off x="9900598" y="1852615"/>
            <a:ext cx="742789" cy="742788"/>
            <a:chExt cx="742789" cy="742788"/>
          </a:xfrm>
        </p:grpSpPr>
        <p:sp>
          <p:nvSpPr>
            <p:cNvPr id="156" name="path"/>
            <p:cNvSpPr/>
            <p:nvPr/>
          </p:nvSpPr>
          <p:spPr>
            <a:xfrm>
              <a:off x="0" y="0"/>
              <a:ext cx="742789" cy="742788"/>
            </a:xfrm>
            <a:custGeom>
              <a:rect l="0" t="0" r="0" b="0"/>
              <a:pathLst>
                <a:path w="1169" h="1169">
                  <a:moveTo>
                    <a:pt x="0" y="584"/>
                  </a:moveTo>
                  <a:cubicBezTo>
                    <a:pt x="0" y="261"/>
                    <a:pt x="261" y="0"/>
                    <a:pt x="584" y="0"/>
                  </a:cubicBezTo>
                  <a:lnTo>
                    <a:pt x="584" y="0"/>
                  </a:lnTo>
                  <a:lnTo>
                    <a:pt x="584" y="0"/>
                  </a:lnTo>
                  <a:lnTo>
                    <a:pt x="584" y="0"/>
                  </a:lnTo>
                  <a:cubicBezTo>
                    <a:pt x="907" y="0"/>
                    <a:pt x="1169" y="261"/>
                    <a:pt x="1169" y="584"/>
                  </a:cubicBezTo>
                  <a:lnTo>
                    <a:pt x="1169" y="584"/>
                  </a:lnTo>
                  <a:cubicBezTo>
                    <a:pt x="1169" y="584"/>
                    <a:pt x="1169" y="584"/>
                    <a:pt x="1169" y="584"/>
                  </a:cubicBezTo>
                  <a:lnTo>
                    <a:pt x="1169" y="584"/>
                  </a:lnTo>
                  <a:lnTo>
                    <a:pt x="1169" y="584"/>
                  </a:lnTo>
                  <a:lnTo>
                    <a:pt x="1169" y="584"/>
                  </a:lnTo>
                  <a:cubicBezTo>
                    <a:pt x="1169" y="907"/>
                    <a:pt x="907" y="1169"/>
                    <a:pt x="584" y="1169"/>
                  </a:cubicBezTo>
                  <a:lnTo>
                    <a:pt x="584" y="1169"/>
                  </a:lnTo>
                  <a:lnTo>
                    <a:pt x="584" y="1169"/>
                  </a:lnTo>
                  <a:lnTo>
                    <a:pt x="584" y="1169"/>
                  </a:lnTo>
                  <a:cubicBezTo>
                    <a:pt x="261" y="1169"/>
                    <a:pt x="0" y="907"/>
                    <a:pt x="0" y="584"/>
                  </a:cubicBezTo>
                  <a:lnTo>
                    <a:pt x="0" y="584"/>
                  </a:lnTo>
                  <a:close/>
                </a:path>
              </a:pathLst>
            </a:custGeom>
            <a:solidFill>
              <a:srgbClr val="5196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7" name="path"/>
            <p:cNvSpPr/>
            <p:nvPr/>
          </p:nvSpPr>
          <p:spPr>
            <a:xfrm>
              <a:off x="175221" y="211817"/>
              <a:ext cx="383874" cy="335888"/>
            </a:xfrm>
            <a:custGeom>
              <a:rect l="0" t="0" r="0" b="0"/>
              <a:pathLst>
                <a:path w="604" h="528">
                  <a:moveTo>
                    <a:pt x="0" y="377"/>
                  </a:moveTo>
                  <a:lnTo>
                    <a:pt x="302" y="453"/>
                  </a:lnTo>
                  <a:lnTo>
                    <a:pt x="604" y="377"/>
                  </a:lnTo>
                  <a:lnTo>
                    <a:pt x="604" y="453"/>
                  </a:lnTo>
                  <a:lnTo>
                    <a:pt x="302" y="528"/>
                  </a:lnTo>
                  <a:lnTo>
                    <a:pt x="0" y="453"/>
                  </a:lnTo>
                  <a:lnTo>
                    <a:pt x="0" y="377"/>
                  </a:lnTo>
                  <a:close/>
                  <a:moveTo>
                    <a:pt x="0" y="226"/>
                  </a:moveTo>
                  <a:lnTo>
                    <a:pt x="302" y="302"/>
                  </a:lnTo>
                  <a:lnTo>
                    <a:pt x="604" y="226"/>
                  </a:lnTo>
                  <a:lnTo>
                    <a:pt x="604" y="302"/>
                  </a:lnTo>
                  <a:lnTo>
                    <a:pt x="302" y="377"/>
                  </a:lnTo>
                  <a:lnTo>
                    <a:pt x="0" y="302"/>
                  </a:lnTo>
                  <a:lnTo>
                    <a:pt x="0" y="226"/>
                  </a:lnTo>
                  <a:close/>
                  <a:moveTo>
                    <a:pt x="0" y="75"/>
                  </a:moveTo>
                  <a:lnTo>
                    <a:pt x="302" y="0"/>
                  </a:lnTo>
                  <a:lnTo>
                    <a:pt x="604" y="75"/>
                  </a:lnTo>
                  <a:lnTo>
                    <a:pt x="604" y="151"/>
                  </a:lnTo>
                  <a:lnTo>
                    <a:pt x="302" y="226"/>
                  </a:lnTo>
                  <a:lnTo>
                    <a:pt x="0" y="151"/>
                  </a:lnTo>
                  <a:lnTo>
                    <a:pt x="0" y="75"/>
                  </a:lnTo>
                  <a:close/>
                </a:path>
              </a:pathLst>
            </a:custGeom>
            <a:solidFill>
              <a:srgbClr val="F4F7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58" name="rect"/>
          <p:cNvSpPr/>
          <p:nvPr/>
        </p:nvSpPr>
        <p:spPr>
          <a:xfrm>
            <a:off x="1810942" y="2574173"/>
            <a:ext cx="19050" cy="970186"/>
          </a:xfrm>
          <a:prstGeom prst="rect">
            <a:avLst/>
          </a:prstGeom>
          <a:solidFill>
            <a:srgbClr val="5196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9" name="path"/>
          <p:cNvSpPr/>
          <p:nvPr/>
        </p:nvSpPr>
        <p:spPr>
          <a:xfrm>
            <a:off x="1449073" y="1852615"/>
            <a:ext cx="742789" cy="742788"/>
          </a:xfrm>
          <a:custGeom>
            <a:rect l="0" t="0" r="0" b="0"/>
            <a:pathLst>
              <a:path w="1169" h="1169">
                <a:moveTo>
                  <a:pt x="0" y="584"/>
                </a:moveTo>
                <a:cubicBezTo>
                  <a:pt x="0" y="261"/>
                  <a:pt x="261" y="0"/>
                  <a:pt x="584" y="0"/>
                </a:cubicBezTo>
                <a:lnTo>
                  <a:pt x="584" y="0"/>
                </a:lnTo>
                <a:lnTo>
                  <a:pt x="584" y="0"/>
                </a:lnTo>
                <a:lnTo>
                  <a:pt x="584" y="0"/>
                </a:lnTo>
                <a:cubicBezTo>
                  <a:pt x="907" y="0"/>
                  <a:pt x="1169" y="261"/>
                  <a:pt x="1169" y="584"/>
                </a:cubicBezTo>
                <a:lnTo>
                  <a:pt x="1169" y="584"/>
                </a:lnTo>
                <a:cubicBezTo>
                  <a:pt x="1169" y="584"/>
                  <a:pt x="1169" y="584"/>
                  <a:pt x="1169" y="584"/>
                </a:cubicBezTo>
                <a:lnTo>
                  <a:pt x="1169" y="584"/>
                </a:lnTo>
                <a:lnTo>
                  <a:pt x="1169" y="584"/>
                </a:lnTo>
                <a:lnTo>
                  <a:pt x="1169" y="584"/>
                </a:lnTo>
                <a:cubicBezTo>
                  <a:pt x="1169" y="907"/>
                  <a:pt x="907" y="1169"/>
                  <a:pt x="584" y="1169"/>
                </a:cubicBezTo>
                <a:lnTo>
                  <a:pt x="584" y="1169"/>
                </a:lnTo>
                <a:lnTo>
                  <a:pt x="584" y="1169"/>
                </a:lnTo>
                <a:lnTo>
                  <a:pt x="584" y="1169"/>
                </a:lnTo>
                <a:cubicBezTo>
                  <a:pt x="261" y="1169"/>
                  <a:pt x="0" y="907"/>
                  <a:pt x="0" y="584"/>
                </a:cubicBezTo>
                <a:lnTo>
                  <a:pt x="0" y="584"/>
                </a:lnTo>
                <a:close/>
              </a:path>
            </a:pathLst>
          </a:custGeom>
          <a:solidFill>
            <a:srgbClr val="5196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6" name="group 46"/>
          <p:cNvGrpSpPr/>
          <p:nvPr/>
        </p:nvGrpSpPr>
        <p:grpSpPr>
          <a:xfrm rot="21600000">
            <a:off x="5707716" y="1852615"/>
            <a:ext cx="742789" cy="742788"/>
            <a:chExt cx="742789" cy="742788"/>
          </a:xfrm>
        </p:grpSpPr>
        <p:sp>
          <p:nvSpPr>
            <p:cNvPr id="160" name="path"/>
            <p:cNvSpPr/>
            <p:nvPr/>
          </p:nvSpPr>
          <p:spPr>
            <a:xfrm>
              <a:off x="0" y="0"/>
              <a:ext cx="742789" cy="742788"/>
            </a:xfrm>
            <a:custGeom>
              <a:rect l="0" t="0" r="0" b="0"/>
              <a:pathLst>
                <a:path w="1169" h="1169">
                  <a:moveTo>
                    <a:pt x="0" y="584"/>
                  </a:moveTo>
                  <a:cubicBezTo>
                    <a:pt x="0" y="261"/>
                    <a:pt x="261" y="0"/>
                    <a:pt x="584" y="0"/>
                  </a:cubicBezTo>
                  <a:lnTo>
                    <a:pt x="584" y="0"/>
                  </a:lnTo>
                  <a:lnTo>
                    <a:pt x="584" y="0"/>
                  </a:lnTo>
                  <a:lnTo>
                    <a:pt x="584" y="0"/>
                  </a:lnTo>
                  <a:cubicBezTo>
                    <a:pt x="907" y="0"/>
                    <a:pt x="1169" y="261"/>
                    <a:pt x="1169" y="584"/>
                  </a:cubicBezTo>
                  <a:lnTo>
                    <a:pt x="1169" y="584"/>
                  </a:lnTo>
                  <a:cubicBezTo>
                    <a:pt x="1169" y="584"/>
                    <a:pt x="1169" y="584"/>
                    <a:pt x="1169" y="584"/>
                  </a:cubicBezTo>
                  <a:lnTo>
                    <a:pt x="1169" y="584"/>
                  </a:lnTo>
                  <a:lnTo>
                    <a:pt x="1169" y="584"/>
                  </a:lnTo>
                  <a:lnTo>
                    <a:pt x="1169" y="584"/>
                  </a:lnTo>
                  <a:cubicBezTo>
                    <a:pt x="1169" y="907"/>
                    <a:pt x="907" y="1169"/>
                    <a:pt x="584" y="1169"/>
                  </a:cubicBezTo>
                  <a:lnTo>
                    <a:pt x="584" y="1169"/>
                  </a:lnTo>
                  <a:lnTo>
                    <a:pt x="584" y="1169"/>
                  </a:lnTo>
                  <a:lnTo>
                    <a:pt x="584" y="1169"/>
                  </a:lnTo>
                  <a:cubicBezTo>
                    <a:pt x="261" y="1169"/>
                    <a:pt x="0" y="907"/>
                    <a:pt x="0" y="584"/>
                  </a:cubicBezTo>
                  <a:lnTo>
                    <a:pt x="0" y="584"/>
                  </a:lnTo>
                  <a:close/>
                </a:path>
              </a:pathLst>
            </a:custGeom>
            <a:solidFill>
              <a:srgbClr val="5196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1" name="path"/>
            <p:cNvSpPr/>
            <p:nvPr/>
          </p:nvSpPr>
          <p:spPr>
            <a:xfrm>
              <a:off x="177210" y="193726"/>
              <a:ext cx="381393" cy="367234"/>
            </a:xfrm>
            <a:custGeom>
              <a:rect l="0" t="0" r="0" b="0"/>
              <a:pathLst>
                <a:path w="600" h="578">
                  <a:moveTo>
                    <a:pt x="299" y="0"/>
                  </a:moveTo>
                  <a:lnTo>
                    <a:pt x="1" y="128"/>
                  </a:lnTo>
                  <a:lnTo>
                    <a:pt x="299" y="255"/>
                  </a:lnTo>
                  <a:lnTo>
                    <a:pt x="600" y="127"/>
                  </a:lnTo>
                  <a:lnTo>
                    <a:pt x="299" y="0"/>
                  </a:lnTo>
                  <a:close/>
                  <a:moveTo>
                    <a:pt x="311" y="271"/>
                  </a:moveTo>
                  <a:lnTo>
                    <a:pt x="311" y="578"/>
                  </a:lnTo>
                  <a:lnTo>
                    <a:pt x="600" y="441"/>
                  </a:lnTo>
                  <a:lnTo>
                    <a:pt x="600" y="148"/>
                  </a:lnTo>
                  <a:lnTo>
                    <a:pt x="311" y="271"/>
                  </a:lnTo>
                  <a:close/>
                  <a:moveTo>
                    <a:pt x="0" y="441"/>
                  </a:moveTo>
                  <a:lnTo>
                    <a:pt x="290" y="578"/>
                  </a:lnTo>
                  <a:lnTo>
                    <a:pt x="290" y="271"/>
                  </a:lnTo>
                  <a:lnTo>
                    <a:pt x="0" y="148"/>
                  </a:lnTo>
                  <a:lnTo>
                    <a:pt x="0" y="441"/>
                  </a:lnTo>
                  <a:close/>
                </a:path>
              </a:pathLst>
            </a:custGeom>
            <a:solidFill>
              <a:srgbClr val="F4F7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62" name="path"/>
          <p:cNvSpPr/>
          <p:nvPr/>
        </p:nvSpPr>
        <p:spPr>
          <a:xfrm>
            <a:off x="1640033" y="2043386"/>
            <a:ext cx="356541" cy="356542"/>
          </a:xfrm>
          <a:custGeom>
            <a:rect l="0" t="0" r="0" b="0"/>
            <a:pathLst>
              <a:path w="561" h="561">
                <a:moveTo>
                  <a:pt x="0" y="168"/>
                </a:moveTo>
                <a:lnTo>
                  <a:pt x="280" y="0"/>
                </a:lnTo>
                <a:lnTo>
                  <a:pt x="561" y="168"/>
                </a:lnTo>
                <a:lnTo>
                  <a:pt x="561" y="224"/>
                </a:lnTo>
                <a:lnTo>
                  <a:pt x="0" y="224"/>
                </a:lnTo>
                <a:lnTo>
                  <a:pt x="0" y="168"/>
                </a:lnTo>
                <a:close/>
                <a:moveTo>
                  <a:pt x="0" y="505"/>
                </a:moveTo>
                <a:lnTo>
                  <a:pt x="561" y="505"/>
                </a:lnTo>
                <a:lnTo>
                  <a:pt x="561" y="561"/>
                </a:lnTo>
                <a:lnTo>
                  <a:pt x="0" y="561"/>
                </a:lnTo>
                <a:lnTo>
                  <a:pt x="0" y="505"/>
                </a:lnTo>
                <a:close/>
                <a:moveTo>
                  <a:pt x="56" y="449"/>
                </a:moveTo>
                <a:lnTo>
                  <a:pt x="505" y="449"/>
                </a:lnTo>
                <a:lnTo>
                  <a:pt x="505" y="505"/>
                </a:lnTo>
                <a:lnTo>
                  <a:pt x="56" y="505"/>
                </a:lnTo>
                <a:lnTo>
                  <a:pt x="56" y="449"/>
                </a:lnTo>
                <a:close/>
                <a:moveTo>
                  <a:pt x="56" y="224"/>
                </a:moveTo>
                <a:lnTo>
                  <a:pt x="168" y="224"/>
                </a:lnTo>
                <a:lnTo>
                  <a:pt x="168" y="449"/>
                </a:lnTo>
                <a:lnTo>
                  <a:pt x="56" y="449"/>
                </a:lnTo>
                <a:lnTo>
                  <a:pt x="56" y="224"/>
                </a:lnTo>
                <a:close/>
                <a:moveTo>
                  <a:pt x="224" y="224"/>
                </a:moveTo>
                <a:lnTo>
                  <a:pt x="336" y="224"/>
                </a:lnTo>
                <a:lnTo>
                  <a:pt x="336" y="449"/>
                </a:lnTo>
                <a:lnTo>
                  <a:pt x="224" y="449"/>
                </a:lnTo>
                <a:lnTo>
                  <a:pt x="224" y="224"/>
                </a:lnTo>
                <a:close/>
                <a:moveTo>
                  <a:pt x="393" y="224"/>
                </a:moveTo>
                <a:lnTo>
                  <a:pt x="505" y="224"/>
                </a:lnTo>
                <a:lnTo>
                  <a:pt x="505" y="449"/>
                </a:lnTo>
                <a:lnTo>
                  <a:pt x="393" y="449"/>
                </a:lnTo>
                <a:lnTo>
                  <a:pt x="393" y="224"/>
                </a:lnTo>
                <a:close/>
              </a:path>
            </a:pathLst>
          </a:custGeom>
          <a:solidFill>
            <a:srgbClr val="F4F7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3" name="rect"/>
          <p:cNvSpPr/>
          <p:nvPr/>
        </p:nvSpPr>
        <p:spPr>
          <a:xfrm>
            <a:off x="6051991" y="2590939"/>
            <a:ext cx="19050" cy="961926"/>
          </a:xfrm>
          <a:prstGeom prst="rect">
            <a:avLst/>
          </a:prstGeom>
          <a:solidFill>
            <a:srgbClr val="5196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4" name="picture 1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65" name="textbox 165"/>
          <p:cNvSpPr/>
          <p:nvPr/>
        </p:nvSpPr>
        <p:spPr>
          <a:xfrm>
            <a:off x="3907028" y="3551011"/>
            <a:ext cx="4387850" cy="55625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68545"/>
              </a:lnSpc>
            </a:pPr>
            <a:endParaRPr lang="Arial" altLang="Arial" sz="100"/>
          </a:p>
          <a:p>
            <a:pPr marL="12700" algn="l" rtl="0" eaLnBrk="0">
              <a:lnSpc>
                <a:spcPct val="92000"/>
              </a:lnSpc>
            </a:pPr>
            <a:r>
              <a:rPr sz="3800" spc="2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论文提交与评审</a:t>
            </a:r>
            <a:r>
              <a:rPr sz="3800" spc="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情况</a:t>
            </a:r>
            <a:endParaRPr lang="Microsoft YaHei" altLang="Microsoft YaHei" sz="3800"/>
          </a:p>
        </p:txBody>
      </p:sp>
      <p:sp>
        <p:nvSpPr>
          <p:cNvPr id="166" name="textbox 166"/>
          <p:cNvSpPr/>
          <p:nvPr/>
        </p:nvSpPr>
        <p:spPr>
          <a:xfrm>
            <a:off x="5501980" y="935318"/>
            <a:ext cx="1213485" cy="141668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8000"/>
              </a:lnSpc>
            </a:pPr>
            <a:endParaRPr lang="Arial" altLang="Arial" sz="100"/>
          </a:p>
          <a:p>
            <a:pPr marL="31784" algn="l" rtl="0" eaLnBrk="0">
              <a:lnSpc>
                <a:spcPct val="85000"/>
              </a:lnSpc>
              <a:spcBef>
                <a:spcPts val="1"/>
              </a:spcBef>
            </a:pPr>
            <a:r>
              <a:rPr sz="7600" spc="12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4F7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7600" spc="10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4F7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 lang="Microsoft YaHei" altLang="Microsoft YaHei" sz="7600"/>
          </a:p>
          <a:p>
            <a:pPr algn="l" rtl="0" eaLnBrk="0">
              <a:lnSpc>
                <a:spcPct val="104000"/>
              </a:lnSpc>
            </a:pPr>
            <a:endParaRPr lang="Arial" altLang="Arial" sz="1300"/>
          </a:p>
          <a:p>
            <a:pPr marL="12700" algn="l" rtl="0" eaLnBrk="0">
              <a:lnSpc>
                <a:spcPct val="85000"/>
              </a:lnSpc>
              <a:spcBef>
                <a:spcPts val="4"/>
              </a:spcBef>
            </a:pPr>
            <a:r>
              <a:rPr sz="1500" spc="4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63B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CATALOGU</a:t>
            </a:r>
            <a:r>
              <a:rPr sz="15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63B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</a:t>
            </a:r>
            <a:endParaRPr lang="Microsoft YaHei" altLang="Microsoft YaHei" sz="15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7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9EFFD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68" name="picture 1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54960" y="1569532"/>
            <a:ext cx="4219249" cy="4219250"/>
          </a:xfrm>
          <a:prstGeom prst="rect">
            <a:avLst/>
          </a:prstGeom>
        </p:spPr>
      </p:pic>
      <p:grpSp>
        <p:nvGrpSpPr>
          <p:cNvPr id="48" name="group 48"/>
          <p:cNvGrpSpPr/>
          <p:nvPr/>
        </p:nvGrpSpPr>
        <p:grpSpPr>
          <a:xfrm rot="21600000">
            <a:off x="5163132" y="1294831"/>
            <a:ext cx="6264881" cy="1468186"/>
            <a:chExt cx="6264881" cy="1468186"/>
          </a:xfrm>
        </p:grpSpPr>
        <p:sp>
          <p:nvSpPr>
            <p:cNvPr id="169" name="rect"/>
            <p:cNvSpPr/>
            <p:nvPr/>
          </p:nvSpPr>
          <p:spPr>
            <a:xfrm>
              <a:off x="165661" y="0"/>
              <a:ext cx="6099219" cy="1468186"/>
            </a:xfrm>
            <a:prstGeom prst="rect">
              <a:avLst/>
            </a:prstGeom>
            <a:solidFill>
              <a:srgbClr val="5196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0" name="textbox 170"/>
            <p:cNvSpPr/>
            <p:nvPr/>
          </p:nvSpPr>
          <p:spPr>
            <a:xfrm>
              <a:off x="574424" y="148749"/>
              <a:ext cx="3851275" cy="79883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90669"/>
                </a:lnSpc>
              </a:pPr>
              <a:endParaRPr lang="Arial" altLang="Arial" sz="100"/>
            </a:p>
            <a:p>
              <a:pPr marL="13786" algn="l" rtl="0" eaLnBrk="0">
                <a:lnSpc>
                  <a:spcPct val="91000"/>
                </a:lnSpc>
              </a:pPr>
              <a:r>
                <a:rPr sz="2300" spc="2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总提交数</a:t>
              </a:r>
              <a:r>
                <a:rPr sz="2300" spc="1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量</a:t>
              </a:r>
              <a:endParaRPr lang="Microsoft YaHei" altLang="Microsoft YaHei" sz="2300"/>
            </a:p>
            <a:p>
              <a:pPr algn="l" rtl="0" eaLnBrk="0">
                <a:lnSpc>
                  <a:spcPct val="123000"/>
                </a:lnSpc>
              </a:pPr>
              <a:endParaRPr lang="Arial" altLang="Arial" sz="1000"/>
            </a:p>
            <a:p>
              <a:pPr algn="l" rtl="0" eaLnBrk="0">
                <a:lnSpc>
                  <a:spcPct val="125000"/>
                </a:lnSpc>
              </a:pPr>
              <a:endParaRPr lang="Arial" altLang="Arial" sz="300"/>
            </a:p>
            <a:p>
              <a:pPr marL="12700" algn="l" rtl="0" eaLnBrk="0">
                <a:lnSpc>
                  <a:spcPct val="91000"/>
                </a:lnSpc>
                <a:spcBef>
                  <a:spcPts val="2"/>
                </a:spcBef>
              </a:pPr>
              <a:r>
                <a:rPr sz="1500" spc="-3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本次学年论文盲审共收到有效提交论文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XX</a:t>
              </a:r>
              <a:r>
                <a:rPr sz="1500" spc="-3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篇</a:t>
              </a: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  <a:endParaRPr lang="Microsoft YaHei" altLang="Microsoft YaHei" sz="1500"/>
            </a:p>
          </p:txBody>
        </p:sp>
        <p:sp>
          <p:nvSpPr>
            <p:cNvPr id="171" name="rect"/>
            <p:cNvSpPr/>
            <p:nvPr/>
          </p:nvSpPr>
          <p:spPr>
            <a:xfrm>
              <a:off x="0" y="0"/>
              <a:ext cx="165663" cy="1468186"/>
            </a:xfrm>
            <a:prstGeom prst="rect">
              <a:avLst/>
            </a:pr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50" name="group 50"/>
          <p:cNvGrpSpPr/>
          <p:nvPr/>
        </p:nvGrpSpPr>
        <p:grpSpPr>
          <a:xfrm rot="21600000">
            <a:off x="5163132" y="2945065"/>
            <a:ext cx="6264881" cy="1468186"/>
            <a:chExt cx="6264881" cy="1468186"/>
          </a:xfrm>
        </p:grpSpPr>
        <p:sp>
          <p:nvSpPr>
            <p:cNvPr id="172" name="rect"/>
            <p:cNvSpPr/>
            <p:nvPr/>
          </p:nvSpPr>
          <p:spPr>
            <a:xfrm>
              <a:off x="165661" y="0"/>
              <a:ext cx="6099219" cy="1468186"/>
            </a:xfrm>
            <a:prstGeom prst="rect">
              <a:avLst/>
            </a:prstGeom>
            <a:solidFill>
              <a:srgbClr val="5196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3" name="textbox 173"/>
            <p:cNvSpPr/>
            <p:nvPr/>
          </p:nvSpPr>
          <p:spPr>
            <a:xfrm>
              <a:off x="574234" y="147568"/>
              <a:ext cx="5294629" cy="1074419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82644"/>
                </a:lnSpc>
              </a:pPr>
              <a:endParaRPr lang="Arial" altLang="Arial" sz="100"/>
            </a:p>
            <a:p>
              <a:pPr marL="17815" algn="l" rtl="0" eaLnBrk="0">
                <a:lnSpc>
                  <a:spcPct val="92000"/>
                </a:lnSpc>
              </a:pPr>
              <a:r>
                <a:rPr sz="2300" spc="1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学科分</a:t>
              </a:r>
              <a:r>
                <a:rPr sz="2300" spc="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布</a:t>
              </a:r>
              <a:endParaRPr lang="Microsoft YaHei" altLang="Microsoft YaHei" sz="2300"/>
            </a:p>
            <a:p>
              <a:pPr algn="l" rtl="0" eaLnBrk="0">
                <a:lnSpc>
                  <a:spcPct val="100000"/>
                </a:lnSpc>
              </a:pPr>
              <a:endParaRPr lang="Arial" altLang="Arial" sz="1100"/>
            </a:p>
            <a:p>
              <a:pPr marL="12700" algn="l" rtl="0" eaLnBrk="0">
                <a:lnSpc>
                  <a:spcPct val="122000"/>
                </a:lnSpc>
                <a:spcBef>
                  <a:spcPts val="5"/>
                </a:spcBef>
              </a:pPr>
              <a:r>
                <a:rPr sz="1500" spc="-2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其中，文学类论文XX篇，理工类论文X</a:t>
              </a: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X</a:t>
              </a:r>
              <a:r>
                <a:rPr sz="1500" spc="-2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篇，经管类论文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XX</a:t>
              </a:r>
              <a:r>
                <a:rPr sz="1500" spc="-2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篇，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 </a:t>
              </a:r>
              <a:r>
                <a:rPr sz="1500" spc="-2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其他类论文X</a:t>
              </a: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X</a:t>
              </a:r>
              <a:r>
                <a:rPr sz="1500" spc="-2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篇。</a:t>
              </a:r>
              <a:endParaRPr lang="Microsoft YaHei" altLang="Microsoft YaHei" sz="1500"/>
            </a:p>
          </p:txBody>
        </p:sp>
        <p:sp>
          <p:nvSpPr>
            <p:cNvPr id="174" name="rect"/>
            <p:cNvSpPr/>
            <p:nvPr/>
          </p:nvSpPr>
          <p:spPr>
            <a:xfrm>
              <a:off x="0" y="0"/>
              <a:ext cx="165663" cy="1468186"/>
            </a:xfrm>
            <a:prstGeom prst="rect">
              <a:avLst/>
            </a:pr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52" name="group 52"/>
          <p:cNvGrpSpPr/>
          <p:nvPr/>
        </p:nvGrpSpPr>
        <p:grpSpPr>
          <a:xfrm rot="21600000">
            <a:off x="5163132" y="4595300"/>
            <a:ext cx="6264881" cy="1468185"/>
            <a:chExt cx="6264881" cy="1468185"/>
          </a:xfrm>
        </p:grpSpPr>
        <p:sp>
          <p:nvSpPr>
            <p:cNvPr id="175" name="rect"/>
            <p:cNvSpPr/>
            <p:nvPr/>
          </p:nvSpPr>
          <p:spPr>
            <a:xfrm>
              <a:off x="165661" y="0"/>
              <a:ext cx="6099219" cy="1468185"/>
            </a:xfrm>
            <a:prstGeom prst="rect">
              <a:avLst/>
            </a:prstGeom>
            <a:solidFill>
              <a:srgbClr val="5196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6" name="textbox 176"/>
            <p:cNvSpPr/>
            <p:nvPr/>
          </p:nvSpPr>
          <p:spPr>
            <a:xfrm>
              <a:off x="574043" y="149338"/>
              <a:ext cx="4749165" cy="798194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78767"/>
                </a:lnSpc>
              </a:pPr>
              <a:endParaRPr lang="Arial" altLang="Arial" sz="100"/>
            </a:p>
            <a:p>
              <a:pPr marL="13872" algn="l" rtl="0" eaLnBrk="0">
                <a:lnSpc>
                  <a:spcPct val="92000"/>
                </a:lnSpc>
              </a:pPr>
              <a:r>
                <a:rPr sz="2300" spc="2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提交时间分</a:t>
              </a:r>
              <a:r>
                <a:rPr sz="2300" spc="1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布</a:t>
              </a:r>
              <a:endParaRPr lang="Microsoft YaHei" altLang="Microsoft YaHei" sz="2300"/>
            </a:p>
            <a:p>
              <a:pPr algn="l" rtl="0" eaLnBrk="0">
                <a:lnSpc>
                  <a:spcPct val="121000"/>
                </a:lnSpc>
              </a:pPr>
              <a:endParaRPr lang="Arial" altLang="Arial" sz="1000"/>
            </a:p>
            <a:p>
              <a:pPr algn="l" rtl="0" eaLnBrk="0">
                <a:lnSpc>
                  <a:spcPct val="127000"/>
                </a:lnSpc>
              </a:pPr>
              <a:endParaRPr lang="Arial" altLang="Arial" sz="300"/>
            </a:p>
            <a:p>
              <a:pPr marL="12700" algn="l" rtl="0" eaLnBrk="0">
                <a:lnSpc>
                  <a:spcPct val="91000"/>
                </a:lnSpc>
                <a:spcBef>
                  <a:spcPts val="1"/>
                </a:spcBef>
              </a:pPr>
              <a:r>
                <a:rPr sz="1500" spc="-5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大部分论文在规定时间内提交，仅有少数论文</a:t>
              </a:r>
              <a:r>
                <a:rPr sz="1500" spc="-2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延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期提交。</a:t>
              </a:r>
              <a:endParaRPr lang="Microsoft YaHei" altLang="Microsoft YaHei" sz="1500"/>
            </a:p>
          </p:txBody>
        </p:sp>
        <p:sp>
          <p:nvSpPr>
            <p:cNvPr id="177" name="rect"/>
            <p:cNvSpPr/>
            <p:nvPr/>
          </p:nvSpPr>
          <p:spPr>
            <a:xfrm>
              <a:off x="0" y="0"/>
              <a:ext cx="165663" cy="1468185"/>
            </a:xfrm>
            <a:prstGeom prst="rect">
              <a:avLst/>
            </a:pr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78" name="textbox 178"/>
          <p:cNvSpPr/>
          <p:nvPr/>
        </p:nvSpPr>
        <p:spPr>
          <a:xfrm>
            <a:off x="442263" y="318468"/>
            <a:ext cx="3837304" cy="5016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20000"/>
              </a:lnSpc>
            </a:pPr>
            <a:endParaRPr lang="Arial" altLang="Arial" sz="400"/>
          </a:p>
          <a:p>
            <a:pPr marL="528275" algn="l" rtl="0" eaLnBrk="0">
              <a:lnSpc>
                <a:spcPct val="90000"/>
              </a:lnSpc>
              <a:spcBef>
                <a:spcPts val="4"/>
              </a:spcBef>
              <a:tabLst>
                <a:tab pos="783590"/>
              </a:tabLst>
            </a:pPr>
            <a:r>
              <a:rPr sz="3000" spc="0"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论文提交数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量统计</a:t>
            </a:r>
            <a:endParaRPr lang="Microsoft YaHei" altLang="Microsoft YaHei" sz="3000"/>
          </a:p>
        </p:txBody>
      </p:sp>
      <p:grpSp>
        <p:nvGrpSpPr>
          <p:cNvPr id="54" name="group 54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179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0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84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1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84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2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84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3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84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4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5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84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6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84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7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84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8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84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9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0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84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1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84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2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84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3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84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4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5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84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6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84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7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84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8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84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9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9EFFD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56" name="group 56"/>
          <p:cNvGrpSpPr/>
          <p:nvPr/>
        </p:nvGrpSpPr>
        <p:grpSpPr>
          <a:xfrm rot="21600000">
            <a:off x="731629" y="1383702"/>
            <a:ext cx="10728737" cy="4157307"/>
            <a:chExt cx="10728737" cy="4157307"/>
          </a:xfrm>
        </p:grpSpPr>
        <p:sp>
          <p:nvSpPr>
            <p:cNvPr id="200" name="path"/>
            <p:cNvSpPr/>
            <p:nvPr/>
          </p:nvSpPr>
          <p:spPr>
            <a:xfrm>
              <a:off x="0" y="359028"/>
              <a:ext cx="3798276" cy="3798278"/>
            </a:xfrm>
            <a:custGeom>
              <a:rect l="0" t="0" r="0" b="0"/>
              <a:pathLst>
                <a:path w="5981" h="5981">
                  <a:moveTo>
                    <a:pt x="0" y="2990"/>
                  </a:moveTo>
                  <a:cubicBezTo>
                    <a:pt x="0" y="1339"/>
                    <a:pt x="1339" y="0"/>
                    <a:pt x="2990" y="0"/>
                  </a:cubicBezTo>
                  <a:lnTo>
                    <a:pt x="2990" y="0"/>
                  </a:lnTo>
                  <a:lnTo>
                    <a:pt x="2990" y="0"/>
                  </a:lnTo>
                  <a:lnTo>
                    <a:pt x="2990" y="0"/>
                  </a:lnTo>
                  <a:cubicBezTo>
                    <a:pt x="4642" y="0"/>
                    <a:pt x="5981" y="1339"/>
                    <a:pt x="5981" y="2990"/>
                  </a:cubicBezTo>
                  <a:lnTo>
                    <a:pt x="5981" y="2990"/>
                  </a:lnTo>
                  <a:cubicBezTo>
                    <a:pt x="5981" y="2990"/>
                    <a:pt x="5981" y="2990"/>
                    <a:pt x="5981" y="2990"/>
                  </a:cubicBezTo>
                  <a:lnTo>
                    <a:pt x="5981" y="2990"/>
                  </a:lnTo>
                  <a:lnTo>
                    <a:pt x="5981" y="2990"/>
                  </a:lnTo>
                  <a:lnTo>
                    <a:pt x="5981" y="2990"/>
                  </a:lnTo>
                  <a:cubicBezTo>
                    <a:pt x="5981" y="4642"/>
                    <a:pt x="4642" y="5981"/>
                    <a:pt x="2990" y="5981"/>
                  </a:cubicBezTo>
                  <a:lnTo>
                    <a:pt x="2990" y="5981"/>
                  </a:lnTo>
                  <a:lnTo>
                    <a:pt x="2990" y="5981"/>
                  </a:lnTo>
                  <a:lnTo>
                    <a:pt x="2990" y="5981"/>
                  </a:lnTo>
                  <a:cubicBezTo>
                    <a:pt x="1339" y="5981"/>
                    <a:pt x="0" y="4642"/>
                    <a:pt x="0" y="2990"/>
                  </a:cubicBezTo>
                  <a:lnTo>
                    <a:pt x="0" y="2990"/>
                  </a:lnTo>
                  <a:close/>
                </a:path>
              </a:pathLst>
            </a:custGeom>
            <a:solidFill>
              <a:srgbClr val="4454D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1" name="path"/>
            <p:cNvSpPr/>
            <p:nvPr/>
          </p:nvSpPr>
          <p:spPr>
            <a:xfrm>
              <a:off x="2328358" y="0"/>
              <a:ext cx="1133474" cy="1133475"/>
            </a:xfrm>
            <a:custGeom>
              <a:rect l="0" t="0" r="0" b="0"/>
              <a:pathLst>
                <a:path w="1784" h="1785">
                  <a:moveTo>
                    <a:pt x="0" y="892"/>
                  </a:moveTo>
                  <a:cubicBezTo>
                    <a:pt x="0" y="399"/>
                    <a:pt x="399" y="0"/>
                    <a:pt x="892" y="0"/>
                  </a:cubicBezTo>
                  <a:lnTo>
                    <a:pt x="892" y="0"/>
                  </a:lnTo>
                  <a:lnTo>
                    <a:pt x="892" y="0"/>
                  </a:lnTo>
                  <a:lnTo>
                    <a:pt x="892" y="0"/>
                  </a:lnTo>
                  <a:cubicBezTo>
                    <a:pt x="1385" y="0"/>
                    <a:pt x="1784" y="399"/>
                    <a:pt x="1784" y="892"/>
                  </a:cubicBezTo>
                  <a:lnTo>
                    <a:pt x="1784" y="892"/>
                  </a:lnTo>
                  <a:cubicBezTo>
                    <a:pt x="1784" y="892"/>
                    <a:pt x="1784" y="892"/>
                    <a:pt x="1784" y="892"/>
                  </a:cubicBezTo>
                  <a:lnTo>
                    <a:pt x="1784" y="892"/>
                  </a:lnTo>
                  <a:lnTo>
                    <a:pt x="1784" y="892"/>
                  </a:lnTo>
                  <a:lnTo>
                    <a:pt x="1784" y="892"/>
                  </a:lnTo>
                  <a:cubicBezTo>
                    <a:pt x="1784" y="1385"/>
                    <a:pt x="1385" y="1785"/>
                    <a:pt x="892" y="1785"/>
                  </a:cubicBezTo>
                  <a:lnTo>
                    <a:pt x="892" y="1785"/>
                  </a:lnTo>
                  <a:lnTo>
                    <a:pt x="892" y="1785"/>
                  </a:lnTo>
                  <a:lnTo>
                    <a:pt x="892" y="1785"/>
                  </a:lnTo>
                  <a:cubicBezTo>
                    <a:pt x="399" y="1785"/>
                    <a:pt x="0" y="1385"/>
                    <a:pt x="0" y="892"/>
                  </a:cubicBezTo>
                  <a:lnTo>
                    <a:pt x="0" y="892"/>
                  </a:lnTo>
                  <a:close/>
                </a:path>
              </a:pathLst>
            </a:custGeom>
            <a:solidFill>
              <a:srgbClr val="F4F7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2" name="path"/>
            <p:cNvSpPr/>
            <p:nvPr/>
          </p:nvSpPr>
          <p:spPr>
            <a:xfrm>
              <a:off x="6930459" y="359028"/>
              <a:ext cx="3798277" cy="3798278"/>
            </a:xfrm>
            <a:custGeom>
              <a:rect l="0" t="0" r="0" b="0"/>
              <a:pathLst>
                <a:path w="5981" h="5981">
                  <a:moveTo>
                    <a:pt x="0" y="2990"/>
                  </a:moveTo>
                  <a:cubicBezTo>
                    <a:pt x="0" y="1339"/>
                    <a:pt x="1339" y="0"/>
                    <a:pt x="2990" y="0"/>
                  </a:cubicBezTo>
                  <a:lnTo>
                    <a:pt x="2990" y="0"/>
                  </a:lnTo>
                  <a:lnTo>
                    <a:pt x="2990" y="0"/>
                  </a:lnTo>
                  <a:lnTo>
                    <a:pt x="2990" y="0"/>
                  </a:lnTo>
                  <a:cubicBezTo>
                    <a:pt x="4642" y="0"/>
                    <a:pt x="5981" y="1339"/>
                    <a:pt x="5981" y="2990"/>
                  </a:cubicBezTo>
                  <a:lnTo>
                    <a:pt x="5981" y="2990"/>
                  </a:lnTo>
                  <a:cubicBezTo>
                    <a:pt x="5981" y="2990"/>
                    <a:pt x="5981" y="2990"/>
                    <a:pt x="5981" y="2990"/>
                  </a:cubicBezTo>
                  <a:lnTo>
                    <a:pt x="5981" y="2990"/>
                  </a:lnTo>
                  <a:lnTo>
                    <a:pt x="5981" y="2990"/>
                  </a:lnTo>
                  <a:lnTo>
                    <a:pt x="5981" y="2990"/>
                  </a:lnTo>
                  <a:cubicBezTo>
                    <a:pt x="5981" y="4642"/>
                    <a:pt x="4642" y="5981"/>
                    <a:pt x="2990" y="5981"/>
                  </a:cubicBezTo>
                  <a:lnTo>
                    <a:pt x="2990" y="5981"/>
                  </a:lnTo>
                  <a:lnTo>
                    <a:pt x="2990" y="5981"/>
                  </a:lnTo>
                  <a:lnTo>
                    <a:pt x="2990" y="5981"/>
                  </a:lnTo>
                  <a:cubicBezTo>
                    <a:pt x="1339" y="5981"/>
                    <a:pt x="0" y="4642"/>
                    <a:pt x="0" y="2990"/>
                  </a:cubicBezTo>
                  <a:lnTo>
                    <a:pt x="0" y="2990"/>
                  </a:lnTo>
                  <a:close/>
                </a:path>
              </a:pathLst>
            </a:custGeom>
            <a:solidFill>
              <a:srgbClr val="4454D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3" name="path"/>
            <p:cNvSpPr/>
            <p:nvPr/>
          </p:nvSpPr>
          <p:spPr>
            <a:xfrm>
              <a:off x="3465230" y="359028"/>
              <a:ext cx="3798277" cy="3798278"/>
            </a:xfrm>
            <a:custGeom>
              <a:rect l="0" t="0" r="0" b="0"/>
              <a:pathLst>
                <a:path w="5981" h="5981">
                  <a:moveTo>
                    <a:pt x="0" y="2990"/>
                  </a:moveTo>
                  <a:cubicBezTo>
                    <a:pt x="0" y="1339"/>
                    <a:pt x="1339" y="0"/>
                    <a:pt x="2990" y="0"/>
                  </a:cubicBezTo>
                  <a:lnTo>
                    <a:pt x="2990" y="0"/>
                  </a:lnTo>
                  <a:lnTo>
                    <a:pt x="2990" y="0"/>
                  </a:lnTo>
                  <a:lnTo>
                    <a:pt x="2990" y="0"/>
                  </a:lnTo>
                  <a:cubicBezTo>
                    <a:pt x="4642" y="0"/>
                    <a:pt x="5981" y="1339"/>
                    <a:pt x="5981" y="2990"/>
                  </a:cubicBezTo>
                  <a:lnTo>
                    <a:pt x="5981" y="2990"/>
                  </a:lnTo>
                  <a:cubicBezTo>
                    <a:pt x="5981" y="2990"/>
                    <a:pt x="5981" y="2990"/>
                    <a:pt x="5981" y="2990"/>
                  </a:cubicBezTo>
                  <a:lnTo>
                    <a:pt x="5981" y="2990"/>
                  </a:lnTo>
                  <a:lnTo>
                    <a:pt x="5981" y="2990"/>
                  </a:lnTo>
                  <a:lnTo>
                    <a:pt x="5981" y="2990"/>
                  </a:lnTo>
                  <a:cubicBezTo>
                    <a:pt x="5981" y="4642"/>
                    <a:pt x="4642" y="5981"/>
                    <a:pt x="2990" y="5981"/>
                  </a:cubicBezTo>
                  <a:lnTo>
                    <a:pt x="2990" y="5981"/>
                  </a:lnTo>
                  <a:lnTo>
                    <a:pt x="2990" y="5981"/>
                  </a:lnTo>
                  <a:lnTo>
                    <a:pt x="2990" y="5981"/>
                  </a:lnTo>
                  <a:cubicBezTo>
                    <a:pt x="1339" y="5981"/>
                    <a:pt x="0" y="4642"/>
                    <a:pt x="0" y="2990"/>
                  </a:cubicBezTo>
                  <a:lnTo>
                    <a:pt x="0" y="2990"/>
                  </a:lnTo>
                  <a:close/>
                </a:path>
              </a:pathLst>
            </a:custGeom>
            <a:solidFill>
              <a:srgbClr val="DCEA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4" name="path"/>
            <p:cNvSpPr/>
            <p:nvPr/>
          </p:nvSpPr>
          <p:spPr>
            <a:xfrm>
              <a:off x="2395034" y="66675"/>
              <a:ext cx="1000124" cy="1000125"/>
            </a:xfrm>
            <a:custGeom>
              <a:rect l="0" t="0" r="0" b="0"/>
              <a:pathLst>
                <a:path w="1574" h="1575">
                  <a:moveTo>
                    <a:pt x="0" y="787"/>
                  </a:moveTo>
                  <a:cubicBezTo>
                    <a:pt x="0" y="352"/>
                    <a:pt x="352" y="0"/>
                    <a:pt x="787" y="0"/>
                  </a:cubicBezTo>
                  <a:lnTo>
                    <a:pt x="787" y="0"/>
                  </a:lnTo>
                  <a:lnTo>
                    <a:pt x="787" y="0"/>
                  </a:lnTo>
                  <a:lnTo>
                    <a:pt x="787" y="0"/>
                  </a:lnTo>
                  <a:cubicBezTo>
                    <a:pt x="1222" y="0"/>
                    <a:pt x="1574" y="352"/>
                    <a:pt x="1574" y="787"/>
                  </a:cubicBezTo>
                  <a:lnTo>
                    <a:pt x="1574" y="787"/>
                  </a:lnTo>
                  <a:cubicBezTo>
                    <a:pt x="1574" y="787"/>
                    <a:pt x="1574" y="787"/>
                    <a:pt x="1574" y="787"/>
                  </a:cubicBezTo>
                  <a:lnTo>
                    <a:pt x="1574" y="787"/>
                  </a:lnTo>
                  <a:lnTo>
                    <a:pt x="1574" y="787"/>
                  </a:lnTo>
                  <a:lnTo>
                    <a:pt x="1574" y="787"/>
                  </a:lnTo>
                  <a:cubicBezTo>
                    <a:pt x="1574" y="1222"/>
                    <a:pt x="1222" y="1575"/>
                    <a:pt x="787" y="1575"/>
                  </a:cubicBezTo>
                  <a:lnTo>
                    <a:pt x="787" y="1575"/>
                  </a:lnTo>
                  <a:lnTo>
                    <a:pt x="787" y="1575"/>
                  </a:lnTo>
                  <a:lnTo>
                    <a:pt x="787" y="1575"/>
                  </a:lnTo>
                  <a:cubicBezTo>
                    <a:pt x="352" y="1575"/>
                    <a:pt x="0" y="1222"/>
                    <a:pt x="0" y="787"/>
                  </a:cubicBezTo>
                  <a:lnTo>
                    <a:pt x="0" y="787"/>
                  </a:lnTo>
                  <a:close/>
                </a:path>
              </a:pathLst>
            </a:custGeom>
            <a:solidFill>
              <a:srgbClr val="5196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5" name="path"/>
            <p:cNvSpPr/>
            <p:nvPr/>
          </p:nvSpPr>
          <p:spPr>
            <a:xfrm>
              <a:off x="6069528" y="0"/>
              <a:ext cx="1133475" cy="1133475"/>
            </a:xfrm>
            <a:custGeom>
              <a:rect l="0" t="0" r="0" b="0"/>
              <a:pathLst>
                <a:path w="1785" h="1785">
                  <a:moveTo>
                    <a:pt x="0" y="892"/>
                  </a:moveTo>
                  <a:cubicBezTo>
                    <a:pt x="0" y="399"/>
                    <a:pt x="399" y="0"/>
                    <a:pt x="892" y="0"/>
                  </a:cubicBezTo>
                  <a:lnTo>
                    <a:pt x="892" y="0"/>
                  </a:lnTo>
                  <a:lnTo>
                    <a:pt x="892" y="0"/>
                  </a:lnTo>
                  <a:lnTo>
                    <a:pt x="892" y="0"/>
                  </a:lnTo>
                  <a:cubicBezTo>
                    <a:pt x="1385" y="0"/>
                    <a:pt x="1785" y="399"/>
                    <a:pt x="1785" y="892"/>
                  </a:cubicBezTo>
                  <a:lnTo>
                    <a:pt x="1785" y="892"/>
                  </a:lnTo>
                  <a:cubicBezTo>
                    <a:pt x="1785" y="892"/>
                    <a:pt x="1785" y="892"/>
                    <a:pt x="1785" y="892"/>
                  </a:cubicBezTo>
                  <a:lnTo>
                    <a:pt x="1785" y="892"/>
                  </a:lnTo>
                  <a:lnTo>
                    <a:pt x="1785" y="892"/>
                  </a:lnTo>
                  <a:lnTo>
                    <a:pt x="1785" y="892"/>
                  </a:lnTo>
                  <a:cubicBezTo>
                    <a:pt x="1785" y="1385"/>
                    <a:pt x="1385" y="1785"/>
                    <a:pt x="892" y="1785"/>
                  </a:cubicBezTo>
                  <a:lnTo>
                    <a:pt x="892" y="1785"/>
                  </a:lnTo>
                  <a:lnTo>
                    <a:pt x="892" y="1785"/>
                  </a:lnTo>
                  <a:lnTo>
                    <a:pt x="892" y="1785"/>
                  </a:lnTo>
                  <a:cubicBezTo>
                    <a:pt x="399" y="1785"/>
                    <a:pt x="0" y="1385"/>
                    <a:pt x="0" y="892"/>
                  </a:cubicBezTo>
                  <a:lnTo>
                    <a:pt x="0" y="892"/>
                  </a:lnTo>
                  <a:close/>
                </a:path>
              </a:pathLst>
            </a:custGeom>
            <a:solidFill>
              <a:srgbClr val="F4F7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6" name="path"/>
            <p:cNvSpPr/>
            <p:nvPr/>
          </p:nvSpPr>
          <p:spPr>
            <a:xfrm>
              <a:off x="6136203" y="66675"/>
              <a:ext cx="1000125" cy="1000125"/>
            </a:xfrm>
            <a:custGeom>
              <a:rect l="0" t="0" r="0" b="0"/>
              <a:pathLst>
                <a:path w="1575" h="1575">
                  <a:moveTo>
                    <a:pt x="0" y="787"/>
                  </a:moveTo>
                  <a:cubicBezTo>
                    <a:pt x="0" y="352"/>
                    <a:pt x="352" y="0"/>
                    <a:pt x="787" y="0"/>
                  </a:cubicBezTo>
                  <a:lnTo>
                    <a:pt x="787" y="0"/>
                  </a:lnTo>
                  <a:lnTo>
                    <a:pt x="787" y="0"/>
                  </a:lnTo>
                  <a:lnTo>
                    <a:pt x="787" y="0"/>
                  </a:lnTo>
                  <a:cubicBezTo>
                    <a:pt x="1222" y="0"/>
                    <a:pt x="1575" y="352"/>
                    <a:pt x="1575" y="787"/>
                  </a:cubicBezTo>
                  <a:lnTo>
                    <a:pt x="1575" y="787"/>
                  </a:lnTo>
                  <a:cubicBezTo>
                    <a:pt x="1575" y="787"/>
                    <a:pt x="1575" y="787"/>
                    <a:pt x="1575" y="787"/>
                  </a:cubicBezTo>
                  <a:lnTo>
                    <a:pt x="1575" y="787"/>
                  </a:lnTo>
                  <a:lnTo>
                    <a:pt x="1575" y="787"/>
                  </a:lnTo>
                  <a:lnTo>
                    <a:pt x="1575" y="787"/>
                  </a:lnTo>
                  <a:cubicBezTo>
                    <a:pt x="1575" y="1222"/>
                    <a:pt x="1222" y="1575"/>
                    <a:pt x="787" y="1575"/>
                  </a:cubicBezTo>
                  <a:lnTo>
                    <a:pt x="787" y="1575"/>
                  </a:lnTo>
                  <a:lnTo>
                    <a:pt x="787" y="1575"/>
                  </a:lnTo>
                  <a:lnTo>
                    <a:pt x="787" y="1575"/>
                  </a:lnTo>
                  <a:cubicBezTo>
                    <a:pt x="352" y="1575"/>
                    <a:pt x="0" y="1222"/>
                    <a:pt x="0" y="787"/>
                  </a:cubicBezTo>
                  <a:lnTo>
                    <a:pt x="0" y="787"/>
                  </a:lnTo>
                  <a:close/>
                </a:path>
              </a:pathLst>
            </a:custGeom>
            <a:solidFill>
              <a:srgbClr val="5196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7" name="path"/>
            <p:cNvSpPr/>
            <p:nvPr/>
          </p:nvSpPr>
          <p:spPr>
            <a:xfrm>
              <a:off x="9506020" y="0"/>
              <a:ext cx="1133475" cy="1133475"/>
            </a:xfrm>
            <a:custGeom>
              <a:rect l="0" t="0" r="0" b="0"/>
              <a:pathLst>
                <a:path w="1785" h="1785">
                  <a:moveTo>
                    <a:pt x="0" y="892"/>
                  </a:moveTo>
                  <a:cubicBezTo>
                    <a:pt x="0" y="399"/>
                    <a:pt x="399" y="0"/>
                    <a:pt x="892" y="0"/>
                  </a:cubicBezTo>
                  <a:lnTo>
                    <a:pt x="892" y="0"/>
                  </a:lnTo>
                  <a:lnTo>
                    <a:pt x="892" y="0"/>
                  </a:lnTo>
                  <a:lnTo>
                    <a:pt x="892" y="0"/>
                  </a:lnTo>
                  <a:cubicBezTo>
                    <a:pt x="1385" y="0"/>
                    <a:pt x="1785" y="399"/>
                    <a:pt x="1785" y="892"/>
                  </a:cubicBezTo>
                  <a:lnTo>
                    <a:pt x="1785" y="892"/>
                  </a:lnTo>
                  <a:cubicBezTo>
                    <a:pt x="1785" y="892"/>
                    <a:pt x="1785" y="892"/>
                    <a:pt x="1785" y="892"/>
                  </a:cubicBezTo>
                  <a:lnTo>
                    <a:pt x="1785" y="892"/>
                  </a:lnTo>
                  <a:lnTo>
                    <a:pt x="1784" y="892"/>
                  </a:lnTo>
                  <a:lnTo>
                    <a:pt x="1784" y="892"/>
                  </a:lnTo>
                  <a:cubicBezTo>
                    <a:pt x="1784" y="1385"/>
                    <a:pt x="1385" y="1785"/>
                    <a:pt x="892" y="1785"/>
                  </a:cubicBezTo>
                  <a:lnTo>
                    <a:pt x="892" y="1785"/>
                  </a:lnTo>
                  <a:lnTo>
                    <a:pt x="892" y="1785"/>
                  </a:lnTo>
                  <a:lnTo>
                    <a:pt x="892" y="1785"/>
                  </a:lnTo>
                  <a:cubicBezTo>
                    <a:pt x="399" y="1785"/>
                    <a:pt x="0" y="1385"/>
                    <a:pt x="0" y="892"/>
                  </a:cubicBezTo>
                  <a:lnTo>
                    <a:pt x="0" y="892"/>
                  </a:lnTo>
                  <a:close/>
                </a:path>
              </a:pathLst>
            </a:custGeom>
            <a:solidFill>
              <a:srgbClr val="F4F7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8" name="path"/>
            <p:cNvSpPr/>
            <p:nvPr/>
          </p:nvSpPr>
          <p:spPr>
            <a:xfrm>
              <a:off x="9572695" y="66675"/>
              <a:ext cx="1000125" cy="1000125"/>
            </a:xfrm>
            <a:custGeom>
              <a:rect l="0" t="0" r="0" b="0"/>
              <a:pathLst>
                <a:path w="1575" h="1575">
                  <a:moveTo>
                    <a:pt x="0" y="787"/>
                  </a:moveTo>
                  <a:cubicBezTo>
                    <a:pt x="0" y="352"/>
                    <a:pt x="352" y="0"/>
                    <a:pt x="787" y="0"/>
                  </a:cubicBezTo>
                  <a:lnTo>
                    <a:pt x="787" y="0"/>
                  </a:lnTo>
                  <a:lnTo>
                    <a:pt x="787" y="0"/>
                  </a:lnTo>
                  <a:lnTo>
                    <a:pt x="787" y="0"/>
                  </a:lnTo>
                  <a:cubicBezTo>
                    <a:pt x="1222" y="0"/>
                    <a:pt x="1575" y="352"/>
                    <a:pt x="1575" y="787"/>
                  </a:cubicBezTo>
                  <a:lnTo>
                    <a:pt x="1575" y="787"/>
                  </a:lnTo>
                  <a:cubicBezTo>
                    <a:pt x="1575" y="787"/>
                    <a:pt x="1575" y="787"/>
                    <a:pt x="1575" y="787"/>
                  </a:cubicBezTo>
                  <a:lnTo>
                    <a:pt x="1575" y="787"/>
                  </a:lnTo>
                  <a:lnTo>
                    <a:pt x="1574" y="787"/>
                  </a:lnTo>
                  <a:lnTo>
                    <a:pt x="1574" y="787"/>
                  </a:lnTo>
                  <a:cubicBezTo>
                    <a:pt x="1574" y="1222"/>
                    <a:pt x="1222" y="1575"/>
                    <a:pt x="787" y="1575"/>
                  </a:cubicBezTo>
                  <a:lnTo>
                    <a:pt x="787" y="1575"/>
                  </a:lnTo>
                  <a:lnTo>
                    <a:pt x="787" y="1575"/>
                  </a:lnTo>
                  <a:lnTo>
                    <a:pt x="787" y="1575"/>
                  </a:lnTo>
                  <a:cubicBezTo>
                    <a:pt x="352" y="1575"/>
                    <a:pt x="0" y="1222"/>
                    <a:pt x="0" y="787"/>
                  </a:cubicBezTo>
                  <a:lnTo>
                    <a:pt x="0" y="787"/>
                  </a:lnTo>
                  <a:close/>
                </a:path>
              </a:pathLst>
            </a:custGeom>
            <a:solidFill>
              <a:srgbClr val="5196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09" name="textbox 209"/>
          <p:cNvSpPr/>
          <p:nvPr/>
        </p:nvSpPr>
        <p:spPr>
          <a:xfrm>
            <a:off x="4820832" y="1754173"/>
            <a:ext cx="2838450" cy="28575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458"/>
              </a:lnSpc>
            </a:pPr>
            <a:endParaRPr lang="Arial" altLang="Arial" sz="100"/>
          </a:p>
          <a:p>
            <a:pPr algn="r" rtl="0" eaLnBrk="0">
              <a:lnSpc>
                <a:spcPct val="86000"/>
              </a:lnSpc>
            </a:pPr>
            <a:r>
              <a:rPr sz="3400" spc="7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DCEA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3400" spc="6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DCEA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 lang="Microsoft YaHei" altLang="Microsoft YaHei" sz="3400"/>
          </a:p>
          <a:p>
            <a:pPr algn="l" rtl="0" eaLnBrk="0">
              <a:lnSpc>
                <a:spcPct val="129000"/>
              </a:lnSpc>
            </a:pPr>
            <a:endParaRPr lang="Arial" altLang="Arial" sz="1000"/>
          </a:p>
          <a:p>
            <a:pPr algn="l" rtl="0" eaLnBrk="0">
              <a:lnSpc>
                <a:spcPct val="130000"/>
              </a:lnSpc>
            </a:pPr>
            <a:endParaRPr lang="Arial" altLang="Arial" sz="1000"/>
          </a:p>
          <a:p>
            <a:pPr marL="18386" algn="l" rtl="0" eaLnBrk="0">
              <a:lnSpc>
                <a:spcPct val="92000"/>
              </a:lnSpc>
              <a:spcBef>
                <a:spcPts val="696"/>
              </a:spcBef>
            </a:pPr>
            <a:r>
              <a:rPr sz="2300" spc="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428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学科背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428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景</a:t>
            </a:r>
            <a:endParaRPr lang="Microsoft YaHei" altLang="Microsoft YaHei" sz="2300"/>
          </a:p>
          <a:p>
            <a:pPr algn="l" rtl="0" eaLnBrk="0">
              <a:lnSpc>
                <a:spcPct val="121000"/>
              </a:lnSpc>
            </a:pPr>
            <a:endParaRPr lang="Arial" altLang="Arial" sz="1000"/>
          </a:p>
          <a:p>
            <a:pPr algn="l" rtl="0" eaLnBrk="0">
              <a:lnSpc>
                <a:spcPct val="122000"/>
              </a:lnSpc>
            </a:pPr>
            <a:endParaRPr lang="Arial" altLang="Arial" sz="1000"/>
          </a:p>
          <a:p>
            <a:pPr algn="l" rtl="0" eaLnBrk="0">
              <a:lnSpc>
                <a:spcPct val="122000"/>
              </a:lnSpc>
            </a:pPr>
            <a:endParaRPr lang="Arial" altLang="Arial" sz="1000"/>
          </a:p>
          <a:p>
            <a:pPr algn="l" rtl="0" eaLnBrk="0">
              <a:lnSpc>
                <a:spcPct val="126000"/>
              </a:lnSpc>
            </a:pPr>
            <a:endParaRPr lang="Arial" altLang="Arial" sz="300"/>
          </a:p>
          <a:p>
            <a:pPr marL="12700" indent="761" algn="l" rtl="0" eaLnBrk="0">
              <a:lnSpc>
                <a:spcPct val="141000"/>
              </a:lnSpc>
              <a:spcBef>
                <a:spcPts val="1"/>
              </a:spcBef>
            </a:pPr>
            <a:r>
              <a:rPr sz="1500" spc="-10">
                <a:solidFill>
                  <a:srgbClr val="00428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评审专</a:t>
            </a:r>
            <a:r>
              <a:rPr sz="1500" spc="0">
                <a:solidFill>
                  <a:srgbClr val="00428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家涵盖文学、理工、经管   </a:t>
            </a:r>
            <a:r>
              <a:rPr sz="1500" spc="-10">
                <a:solidFill>
                  <a:srgbClr val="00428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等多</a:t>
            </a:r>
            <a:r>
              <a:rPr sz="1500" spc="0">
                <a:solidFill>
                  <a:srgbClr val="00428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个学科领域，确保评审的全   </a:t>
            </a:r>
            <a:r>
              <a:rPr sz="1500" spc="-40">
                <a:solidFill>
                  <a:srgbClr val="00428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面性和专业性</a:t>
            </a:r>
            <a:r>
              <a:rPr sz="1500" spc="-30">
                <a:solidFill>
                  <a:srgbClr val="00428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210" name="textbox 210"/>
          <p:cNvSpPr/>
          <p:nvPr/>
        </p:nvSpPr>
        <p:spPr>
          <a:xfrm>
            <a:off x="8340446" y="1754173"/>
            <a:ext cx="2764789" cy="28575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458"/>
              </a:lnSpc>
            </a:pPr>
            <a:endParaRPr lang="Arial" altLang="Arial" sz="100"/>
          </a:p>
          <a:p>
            <a:pPr algn="r" rtl="0" eaLnBrk="0">
              <a:lnSpc>
                <a:spcPct val="86000"/>
              </a:lnSpc>
            </a:pPr>
            <a:r>
              <a:rPr sz="3400" spc="7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DCEA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3400" spc="6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DCEA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Microsoft YaHei" altLang="Microsoft YaHei" sz="3400"/>
          </a:p>
          <a:p>
            <a:pPr algn="l" rtl="0" eaLnBrk="0">
              <a:lnSpc>
                <a:spcPct val="131000"/>
              </a:lnSpc>
            </a:pPr>
            <a:endParaRPr lang="Arial" altLang="Arial" sz="1000"/>
          </a:p>
          <a:p>
            <a:pPr algn="l" rtl="0" eaLnBrk="0">
              <a:lnSpc>
                <a:spcPct val="131000"/>
              </a:lnSpc>
            </a:pPr>
            <a:endParaRPr lang="Arial" altLang="Arial" sz="1000"/>
          </a:p>
          <a:p>
            <a:pPr marL="14654" algn="l" rtl="0" eaLnBrk="0">
              <a:lnSpc>
                <a:spcPct val="91000"/>
              </a:lnSpc>
              <a:spcBef>
                <a:spcPts val="690"/>
              </a:spcBef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地域分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布</a:t>
            </a:r>
            <a:endParaRPr lang="Microsoft YaHei" altLang="Microsoft YaHei" sz="2300"/>
          </a:p>
          <a:p>
            <a:pPr algn="l" rtl="0" eaLnBrk="0">
              <a:lnSpc>
                <a:spcPct val="121000"/>
              </a:lnSpc>
            </a:pPr>
            <a:endParaRPr lang="Arial" altLang="Arial" sz="1000"/>
          </a:p>
          <a:p>
            <a:pPr algn="l" rtl="0" eaLnBrk="0">
              <a:lnSpc>
                <a:spcPct val="122000"/>
              </a:lnSpc>
            </a:pPr>
            <a:endParaRPr lang="Arial" altLang="Arial" sz="1000"/>
          </a:p>
          <a:p>
            <a:pPr algn="l" rtl="0" eaLnBrk="0">
              <a:lnSpc>
                <a:spcPct val="122000"/>
              </a:lnSpc>
            </a:pPr>
            <a:endParaRPr lang="Arial" altLang="Arial" sz="1000"/>
          </a:p>
          <a:p>
            <a:pPr algn="l" rtl="0" eaLnBrk="0">
              <a:lnSpc>
                <a:spcPct val="125000"/>
              </a:lnSpc>
            </a:pPr>
            <a:endParaRPr lang="Arial" altLang="Arial" sz="300"/>
          </a:p>
          <a:p>
            <a:pPr marL="12700" indent="571" algn="l" rtl="0" eaLnBrk="0">
              <a:lnSpc>
                <a:spcPct val="141000"/>
              </a:lnSpc>
              <a:spcBef>
                <a:spcPts val="2"/>
              </a:spcBef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评审专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家来自全国各地高校和科 </a:t>
            </a: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研机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构，保证评审的公正性和客 </a:t>
            </a:r>
            <a:r>
              <a:rPr sz="1500" spc="-7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观性。</a:t>
            </a:r>
            <a:endParaRPr lang="Microsoft YaHei" altLang="Microsoft YaHei" sz="1500"/>
          </a:p>
        </p:txBody>
      </p:sp>
      <p:sp>
        <p:nvSpPr>
          <p:cNvPr id="211" name="textbox 211"/>
          <p:cNvSpPr/>
          <p:nvPr/>
        </p:nvSpPr>
        <p:spPr>
          <a:xfrm>
            <a:off x="1288917" y="1752420"/>
            <a:ext cx="2639060" cy="12795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4959"/>
              </a:lnSpc>
            </a:pPr>
            <a:endParaRPr lang="Arial" altLang="Arial" sz="100"/>
          </a:p>
          <a:p>
            <a:pPr algn="r" rtl="0" eaLnBrk="0">
              <a:lnSpc>
                <a:spcPct val="86000"/>
              </a:lnSpc>
            </a:pPr>
            <a:r>
              <a:rPr sz="3400" spc="7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DCEA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3400" spc="6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DCEA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Microsoft YaHei" altLang="Microsoft YaHei" sz="3400"/>
          </a:p>
          <a:p>
            <a:pPr algn="l" rtl="0" eaLnBrk="0">
              <a:lnSpc>
                <a:spcPct val="130000"/>
              </a:lnSpc>
            </a:pPr>
            <a:endParaRPr lang="Arial" altLang="Arial" sz="1000"/>
          </a:p>
          <a:p>
            <a:pPr algn="l" rtl="0" eaLnBrk="0">
              <a:lnSpc>
                <a:spcPct val="130000"/>
              </a:lnSpc>
            </a:pPr>
            <a:endParaRPr lang="Arial" altLang="Arial" sz="1000"/>
          </a:p>
          <a:p>
            <a:pPr algn="l" rtl="0" eaLnBrk="0">
              <a:lnSpc>
                <a:spcPct val="115000"/>
              </a:lnSpc>
            </a:pPr>
            <a:endParaRPr lang="Arial" altLang="Arial" sz="500"/>
          </a:p>
          <a:p>
            <a:pPr marL="12700" algn="l" rtl="0" eaLnBrk="0">
              <a:lnSpc>
                <a:spcPct val="92000"/>
              </a:lnSpc>
              <a:spcBef>
                <a:spcPts val="2"/>
              </a:spcBef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专家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数量</a:t>
            </a:r>
            <a:endParaRPr lang="Microsoft YaHei" altLang="Microsoft YaHei" sz="2300"/>
          </a:p>
        </p:txBody>
      </p:sp>
      <p:sp>
        <p:nvSpPr>
          <p:cNvPr id="212" name="textbox 212"/>
          <p:cNvSpPr/>
          <p:nvPr/>
        </p:nvSpPr>
        <p:spPr>
          <a:xfrm>
            <a:off x="442263" y="318468"/>
            <a:ext cx="4218304" cy="50419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20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4"/>
              </a:spcBef>
              <a:tabLst>
                <a:tab pos="783590"/>
              </a:tabLst>
            </a:pPr>
            <a:r>
              <a:rPr sz="3000" spc="0"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评审专家组成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及分布</a:t>
            </a:r>
            <a:endParaRPr lang="Microsoft YaHei" altLang="Microsoft YaHei" sz="3000"/>
          </a:p>
        </p:txBody>
      </p:sp>
      <p:grpSp>
        <p:nvGrpSpPr>
          <p:cNvPr id="58" name="group 58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213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4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84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5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84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6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84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7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84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8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9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84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0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84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1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84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2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84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3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4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84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5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84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6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84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7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84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8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9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84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0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84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1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84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2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84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33" name="textbox 233"/>
          <p:cNvSpPr/>
          <p:nvPr/>
        </p:nvSpPr>
        <p:spPr>
          <a:xfrm>
            <a:off x="1284965" y="3737340"/>
            <a:ext cx="2744470" cy="5334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2209"/>
              </a:lnSpc>
            </a:pPr>
            <a:endParaRPr lang="Arial" altLang="Arial" sz="100"/>
          </a:p>
          <a:p>
            <a:pPr marL="12700" algn="l" rtl="0" eaLnBrk="0">
              <a:lnSpc>
                <a:spcPct val="83000"/>
              </a:lnSpc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共邀请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XX位评审专家参与本次盲</a:t>
            </a:r>
            <a:endParaRPr lang="Microsoft YaHei" altLang="Microsoft YaHei" sz="1500"/>
          </a:p>
          <a:p>
            <a:pPr marL="19558" algn="l" rtl="0" eaLnBrk="0">
              <a:lnSpc>
                <a:spcPts val="2506"/>
              </a:lnSpc>
            </a:pPr>
            <a:r>
              <a:rPr sz="1300" spc="-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审。</a:t>
            </a:r>
            <a:endParaRPr lang="Microsoft YaHei" altLang="Microsoft YaHei" sz="1300"/>
          </a:p>
        </p:txBody>
      </p:sp>
      <p:sp>
        <p:nvSpPr>
          <p:cNvPr id="234" name="rect"/>
          <p:cNvSpPr/>
          <p:nvPr/>
        </p:nvSpPr>
        <p:spPr>
          <a:xfrm>
            <a:off x="454962" y="6318934"/>
            <a:ext cx="805750" cy="122999"/>
          </a:xfrm>
          <a:prstGeom prst="rect">
            <a:avLst/>
          </a:prstGeom>
          <a:solidFill>
            <a:srgbClr val="5196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35" name="rect"/>
          <p:cNvSpPr/>
          <p:nvPr/>
        </p:nvSpPr>
        <p:spPr>
          <a:xfrm>
            <a:off x="1209342" y="6386020"/>
            <a:ext cx="10991852" cy="14288"/>
          </a:xfrm>
          <a:prstGeom prst="rect">
            <a:avLst/>
          </a:prstGeom>
          <a:solidFill>
            <a:srgbClr val="5196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6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9EFFD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37" name="textbox 237"/>
          <p:cNvSpPr/>
          <p:nvPr/>
        </p:nvSpPr>
        <p:spPr>
          <a:xfrm>
            <a:off x="5762938" y="1491105"/>
            <a:ext cx="5547995" cy="407098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1948"/>
              </a:lnSpc>
            </a:pPr>
            <a:endParaRPr lang="Arial" altLang="Arial" sz="100"/>
          </a:p>
          <a:p>
            <a:pPr marL="16214" algn="l" rtl="0" eaLnBrk="0">
              <a:lnSpc>
                <a:spcPct val="91000"/>
              </a:lnSpc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评审</a:t>
            </a:r>
            <a:r>
              <a:rPr sz="2300" spc="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程</a:t>
            </a:r>
            <a:endParaRPr lang="Microsoft YaHei" altLang="Microsoft YaHei" sz="2300"/>
          </a:p>
          <a:p>
            <a:pPr marL="13080" indent="571" algn="l" rtl="0" eaLnBrk="0">
              <a:lnSpc>
                <a:spcPct val="122000"/>
              </a:lnSpc>
              <a:spcBef>
                <a:spcPts val="1103"/>
              </a:spcBef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本次盲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审采用线上评审系统，实现论文提交、分配、评审、反馈等 </a:t>
            </a:r>
            <a:r>
              <a:rPr sz="1500" spc="-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全流程线上操</a:t>
            </a:r>
            <a:r>
              <a:rPr sz="15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作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  <a:p>
            <a:pPr algn="l" rtl="0" eaLnBrk="0">
              <a:lnSpc>
                <a:spcPct val="118000"/>
              </a:lnSpc>
            </a:pPr>
            <a:endParaRPr lang="Arial" altLang="Arial" sz="1000"/>
          </a:p>
          <a:p>
            <a:pPr algn="l" rtl="0" eaLnBrk="0">
              <a:lnSpc>
                <a:spcPct val="118000"/>
              </a:lnSpc>
            </a:pPr>
            <a:endParaRPr lang="Arial" altLang="Arial" sz="1000"/>
          </a:p>
          <a:p>
            <a:pPr algn="l" rtl="0" eaLnBrk="0">
              <a:lnSpc>
                <a:spcPct val="119000"/>
              </a:lnSpc>
            </a:pPr>
            <a:endParaRPr lang="Arial" altLang="Arial" sz="1000"/>
          </a:p>
          <a:p>
            <a:pPr marL="16214" algn="l" rtl="0" eaLnBrk="0">
              <a:lnSpc>
                <a:spcPct val="92000"/>
              </a:lnSpc>
              <a:spcBef>
                <a:spcPts val="693"/>
              </a:spcBef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评审</a:t>
            </a:r>
            <a:r>
              <a:rPr sz="2300" spc="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标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准</a:t>
            </a:r>
            <a:endParaRPr lang="Microsoft YaHei" altLang="Microsoft YaHei" sz="2300"/>
          </a:p>
          <a:p>
            <a:pPr marL="12700" indent="952" algn="l" rtl="0" eaLnBrk="0">
              <a:lnSpc>
                <a:spcPct val="122000"/>
              </a:lnSpc>
              <a:spcBef>
                <a:spcPts val="1098"/>
              </a:spcBef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评审专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家根据论文质量、创新性、实用性等方面进行综合评价，确 </a:t>
            </a:r>
            <a:r>
              <a:rPr sz="15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保评审结果的准确性</a:t>
            </a:r>
            <a:r>
              <a:rPr sz="15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和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公正性。</a:t>
            </a:r>
            <a:endParaRPr lang="Microsoft YaHei" altLang="Microsoft YaHei" sz="1500"/>
          </a:p>
          <a:p>
            <a:pPr algn="l" rtl="0" eaLnBrk="0">
              <a:lnSpc>
                <a:spcPct val="119000"/>
              </a:lnSpc>
            </a:pPr>
            <a:endParaRPr lang="Arial" altLang="Arial" sz="1000"/>
          </a:p>
          <a:p>
            <a:pPr algn="l" rtl="0" eaLnBrk="0">
              <a:lnSpc>
                <a:spcPct val="119000"/>
              </a:lnSpc>
            </a:pPr>
            <a:endParaRPr lang="Arial" altLang="Arial" sz="1000"/>
          </a:p>
          <a:p>
            <a:pPr algn="l" rtl="0" eaLnBrk="0">
              <a:lnSpc>
                <a:spcPct val="120000"/>
              </a:lnSpc>
            </a:pPr>
            <a:endParaRPr lang="Arial" altLang="Arial" sz="1000"/>
          </a:p>
          <a:p>
            <a:pPr marL="16214" algn="l" rtl="0" eaLnBrk="0">
              <a:lnSpc>
                <a:spcPct val="92000"/>
              </a:lnSpc>
              <a:spcBef>
                <a:spcPts val="691"/>
              </a:spcBef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评审</a:t>
            </a:r>
            <a:r>
              <a:rPr sz="2300" spc="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时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间</a:t>
            </a:r>
            <a:endParaRPr lang="Microsoft YaHei" altLang="Microsoft YaHei" sz="2300"/>
          </a:p>
          <a:p>
            <a:pPr algn="l" rtl="0" eaLnBrk="0">
              <a:lnSpc>
                <a:spcPct val="103000"/>
              </a:lnSpc>
            </a:pPr>
            <a:endParaRPr lang="Arial" altLang="Arial" sz="1000"/>
          </a:p>
          <a:p>
            <a:pPr algn="l" rtl="0" eaLnBrk="0">
              <a:lnSpc>
                <a:spcPct val="126000"/>
              </a:lnSpc>
            </a:pPr>
            <a:endParaRPr lang="Arial" altLang="Arial" sz="300"/>
          </a:p>
          <a:p>
            <a:pPr marL="13652" algn="l" rtl="0" eaLnBrk="0">
              <a:lnSpc>
                <a:spcPct val="91000"/>
              </a:lnSpc>
            </a:pPr>
            <a:r>
              <a:rPr sz="1500" spc="-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评审专家在规定时间内完成评审任务，保证评审进度的高</a:t>
            </a:r>
            <a:r>
              <a:rPr sz="15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效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性。</a:t>
            </a:r>
            <a:endParaRPr lang="Microsoft YaHei" altLang="Microsoft YaHei" sz="1500"/>
          </a:p>
        </p:txBody>
      </p:sp>
      <p:grpSp>
        <p:nvGrpSpPr>
          <p:cNvPr id="60" name="group 60"/>
          <p:cNvGrpSpPr/>
          <p:nvPr/>
        </p:nvGrpSpPr>
        <p:grpSpPr>
          <a:xfrm rot="21600000">
            <a:off x="937356" y="2491844"/>
            <a:ext cx="2714939" cy="2423383"/>
            <a:chExt cx="2714939" cy="2423383"/>
          </a:xfrm>
        </p:grpSpPr>
        <p:sp>
          <p:nvSpPr>
            <p:cNvPr id="238" name="path"/>
            <p:cNvSpPr/>
            <p:nvPr/>
          </p:nvSpPr>
          <p:spPr>
            <a:xfrm>
              <a:off x="33182" y="38100"/>
              <a:ext cx="2648573" cy="2347183"/>
            </a:xfrm>
            <a:custGeom>
              <a:rect l="0" t="0" r="0" b="0"/>
              <a:pathLst>
                <a:path w="4170" h="3696">
                  <a:moveTo>
                    <a:pt x="0" y="1848"/>
                  </a:moveTo>
                  <a:lnTo>
                    <a:pt x="1042" y="0"/>
                  </a:lnTo>
                  <a:lnTo>
                    <a:pt x="3128" y="0"/>
                  </a:lnTo>
                  <a:lnTo>
                    <a:pt x="4170" y="1848"/>
                  </a:lnTo>
                  <a:lnTo>
                    <a:pt x="3128" y="3696"/>
                  </a:lnTo>
                  <a:lnTo>
                    <a:pt x="1042" y="3696"/>
                  </a:lnTo>
                  <a:lnTo>
                    <a:pt x="0" y="1848"/>
                  </a:lnTo>
                  <a:close/>
                </a:path>
              </a:pathLst>
            </a:custGeom>
            <a:solidFill>
              <a:srgbClr val="F4F7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9" name="path"/>
            <p:cNvSpPr/>
            <p:nvPr/>
          </p:nvSpPr>
          <p:spPr>
            <a:xfrm>
              <a:off x="0" y="0"/>
              <a:ext cx="2714939" cy="2423383"/>
            </a:xfrm>
            <a:custGeom>
              <a:rect l="0" t="0" r="0" b="0"/>
              <a:pathLst>
                <a:path w="4275" h="3816">
                  <a:moveTo>
                    <a:pt x="52" y="1908"/>
                  </a:moveTo>
                  <a:lnTo>
                    <a:pt x="1095" y="60"/>
                  </a:lnTo>
                  <a:lnTo>
                    <a:pt x="3180" y="60"/>
                  </a:lnTo>
                  <a:lnTo>
                    <a:pt x="4223" y="1908"/>
                  </a:lnTo>
                  <a:lnTo>
                    <a:pt x="3180" y="3756"/>
                  </a:lnTo>
                  <a:lnTo>
                    <a:pt x="1095" y="3756"/>
                  </a:lnTo>
                  <a:lnTo>
                    <a:pt x="52" y="1908"/>
                  </a:lnTo>
                  <a:close/>
                </a:path>
              </a:pathLst>
            </a:custGeom>
            <a:noFill/>
            <a:ln w="76200" cap="flat">
              <a:solidFill>
                <a:srgbClr val="0084FF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0" name="path"/>
            <p:cNvSpPr/>
            <p:nvPr/>
          </p:nvSpPr>
          <p:spPr>
            <a:xfrm>
              <a:off x="718159" y="509509"/>
              <a:ext cx="1278621" cy="1195189"/>
            </a:xfrm>
            <a:custGeom>
              <a:rect l="0" t="0" r="0" b="0"/>
              <a:pathLst>
                <a:path w="2013" h="1882">
                  <a:moveTo>
                    <a:pt x="0" y="564"/>
                  </a:moveTo>
                  <a:lnTo>
                    <a:pt x="1006" y="0"/>
                  </a:lnTo>
                  <a:lnTo>
                    <a:pt x="2013" y="564"/>
                  </a:lnTo>
                  <a:lnTo>
                    <a:pt x="2013" y="752"/>
                  </a:lnTo>
                  <a:lnTo>
                    <a:pt x="0" y="752"/>
                  </a:lnTo>
                  <a:lnTo>
                    <a:pt x="0" y="564"/>
                  </a:lnTo>
                  <a:close/>
                  <a:moveTo>
                    <a:pt x="0" y="1693"/>
                  </a:moveTo>
                  <a:lnTo>
                    <a:pt x="2013" y="1693"/>
                  </a:lnTo>
                  <a:lnTo>
                    <a:pt x="2013" y="1882"/>
                  </a:lnTo>
                  <a:lnTo>
                    <a:pt x="0" y="1882"/>
                  </a:lnTo>
                  <a:lnTo>
                    <a:pt x="0" y="1693"/>
                  </a:lnTo>
                  <a:close/>
                  <a:moveTo>
                    <a:pt x="201" y="1505"/>
                  </a:moveTo>
                  <a:lnTo>
                    <a:pt x="1812" y="1505"/>
                  </a:lnTo>
                  <a:lnTo>
                    <a:pt x="1812" y="1693"/>
                  </a:lnTo>
                  <a:lnTo>
                    <a:pt x="201" y="1693"/>
                  </a:lnTo>
                  <a:lnTo>
                    <a:pt x="201" y="1505"/>
                  </a:lnTo>
                  <a:close/>
                  <a:moveTo>
                    <a:pt x="201" y="752"/>
                  </a:moveTo>
                  <a:lnTo>
                    <a:pt x="604" y="752"/>
                  </a:lnTo>
                  <a:lnTo>
                    <a:pt x="604" y="1505"/>
                  </a:lnTo>
                  <a:lnTo>
                    <a:pt x="201" y="1505"/>
                  </a:lnTo>
                  <a:lnTo>
                    <a:pt x="201" y="752"/>
                  </a:lnTo>
                  <a:close/>
                  <a:moveTo>
                    <a:pt x="805" y="752"/>
                  </a:moveTo>
                  <a:lnTo>
                    <a:pt x="1208" y="752"/>
                  </a:lnTo>
                  <a:lnTo>
                    <a:pt x="1208" y="1505"/>
                  </a:lnTo>
                  <a:lnTo>
                    <a:pt x="805" y="1505"/>
                  </a:lnTo>
                  <a:lnTo>
                    <a:pt x="805" y="752"/>
                  </a:lnTo>
                  <a:close/>
                  <a:moveTo>
                    <a:pt x="1409" y="752"/>
                  </a:moveTo>
                  <a:lnTo>
                    <a:pt x="1812" y="752"/>
                  </a:lnTo>
                  <a:lnTo>
                    <a:pt x="1812" y="1505"/>
                  </a:lnTo>
                  <a:lnTo>
                    <a:pt x="1409" y="1505"/>
                  </a:lnTo>
                  <a:lnTo>
                    <a:pt x="1409" y="752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41" name="textbox 241"/>
          <p:cNvSpPr/>
          <p:nvPr/>
        </p:nvSpPr>
        <p:spPr>
          <a:xfrm>
            <a:off x="442263" y="318468"/>
            <a:ext cx="3075304" cy="50291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22000"/>
              </a:lnSpc>
            </a:pPr>
            <a:endParaRPr lang="Arial" altLang="Arial" sz="400"/>
          </a:p>
          <a:p>
            <a:pPr marL="528275" algn="l" rtl="0" eaLnBrk="0">
              <a:lnSpc>
                <a:spcPct val="90000"/>
              </a:lnSpc>
              <a:spcBef>
                <a:spcPts val="3"/>
              </a:spcBef>
              <a:tabLst>
                <a:tab pos="783590"/>
              </a:tabLst>
            </a:pPr>
            <a:r>
              <a:rPr sz="3000" spc="0"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评审过程回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顾</a:t>
            </a:r>
            <a:endParaRPr lang="Microsoft YaHei" altLang="Microsoft YaHei" sz="3000"/>
          </a:p>
        </p:txBody>
      </p:sp>
      <p:grpSp>
        <p:nvGrpSpPr>
          <p:cNvPr id="62" name="group 62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242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3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84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4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84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5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84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6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84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7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8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84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9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84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0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84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1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84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2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3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84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4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84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5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84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6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84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7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8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84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9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84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0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84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1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84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64" name="group 64"/>
          <p:cNvGrpSpPr/>
          <p:nvPr/>
        </p:nvGrpSpPr>
        <p:grpSpPr>
          <a:xfrm rot="21600000">
            <a:off x="4482091" y="4861533"/>
            <a:ext cx="810236" cy="810236"/>
            <a:chExt cx="810236" cy="810236"/>
          </a:xfrm>
        </p:grpSpPr>
        <p:sp>
          <p:nvSpPr>
            <p:cNvPr id="262" name="path"/>
            <p:cNvSpPr/>
            <p:nvPr/>
          </p:nvSpPr>
          <p:spPr>
            <a:xfrm>
              <a:off x="0" y="0"/>
              <a:ext cx="810236" cy="810236"/>
            </a:xfrm>
            <a:custGeom>
              <a:rect l="0" t="0" r="0" b="0"/>
              <a:pathLst>
                <a:path w="1275" h="1275">
                  <a:moveTo>
                    <a:pt x="0" y="637"/>
                  </a:moveTo>
                  <a:cubicBezTo>
                    <a:pt x="0" y="285"/>
                    <a:pt x="285" y="0"/>
                    <a:pt x="637" y="0"/>
                  </a:cubicBezTo>
                  <a:lnTo>
                    <a:pt x="637" y="0"/>
                  </a:lnTo>
                  <a:lnTo>
                    <a:pt x="637" y="0"/>
                  </a:lnTo>
                  <a:lnTo>
                    <a:pt x="637" y="0"/>
                  </a:lnTo>
                  <a:cubicBezTo>
                    <a:pt x="990" y="0"/>
                    <a:pt x="1275" y="285"/>
                    <a:pt x="1275" y="637"/>
                  </a:cubicBezTo>
                  <a:lnTo>
                    <a:pt x="1275" y="637"/>
                  </a:lnTo>
                  <a:cubicBezTo>
                    <a:pt x="1275" y="637"/>
                    <a:pt x="1275" y="637"/>
                    <a:pt x="1275" y="637"/>
                  </a:cubicBezTo>
                  <a:lnTo>
                    <a:pt x="1275" y="637"/>
                  </a:lnTo>
                  <a:lnTo>
                    <a:pt x="1275" y="637"/>
                  </a:lnTo>
                  <a:lnTo>
                    <a:pt x="1275" y="637"/>
                  </a:lnTo>
                  <a:cubicBezTo>
                    <a:pt x="1275" y="990"/>
                    <a:pt x="990" y="1275"/>
                    <a:pt x="637" y="1275"/>
                  </a:cubicBezTo>
                  <a:lnTo>
                    <a:pt x="637" y="1275"/>
                  </a:lnTo>
                  <a:cubicBezTo>
                    <a:pt x="285" y="1275"/>
                    <a:pt x="0" y="990"/>
                    <a:pt x="0" y="637"/>
                  </a:cubicBezTo>
                  <a:lnTo>
                    <a:pt x="0" y="637"/>
                  </a:lnTo>
                  <a:close/>
                </a:path>
              </a:pathLst>
            </a:custGeom>
            <a:solidFill>
              <a:srgbClr val="8F98EC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3" name="path"/>
            <p:cNvSpPr/>
            <p:nvPr/>
          </p:nvSpPr>
          <p:spPr>
            <a:xfrm>
              <a:off x="191089" y="189515"/>
              <a:ext cx="428041" cy="431208"/>
            </a:xfrm>
            <a:custGeom>
              <a:rect l="0" t="0" r="0" b="0"/>
              <a:pathLst>
                <a:path w="674" h="679">
                  <a:moveTo>
                    <a:pt x="444" y="339"/>
                  </a:moveTo>
                  <a:cubicBezTo>
                    <a:pt x="444" y="163"/>
                    <a:pt x="535" y="65"/>
                    <a:pt x="535" y="65"/>
                  </a:cubicBezTo>
                  <a:lnTo>
                    <a:pt x="535" y="65"/>
                  </a:lnTo>
                  <a:cubicBezTo>
                    <a:pt x="535" y="65"/>
                    <a:pt x="455" y="0"/>
                    <a:pt x="335" y="0"/>
                  </a:cubicBezTo>
                  <a:lnTo>
                    <a:pt x="335" y="0"/>
                  </a:lnTo>
                  <a:cubicBezTo>
                    <a:pt x="215" y="0"/>
                    <a:pt x="135" y="65"/>
                    <a:pt x="135" y="65"/>
                  </a:cubicBezTo>
                  <a:lnTo>
                    <a:pt x="135" y="65"/>
                  </a:lnTo>
                  <a:cubicBezTo>
                    <a:pt x="135" y="65"/>
                    <a:pt x="228" y="140"/>
                    <a:pt x="228" y="339"/>
                  </a:cubicBezTo>
                  <a:lnTo>
                    <a:pt x="228" y="339"/>
                  </a:lnTo>
                  <a:cubicBezTo>
                    <a:pt x="228" y="531"/>
                    <a:pt x="135" y="613"/>
                    <a:pt x="135" y="613"/>
                  </a:cubicBezTo>
                  <a:lnTo>
                    <a:pt x="135" y="613"/>
                  </a:lnTo>
                  <a:cubicBezTo>
                    <a:pt x="135" y="613"/>
                    <a:pt x="231" y="679"/>
                    <a:pt x="335" y="679"/>
                  </a:cubicBezTo>
                  <a:lnTo>
                    <a:pt x="335" y="679"/>
                  </a:lnTo>
                  <a:cubicBezTo>
                    <a:pt x="441" y="679"/>
                    <a:pt x="535" y="613"/>
                    <a:pt x="535" y="613"/>
                  </a:cubicBezTo>
                  <a:lnTo>
                    <a:pt x="535" y="613"/>
                  </a:lnTo>
                  <a:cubicBezTo>
                    <a:pt x="535" y="613"/>
                    <a:pt x="444" y="528"/>
                    <a:pt x="444" y="339"/>
                  </a:cubicBezTo>
                  <a:moveTo>
                    <a:pt x="112" y="83"/>
                  </a:moveTo>
                  <a:cubicBezTo>
                    <a:pt x="112" y="83"/>
                    <a:pt x="0" y="151"/>
                    <a:pt x="0" y="340"/>
                  </a:cubicBezTo>
                  <a:lnTo>
                    <a:pt x="0" y="340"/>
                  </a:lnTo>
                  <a:cubicBezTo>
                    <a:pt x="0" y="529"/>
                    <a:pt x="114" y="591"/>
                    <a:pt x="114" y="591"/>
                  </a:cubicBezTo>
                  <a:lnTo>
                    <a:pt x="114" y="591"/>
                  </a:lnTo>
                  <a:cubicBezTo>
                    <a:pt x="114" y="591"/>
                    <a:pt x="197" y="529"/>
                    <a:pt x="197" y="340"/>
                  </a:cubicBezTo>
                  <a:lnTo>
                    <a:pt x="197" y="340"/>
                  </a:lnTo>
                  <a:cubicBezTo>
                    <a:pt x="197" y="151"/>
                    <a:pt x="112" y="83"/>
                    <a:pt x="112" y="83"/>
                  </a:cubicBezTo>
                  <a:moveTo>
                    <a:pt x="558" y="88"/>
                  </a:moveTo>
                  <a:cubicBezTo>
                    <a:pt x="558" y="88"/>
                    <a:pt x="473" y="151"/>
                    <a:pt x="473" y="340"/>
                  </a:cubicBezTo>
                  <a:lnTo>
                    <a:pt x="473" y="340"/>
                  </a:lnTo>
                  <a:cubicBezTo>
                    <a:pt x="473" y="529"/>
                    <a:pt x="557" y="591"/>
                    <a:pt x="557" y="591"/>
                  </a:cubicBezTo>
                  <a:lnTo>
                    <a:pt x="557" y="591"/>
                  </a:lnTo>
                  <a:cubicBezTo>
                    <a:pt x="557" y="591"/>
                    <a:pt x="674" y="529"/>
                    <a:pt x="674" y="340"/>
                  </a:cubicBezTo>
                  <a:lnTo>
                    <a:pt x="674" y="340"/>
                  </a:lnTo>
                  <a:cubicBezTo>
                    <a:pt x="674" y="151"/>
                    <a:pt x="558" y="88"/>
                    <a:pt x="558" y="8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66" name="group 66"/>
          <p:cNvGrpSpPr/>
          <p:nvPr/>
        </p:nvGrpSpPr>
        <p:grpSpPr>
          <a:xfrm rot="21600000">
            <a:off x="4482091" y="1560134"/>
            <a:ext cx="810236" cy="810236"/>
            <a:chExt cx="810236" cy="810236"/>
          </a:xfrm>
        </p:grpSpPr>
        <p:sp>
          <p:nvSpPr>
            <p:cNvPr id="264" name="path"/>
            <p:cNvSpPr/>
            <p:nvPr/>
          </p:nvSpPr>
          <p:spPr>
            <a:xfrm>
              <a:off x="0" y="0"/>
              <a:ext cx="810236" cy="810236"/>
            </a:xfrm>
            <a:custGeom>
              <a:rect l="0" t="0" r="0" b="0"/>
              <a:pathLst>
                <a:path w="1275" h="1275">
                  <a:moveTo>
                    <a:pt x="0" y="637"/>
                  </a:moveTo>
                  <a:cubicBezTo>
                    <a:pt x="0" y="285"/>
                    <a:pt x="285" y="0"/>
                    <a:pt x="637" y="0"/>
                  </a:cubicBezTo>
                  <a:lnTo>
                    <a:pt x="637" y="0"/>
                  </a:lnTo>
                  <a:lnTo>
                    <a:pt x="637" y="0"/>
                  </a:lnTo>
                  <a:lnTo>
                    <a:pt x="637" y="0"/>
                  </a:lnTo>
                  <a:cubicBezTo>
                    <a:pt x="990" y="0"/>
                    <a:pt x="1275" y="285"/>
                    <a:pt x="1275" y="637"/>
                  </a:cubicBezTo>
                  <a:lnTo>
                    <a:pt x="1275" y="637"/>
                  </a:lnTo>
                  <a:cubicBezTo>
                    <a:pt x="1275" y="637"/>
                    <a:pt x="1275" y="637"/>
                    <a:pt x="1275" y="637"/>
                  </a:cubicBezTo>
                  <a:lnTo>
                    <a:pt x="1275" y="637"/>
                  </a:lnTo>
                  <a:lnTo>
                    <a:pt x="1275" y="637"/>
                  </a:lnTo>
                  <a:lnTo>
                    <a:pt x="1275" y="637"/>
                  </a:lnTo>
                  <a:cubicBezTo>
                    <a:pt x="1275" y="990"/>
                    <a:pt x="990" y="1275"/>
                    <a:pt x="637" y="1275"/>
                  </a:cubicBezTo>
                  <a:lnTo>
                    <a:pt x="637" y="1275"/>
                  </a:lnTo>
                  <a:cubicBezTo>
                    <a:pt x="285" y="1275"/>
                    <a:pt x="0" y="990"/>
                    <a:pt x="0" y="637"/>
                  </a:cubicBezTo>
                  <a:lnTo>
                    <a:pt x="0" y="637"/>
                  </a:lnTo>
                  <a:close/>
                </a:path>
              </a:pathLst>
            </a:custGeom>
            <a:solidFill>
              <a:srgbClr val="5196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5" name="path"/>
            <p:cNvSpPr/>
            <p:nvPr/>
          </p:nvSpPr>
          <p:spPr>
            <a:xfrm>
              <a:off x="214512" y="233174"/>
              <a:ext cx="345125" cy="344617"/>
            </a:xfrm>
            <a:custGeom>
              <a:rect l="0" t="0" r="0" b="0"/>
              <a:pathLst>
                <a:path w="543" h="542">
                  <a:moveTo>
                    <a:pt x="316" y="209"/>
                  </a:moveTo>
                  <a:cubicBezTo>
                    <a:pt x="328" y="167"/>
                    <a:pt x="323" y="121"/>
                    <a:pt x="301" y="83"/>
                  </a:cubicBezTo>
                  <a:lnTo>
                    <a:pt x="301" y="83"/>
                  </a:lnTo>
                  <a:cubicBezTo>
                    <a:pt x="301" y="84"/>
                    <a:pt x="84" y="303"/>
                    <a:pt x="82" y="302"/>
                  </a:cubicBezTo>
                  <a:lnTo>
                    <a:pt x="82" y="302"/>
                  </a:lnTo>
                  <a:cubicBezTo>
                    <a:pt x="120" y="324"/>
                    <a:pt x="166" y="330"/>
                    <a:pt x="207" y="319"/>
                  </a:cubicBezTo>
                  <a:lnTo>
                    <a:pt x="207" y="319"/>
                  </a:lnTo>
                  <a:cubicBezTo>
                    <a:pt x="207" y="318"/>
                    <a:pt x="315" y="209"/>
                    <a:pt x="316" y="209"/>
                  </a:cubicBezTo>
                  <a:moveTo>
                    <a:pt x="277" y="48"/>
                  </a:moveTo>
                  <a:cubicBezTo>
                    <a:pt x="248" y="19"/>
                    <a:pt x="206" y="0"/>
                    <a:pt x="162" y="0"/>
                  </a:cubicBezTo>
                  <a:lnTo>
                    <a:pt x="162" y="0"/>
                  </a:lnTo>
                  <a:cubicBezTo>
                    <a:pt x="72" y="0"/>
                    <a:pt x="0" y="72"/>
                    <a:pt x="0" y="162"/>
                  </a:cubicBezTo>
                  <a:lnTo>
                    <a:pt x="0" y="162"/>
                  </a:lnTo>
                  <a:cubicBezTo>
                    <a:pt x="0" y="206"/>
                    <a:pt x="19" y="248"/>
                    <a:pt x="48" y="278"/>
                  </a:cubicBezTo>
                  <a:lnTo>
                    <a:pt x="48" y="278"/>
                  </a:lnTo>
                  <a:cubicBezTo>
                    <a:pt x="48" y="278"/>
                    <a:pt x="276" y="50"/>
                    <a:pt x="277" y="48"/>
                  </a:cubicBezTo>
                  <a:moveTo>
                    <a:pt x="507" y="480"/>
                  </a:moveTo>
                  <a:cubicBezTo>
                    <a:pt x="507" y="480"/>
                    <a:pt x="512" y="434"/>
                    <a:pt x="499" y="421"/>
                  </a:cubicBezTo>
                  <a:lnTo>
                    <a:pt x="499" y="421"/>
                  </a:lnTo>
                  <a:cubicBezTo>
                    <a:pt x="498" y="420"/>
                    <a:pt x="346" y="235"/>
                    <a:pt x="346" y="235"/>
                  </a:cubicBezTo>
                  <a:lnTo>
                    <a:pt x="346" y="235"/>
                  </a:lnTo>
                  <a:lnTo>
                    <a:pt x="234" y="347"/>
                  </a:lnTo>
                  <a:lnTo>
                    <a:pt x="419" y="501"/>
                  </a:lnTo>
                  <a:lnTo>
                    <a:pt x="419" y="501"/>
                  </a:lnTo>
                  <a:cubicBezTo>
                    <a:pt x="431" y="515"/>
                    <a:pt x="479" y="508"/>
                    <a:pt x="479" y="508"/>
                  </a:cubicBezTo>
                  <a:lnTo>
                    <a:pt x="479" y="508"/>
                  </a:lnTo>
                  <a:lnTo>
                    <a:pt x="517" y="542"/>
                  </a:lnTo>
                  <a:lnTo>
                    <a:pt x="543" y="516"/>
                  </a:lnTo>
                  <a:lnTo>
                    <a:pt x="507" y="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68" name="group 68"/>
          <p:cNvGrpSpPr/>
          <p:nvPr/>
        </p:nvGrpSpPr>
        <p:grpSpPr>
          <a:xfrm rot="21600000">
            <a:off x="4482091" y="3221071"/>
            <a:ext cx="810236" cy="810235"/>
            <a:chExt cx="810236" cy="810235"/>
          </a:xfrm>
        </p:grpSpPr>
        <p:sp>
          <p:nvSpPr>
            <p:cNvPr id="266" name="path"/>
            <p:cNvSpPr/>
            <p:nvPr/>
          </p:nvSpPr>
          <p:spPr>
            <a:xfrm>
              <a:off x="0" y="0"/>
              <a:ext cx="810236" cy="810235"/>
            </a:xfrm>
            <a:custGeom>
              <a:rect l="0" t="0" r="0" b="0"/>
              <a:pathLst>
                <a:path w="1275" h="1275">
                  <a:moveTo>
                    <a:pt x="0" y="637"/>
                  </a:moveTo>
                  <a:cubicBezTo>
                    <a:pt x="0" y="285"/>
                    <a:pt x="285" y="0"/>
                    <a:pt x="637" y="0"/>
                  </a:cubicBezTo>
                  <a:lnTo>
                    <a:pt x="637" y="0"/>
                  </a:lnTo>
                  <a:lnTo>
                    <a:pt x="637" y="0"/>
                  </a:lnTo>
                  <a:lnTo>
                    <a:pt x="637" y="0"/>
                  </a:lnTo>
                  <a:cubicBezTo>
                    <a:pt x="990" y="0"/>
                    <a:pt x="1275" y="285"/>
                    <a:pt x="1275" y="637"/>
                  </a:cubicBezTo>
                  <a:lnTo>
                    <a:pt x="1275" y="637"/>
                  </a:lnTo>
                  <a:cubicBezTo>
                    <a:pt x="1275" y="637"/>
                    <a:pt x="1275" y="637"/>
                    <a:pt x="1275" y="637"/>
                  </a:cubicBezTo>
                  <a:lnTo>
                    <a:pt x="1275" y="637"/>
                  </a:lnTo>
                  <a:lnTo>
                    <a:pt x="1275" y="637"/>
                  </a:lnTo>
                  <a:lnTo>
                    <a:pt x="1275" y="637"/>
                  </a:lnTo>
                  <a:cubicBezTo>
                    <a:pt x="1275" y="990"/>
                    <a:pt x="990" y="1275"/>
                    <a:pt x="637" y="1275"/>
                  </a:cubicBezTo>
                  <a:lnTo>
                    <a:pt x="637" y="1275"/>
                  </a:lnTo>
                  <a:cubicBezTo>
                    <a:pt x="285" y="1275"/>
                    <a:pt x="0" y="990"/>
                    <a:pt x="0" y="637"/>
                  </a:cubicBezTo>
                  <a:lnTo>
                    <a:pt x="0" y="637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7" name="path"/>
            <p:cNvSpPr/>
            <p:nvPr/>
          </p:nvSpPr>
          <p:spPr>
            <a:xfrm>
              <a:off x="281444" y="185662"/>
              <a:ext cx="275773" cy="424257"/>
            </a:xfrm>
            <a:custGeom>
              <a:rect l="0" t="0" r="0" b="0"/>
              <a:pathLst>
                <a:path w="432" h="668">
                  <a:moveTo>
                    <a:pt x="233" y="233"/>
                  </a:moveTo>
                  <a:lnTo>
                    <a:pt x="281" y="305"/>
                  </a:lnTo>
                  <a:lnTo>
                    <a:pt x="281" y="305"/>
                  </a:lnTo>
                  <a:cubicBezTo>
                    <a:pt x="292" y="321"/>
                    <a:pt x="315" y="334"/>
                    <a:pt x="334" y="334"/>
                  </a:cubicBezTo>
                  <a:lnTo>
                    <a:pt x="334" y="334"/>
                  </a:lnTo>
                  <a:lnTo>
                    <a:pt x="434" y="334"/>
                  </a:lnTo>
                  <a:lnTo>
                    <a:pt x="434" y="267"/>
                  </a:lnTo>
                  <a:lnTo>
                    <a:pt x="334" y="267"/>
                  </a:lnTo>
                  <a:lnTo>
                    <a:pt x="285" y="195"/>
                  </a:lnTo>
                  <a:lnTo>
                    <a:pt x="285" y="195"/>
                  </a:lnTo>
                  <a:cubicBezTo>
                    <a:pt x="272" y="176"/>
                    <a:pt x="257" y="161"/>
                    <a:pt x="239" y="148"/>
                  </a:cubicBezTo>
                  <a:lnTo>
                    <a:pt x="239" y="148"/>
                  </a:lnTo>
                  <a:lnTo>
                    <a:pt x="239" y="148"/>
                  </a:lnTo>
                  <a:lnTo>
                    <a:pt x="195" y="118"/>
                  </a:lnTo>
                  <a:lnTo>
                    <a:pt x="195" y="118"/>
                  </a:lnTo>
                  <a:cubicBezTo>
                    <a:pt x="186" y="113"/>
                    <a:pt x="176" y="110"/>
                    <a:pt x="165" y="110"/>
                  </a:cubicBezTo>
                  <a:lnTo>
                    <a:pt x="165" y="110"/>
                  </a:lnTo>
                  <a:cubicBezTo>
                    <a:pt x="155" y="110"/>
                    <a:pt x="146" y="113"/>
                    <a:pt x="138" y="117"/>
                  </a:cubicBezTo>
                  <a:lnTo>
                    <a:pt x="138" y="117"/>
                  </a:lnTo>
                  <a:lnTo>
                    <a:pt x="138" y="117"/>
                  </a:lnTo>
                  <a:lnTo>
                    <a:pt x="0" y="200"/>
                  </a:lnTo>
                  <a:lnTo>
                    <a:pt x="0" y="367"/>
                  </a:lnTo>
                  <a:lnTo>
                    <a:pt x="66" y="367"/>
                  </a:lnTo>
                  <a:lnTo>
                    <a:pt x="66" y="233"/>
                  </a:lnTo>
                  <a:lnTo>
                    <a:pt x="133" y="200"/>
                  </a:lnTo>
                  <a:lnTo>
                    <a:pt x="33" y="668"/>
                  </a:lnTo>
                  <a:lnTo>
                    <a:pt x="100" y="668"/>
                  </a:lnTo>
                  <a:lnTo>
                    <a:pt x="178" y="412"/>
                  </a:lnTo>
                  <a:lnTo>
                    <a:pt x="233" y="467"/>
                  </a:lnTo>
                  <a:lnTo>
                    <a:pt x="233" y="668"/>
                  </a:lnTo>
                  <a:lnTo>
                    <a:pt x="300" y="668"/>
                  </a:lnTo>
                  <a:lnTo>
                    <a:pt x="300" y="400"/>
                  </a:lnTo>
                  <a:lnTo>
                    <a:pt x="210" y="310"/>
                  </a:lnTo>
                  <a:lnTo>
                    <a:pt x="233" y="233"/>
                  </a:lnTo>
                  <a:lnTo>
                    <a:pt x="233" y="233"/>
                  </a:lnTo>
                  <a:close/>
                  <a:moveTo>
                    <a:pt x="267" y="133"/>
                  </a:moveTo>
                  <a:cubicBezTo>
                    <a:pt x="304" y="133"/>
                    <a:pt x="334" y="103"/>
                    <a:pt x="334" y="66"/>
                  </a:cubicBezTo>
                  <a:lnTo>
                    <a:pt x="334" y="66"/>
                  </a:lnTo>
                  <a:cubicBezTo>
                    <a:pt x="334" y="29"/>
                    <a:pt x="304" y="0"/>
                    <a:pt x="267" y="0"/>
                  </a:cubicBezTo>
                  <a:lnTo>
                    <a:pt x="267" y="0"/>
                  </a:lnTo>
                  <a:lnTo>
                    <a:pt x="267" y="0"/>
                  </a:lnTo>
                  <a:lnTo>
                    <a:pt x="267" y="0"/>
                  </a:lnTo>
                  <a:cubicBezTo>
                    <a:pt x="230" y="0"/>
                    <a:pt x="200" y="29"/>
                    <a:pt x="200" y="66"/>
                  </a:cubicBezTo>
                  <a:lnTo>
                    <a:pt x="200" y="66"/>
                  </a:lnTo>
                  <a:cubicBezTo>
                    <a:pt x="200" y="103"/>
                    <a:pt x="230" y="133"/>
                    <a:pt x="267" y="133"/>
                  </a:cubicBezTo>
                  <a:lnTo>
                    <a:pt x="267" y="133"/>
                  </a:lnTo>
                  <a:lnTo>
                    <a:pt x="267" y="13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8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9EFFD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70" name="group 70"/>
          <p:cNvGrpSpPr/>
          <p:nvPr/>
        </p:nvGrpSpPr>
        <p:grpSpPr>
          <a:xfrm rot="21600000">
            <a:off x="8171204" y="1751286"/>
            <a:ext cx="3519940" cy="4234459"/>
            <a:chExt cx="3519940" cy="4234459"/>
          </a:xfrm>
        </p:grpSpPr>
        <p:sp>
          <p:nvSpPr>
            <p:cNvPr id="269" name="rect"/>
            <p:cNvSpPr/>
            <p:nvPr/>
          </p:nvSpPr>
          <p:spPr>
            <a:xfrm>
              <a:off x="0" y="0"/>
              <a:ext cx="3519940" cy="4234459"/>
            </a:xfrm>
            <a:prstGeom prst="rect">
              <a:avLst/>
            </a:prstGeom>
            <a:solidFill>
              <a:srgbClr val="5196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0" name="textbox 270"/>
            <p:cNvSpPr/>
            <p:nvPr/>
          </p:nvSpPr>
          <p:spPr>
            <a:xfrm>
              <a:off x="370696" y="374222"/>
              <a:ext cx="2691764" cy="227457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86520"/>
                </a:lnSpc>
              </a:pPr>
              <a:endParaRPr lang="Arial" altLang="Arial" sz="100"/>
            </a:p>
            <a:p>
              <a:pPr marL="791857" algn="l" rtl="0" eaLnBrk="0">
                <a:lnSpc>
                  <a:spcPct val="92000"/>
                </a:lnSpc>
              </a:pPr>
              <a:r>
                <a:rPr sz="2300" spc="2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结果反</a:t>
              </a:r>
              <a:r>
                <a:rPr sz="2300" spc="1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馈</a:t>
              </a:r>
              <a:endParaRPr lang="Microsoft YaHei" altLang="Microsoft YaHei" sz="2300"/>
            </a:p>
            <a:p>
              <a:pPr algn="l" rtl="0" eaLnBrk="0">
                <a:lnSpc>
                  <a:spcPct val="108000"/>
                </a:lnSpc>
              </a:pPr>
              <a:endParaRPr lang="Arial" altLang="Arial" sz="1000"/>
            </a:p>
            <a:p>
              <a:pPr algn="l" rtl="0" eaLnBrk="0">
                <a:lnSpc>
                  <a:spcPct val="109000"/>
                </a:lnSpc>
              </a:pPr>
              <a:endParaRPr lang="Arial" altLang="Arial" sz="1000"/>
            </a:p>
            <a:p>
              <a:pPr algn="l" rtl="0" eaLnBrk="0">
                <a:lnSpc>
                  <a:spcPct val="109000"/>
                </a:lnSpc>
              </a:pPr>
              <a:endParaRPr lang="Arial" altLang="Arial" sz="1000"/>
            </a:p>
            <a:p>
              <a:pPr algn="l" rtl="0" eaLnBrk="0">
                <a:lnSpc>
                  <a:spcPct val="125000"/>
                </a:lnSpc>
              </a:pPr>
              <a:endParaRPr lang="Arial" altLang="Arial" sz="300"/>
            </a:p>
            <a:p>
              <a:pPr marL="12700" indent="1904" algn="l" rtl="0" eaLnBrk="0">
                <a:lnSpc>
                  <a:spcPct val="150000"/>
                </a:lnSpc>
                <a:spcBef>
                  <a:spcPts val="2"/>
                </a:spcBef>
              </a:pP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评审结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果已及时反馈给各论文作 </a:t>
              </a:r>
              <a:r>
                <a:rPr sz="1500" spc="-3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者，供其进行后续修改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和完善。 </a:t>
              </a: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同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时，评审专家也针对每篇论文 </a:t>
              </a:r>
              <a:r>
                <a:rPr sz="1500" spc="-3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提出了宝贵的意见和</a:t>
              </a: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议。</a:t>
              </a:r>
              <a:endParaRPr lang="Microsoft YaHei" altLang="Microsoft YaHei" sz="1500"/>
            </a:p>
          </p:txBody>
        </p:sp>
        <p:pic>
          <p:nvPicPr>
            <p:cNvPr id="271" name="picture 27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394521" y="930555"/>
              <a:ext cx="2692799" cy="76200"/>
            </a:xfrm>
            <a:prstGeom prst="rect">
              <a:avLst/>
            </a:prstGeom>
          </p:spPr>
        </p:pic>
      </p:grpSp>
      <p:grpSp>
        <p:nvGrpSpPr>
          <p:cNvPr id="72" name="group 72"/>
          <p:cNvGrpSpPr/>
          <p:nvPr/>
        </p:nvGrpSpPr>
        <p:grpSpPr>
          <a:xfrm rot="21600000">
            <a:off x="636032" y="1751286"/>
            <a:ext cx="3519940" cy="4234459"/>
            <a:chExt cx="3519940" cy="4234459"/>
          </a:xfrm>
        </p:grpSpPr>
        <p:sp>
          <p:nvSpPr>
            <p:cNvPr id="272" name="rect"/>
            <p:cNvSpPr/>
            <p:nvPr/>
          </p:nvSpPr>
          <p:spPr>
            <a:xfrm>
              <a:off x="0" y="0"/>
              <a:ext cx="3519940" cy="4234459"/>
            </a:xfrm>
            <a:prstGeom prst="rect">
              <a:avLst/>
            </a:prstGeom>
            <a:solidFill>
              <a:srgbClr val="5196FF">
                <a:alpha val="96862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3" name="textbox 273"/>
            <p:cNvSpPr/>
            <p:nvPr/>
          </p:nvSpPr>
          <p:spPr>
            <a:xfrm>
              <a:off x="370695" y="385233"/>
              <a:ext cx="2844164" cy="1577339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75091"/>
                </a:lnSpc>
              </a:pPr>
              <a:endParaRPr lang="Arial" altLang="Arial" sz="100"/>
            </a:p>
            <a:p>
              <a:pPr marL="518943" algn="l" rtl="0" eaLnBrk="0">
                <a:lnSpc>
                  <a:spcPct val="92000"/>
                </a:lnSpc>
              </a:pPr>
              <a:r>
                <a:rPr sz="2300" spc="2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评审结果分</a:t>
              </a:r>
              <a:r>
                <a:rPr sz="2300" spc="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类</a:t>
              </a:r>
              <a:endParaRPr lang="Microsoft YaHei" altLang="Microsoft YaHei" sz="2300"/>
            </a:p>
            <a:p>
              <a:pPr algn="l" rtl="0" eaLnBrk="0">
                <a:lnSpc>
                  <a:spcPct val="105000"/>
                </a:lnSpc>
              </a:pPr>
              <a:endParaRPr lang="Arial" altLang="Arial" sz="1000"/>
            </a:p>
            <a:p>
              <a:pPr algn="l" rtl="0" eaLnBrk="0">
                <a:lnSpc>
                  <a:spcPct val="106000"/>
                </a:lnSpc>
              </a:pPr>
              <a:endParaRPr lang="Arial" altLang="Arial" sz="1000"/>
            </a:p>
            <a:p>
              <a:pPr algn="l" rtl="0" eaLnBrk="0">
                <a:lnSpc>
                  <a:spcPct val="106000"/>
                </a:lnSpc>
              </a:pPr>
              <a:endParaRPr lang="Arial" altLang="Arial" sz="1000"/>
            </a:p>
            <a:p>
              <a:pPr algn="l" rtl="0" eaLnBrk="0">
                <a:lnSpc>
                  <a:spcPct val="125000"/>
                </a:lnSpc>
              </a:pPr>
              <a:endParaRPr lang="Arial" altLang="Arial" sz="300"/>
            </a:p>
            <a:p>
              <a:pPr marL="12700" indent="1905" algn="l" rtl="0" eaLnBrk="0">
                <a:lnSpc>
                  <a:spcPct val="151000"/>
                </a:lnSpc>
                <a:spcBef>
                  <a:spcPts val="1"/>
                </a:spcBef>
              </a:pPr>
              <a:r>
                <a:rPr sz="1500" spc="-8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评审结果分为优秀、良好、合</a:t>
              </a:r>
              <a:r>
                <a:rPr sz="1500" spc="-4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格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、  </a:t>
              </a:r>
              <a:r>
                <a:rPr sz="1500" spc="-4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不合格四个等</a:t>
              </a:r>
              <a:r>
                <a:rPr sz="1500" spc="-2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级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  <a:endParaRPr lang="Microsoft YaHei" altLang="Microsoft YaHei" sz="1500"/>
            </a:p>
          </p:txBody>
        </p:sp>
        <p:pic>
          <p:nvPicPr>
            <p:cNvPr id="274" name="picture 27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394520" y="930555"/>
              <a:ext cx="2692799" cy="76200"/>
            </a:xfrm>
            <a:prstGeom prst="rect">
              <a:avLst/>
            </a:prstGeom>
          </p:spPr>
        </p:pic>
      </p:grpSp>
      <p:grpSp>
        <p:nvGrpSpPr>
          <p:cNvPr id="74" name="group 74"/>
          <p:cNvGrpSpPr/>
          <p:nvPr/>
        </p:nvGrpSpPr>
        <p:grpSpPr>
          <a:xfrm rot="21600000">
            <a:off x="4403619" y="1751286"/>
            <a:ext cx="3519939" cy="4234459"/>
            <a:chExt cx="3519939" cy="4234459"/>
          </a:xfrm>
        </p:grpSpPr>
        <p:sp>
          <p:nvSpPr>
            <p:cNvPr id="275" name="rect"/>
            <p:cNvSpPr/>
            <p:nvPr/>
          </p:nvSpPr>
          <p:spPr>
            <a:xfrm>
              <a:off x="0" y="0"/>
              <a:ext cx="3519939" cy="4234459"/>
            </a:xfrm>
            <a:prstGeom prst="rect">
              <a:avLst/>
            </a:prstGeom>
            <a:solidFill>
              <a:srgbClr val="5196FF">
                <a:alpha val="99607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6" name="textbox 276"/>
            <p:cNvSpPr/>
            <p:nvPr/>
          </p:nvSpPr>
          <p:spPr>
            <a:xfrm>
              <a:off x="372029" y="398607"/>
              <a:ext cx="2800985" cy="1906904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78636"/>
                </a:lnSpc>
              </a:pPr>
              <a:endParaRPr lang="Arial" altLang="Arial" sz="100"/>
            </a:p>
            <a:p>
              <a:pPr marL="810105" algn="l" rtl="0" eaLnBrk="0">
                <a:lnSpc>
                  <a:spcPct val="92000"/>
                </a:lnSpc>
              </a:pPr>
              <a:r>
                <a:rPr sz="2300" spc="2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结果统</a:t>
              </a:r>
              <a:r>
                <a:rPr sz="2300" spc="1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计</a:t>
              </a:r>
              <a:endParaRPr lang="Microsoft YaHei" altLang="Microsoft YaHei" sz="23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26000"/>
                </a:lnSpc>
              </a:pPr>
              <a:endParaRPr lang="Arial" altLang="Arial" sz="300"/>
            </a:p>
            <a:p>
              <a:pPr marL="12700" indent="380" algn="l" rtl="0" eaLnBrk="0">
                <a:lnSpc>
                  <a:spcPct val="151000"/>
                </a:lnSpc>
                <a:spcBef>
                  <a:spcPts val="2"/>
                </a:spcBef>
              </a:pP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其中，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优秀论文XX篇，良好论文 XX</a:t>
              </a: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篇，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合格论文XX篇，不合格论 </a:t>
              </a:r>
              <a:r>
                <a:rPr sz="1500" spc="-4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文X</a:t>
              </a: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X</a:t>
              </a:r>
              <a:r>
                <a:rPr sz="1500" spc="-4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篇。</a:t>
              </a:r>
              <a:endParaRPr lang="Microsoft YaHei" altLang="Microsoft YaHei" sz="1500"/>
            </a:p>
          </p:txBody>
        </p:sp>
        <p:pic>
          <p:nvPicPr>
            <p:cNvPr id="277" name="picture 27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394520" y="930555"/>
              <a:ext cx="2692798" cy="76200"/>
            </a:xfrm>
            <a:prstGeom prst="rect">
              <a:avLst/>
            </a:prstGeom>
          </p:spPr>
        </p:pic>
      </p:grpSp>
      <p:sp>
        <p:nvSpPr>
          <p:cNvPr id="278" name="textbox 278"/>
          <p:cNvSpPr/>
          <p:nvPr/>
        </p:nvSpPr>
        <p:spPr>
          <a:xfrm>
            <a:off x="442263" y="318468"/>
            <a:ext cx="3075304" cy="50673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7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3"/>
              </a:spcBef>
              <a:tabLst>
                <a:tab pos="783590"/>
              </a:tabLst>
            </a:pPr>
            <a:r>
              <a:rPr sz="3000" spc="0"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评审结果汇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</a:t>
            </a:r>
            <a:endParaRPr lang="Microsoft YaHei" altLang="Microsoft YaHei" sz="3000"/>
          </a:p>
        </p:txBody>
      </p:sp>
      <p:grpSp>
        <p:nvGrpSpPr>
          <p:cNvPr id="76" name="group 76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279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0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84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1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84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2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84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3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84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4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5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84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6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84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7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84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8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84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9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0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84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1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84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2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84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3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84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4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5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84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6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84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7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84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8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84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99" name="picture 29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300" name="textbox 300"/>
          <p:cNvSpPr/>
          <p:nvPr/>
        </p:nvSpPr>
        <p:spPr>
          <a:xfrm>
            <a:off x="5501980" y="935318"/>
            <a:ext cx="1213485" cy="141668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8000"/>
              </a:lnSpc>
            </a:pPr>
            <a:endParaRPr lang="Arial" altLang="Arial" sz="100"/>
          </a:p>
          <a:p>
            <a:pPr marL="31784" algn="l" rtl="0" eaLnBrk="0">
              <a:lnSpc>
                <a:spcPct val="85000"/>
              </a:lnSpc>
              <a:spcBef>
                <a:spcPts val="1"/>
              </a:spcBef>
            </a:pPr>
            <a:r>
              <a:rPr sz="7600" spc="12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4F7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7600" spc="10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4F7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Microsoft YaHei" altLang="Microsoft YaHei" sz="7600"/>
          </a:p>
          <a:p>
            <a:pPr algn="l" rtl="0" eaLnBrk="0">
              <a:lnSpc>
                <a:spcPct val="104000"/>
              </a:lnSpc>
            </a:pPr>
            <a:endParaRPr lang="Arial" altLang="Arial" sz="1300"/>
          </a:p>
          <a:p>
            <a:pPr marL="12700" algn="l" rtl="0" eaLnBrk="0">
              <a:lnSpc>
                <a:spcPct val="85000"/>
              </a:lnSpc>
              <a:spcBef>
                <a:spcPts val="4"/>
              </a:spcBef>
            </a:pPr>
            <a:r>
              <a:rPr sz="1500" spc="4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63B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CATALOGU</a:t>
            </a:r>
            <a:r>
              <a:rPr sz="15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63B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</a:t>
            </a:r>
            <a:endParaRPr lang="Microsoft YaHei" altLang="Microsoft YaHei" sz="1500"/>
          </a:p>
        </p:txBody>
      </p:sp>
      <p:sp>
        <p:nvSpPr>
          <p:cNvPr id="301" name="textbox 301"/>
          <p:cNvSpPr/>
          <p:nvPr/>
        </p:nvSpPr>
        <p:spPr>
          <a:xfrm>
            <a:off x="4637147" y="3550039"/>
            <a:ext cx="2929254" cy="55435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3985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3800" spc="2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盲审结</a:t>
            </a:r>
            <a:r>
              <a:rPr sz="3800" spc="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果分析</a:t>
            </a:r>
            <a:endParaRPr lang="Microsoft YaHei" altLang="Microsoft YaHei" sz="38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2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9EFFD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78" name="group 78"/>
          <p:cNvGrpSpPr/>
          <p:nvPr/>
        </p:nvGrpSpPr>
        <p:grpSpPr>
          <a:xfrm rot="21600000">
            <a:off x="1477192" y="1927705"/>
            <a:ext cx="5791871" cy="3625939"/>
            <a:chExt cx="5791871" cy="3625939"/>
          </a:xfrm>
        </p:grpSpPr>
        <p:sp>
          <p:nvSpPr>
            <p:cNvPr id="303" name="path"/>
            <p:cNvSpPr/>
            <p:nvPr/>
          </p:nvSpPr>
          <p:spPr>
            <a:xfrm>
              <a:off x="0" y="1595036"/>
              <a:ext cx="1702240" cy="1665358"/>
            </a:xfrm>
            <a:custGeom>
              <a:rect l="0" t="0" r="0" b="0"/>
              <a:pathLst>
                <a:path w="2680" h="2622">
                  <a:moveTo>
                    <a:pt x="1340" y="500"/>
                  </a:moveTo>
                  <a:cubicBezTo>
                    <a:pt x="892" y="500"/>
                    <a:pt x="529" y="863"/>
                    <a:pt x="529" y="1311"/>
                  </a:cubicBezTo>
                  <a:lnTo>
                    <a:pt x="529" y="1311"/>
                  </a:lnTo>
                  <a:cubicBezTo>
                    <a:pt x="529" y="1758"/>
                    <a:pt x="892" y="2121"/>
                    <a:pt x="1340" y="2121"/>
                  </a:cubicBezTo>
                  <a:lnTo>
                    <a:pt x="1340" y="2121"/>
                  </a:lnTo>
                  <a:cubicBezTo>
                    <a:pt x="1788" y="2121"/>
                    <a:pt x="2150" y="1758"/>
                    <a:pt x="2150" y="1311"/>
                  </a:cubicBezTo>
                  <a:lnTo>
                    <a:pt x="2150" y="1311"/>
                  </a:lnTo>
                  <a:cubicBezTo>
                    <a:pt x="2150" y="863"/>
                    <a:pt x="1788" y="500"/>
                    <a:pt x="1340" y="500"/>
                  </a:cubicBezTo>
                  <a:moveTo>
                    <a:pt x="1052" y="0"/>
                  </a:moveTo>
                  <a:lnTo>
                    <a:pt x="1058" y="0"/>
                  </a:lnTo>
                  <a:lnTo>
                    <a:pt x="1065" y="0"/>
                  </a:lnTo>
                  <a:lnTo>
                    <a:pt x="1071" y="2"/>
                  </a:lnTo>
                  <a:lnTo>
                    <a:pt x="1077" y="4"/>
                  </a:lnTo>
                  <a:lnTo>
                    <a:pt x="1083" y="7"/>
                  </a:lnTo>
                  <a:lnTo>
                    <a:pt x="1088" y="10"/>
                  </a:lnTo>
                  <a:lnTo>
                    <a:pt x="1093" y="14"/>
                  </a:lnTo>
                  <a:lnTo>
                    <a:pt x="1098" y="18"/>
                  </a:lnTo>
                  <a:lnTo>
                    <a:pt x="1103" y="22"/>
                  </a:lnTo>
                  <a:lnTo>
                    <a:pt x="1106" y="27"/>
                  </a:lnTo>
                  <a:lnTo>
                    <a:pt x="1110" y="33"/>
                  </a:lnTo>
                  <a:lnTo>
                    <a:pt x="1113" y="39"/>
                  </a:lnTo>
                  <a:lnTo>
                    <a:pt x="1116" y="45"/>
                  </a:lnTo>
                  <a:lnTo>
                    <a:pt x="1183" y="256"/>
                  </a:lnTo>
                  <a:lnTo>
                    <a:pt x="1203" y="253"/>
                  </a:lnTo>
                  <a:lnTo>
                    <a:pt x="1222" y="251"/>
                  </a:lnTo>
                  <a:lnTo>
                    <a:pt x="1241" y="249"/>
                  </a:lnTo>
                  <a:lnTo>
                    <a:pt x="1261" y="247"/>
                  </a:lnTo>
                  <a:lnTo>
                    <a:pt x="1281" y="246"/>
                  </a:lnTo>
                  <a:lnTo>
                    <a:pt x="1300" y="245"/>
                  </a:lnTo>
                  <a:lnTo>
                    <a:pt x="1320" y="244"/>
                  </a:lnTo>
                  <a:lnTo>
                    <a:pt x="1340" y="244"/>
                  </a:lnTo>
                  <a:lnTo>
                    <a:pt x="1359" y="244"/>
                  </a:lnTo>
                  <a:lnTo>
                    <a:pt x="1380" y="245"/>
                  </a:lnTo>
                  <a:lnTo>
                    <a:pt x="1399" y="246"/>
                  </a:lnTo>
                  <a:lnTo>
                    <a:pt x="1419" y="247"/>
                  </a:lnTo>
                  <a:lnTo>
                    <a:pt x="1438" y="249"/>
                  </a:lnTo>
                  <a:lnTo>
                    <a:pt x="1457" y="251"/>
                  </a:lnTo>
                  <a:lnTo>
                    <a:pt x="1477" y="253"/>
                  </a:lnTo>
                  <a:lnTo>
                    <a:pt x="1496" y="256"/>
                  </a:lnTo>
                  <a:lnTo>
                    <a:pt x="1564" y="45"/>
                  </a:lnTo>
                  <a:lnTo>
                    <a:pt x="1567" y="39"/>
                  </a:lnTo>
                  <a:lnTo>
                    <a:pt x="1570" y="33"/>
                  </a:lnTo>
                  <a:lnTo>
                    <a:pt x="1574" y="27"/>
                  </a:lnTo>
                  <a:lnTo>
                    <a:pt x="1577" y="22"/>
                  </a:lnTo>
                  <a:lnTo>
                    <a:pt x="1582" y="18"/>
                  </a:lnTo>
                  <a:lnTo>
                    <a:pt x="1586" y="14"/>
                  </a:lnTo>
                  <a:lnTo>
                    <a:pt x="1592" y="10"/>
                  </a:lnTo>
                  <a:lnTo>
                    <a:pt x="1597" y="7"/>
                  </a:lnTo>
                  <a:lnTo>
                    <a:pt x="1603" y="4"/>
                  </a:lnTo>
                  <a:lnTo>
                    <a:pt x="1609" y="2"/>
                  </a:lnTo>
                  <a:lnTo>
                    <a:pt x="1615" y="0"/>
                  </a:lnTo>
                  <a:lnTo>
                    <a:pt x="1621" y="0"/>
                  </a:lnTo>
                  <a:lnTo>
                    <a:pt x="1628" y="0"/>
                  </a:lnTo>
                  <a:lnTo>
                    <a:pt x="1635" y="0"/>
                  </a:lnTo>
                  <a:lnTo>
                    <a:pt x="1641" y="1"/>
                  </a:lnTo>
                  <a:lnTo>
                    <a:pt x="1648" y="2"/>
                  </a:lnTo>
                  <a:lnTo>
                    <a:pt x="1860" y="72"/>
                  </a:lnTo>
                  <a:lnTo>
                    <a:pt x="1867" y="74"/>
                  </a:lnTo>
                  <a:lnTo>
                    <a:pt x="1873" y="77"/>
                  </a:lnTo>
                  <a:lnTo>
                    <a:pt x="1878" y="80"/>
                  </a:lnTo>
                  <a:lnTo>
                    <a:pt x="1883" y="84"/>
                  </a:lnTo>
                  <a:lnTo>
                    <a:pt x="1888" y="89"/>
                  </a:lnTo>
                  <a:lnTo>
                    <a:pt x="1892" y="94"/>
                  </a:lnTo>
                  <a:lnTo>
                    <a:pt x="1895" y="99"/>
                  </a:lnTo>
                  <a:lnTo>
                    <a:pt x="1899" y="104"/>
                  </a:lnTo>
                  <a:lnTo>
                    <a:pt x="1901" y="110"/>
                  </a:lnTo>
                  <a:lnTo>
                    <a:pt x="1904" y="116"/>
                  </a:lnTo>
                  <a:lnTo>
                    <a:pt x="1905" y="122"/>
                  </a:lnTo>
                  <a:lnTo>
                    <a:pt x="1906" y="129"/>
                  </a:lnTo>
                  <a:lnTo>
                    <a:pt x="1906" y="135"/>
                  </a:lnTo>
                  <a:lnTo>
                    <a:pt x="1905" y="142"/>
                  </a:lnTo>
                  <a:lnTo>
                    <a:pt x="1904" y="148"/>
                  </a:lnTo>
                  <a:lnTo>
                    <a:pt x="1903" y="155"/>
                  </a:lnTo>
                  <a:lnTo>
                    <a:pt x="1834" y="365"/>
                  </a:lnTo>
                  <a:lnTo>
                    <a:pt x="1851" y="375"/>
                  </a:lnTo>
                  <a:lnTo>
                    <a:pt x="1869" y="384"/>
                  </a:lnTo>
                  <a:lnTo>
                    <a:pt x="1886" y="394"/>
                  </a:lnTo>
                  <a:lnTo>
                    <a:pt x="1902" y="405"/>
                  </a:lnTo>
                  <a:lnTo>
                    <a:pt x="1919" y="415"/>
                  </a:lnTo>
                  <a:lnTo>
                    <a:pt x="1935" y="426"/>
                  </a:lnTo>
                  <a:lnTo>
                    <a:pt x="1951" y="437"/>
                  </a:lnTo>
                  <a:lnTo>
                    <a:pt x="1968" y="448"/>
                  </a:lnTo>
                  <a:lnTo>
                    <a:pt x="1983" y="460"/>
                  </a:lnTo>
                  <a:lnTo>
                    <a:pt x="1999" y="472"/>
                  </a:lnTo>
                  <a:lnTo>
                    <a:pt x="2014" y="484"/>
                  </a:lnTo>
                  <a:lnTo>
                    <a:pt x="2029" y="496"/>
                  </a:lnTo>
                  <a:lnTo>
                    <a:pt x="2044" y="509"/>
                  </a:lnTo>
                  <a:lnTo>
                    <a:pt x="2058" y="522"/>
                  </a:lnTo>
                  <a:lnTo>
                    <a:pt x="2073" y="535"/>
                  </a:lnTo>
                  <a:lnTo>
                    <a:pt x="2087" y="549"/>
                  </a:lnTo>
                  <a:lnTo>
                    <a:pt x="2266" y="419"/>
                  </a:lnTo>
                  <a:lnTo>
                    <a:pt x="2272" y="415"/>
                  </a:lnTo>
                  <a:lnTo>
                    <a:pt x="2278" y="412"/>
                  </a:lnTo>
                  <a:lnTo>
                    <a:pt x="2284" y="410"/>
                  </a:lnTo>
                  <a:lnTo>
                    <a:pt x="2290" y="408"/>
                  </a:lnTo>
                  <a:lnTo>
                    <a:pt x="2296" y="407"/>
                  </a:lnTo>
                  <a:lnTo>
                    <a:pt x="2303" y="406"/>
                  </a:lnTo>
                  <a:lnTo>
                    <a:pt x="2309" y="406"/>
                  </a:lnTo>
                  <a:lnTo>
                    <a:pt x="2315" y="407"/>
                  </a:lnTo>
                  <a:lnTo>
                    <a:pt x="2321" y="408"/>
                  </a:lnTo>
                  <a:lnTo>
                    <a:pt x="2327" y="410"/>
                  </a:lnTo>
                  <a:lnTo>
                    <a:pt x="2333" y="412"/>
                  </a:lnTo>
                  <a:lnTo>
                    <a:pt x="2339" y="415"/>
                  </a:lnTo>
                  <a:lnTo>
                    <a:pt x="2344" y="419"/>
                  </a:lnTo>
                  <a:lnTo>
                    <a:pt x="2350" y="423"/>
                  </a:lnTo>
                  <a:lnTo>
                    <a:pt x="2354" y="428"/>
                  </a:lnTo>
                  <a:lnTo>
                    <a:pt x="2358" y="433"/>
                  </a:lnTo>
                  <a:lnTo>
                    <a:pt x="2490" y="614"/>
                  </a:lnTo>
                  <a:lnTo>
                    <a:pt x="2494" y="620"/>
                  </a:lnTo>
                  <a:lnTo>
                    <a:pt x="2497" y="625"/>
                  </a:lnTo>
                  <a:lnTo>
                    <a:pt x="2499" y="632"/>
                  </a:lnTo>
                  <a:lnTo>
                    <a:pt x="2501" y="638"/>
                  </a:lnTo>
                  <a:lnTo>
                    <a:pt x="2502" y="644"/>
                  </a:lnTo>
                  <a:lnTo>
                    <a:pt x="2502" y="650"/>
                  </a:lnTo>
                  <a:lnTo>
                    <a:pt x="2502" y="657"/>
                  </a:lnTo>
                  <a:lnTo>
                    <a:pt x="2502" y="663"/>
                  </a:lnTo>
                  <a:lnTo>
                    <a:pt x="2500" y="669"/>
                  </a:lnTo>
                  <a:lnTo>
                    <a:pt x="2498" y="676"/>
                  </a:lnTo>
                  <a:lnTo>
                    <a:pt x="2496" y="681"/>
                  </a:lnTo>
                  <a:lnTo>
                    <a:pt x="2493" y="687"/>
                  </a:lnTo>
                  <a:lnTo>
                    <a:pt x="2489" y="692"/>
                  </a:lnTo>
                  <a:lnTo>
                    <a:pt x="2485" y="698"/>
                  </a:lnTo>
                  <a:lnTo>
                    <a:pt x="2481" y="702"/>
                  </a:lnTo>
                  <a:lnTo>
                    <a:pt x="2476" y="706"/>
                  </a:lnTo>
                  <a:lnTo>
                    <a:pt x="2296" y="836"/>
                  </a:lnTo>
                  <a:lnTo>
                    <a:pt x="2304" y="854"/>
                  </a:lnTo>
                  <a:lnTo>
                    <a:pt x="2313" y="871"/>
                  </a:lnTo>
                  <a:lnTo>
                    <a:pt x="2320" y="889"/>
                  </a:lnTo>
                  <a:lnTo>
                    <a:pt x="2328" y="907"/>
                  </a:lnTo>
                  <a:lnTo>
                    <a:pt x="2335" y="925"/>
                  </a:lnTo>
                  <a:lnTo>
                    <a:pt x="2342" y="943"/>
                  </a:lnTo>
                  <a:lnTo>
                    <a:pt x="2348" y="962"/>
                  </a:lnTo>
                  <a:lnTo>
                    <a:pt x="2355" y="980"/>
                  </a:lnTo>
                  <a:lnTo>
                    <a:pt x="2361" y="999"/>
                  </a:lnTo>
                  <a:lnTo>
                    <a:pt x="2366" y="1018"/>
                  </a:lnTo>
                  <a:lnTo>
                    <a:pt x="2372" y="1036"/>
                  </a:lnTo>
                  <a:lnTo>
                    <a:pt x="2376" y="1056"/>
                  </a:lnTo>
                  <a:lnTo>
                    <a:pt x="2381" y="1075"/>
                  </a:lnTo>
                  <a:lnTo>
                    <a:pt x="2385" y="1094"/>
                  </a:lnTo>
                  <a:lnTo>
                    <a:pt x="2389" y="1113"/>
                  </a:lnTo>
                  <a:lnTo>
                    <a:pt x="2393" y="1133"/>
                  </a:lnTo>
                  <a:lnTo>
                    <a:pt x="2614" y="1133"/>
                  </a:lnTo>
                  <a:lnTo>
                    <a:pt x="2621" y="1133"/>
                  </a:lnTo>
                  <a:lnTo>
                    <a:pt x="2627" y="1135"/>
                  </a:lnTo>
                  <a:lnTo>
                    <a:pt x="2634" y="1136"/>
                  </a:lnTo>
                  <a:lnTo>
                    <a:pt x="2640" y="1139"/>
                  </a:lnTo>
                  <a:lnTo>
                    <a:pt x="2645" y="1141"/>
                  </a:lnTo>
                  <a:lnTo>
                    <a:pt x="2651" y="1144"/>
                  </a:lnTo>
                  <a:lnTo>
                    <a:pt x="2656" y="1148"/>
                  </a:lnTo>
                  <a:lnTo>
                    <a:pt x="2661" y="1153"/>
                  </a:lnTo>
                  <a:lnTo>
                    <a:pt x="2665" y="1157"/>
                  </a:lnTo>
                  <a:lnTo>
                    <a:pt x="2669" y="1162"/>
                  </a:lnTo>
                  <a:lnTo>
                    <a:pt x="2672" y="1168"/>
                  </a:lnTo>
                  <a:lnTo>
                    <a:pt x="2675" y="1173"/>
                  </a:lnTo>
                  <a:lnTo>
                    <a:pt x="2677" y="1179"/>
                  </a:lnTo>
                  <a:lnTo>
                    <a:pt x="2679" y="1186"/>
                  </a:lnTo>
                  <a:lnTo>
                    <a:pt x="2680" y="1192"/>
                  </a:lnTo>
                  <a:lnTo>
                    <a:pt x="2680" y="1199"/>
                  </a:lnTo>
                  <a:lnTo>
                    <a:pt x="2680" y="1423"/>
                  </a:lnTo>
                  <a:lnTo>
                    <a:pt x="2680" y="1429"/>
                  </a:lnTo>
                  <a:lnTo>
                    <a:pt x="2679" y="1436"/>
                  </a:lnTo>
                  <a:lnTo>
                    <a:pt x="2677" y="1442"/>
                  </a:lnTo>
                  <a:lnTo>
                    <a:pt x="2675" y="1448"/>
                  </a:lnTo>
                  <a:lnTo>
                    <a:pt x="2672" y="1454"/>
                  </a:lnTo>
                  <a:lnTo>
                    <a:pt x="2669" y="1460"/>
                  </a:lnTo>
                  <a:lnTo>
                    <a:pt x="2665" y="1465"/>
                  </a:lnTo>
                  <a:lnTo>
                    <a:pt x="2661" y="1469"/>
                  </a:lnTo>
                  <a:lnTo>
                    <a:pt x="2656" y="1473"/>
                  </a:lnTo>
                  <a:lnTo>
                    <a:pt x="2651" y="1477"/>
                  </a:lnTo>
                  <a:lnTo>
                    <a:pt x="2645" y="1481"/>
                  </a:lnTo>
                  <a:lnTo>
                    <a:pt x="2640" y="1483"/>
                  </a:lnTo>
                  <a:lnTo>
                    <a:pt x="2634" y="1486"/>
                  </a:lnTo>
                  <a:lnTo>
                    <a:pt x="2627" y="1487"/>
                  </a:lnTo>
                  <a:lnTo>
                    <a:pt x="2621" y="1488"/>
                  </a:lnTo>
                  <a:lnTo>
                    <a:pt x="2614" y="1489"/>
                  </a:lnTo>
                  <a:lnTo>
                    <a:pt x="2393" y="1489"/>
                  </a:lnTo>
                  <a:lnTo>
                    <a:pt x="2389" y="1508"/>
                  </a:lnTo>
                  <a:lnTo>
                    <a:pt x="2385" y="1528"/>
                  </a:lnTo>
                  <a:lnTo>
                    <a:pt x="2381" y="1547"/>
                  </a:lnTo>
                  <a:lnTo>
                    <a:pt x="2376" y="1566"/>
                  </a:lnTo>
                  <a:lnTo>
                    <a:pt x="2372" y="1585"/>
                  </a:lnTo>
                  <a:lnTo>
                    <a:pt x="2366" y="1604"/>
                  </a:lnTo>
                  <a:lnTo>
                    <a:pt x="2361" y="1623"/>
                  </a:lnTo>
                  <a:lnTo>
                    <a:pt x="2355" y="1641"/>
                  </a:lnTo>
                  <a:lnTo>
                    <a:pt x="2348" y="1660"/>
                  </a:lnTo>
                  <a:lnTo>
                    <a:pt x="2342" y="1678"/>
                  </a:lnTo>
                  <a:lnTo>
                    <a:pt x="2335" y="1696"/>
                  </a:lnTo>
                  <a:lnTo>
                    <a:pt x="2328" y="1714"/>
                  </a:lnTo>
                  <a:lnTo>
                    <a:pt x="2320" y="1733"/>
                  </a:lnTo>
                  <a:lnTo>
                    <a:pt x="2313" y="1750"/>
                  </a:lnTo>
                  <a:lnTo>
                    <a:pt x="2304" y="1768"/>
                  </a:lnTo>
                  <a:lnTo>
                    <a:pt x="2296" y="1785"/>
                  </a:lnTo>
                  <a:lnTo>
                    <a:pt x="2476" y="1915"/>
                  </a:lnTo>
                  <a:lnTo>
                    <a:pt x="2481" y="1919"/>
                  </a:lnTo>
                  <a:lnTo>
                    <a:pt x="2485" y="1924"/>
                  </a:lnTo>
                  <a:lnTo>
                    <a:pt x="2489" y="1929"/>
                  </a:lnTo>
                  <a:lnTo>
                    <a:pt x="2493" y="1934"/>
                  </a:lnTo>
                  <a:lnTo>
                    <a:pt x="2496" y="1940"/>
                  </a:lnTo>
                  <a:lnTo>
                    <a:pt x="2498" y="1946"/>
                  </a:lnTo>
                  <a:lnTo>
                    <a:pt x="2500" y="1952"/>
                  </a:lnTo>
                  <a:lnTo>
                    <a:pt x="2502" y="1958"/>
                  </a:lnTo>
                  <a:lnTo>
                    <a:pt x="2502" y="1964"/>
                  </a:lnTo>
                  <a:lnTo>
                    <a:pt x="2502" y="1971"/>
                  </a:lnTo>
                  <a:lnTo>
                    <a:pt x="2502" y="1977"/>
                  </a:lnTo>
                  <a:lnTo>
                    <a:pt x="2501" y="1984"/>
                  </a:lnTo>
                  <a:lnTo>
                    <a:pt x="2499" y="1990"/>
                  </a:lnTo>
                  <a:lnTo>
                    <a:pt x="2497" y="1996"/>
                  </a:lnTo>
                  <a:lnTo>
                    <a:pt x="2494" y="2002"/>
                  </a:lnTo>
                  <a:lnTo>
                    <a:pt x="2490" y="2007"/>
                  </a:lnTo>
                  <a:lnTo>
                    <a:pt x="2358" y="2188"/>
                  </a:lnTo>
                  <a:lnTo>
                    <a:pt x="2354" y="2194"/>
                  </a:lnTo>
                  <a:lnTo>
                    <a:pt x="2350" y="2198"/>
                  </a:lnTo>
                  <a:lnTo>
                    <a:pt x="2344" y="2202"/>
                  </a:lnTo>
                  <a:lnTo>
                    <a:pt x="2339" y="2206"/>
                  </a:lnTo>
                  <a:lnTo>
                    <a:pt x="2333" y="2209"/>
                  </a:lnTo>
                  <a:lnTo>
                    <a:pt x="2327" y="2212"/>
                  </a:lnTo>
                  <a:lnTo>
                    <a:pt x="2321" y="2213"/>
                  </a:lnTo>
                  <a:lnTo>
                    <a:pt x="2315" y="2214"/>
                  </a:lnTo>
                  <a:lnTo>
                    <a:pt x="2309" y="2215"/>
                  </a:lnTo>
                  <a:lnTo>
                    <a:pt x="2303" y="2216"/>
                  </a:lnTo>
                  <a:lnTo>
                    <a:pt x="2296" y="2215"/>
                  </a:lnTo>
                  <a:lnTo>
                    <a:pt x="2290" y="2214"/>
                  </a:lnTo>
                  <a:lnTo>
                    <a:pt x="2284" y="2212"/>
                  </a:lnTo>
                  <a:lnTo>
                    <a:pt x="2278" y="2210"/>
                  </a:lnTo>
                  <a:lnTo>
                    <a:pt x="2272" y="2206"/>
                  </a:lnTo>
                  <a:lnTo>
                    <a:pt x="2266" y="2203"/>
                  </a:lnTo>
                  <a:lnTo>
                    <a:pt x="2087" y="2073"/>
                  </a:lnTo>
                  <a:lnTo>
                    <a:pt x="2073" y="2086"/>
                  </a:lnTo>
                  <a:lnTo>
                    <a:pt x="2058" y="2099"/>
                  </a:lnTo>
                  <a:lnTo>
                    <a:pt x="2044" y="2112"/>
                  </a:lnTo>
                  <a:lnTo>
                    <a:pt x="2029" y="2125"/>
                  </a:lnTo>
                  <a:lnTo>
                    <a:pt x="2014" y="2138"/>
                  </a:lnTo>
                  <a:lnTo>
                    <a:pt x="1999" y="2150"/>
                  </a:lnTo>
                  <a:lnTo>
                    <a:pt x="1983" y="2162"/>
                  </a:lnTo>
                  <a:lnTo>
                    <a:pt x="1968" y="2173"/>
                  </a:lnTo>
                  <a:lnTo>
                    <a:pt x="1952" y="2185"/>
                  </a:lnTo>
                  <a:lnTo>
                    <a:pt x="1935" y="2196"/>
                  </a:lnTo>
                  <a:lnTo>
                    <a:pt x="1919" y="2206"/>
                  </a:lnTo>
                  <a:lnTo>
                    <a:pt x="1902" y="2217"/>
                  </a:lnTo>
                  <a:lnTo>
                    <a:pt x="1886" y="2227"/>
                  </a:lnTo>
                  <a:lnTo>
                    <a:pt x="1869" y="2237"/>
                  </a:lnTo>
                  <a:lnTo>
                    <a:pt x="1851" y="2247"/>
                  </a:lnTo>
                  <a:lnTo>
                    <a:pt x="1834" y="2256"/>
                  </a:lnTo>
                  <a:lnTo>
                    <a:pt x="1903" y="2466"/>
                  </a:lnTo>
                  <a:lnTo>
                    <a:pt x="1904" y="2473"/>
                  </a:lnTo>
                  <a:lnTo>
                    <a:pt x="1905" y="2480"/>
                  </a:lnTo>
                  <a:lnTo>
                    <a:pt x="1906" y="2487"/>
                  </a:lnTo>
                  <a:lnTo>
                    <a:pt x="1906" y="2493"/>
                  </a:lnTo>
                  <a:lnTo>
                    <a:pt x="1905" y="2499"/>
                  </a:lnTo>
                  <a:lnTo>
                    <a:pt x="1904" y="2505"/>
                  </a:lnTo>
                  <a:lnTo>
                    <a:pt x="1901" y="2511"/>
                  </a:lnTo>
                  <a:lnTo>
                    <a:pt x="1899" y="2517"/>
                  </a:lnTo>
                  <a:lnTo>
                    <a:pt x="1895" y="2523"/>
                  </a:lnTo>
                  <a:lnTo>
                    <a:pt x="1892" y="2528"/>
                  </a:lnTo>
                  <a:lnTo>
                    <a:pt x="1888" y="2532"/>
                  </a:lnTo>
                  <a:lnTo>
                    <a:pt x="1883" y="2537"/>
                  </a:lnTo>
                  <a:lnTo>
                    <a:pt x="1878" y="2541"/>
                  </a:lnTo>
                  <a:lnTo>
                    <a:pt x="1873" y="2544"/>
                  </a:lnTo>
                  <a:lnTo>
                    <a:pt x="1867" y="2547"/>
                  </a:lnTo>
                  <a:lnTo>
                    <a:pt x="1861" y="2550"/>
                  </a:lnTo>
                  <a:lnTo>
                    <a:pt x="1648" y="2619"/>
                  </a:lnTo>
                  <a:lnTo>
                    <a:pt x="1641" y="2621"/>
                  </a:lnTo>
                  <a:lnTo>
                    <a:pt x="1635" y="2622"/>
                  </a:lnTo>
                  <a:lnTo>
                    <a:pt x="1628" y="2622"/>
                  </a:lnTo>
                  <a:lnTo>
                    <a:pt x="1621" y="2622"/>
                  </a:lnTo>
                  <a:lnTo>
                    <a:pt x="1615" y="2621"/>
                  </a:lnTo>
                  <a:lnTo>
                    <a:pt x="1609" y="2620"/>
                  </a:lnTo>
                  <a:lnTo>
                    <a:pt x="1603" y="2618"/>
                  </a:lnTo>
                  <a:lnTo>
                    <a:pt x="1597" y="2615"/>
                  </a:lnTo>
                  <a:lnTo>
                    <a:pt x="1592" y="2612"/>
                  </a:lnTo>
                  <a:lnTo>
                    <a:pt x="1586" y="2608"/>
                  </a:lnTo>
                  <a:lnTo>
                    <a:pt x="1582" y="2604"/>
                  </a:lnTo>
                  <a:lnTo>
                    <a:pt x="1577" y="2599"/>
                  </a:lnTo>
                  <a:lnTo>
                    <a:pt x="1574" y="2594"/>
                  </a:lnTo>
                  <a:lnTo>
                    <a:pt x="1570" y="2589"/>
                  </a:lnTo>
                  <a:lnTo>
                    <a:pt x="1567" y="2583"/>
                  </a:lnTo>
                  <a:lnTo>
                    <a:pt x="1564" y="2577"/>
                  </a:lnTo>
                  <a:lnTo>
                    <a:pt x="1496" y="2366"/>
                  </a:lnTo>
                  <a:lnTo>
                    <a:pt x="1477" y="2368"/>
                  </a:lnTo>
                  <a:lnTo>
                    <a:pt x="1458" y="2371"/>
                  </a:lnTo>
                  <a:lnTo>
                    <a:pt x="1438" y="2372"/>
                  </a:lnTo>
                  <a:lnTo>
                    <a:pt x="1419" y="2374"/>
                  </a:lnTo>
                  <a:lnTo>
                    <a:pt x="1399" y="2376"/>
                  </a:lnTo>
                  <a:lnTo>
                    <a:pt x="1380" y="2376"/>
                  </a:lnTo>
                  <a:lnTo>
                    <a:pt x="1359" y="2377"/>
                  </a:lnTo>
                  <a:lnTo>
                    <a:pt x="1340" y="2377"/>
                  </a:lnTo>
                  <a:lnTo>
                    <a:pt x="1320" y="2377"/>
                  </a:lnTo>
                  <a:lnTo>
                    <a:pt x="1300" y="2376"/>
                  </a:lnTo>
                  <a:lnTo>
                    <a:pt x="1281" y="2376"/>
                  </a:lnTo>
                  <a:lnTo>
                    <a:pt x="1261" y="2374"/>
                  </a:lnTo>
                  <a:lnTo>
                    <a:pt x="1241" y="2372"/>
                  </a:lnTo>
                  <a:lnTo>
                    <a:pt x="1222" y="2371"/>
                  </a:lnTo>
                  <a:lnTo>
                    <a:pt x="1203" y="2368"/>
                  </a:lnTo>
                  <a:lnTo>
                    <a:pt x="1183" y="2366"/>
                  </a:lnTo>
                  <a:lnTo>
                    <a:pt x="1116" y="2577"/>
                  </a:lnTo>
                  <a:lnTo>
                    <a:pt x="1113" y="2583"/>
                  </a:lnTo>
                  <a:lnTo>
                    <a:pt x="1110" y="2589"/>
                  </a:lnTo>
                  <a:lnTo>
                    <a:pt x="1106" y="2594"/>
                  </a:lnTo>
                  <a:lnTo>
                    <a:pt x="1103" y="2599"/>
                  </a:lnTo>
                  <a:lnTo>
                    <a:pt x="1098" y="2604"/>
                  </a:lnTo>
                  <a:lnTo>
                    <a:pt x="1093" y="2608"/>
                  </a:lnTo>
                  <a:lnTo>
                    <a:pt x="1088" y="2612"/>
                  </a:lnTo>
                  <a:lnTo>
                    <a:pt x="1083" y="2615"/>
                  </a:lnTo>
                  <a:lnTo>
                    <a:pt x="1077" y="2618"/>
                  </a:lnTo>
                  <a:lnTo>
                    <a:pt x="1071" y="2620"/>
                  </a:lnTo>
                  <a:lnTo>
                    <a:pt x="1065" y="2621"/>
                  </a:lnTo>
                  <a:lnTo>
                    <a:pt x="1058" y="2622"/>
                  </a:lnTo>
                  <a:lnTo>
                    <a:pt x="1052" y="2622"/>
                  </a:lnTo>
                  <a:lnTo>
                    <a:pt x="1045" y="2622"/>
                  </a:lnTo>
                  <a:lnTo>
                    <a:pt x="1039" y="2621"/>
                  </a:lnTo>
                  <a:lnTo>
                    <a:pt x="1032" y="2619"/>
                  </a:lnTo>
                  <a:lnTo>
                    <a:pt x="819" y="2550"/>
                  </a:lnTo>
                  <a:lnTo>
                    <a:pt x="813" y="2547"/>
                  </a:lnTo>
                  <a:lnTo>
                    <a:pt x="807" y="2544"/>
                  </a:lnTo>
                  <a:lnTo>
                    <a:pt x="802" y="2541"/>
                  </a:lnTo>
                  <a:lnTo>
                    <a:pt x="797" y="2537"/>
                  </a:lnTo>
                  <a:lnTo>
                    <a:pt x="792" y="2532"/>
                  </a:lnTo>
                  <a:lnTo>
                    <a:pt x="788" y="2528"/>
                  </a:lnTo>
                  <a:lnTo>
                    <a:pt x="784" y="2523"/>
                  </a:lnTo>
                  <a:lnTo>
                    <a:pt x="781" y="2517"/>
                  </a:lnTo>
                  <a:lnTo>
                    <a:pt x="778" y="2511"/>
                  </a:lnTo>
                  <a:lnTo>
                    <a:pt x="776" y="2505"/>
                  </a:lnTo>
                  <a:lnTo>
                    <a:pt x="775" y="2499"/>
                  </a:lnTo>
                  <a:lnTo>
                    <a:pt x="774" y="2493"/>
                  </a:lnTo>
                  <a:lnTo>
                    <a:pt x="774" y="2487"/>
                  </a:lnTo>
                  <a:lnTo>
                    <a:pt x="774" y="2480"/>
                  </a:lnTo>
                  <a:lnTo>
                    <a:pt x="775" y="2473"/>
                  </a:lnTo>
                  <a:lnTo>
                    <a:pt x="777" y="2466"/>
                  </a:lnTo>
                  <a:lnTo>
                    <a:pt x="846" y="2256"/>
                  </a:lnTo>
                  <a:lnTo>
                    <a:pt x="828" y="2247"/>
                  </a:lnTo>
                  <a:lnTo>
                    <a:pt x="811" y="2237"/>
                  </a:lnTo>
                  <a:lnTo>
                    <a:pt x="794" y="2227"/>
                  </a:lnTo>
                  <a:lnTo>
                    <a:pt x="777" y="2217"/>
                  </a:lnTo>
                  <a:lnTo>
                    <a:pt x="761" y="2206"/>
                  </a:lnTo>
                  <a:lnTo>
                    <a:pt x="744" y="2196"/>
                  </a:lnTo>
                  <a:lnTo>
                    <a:pt x="728" y="2185"/>
                  </a:lnTo>
                  <a:lnTo>
                    <a:pt x="712" y="2173"/>
                  </a:lnTo>
                  <a:lnTo>
                    <a:pt x="696" y="2162"/>
                  </a:lnTo>
                  <a:lnTo>
                    <a:pt x="681" y="2150"/>
                  </a:lnTo>
                  <a:lnTo>
                    <a:pt x="666" y="2137"/>
                  </a:lnTo>
                  <a:lnTo>
                    <a:pt x="651" y="2125"/>
                  </a:lnTo>
                  <a:lnTo>
                    <a:pt x="636" y="2112"/>
                  </a:lnTo>
                  <a:lnTo>
                    <a:pt x="621" y="2099"/>
                  </a:lnTo>
                  <a:lnTo>
                    <a:pt x="607" y="2086"/>
                  </a:lnTo>
                  <a:lnTo>
                    <a:pt x="593" y="2072"/>
                  </a:lnTo>
                  <a:lnTo>
                    <a:pt x="414" y="2203"/>
                  </a:lnTo>
                  <a:lnTo>
                    <a:pt x="408" y="2206"/>
                  </a:lnTo>
                  <a:lnTo>
                    <a:pt x="402" y="2210"/>
                  </a:lnTo>
                  <a:lnTo>
                    <a:pt x="396" y="2212"/>
                  </a:lnTo>
                  <a:lnTo>
                    <a:pt x="390" y="2214"/>
                  </a:lnTo>
                  <a:lnTo>
                    <a:pt x="383" y="2215"/>
                  </a:lnTo>
                  <a:lnTo>
                    <a:pt x="377" y="2216"/>
                  </a:lnTo>
                  <a:lnTo>
                    <a:pt x="371" y="2216"/>
                  </a:lnTo>
                  <a:lnTo>
                    <a:pt x="365" y="2215"/>
                  </a:lnTo>
                  <a:lnTo>
                    <a:pt x="358" y="2213"/>
                  </a:lnTo>
                  <a:lnTo>
                    <a:pt x="352" y="2212"/>
                  </a:lnTo>
                  <a:lnTo>
                    <a:pt x="346" y="2209"/>
                  </a:lnTo>
                  <a:lnTo>
                    <a:pt x="340" y="2206"/>
                  </a:lnTo>
                  <a:lnTo>
                    <a:pt x="336" y="2202"/>
                  </a:lnTo>
                  <a:lnTo>
                    <a:pt x="330" y="2198"/>
                  </a:lnTo>
                  <a:lnTo>
                    <a:pt x="326" y="2194"/>
                  </a:lnTo>
                  <a:lnTo>
                    <a:pt x="321" y="2188"/>
                  </a:lnTo>
                  <a:lnTo>
                    <a:pt x="189" y="2007"/>
                  </a:lnTo>
                  <a:lnTo>
                    <a:pt x="186" y="2002"/>
                  </a:lnTo>
                  <a:lnTo>
                    <a:pt x="183" y="1996"/>
                  </a:lnTo>
                  <a:lnTo>
                    <a:pt x="181" y="1990"/>
                  </a:lnTo>
                  <a:lnTo>
                    <a:pt x="179" y="1984"/>
                  </a:lnTo>
                  <a:lnTo>
                    <a:pt x="178" y="1977"/>
                  </a:lnTo>
                  <a:lnTo>
                    <a:pt x="177" y="1971"/>
                  </a:lnTo>
                  <a:lnTo>
                    <a:pt x="177" y="1964"/>
                  </a:lnTo>
                  <a:lnTo>
                    <a:pt x="178" y="1958"/>
                  </a:lnTo>
                  <a:lnTo>
                    <a:pt x="179" y="1952"/>
                  </a:lnTo>
                  <a:lnTo>
                    <a:pt x="181" y="1946"/>
                  </a:lnTo>
                  <a:lnTo>
                    <a:pt x="184" y="1940"/>
                  </a:lnTo>
                  <a:lnTo>
                    <a:pt x="187" y="1934"/>
                  </a:lnTo>
                  <a:lnTo>
                    <a:pt x="190" y="1929"/>
                  </a:lnTo>
                  <a:lnTo>
                    <a:pt x="194" y="1924"/>
                  </a:lnTo>
                  <a:lnTo>
                    <a:pt x="199" y="1920"/>
                  </a:lnTo>
                  <a:lnTo>
                    <a:pt x="204" y="1915"/>
                  </a:lnTo>
                  <a:lnTo>
                    <a:pt x="383" y="1785"/>
                  </a:lnTo>
                  <a:lnTo>
                    <a:pt x="375" y="1768"/>
                  </a:lnTo>
                  <a:lnTo>
                    <a:pt x="367" y="1750"/>
                  </a:lnTo>
                  <a:lnTo>
                    <a:pt x="359" y="1733"/>
                  </a:lnTo>
                  <a:lnTo>
                    <a:pt x="352" y="1714"/>
                  </a:lnTo>
                  <a:lnTo>
                    <a:pt x="344" y="1696"/>
                  </a:lnTo>
                  <a:lnTo>
                    <a:pt x="338" y="1678"/>
                  </a:lnTo>
                  <a:lnTo>
                    <a:pt x="331" y="1660"/>
                  </a:lnTo>
                  <a:lnTo>
                    <a:pt x="325" y="1641"/>
                  </a:lnTo>
                  <a:lnTo>
                    <a:pt x="319" y="1623"/>
                  </a:lnTo>
                  <a:lnTo>
                    <a:pt x="313" y="1604"/>
                  </a:lnTo>
                  <a:lnTo>
                    <a:pt x="308" y="1585"/>
                  </a:lnTo>
                  <a:lnTo>
                    <a:pt x="303" y="1566"/>
                  </a:lnTo>
                  <a:lnTo>
                    <a:pt x="299" y="1547"/>
                  </a:lnTo>
                  <a:lnTo>
                    <a:pt x="295" y="1528"/>
                  </a:lnTo>
                  <a:lnTo>
                    <a:pt x="291" y="1508"/>
                  </a:lnTo>
                  <a:lnTo>
                    <a:pt x="287" y="1489"/>
                  </a:lnTo>
                  <a:lnTo>
                    <a:pt x="66" y="1489"/>
                  </a:lnTo>
                  <a:lnTo>
                    <a:pt x="59" y="1488"/>
                  </a:lnTo>
                  <a:lnTo>
                    <a:pt x="52" y="1487"/>
                  </a:lnTo>
                  <a:lnTo>
                    <a:pt x="46" y="1486"/>
                  </a:lnTo>
                  <a:lnTo>
                    <a:pt x="40" y="1483"/>
                  </a:lnTo>
                  <a:lnTo>
                    <a:pt x="34" y="1481"/>
                  </a:lnTo>
                  <a:lnTo>
                    <a:pt x="29" y="1477"/>
                  </a:lnTo>
                  <a:lnTo>
                    <a:pt x="23" y="1473"/>
                  </a:lnTo>
                  <a:lnTo>
                    <a:pt x="19" y="1469"/>
                  </a:lnTo>
                  <a:lnTo>
                    <a:pt x="15" y="1465"/>
                  </a:lnTo>
                  <a:lnTo>
                    <a:pt x="11" y="1460"/>
                  </a:lnTo>
                  <a:lnTo>
                    <a:pt x="7" y="1454"/>
                  </a:lnTo>
                  <a:lnTo>
                    <a:pt x="5" y="1448"/>
                  </a:lnTo>
                  <a:lnTo>
                    <a:pt x="2" y="1442"/>
                  </a:lnTo>
                  <a:lnTo>
                    <a:pt x="1" y="1436"/>
                  </a:lnTo>
                  <a:lnTo>
                    <a:pt x="0" y="1429"/>
                  </a:lnTo>
                  <a:lnTo>
                    <a:pt x="0" y="1423"/>
                  </a:lnTo>
                  <a:lnTo>
                    <a:pt x="0" y="1199"/>
                  </a:lnTo>
                  <a:lnTo>
                    <a:pt x="0" y="1192"/>
                  </a:lnTo>
                  <a:lnTo>
                    <a:pt x="1" y="1186"/>
                  </a:lnTo>
                  <a:lnTo>
                    <a:pt x="2" y="1179"/>
                  </a:lnTo>
                  <a:lnTo>
                    <a:pt x="5" y="1173"/>
                  </a:lnTo>
                  <a:lnTo>
                    <a:pt x="7" y="1168"/>
                  </a:lnTo>
                  <a:lnTo>
                    <a:pt x="11" y="1162"/>
                  </a:lnTo>
                  <a:lnTo>
                    <a:pt x="15" y="1157"/>
                  </a:lnTo>
                  <a:lnTo>
                    <a:pt x="19" y="1153"/>
                  </a:lnTo>
                  <a:lnTo>
                    <a:pt x="23" y="1148"/>
                  </a:lnTo>
                  <a:lnTo>
                    <a:pt x="29" y="1144"/>
                  </a:lnTo>
                  <a:lnTo>
                    <a:pt x="34" y="1141"/>
                  </a:lnTo>
                  <a:lnTo>
                    <a:pt x="40" y="1139"/>
                  </a:lnTo>
                  <a:lnTo>
                    <a:pt x="46" y="1136"/>
                  </a:lnTo>
                  <a:lnTo>
                    <a:pt x="52" y="1135"/>
                  </a:lnTo>
                  <a:lnTo>
                    <a:pt x="59" y="1133"/>
                  </a:lnTo>
                  <a:lnTo>
                    <a:pt x="66" y="1133"/>
                  </a:lnTo>
                  <a:lnTo>
                    <a:pt x="287" y="1133"/>
                  </a:lnTo>
                  <a:lnTo>
                    <a:pt x="291" y="1113"/>
                  </a:lnTo>
                  <a:lnTo>
                    <a:pt x="295" y="1094"/>
                  </a:lnTo>
                  <a:lnTo>
                    <a:pt x="299" y="1075"/>
                  </a:lnTo>
                  <a:lnTo>
                    <a:pt x="303" y="1056"/>
                  </a:lnTo>
                  <a:lnTo>
                    <a:pt x="308" y="1036"/>
                  </a:lnTo>
                  <a:lnTo>
                    <a:pt x="313" y="1017"/>
                  </a:lnTo>
                  <a:lnTo>
                    <a:pt x="319" y="998"/>
                  </a:lnTo>
                  <a:lnTo>
                    <a:pt x="325" y="980"/>
                  </a:lnTo>
                  <a:lnTo>
                    <a:pt x="331" y="962"/>
                  </a:lnTo>
                  <a:lnTo>
                    <a:pt x="338" y="943"/>
                  </a:lnTo>
                  <a:lnTo>
                    <a:pt x="344" y="925"/>
                  </a:lnTo>
                  <a:lnTo>
                    <a:pt x="352" y="907"/>
                  </a:lnTo>
                  <a:lnTo>
                    <a:pt x="359" y="889"/>
                  </a:lnTo>
                  <a:lnTo>
                    <a:pt x="367" y="871"/>
                  </a:lnTo>
                  <a:lnTo>
                    <a:pt x="375" y="854"/>
                  </a:lnTo>
                  <a:lnTo>
                    <a:pt x="383" y="836"/>
                  </a:lnTo>
                  <a:lnTo>
                    <a:pt x="204" y="706"/>
                  </a:lnTo>
                  <a:lnTo>
                    <a:pt x="199" y="702"/>
                  </a:lnTo>
                  <a:lnTo>
                    <a:pt x="194" y="697"/>
                  </a:lnTo>
                  <a:lnTo>
                    <a:pt x="190" y="692"/>
                  </a:lnTo>
                  <a:lnTo>
                    <a:pt x="187" y="687"/>
                  </a:lnTo>
                  <a:lnTo>
                    <a:pt x="184" y="681"/>
                  </a:lnTo>
                  <a:lnTo>
                    <a:pt x="181" y="676"/>
                  </a:lnTo>
                  <a:lnTo>
                    <a:pt x="179" y="669"/>
                  </a:lnTo>
                  <a:lnTo>
                    <a:pt x="178" y="663"/>
                  </a:lnTo>
                  <a:lnTo>
                    <a:pt x="177" y="657"/>
                  </a:lnTo>
                  <a:lnTo>
                    <a:pt x="177" y="650"/>
                  </a:lnTo>
                  <a:lnTo>
                    <a:pt x="178" y="644"/>
                  </a:lnTo>
                  <a:lnTo>
                    <a:pt x="179" y="638"/>
                  </a:lnTo>
                  <a:lnTo>
                    <a:pt x="181" y="632"/>
                  </a:lnTo>
                  <a:lnTo>
                    <a:pt x="183" y="625"/>
                  </a:lnTo>
                  <a:lnTo>
                    <a:pt x="186" y="620"/>
                  </a:lnTo>
                  <a:lnTo>
                    <a:pt x="189" y="614"/>
                  </a:lnTo>
                  <a:lnTo>
                    <a:pt x="321" y="433"/>
                  </a:lnTo>
                  <a:lnTo>
                    <a:pt x="326" y="428"/>
                  </a:lnTo>
                  <a:lnTo>
                    <a:pt x="330" y="423"/>
                  </a:lnTo>
                  <a:lnTo>
                    <a:pt x="336" y="419"/>
                  </a:lnTo>
                  <a:lnTo>
                    <a:pt x="340" y="415"/>
                  </a:lnTo>
                  <a:lnTo>
                    <a:pt x="346" y="412"/>
                  </a:lnTo>
                  <a:lnTo>
                    <a:pt x="352" y="410"/>
                  </a:lnTo>
                  <a:lnTo>
                    <a:pt x="358" y="408"/>
                  </a:lnTo>
                  <a:lnTo>
                    <a:pt x="365" y="407"/>
                  </a:lnTo>
                  <a:lnTo>
                    <a:pt x="371" y="406"/>
                  </a:lnTo>
                  <a:lnTo>
                    <a:pt x="377" y="406"/>
                  </a:lnTo>
                  <a:lnTo>
                    <a:pt x="383" y="407"/>
                  </a:lnTo>
                  <a:lnTo>
                    <a:pt x="390" y="408"/>
                  </a:lnTo>
                  <a:lnTo>
                    <a:pt x="396" y="410"/>
                  </a:lnTo>
                  <a:lnTo>
                    <a:pt x="402" y="412"/>
                  </a:lnTo>
                  <a:lnTo>
                    <a:pt x="408" y="415"/>
                  </a:lnTo>
                  <a:lnTo>
                    <a:pt x="414" y="419"/>
                  </a:lnTo>
                  <a:lnTo>
                    <a:pt x="593" y="549"/>
                  </a:lnTo>
                  <a:lnTo>
                    <a:pt x="607" y="535"/>
                  </a:lnTo>
                  <a:lnTo>
                    <a:pt x="621" y="522"/>
                  </a:lnTo>
                  <a:lnTo>
                    <a:pt x="636" y="509"/>
                  </a:lnTo>
                  <a:lnTo>
                    <a:pt x="651" y="496"/>
                  </a:lnTo>
                  <a:lnTo>
                    <a:pt x="666" y="484"/>
                  </a:lnTo>
                  <a:lnTo>
                    <a:pt x="681" y="472"/>
                  </a:lnTo>
                  <a:lnTo>
                    <a:pt x="696" y="460"/>
                  </a:lnTo>
                  <a:lnTo>
                    <a:pt x="712" y="448"/>
                  </a:lnTo>
                  <a:lnTo>
                    <a:pt x="728" y="437"/>
                  </a:lnTo>
                  <a:lnTo>
                    <a:pt x="744" y="426"/>
                  </a:lnTo>
                  <a:lnTo>
                    <a:pt x="761" y="415"/>
                  </a:lnTo>
                  <a:lnTo>
                    <a:pt x="777" y="405"/>
                  </a:lnTo>
                  <a:lnTo>
                    <a:pt x="794" y="394"/>
                  </a:lnTo>
                  <a:lnTo>
                    <a:pt x="811" y="384"/>
                  </a:lnTo>
                  <a:lnTo>
                    <a:pt x="828" y="375"/>
                  </a:lnTo>
                  <a:lnTo>
                    <a:pt x="846" y="365"/>
                  </a:lnTo>
                  <a:lnTo>
                    <a:pt x="777" y="155"/>
                  </a:lnTo>
                  <a:lnTo>
                    <a:pt x="775" y="148"/>
                  </a:lnTo>
                  <a:lnTo>
                    <a:pt x="774" y="141"/>
                  </a:lnTo>
                  <a:lnTo>
                    <a:pt x="774" y="135"/>
                  </a:lnTo>
                  <a:lnTo>
                    <a:pt x="774" y="129"/>
                  </a:lnTo>
                  <a:lnTo>
                    <a:pt x="774" y="122"/>
                  </a:lnTo>
                  <a:lnTo>
                    <a:pt x="776" y="116"/>
                  </a:lnTo>
                  <a:lnTo>
                    <a:pt x="778" y="110"/>
                  </a:lnTo>
                  <a:lnTo>
                    <a:pt x="781" y="105"/>
                  </a:lnTo>
                  <a:lnTo>
                    <a:pt x="784" y="99"/>
                  </a:lnTo>
                  <a:lnTo>
                    <a:pt x="788" y="94"/>
                  </a:lnTo>
                  <a:lnTo>
                    <a:pt x="792" y="89"/>
                  </a:lnTo>
                  <a:lnTo>
                    <a:pt x="797" y="85"/>
                  </a:lnTo>
                  <a:lnTo>
                    <a:pt x="802" y="81"/>
                  </a:lnTo>
                  <a:lnTo>
                    <a:pt x="807" y="77"/>
                  </a:lnTo>
                  <a:lnTo>
                    <a:pt x="813" y="74"/>
                  </a:lnTo>
                  <a:lnTo>
                    <a:pt x="819" y="72"/>
                  </a:lnTo>
                  <a:lnTo>
                    <a:pt x="1032" y="2"/>
                  </a:lnTo>
                  <a:lnTo>
                    <a:pt x="1039" y="1"/>
                  </a:lnTo>
                  <a:lnTo>
                    <a:pt x="1045" y="0"/>
                  </a:lnTo>
                  <a:lnTo>
                    <a:pt x="1052" y="0"/>
                  </a:lnTo>
                  <a:close/>
                </a:path>
              </a:pathLst>
            </a:custGeom>
            <a:solidFill>
              <a:srgbClr val="7FA9F1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4" name="path"/>
            <p:cNvSpPr/>
            <p:nvPr/>
          </p:nvSpPr>
          <p:spPr>
            <a:xfrm>
              <a:off x="1090925" y="0"/>
              <a:ext cx="2204932" cy="2157159"/>
            </a:xfrm>
            <a:custGeom>
              <a:rect l="0" t="0" r="0" b="0"/>
              <a:pathLst>
                <a:path w="3471" h="3397">
                  <a:moveTo>
                    <a:pt x="1736" y="648"/>
                  </a:moveTo>
                  <a:cubicBezTo>
                    <a:pt x="1156" y="648"/>
                    <a:pt x="686" y="1118"/>
                    <a:pt x="686" y="1698"/>
                  </a:cubicBezTo>
                  <a:lnTo>
                    <a:pt x="686" y="1698"/>
                  </a:lnTo>
                  <a:cubicBezTo>
                    <a:pt x="686" y="2278"/>
                    <a:pt x="1156" y="2748"/>
                    <a:pt x="1736" y="2748"/>
                  </a:cubicBezTo>
                  <a:lnTo>
                    <a:pt x="1736" y="2748"/>
                  </a:lnTo>
                  <a:cubicBezTo>
                    <a:pt x="2316" y="2748"/>
                    <a:pt x="2786" y="2278"/>
                    <a:pt x="2786" y="1698"/>
                  </a:cubicBezTo>
                  <a:lnTo>
                    <a:pt x="2786" y="1698"/>
                  </a:lnTo>
                  <a:cubicBezTo>
                    <a:pt x="2786" y="1118"/>
                    <a:pt x="2316" y="648"/>
                    <a:pt x="1736" y="648"/>
                  </a:cubicBezTo>
                  <a:moveTo>
                    <a:pt x="1363" y="0"/>
                  </a:moveTo>
                  <a:lnTo>
                    <a:pt x="1371" y="0"/>
                  </a:lnTo>
                  <a:lnTo>
                    <a:pt x="1379" y="1"/>
                  </a:lnTo>
                  <a:lnTo>
                    <a:pt x="1387" y="3"/>
                  </a:lnTo>
                  <a:lnTo>
                    <a:pt x="1395" y="5"/>
                  </a:lnTo>
                  <a:lnTo>
                    <a:pt x="1403" y="9"/>
                  </a:lnTo>
                  <a:lnTo>
                    <a:pt x="1410" y="13"/>
                  </a:lnTo>
                  <a:lnTo>
                    <a:pt x="1416" y="18"/>
                  </a:lnTo>
                  <a:lnTo>
                    <a:pt x="1423" y="23"/>
                  </a:lnTo>
                  <a:lnTo>
                    <a:pt x="1428" y="29"/>
                  </a:lnTo>
                  <a:lnTo>
                    <a:pt x="1433" y="35"/>
                  </a:lnTo>
                  <a:lnTo>
                    <a:pt x="1438" y="43"/>
                  </a:lnTo>
                  <a:lnTo>
                    <a:pt x="1442" y="50"/>
                  </a:lnTo>
                  <a:lnTo>
                    <a:pt x="1445" y="58"/>
                  </a:lnTo>
                  <a:lnTo>
                    <a:pt x="1533" y="331"/>
                  </a:lnTo>
                  <a:lnTo>
                    <a:pt x="1558" y="328"/>
                  </a:lnTo>
                  <a:lnTo>
                    <a:pt x="1583" y="325"/>
                  </a:lnTo>
                  <a:lnTo>
                    <a:pt x="1608" y="322"/>
                  </a:lnTo>
                  <a:lnTo>
                    <a:pt x="1634" y="320"/>
                  </a:lnTo>
                  <a:lnTo>
                    <a:pt x="1659" y="319"/>
                  </a:lnTo>
                  <a:lnTo>
                    <a:pt x="1684" y="317"/>
                  </a:lnTo>
                  <a:lnTo>
                    <a:pt x="1710" y="317"/>
                  </a:lnTo>
                  <a:lnTo>
                    <a:pt x="1736" y="317"/>
                  </a:lnTo>
                  <a:lnTo>
                    <a:pt x="1761" y="317"/>
                  </a:lnTo>
                  <a:lnTo>
                    <a:pt x="1787" y="317"/>
                  </a:lnTo>
                  <a:lnTo>
                    <a:pt x="1812" y="319"/>
                  </a:lnTo>
                  <a:lnTo>
                    <a:pt x="1838" y="320"/>
                  </a:lnTo>
                  <a:lnTo>
                    <a:pt x="1863" y="322"/>
                  </a:lnTo>
                  <a:lnTo>
                    <a:pt x="1888" y="325"/>
                  </a:lnTo>
                  <a:lnTo>
                    <a:pt x="1913" y="328"/>
                  </a:lnTo>
                  <a:lnTo>
                    <a:pt x="1938" y="331"/>
                  </a:lnTo>
                  <a:lnTo>
                    <a:pt x="2026" y="58"/>
                  </a:lnTo>
                  <a:lnTo>
                    <a:pt x="2030" y="50"/>
                  </a:lnTo>
                  <a:lnTo>
                    <a:pt x="2034" y="43"/>
                  </a:lnTo>
                  <a:lnTo>
                    <a:pt x="2038" y="35"/>
                  </a:lnTo>
                  <a:lnTo>
                    <a:pt x="2043" y="29"/>
                  </a:lnTo>
                  <a:lnTo>
                    <a:pt x="2049" y="23"/>
                  </a:lnTo>
                  <a:lnTo>
                    <a:pt x="2055" y="18"/>
                  </a:lnTo>
                  <a:lnTo>
                    <a:pt x="2062" y="13"/>
                  </a:lnTo>
                  <a:lnTo>
                    <a:pt x="2069" y="9"/>
                  </a:lnTo>
                  <a:lnTo>
                    <a:pt x="2077" y="5"/>
                  </a:lnTo>
                  <a:lnTo>
                    <a:pt x="2084" y="3"/>
                  </a:lnTo>
                  <a:lnTo>
                    <a:pt x="2092" y="1"/>
                  </a:lnTo>
                  <a:lnTo>
                    <a:pt x="2100" y="0"/>
                  </a:lnTo>
                  <a:lnTo>
                    <a:pt x="2109" y="0"/>
                  </a:lnTo>
                  <a:lnTo>
                    <a:pt x="2117" y="0"/>
                  </a:lnTo>
                  <a:lnTo>
                    <a:pt x="2126" y="1"/>
                  </a:lnTo>
                  <a:lnTo>
                    <a:pt x="2134" y="3"/>
                  </a:lnTo>
                  <a:lnTo>
                    <a:pt x="2409" y="93"/>
                  </a:lnTo>
                  <a:lnTo>
                    <a:pt x="2418" y="96"/>
                  </a:lnTo>
                  <a:lnTo>
                    <a:pt x="2426" y="100"/>
                  </a:lnTo>
                  <a:lnTo>
                    <a:pt x="2433" y="104"/>
                  </a:lnTo>
                  <a:lnTo>
                    <a:pt x="2440" y="109"/>
                  </a:lnTo>
                  <a:lnTo>
                    <a:pt x="2446" y="116"/>
                  </a:lnTo>
                  <a:lnTo>
                    <a:pt x="2451" y="122"/>
                  </a:lnTo>
                  <a:lnTo>
                    <a:pt x="2455" y="128"/>
                  </a:lnTo>
                  <a:lnTo>
                    <a:pt x="2460" y="135"/>
                  </a:lnTo>
                  <a:lnTo>
                    <a:pt x="2463" y="143"/>
                  </a:lnTo>
                  <a:lnTo>
                    <a:pt x="2466" y="151"/>
                  </a:lnTo>
                  <a:lnTo>
                    <a:pt x="2468" y="159"/>
                  </a:lnTo>
                  <a:lnTo>
                    <a:pt x="2469" y="167"/>
                  </a:lnTo>
                  <a:lnTo>
                    <a:pt x="2469" y="175"/>
                  </a:lnTo>
                  <a:lnTo>
                    <a:pt x="2468" y="184"/>
                  </a:lnTo>
                  <a:lnTo>
                    <a:pt x="2467" y="192"/>
                  </a:lnTo>
                  <a:lnTo>
                    <a:pt x="2465" y="201"/>
                  </a:lnTo>
                  <a:lnTo>
                    <a:pt x="2376" y="474"/>
                  </a:lnTo>
                  <a:lnTo>
                    <a:pt x="2398" y="486"/>
                  </a:lnTo>
                  <a:lnTo>
                    <a:pt x="2421" y="498"/>
                  </a:lnTo>
                  <a:lnTo>
                    <a:pt x="2443" y="511"/>
                  </a:lnTo>
                  <a:lnTo>
                    <a:pt x="2464" y="524"/>
                  </a:lnTo>
                  <a:lnTo>
                    <a:pt x="2486" y="538"/>
                  </a:lnTo>
                  <a:lnTo>
                    <a:pt x="2507" y="552"/>
                  </a:lnTo>
                  <a:lnTo>
                    <a:pt x="2528" y="566"/>
                  </a:lnTo>
                  <a:lnTo>
                    <a:pt x="2549" y="581"/>
                  </a:lnTo>
                  <a:lnTo>
                    <a:pt x="2569" y="596"/>
                  </a:lnTo>
                  <a:lnTo>
                    <a:pt x="2589" y="611"/>
                  </a:lnTo>
                  <a:lnTo>
                    <a:pt x="2609" y="627"/>
                  </a:lnTo>
                  <a:lnTo>
                    <a:pt x="2628" y="643"/>
                  </a:lnTo>
                  <a:lnTo>
                    <a:pt x="2647" y="659"/>
                  </a:lnTo>
                  <a:lnTo>
                    <a:pt x="2666" y="676"/>
                  </a:lnTo>
                  <a:lnTo>
                    <a:pt x="2685" y="694"/>
                  </a:lnTo>
                  <a:lnTo>
                    <a:pt x="2703" y="711"/>
                  </a:lnTo>
                  <a:lnTo>
                    <a:pt x="2936" y="542"/>
                  </a:lnTo>
                  <a:lnTo>
                    <a:pt x="2943" y="538"/>
                  </a:lnTo>
                  <a:lnTo>
                    <a:pt x="2951" y="534"/>
                  </a:lnTo>
                  <a:lnTo>
                    <a:pt x="2958" y="531"/>
                  </a:lnTo>
                  <a:lnTo>
                    <a:pt x="2967" y="528"/>
                  </a:lnTo>
                  <a:lnTo>
                    <a:pt x="2974" y="527"/>
                  </a:lnTo>
                  <a:lnTo>
                    <a:pt x="2983" y="526"/>
                  </a:lnTo>
                  <a:lnTo>
                    <a:pt x="2991" y="526"/>
                  </a:lnTo>
                  <a:lnTo>
                    <a:pt x="2999" y="527"/>
                  </a:lnTo>
                  <a:lnTo>
                    <a:pt x="3007" y="529"/>
                  </a:lnTo>
                  <a:lnTo>
                    <a:pt x="3015" y="531"/>
                  </a:lnTo>
                  <a:lnTo>
                    <a:pt x="3022" y="534"/>
                  </a:lnTo>
                  <a:lnTo>
                    <a:pt x="3030" y="538"/>
                  </a:lnTo>
                  <a:lnTo>
                    <a:pt x="3037" y="543"/>
                  </a:lnTo>
                  <a:lnTo>
                    <a:pt x="3044" y="549"/>
                  </a:lnTo>
                  <a:lnTo>
                    <a:pt x="3049" y="555"/>
                  </a:lnTo>
                  <a:lnTo>
                    <a:pt x="3055" y="562"/>
                  </a:lnTo>
                  <a:lnTo>
                    <a:pt x="3225" y="795"/>
                  </a:lnTo>
                  <a:lnTo>
                    <a:pt x="3230" y="803"/>
                  </a:lnTo>
                  <a:lnTo>
                    <a:pt x="3234" y="810"/>
                  </a:lnTo>
                  <a:lnTo>
                    <a:pt x="3237" y="818"/>
                  </a:lnTo>
                  <a:lnTo>
                    <a:pt x="3240" y="826"/>
                  </a:lnTo>
                  <a:lnTo>
                    <a:pt x="3241" y="834"/>
                  </a:lnTo>
                  <a:lnTo>
                    <a:pt x="3242" y="843"/>
                  </a:lnTo>
                  <a:lnTo>
                    <a:pt x="3242" y="851"/>
                  </a:lnTo>
                  <a:lnTo>
                    <a:pt x="3240" y="859"/>
                  </a:lnTo>
                  <a:lnTo>
                    <a:pt x="3239" y="867"/>
                  </a:lnTo>
                  <a:lnTo>
                    <a:pt x="3236" y="875"/>
                  </a:lnTo>
                  <a:lnTo>
                    <a:pt x="3234" y="883"/>
                  </a:lnTo>
                  <a:lnTo>
                    <a:pt x="3229" y="890"/>
                  </a:lnTo>
                  <a:lnTo>
                    <a:pt x="3225" y="897"/>
                  </a:lnTo>
                  <a:lnTo>
                    <a:pt x="3219" y="904"/>
                  </a:lnTo>
                  <a:lnTo>
                    <a:pt x="3213" y="910"/>
                  </a:lnTo>
                  <a:lnTo>
                    <a:pt x="3207" y="915"/>
                  </a:lnTo>
                  <a:lnTo>
                    <a:pt x="2974" y="1084"/>
                  </a:lnTo>
                  <a:lnTo>
                    <a:pt x="2985" y="1106"/>
                  </a:lnTo>
                  <a:lnTo>
                    <a:pt x="2996" y="1129"/>
                  </a:lnTo>
                  <a:lnTo>
                    <a:pt x="3006" y="1152"/>
                  </a:lnTo>
                  <a:lnTo>
                    <a:pt x="3015" y="1175"/>
                  </a:lnTo>
                  <a:lnTo>
                    <a:pt x="3025" y="1198"/>
                  </a:lnTo>
                  <a:lnTo>
                    <a:pt x="3034" y="1222"/>
                  </a:lnTo>
                  <a:lnTo>
                    <a:pt x="3042" y="1246"/>
                  </a:lnTo>
                  <a:lnTo>
                    <a:pt x="3050" y="1269"/>
                  </a:lnTo>
                  <a:lnTo>
                    <a:pt x="3058" y="1294"/>
                  </a:lnTo>
                  <a:lnTo>
                    <a:pt x="3065" y="1318"/>
                  </a:lnTo>
                  <a:lnTo>
                    <a:pt x="3072" y="1342"/>
                  </a:lnTo>
                  <a:lnTo>
                    <a:pt x="3078" y="1367"/>
                  </a:lnTo>
                  <a:lnTo>
                    <a:pt x="3084" y="1392"/>
                  </a:lnTo>
                  <a:lnTo>
                    <a:pt x="3090" y="1417"/>
                  </a:lnTo>
                  <a:lnTo>
                    <a:pt x="3095" y="1442"/>
                  </a:lnTo>
                  <a:lnTo>
                    <a:pt x="3100" y="1468"/>
                  </a:lnTo>
                  <a:lnTo>
                    <a:pt x="3386" y="1468"/>
                  </a:lnTo>
                  <a:lnTo>
                    <a:pt x="3395" y="1468"/>
                  </a:lnTo>
                  <a:lnTo>
                    <a:pt x="3403" y="1470"/>
                  </a:lnTo>
                  <a:lnTo>
                    <a:pt x="3412" y="1471"/>
                  </a:lnTo>
                  <a:lnTo>
                    <a:pt x="3419" y="1475"/>
                  </a:lnTo>
                  <a:lnTo>
                    <a:pt x="3427" y="1478"/>
                  </a:lnTo>
                  <a:lnTo>
                    <a:pt x="3434" y="1482"/>
                  </a:lnTo>
                  <a:lnTo>
                    <a:pt x="3440" y="1488"/>
                  </a:lnTo>
                  <a:lnTo>
                    <a:pt x="3447" y="1493"/>
                  </a:lnTo>
                  <a:lnTo>
                    <a:pt x="3452" y="1499"/>
                  </a:lnTo>
                  <a:lnTo>
                    <a:pt x="3457" y="1506"/>
                  </a:lnTo>
                  <a:lnTo>
                    <a:pt x="3462" y="1513"/>
                  </a:lnTo>
                  <a:lnTo>
                    <a:pt x="3465" y="1520"/>
                  </a:lnTo>
                  <a:lnTo>
                    <a:pt x="3468" y="1527"/>
                  </a:lnTo>
                  <a:lnTo>
                    <a:pt x="3470" y="1536"/>
                  </a:lnTo>
                  <a:lnTo>
                    <a:pt x="3471" y="1544"/>
                  </a:lnTo>
                  <a:lnTo>
                    <a:pt x="3472" y="1553"/>
                  </a:lnTo>
                  <a:lnTo>
                    <a:pt x="3472" y="1843"/>
                  </a:lnTo>
                  <a:lnTo>
                    <a:pt x="3471" y="1851"/>
                  </a:lnTo>
                  <a:lnTo>
                    <a:pt x="3470" y="1860"/>
                  </a:lnTo>
                  <a:lnTo>
                    <a:pt x="3468" y="1868"/>
                  </a:lnTo>
                  <a:lnTo>
                    <a:pt x="3465" y="1876"/>
                  </a:lnTo>
                  <a:lnTo>
                    <a:pt x="3462" y="1884"/>
                  </a:lnTo>
                  <a:lnTo>
                    <a:pt x="3457" y="1891"/>
                  </a:lnTo>
                  <a:lnTo>
                    <a:pt x="3452" y="1897"/>
                  </a:lnTo>
                  <a:lnTo>
                    <a:pt x="3447" y="1903"/>
                  </a:lnTo>
                  <a:lnTo>
                    <a:pt x="3441" y="1909"/>
                  </a:lnTo>
                  <a:lnTo>
                    <a:pt x="3434" y="1914"/>
                  </a:lnTo>
                  <a:lnTo>
                    <a:pt x="3427" y="1918"/>
                  </a:lnTo>
                  <a:lnTo>
                    <a:pt x="3419" y="1922"/>
                  </a:lnTo>
                  <a:lnTo>
                    <a:pt x="3412" y="1924"/>
                  </a:lnTo>
                  <a:lnTo>
                    <a:pt x="3403" y="1926"/>
                  </a:lnTo>
                  <a:lnTo>
                    <a:pt x="3395" y="1928"/>
                  </a:lnTo>
                  <a:lnTo>
                    <a:pt x="3386" y="1928"/>
                  </a:lnTo>
                  <a:lnTo>
                    <a:pt x="3100" y="1928"/>
                  </a:lnTo>
                  <a:lnTo>
                    <a:pt x="3095" y="1954"/>
                  </a:lnTo>
                  <a:lnTo>
                    <a:pt x="3090" y="1979"/>
                  </a:lnTo>
                  <a:lnTo>
                    <a:pt x="3084" y="2004"/>
                  </a:lnTo>
                  <a:lnTo>
                    <a:pt x="3078" y="2029"/>
                  </a:lnTo>
                  <a:lnTo>
                    <a:pt x="3072" y="2053"/>
                  </a:lnTo>
                  <a:lnTo>
                    <a:pt x="3065" y="2078"/>
                  </a:lnTo>
                  <a:lnTo>
                    <a:pt x="3058" y="2103"/>
                  </a:lnTo>
                  <a:lnTo>
                    <a:pt x="3050" y="2126"/>
                  </a:lnTo>
                  <a:lnTo>
                    <a:pt x="3042" y="2151"/>
                  </a:lnTo>
                  <a:lnTo>
                    <a:pt x="3034" y="2174"/>
                  </a:lnTo>
                  <a:lnTo>
                    <a:pt x="3025" y="2198"/>
                  </a:lnTo>
                  <a:lnTo>
                    <a:pt x="3015" y="2221"/>
                  </a:lnTo>
                  <a:lnTo>
                    <a:pt x="3006" y="2245"/>
                  </a:lnTo>
                  <a:lnTo>
                    <a:pt x="2996" y="2268"/>
                  </a:lnTo>
                  <a:lnTo>
                    <a:pt x="2985" y="2290"/>
                  </a:lnTo>
                  <a:lnTo>
                    <a:pt x="2974" y="2313"/>
                  </a:lnTo>
                  <a:lnTo>
                    <a:pt x="3207" y="2481"/>
                  </a:lnTo>
                  <a:lnTo>
                    <a:pt x="3213" y="2486"/>
                  </a:lnTo>
                  <a:lnTo>
                    <a:pt x="3219" y="2492"/>
                  </a:lnTo>
                  <a:lnTo>
                    <a:pt x="3225" y="2499"/>
                  </a:lnTo>
                  <a:lnTo>
                    <a:pt x="3229" y="2506"/>
                  </a:lnTo>
                  <a:lnTo>
                    <a:pt x="3234" y="2513"/>
                  </a:lnTo>
                  <a:lnTo>
                    <a:pt x="3236" y="2521"/>
                  </a:lnTo>
                  <a:lnTo>
                    <a:pt x="3239" y="2529"/>
                  </a:lnTo>
                  <a:lnTo>
                    <a:pt x="3240" y="2537"/>
                  </a:lnTo>
                  <a:lnTo>
                    <a:pt x="3242" y="2545"/>
                  </a:lnTo>
                  <a:lnTo>
                    <a:pt x="3242" y="2553"/>
                  </a:lnTo>
                  <a:lnTo>
                    <a:pt x="3241" y="2561"/>
                  </a:lnTo>
                  <a:lnTo>
                    <a:pt x="3240" y="2570"/>
                  </a:lnTo>
                  <a:lnTo>
                    <a:pt x="3237" y="2577"/>
                  </a:lnTo>
                  <a:lnTo>
                    <a:pt x="3234" y="2586"/>
                  </a:lnTo>
                  <a:lnTo>
                    <a:pt x="3230" y="2593"/>
                  </a:lnTo>
                  <a:lnTo>
                    <a:pt x="3225" y="2600"/>
                  </a:lnTo>
                  <a:lnTo>
                    <a:pt x="3055" y="2835"/>
                  </a:lnTo>
                  <a:lnTo>
                    <a:pt x="3049" y="2842"/>
                  </a:lnTo>
                  <a:lnTo>
                    <a:pt x="3044" y="2847"/>
                  </a:lnTo>
                  <a:lnTo>
                    <a:pt x="3037" y="2853"/>
                  </a:lnTo>
                  <a:lnTo>
                    <a:pt x="3030" y="2857"/>
                  </a:lnTo>
                  <a:lnTo>
                    <a:pt x="3022" y="2862"/>
                  </a:lnTo>
                  <a:lnTo>
                    <a:pt x="3015" y="2865"/>
                  </a:lnTo>
                  <a:lnTo>
                    <a:pt x="3007" y="2867"/>
                  </a:lnTo>
                  <a:lnTo>
                    <a:pt x="2999" y="2868"/>
                  </a:lnTo>
                  <a:lnTo>
                    <a:pt x="2991" y="2870"/>
                  </a:lnTo>
                  <a:lnTo>
                    <a:pt x="2983" y="2870"/>
                  </a:lnTo>
                  <a:lnTo>
                    <a:pt x="2974" y="2869"/>
                  </a:lnTo>
                  <a:lnTo>
                    <a:pt x="2966" y="2868"/>
                  </a:lnTo>
                  <a:lnTo>
                    <a:pt x="2958" y="2865"/>
                  </a:lnTo>
                  <a:lnTo>
                    <a:pt x="2950" y="2863"/>
                  </a:lnTo>
                  <a:lnTo>
                    <a:pt x="2943" y="2858"/>
                  </a:lnTo>
                  <a:lnTo>
                    <a:pt x="2936" y="2853"/>
                  </a:lnTo>
                  <a:lnTo>
                    <a:pt x="2703" y="2685"/>
                  </a:lnTo>
                  <a:lnTo>
                    <a:pt x="2685" y="2703"/>
                  </a:lnTo>
                  <a:lnTo>
                    <a:pt x="2666" y="2719"/>
                  </a:lnTo>
                  <a:lnTo>
                    <a:pt x="2647" y="2736"/>
                  </a:lnTo>
                  <a:lnTo>
                    <a:pt x="2628" y="2753"/>
                  </a:lnTo>
                  <a:lnTo>
                    <a:pt x="2609" y="2769"/>
                  </a:lnTo>
                  <a:lnTo>
                    <a:pt x="2589" y="2785"/>
                  </a:lnTo>
                  <a:lnTo>
                    <a:pt x="2569" y="2800"/>
                  </a:lnTo>
                  <a:lnTo>
                    <a:pt x="2549" y="2815"/>
                  </a:lnTo>
                  <a:lnTo>
                    <a:pt x="2528" y="2830"/>
                  </a:lnTo>
                  <a:lnTo>
                    <a:pt x="2507" y="2844"/>
                  </a:lnTo>
                  <a:lnTo>
                    <a:pt x="2486" y="2858"/>
                  </a:lnTo>
                  <a:lnTo>
                    <a:pt x="2464" y="2872"/>
                  </a:lnTo>
                  <a:lnTo>
                    <a:pt x="2443" y="2885"/>
                  </a:lnTo>
                  <a:lnTo>
                    <a:pt x="2421" y="2898"/>
                  </a:lnTo>
                  <a:lnTo>
                    <a:pt x="2398" y="2910"/>
                  </a:lnTo>
                  <a:lnTo>
                    <a:pt x="2376" y="2923"/>
                  </a:lnTo>
                  <a:lnTo>
                    <a:pt x="2465" y="3195"/>
                  </a:lnTo>
                  <a:lnTo>
                    <a:pt x="2467" y="3204"/>
                  </a:lnTo>
                  <a:lnTo>
                    <a:pt x="2468" y="3212"/>
                  </a:lnTo>
                  <a:lnTo>
                    <a:pt x="2469" y="3221"/>
                  </a:lnTo>
                  <a:lnTo>
                    <a:pt x="2469" y="3229"/>
                  </a:lnTo>
                  <a:lnTo>
                    <a:pt x="2468" y="3237"/>
                  </a:lnTo>
                  <a:lnTo>
                    <a:pt x="2466" y="3245"/>
                  </a:lnTo>
                  <a:lnTo>
                    <a:pt x="2463" y="3253"/>
                  </a:lnTo>
                  <a:lnTo>
                    <a:pt x="2460" y="3261"/>
                  </a:lnTo>
                  <a:lnTo>
                    <a:pt x="2455" y="3268"/>
                  </a:lnTo>
                  <a:lnTo>
                    <a:pt x="2451" y="3274"/>
                  </a:lnTo>
                  <a:lnTo>
                    <a:pt x="2446" y="3280"/>
                  </a:lnTo>
                  <a:lnTo>
                    <a:pt x="2440" y="3286"/>
                  </a:lnTo>
                  <a:lnTo>
                    <a:pt x="2433" y="3291"/>
                  </a:lnTo>
                  <a:lnTo>
                    <a:pt x="2426" y="3296"/>
                  </a:lnTo>
                  <a:lnTo>
                    <a:pt x="2418" y="3300"/>
                  </a:lnTo>
                  <a:lnTo>
                    <a:pt x="2410" y="3303"/>
                  </a:lnTo>
                  <a:lnTo>
                    <a:pt x="2134" y="3393"/>
                  </a:lnTo>
                  <a:lnTo>
                    <a:pt x="2126" y="3395"/>
                  </a:lnTo>
                  <a:lnTo>
                    <a:pt x="2117" y="3396"/>
                  </a:lnTo>
                  <a:lnTo>
                    <a:pt x="2109" y="3397"/>
                  </a:lnTo>
                  <a:lnTo>
                    <a:pt x="2100" y="3397"/>
                  </a:lnTo>
                  <a:lnTo>
                    <a:pt x="2092" y="3395"/>
                  </a:lnTo>
                  <a:lnTo>
                    <a:pt x="2084" y="3393"/>
                  </a:lnTo>
                  <a:lnTo>
                    <a:pt x="2077" y="3391"/>
                  </a:lnTo>
                  <a:lnTo>
                    <a:pt x="2069" y="3387"/>
                  </a:lnTo>
                  <a:lnTo>
                    <a:pt x="2062" y="3384"/>
                  </a:lnTo>
                  <a:lnTo>
                    <a:pt x="2055" y="3378"/>
                  </a:lnTo>
                  <a:lnTo>
                    <a:pt x="2049" y="3373"/>
                  </a:lnTo>
                  <a:lnTo>
                    <a:pt x="2043" y="3367"/>
                  </a:lnTo>
                  <a:lnTo>
                    <a:pt x="2038" y="3361"/>
                  </a:lnTo>
                  <a:lnTo>
                    <a:pt x="2034" y="3354"/>
                  </a:lnTo>
                  <a:lnTo>
                    <a:pt x="2030" y="3346"/>
                  </a:lnTo>
                  <a:lnTo>
                    <a:pt x="2026" y="3338"/>
                  </a:lnTo>
                  <a:lnTo>
                    <a:pt x="1938" y="3065"/>
                  </a:lnTo>
                  <a:lnTo>
                    <a:pt x="1913" y="3068"/>
                  </a:lnTo>
                  <a:lnTo>
                    <a:pt x="1888" y="3071"/>
                  </a:lnTo>
                  <a:lnTo>
                    <a:pt x="1863" y="3073"/>
                  </a:lnTo>
                  <a:lnTo>
                    <a:pt x="1838" y="3076"/>
                  </a:lnTo>
                  <a:lnTo>
                    <a:pt x="1812" y="3077"/>
                  </a:lnTo>
                  <a:lnTo>
                    <a:pt x="1787" y="3078"/>
                  </a:lnTo>
                  <a:lnTo>
                    <a:pt x="1761" y="3079"/>
                  </a:lnTo>
                  <a:lnTo>
                    <a:pt x="1736" y="3080"/>
                  </a:lnTo>
                  <a:lnTo>
                    <a:pt x="1710" y="3079"/>
                  </a:lnTo>
                  <a:lnTo>
                    <a:pt x="1684" y="3078"/>
                  </a:lnTo>
                  <a:lnTo>
                    <a:pt x="1659" y="3077"/>
                  </a:lnTo>
                  <a:lnTo>
                    <a:pt x="1634" y="3076"/>
                  </a:lnTo>
                  <a:lnTo>
                    <a:pt x="1608" y="3073"/>
                  </a:lnTo>
                  <a:lnTo>
                    <a:pt x="1583" y="3071"/>
                  </a:lnTo>
                  <a:lnTo>
                    <a:pt x="1558" y="3068"/>
                  </a:lnTo>
                  <a:lnTo>
                    <a:pt x="1533" y="3065"/>
                  </a:lnTo>
                  <a:lnTo>
                    <a:pt x="1445" y="3338"/>
                  </a:lnTo>
                  <a:lnTo>
                    <a:pt x="1442" y="3346"/>
                  </a:lnTo>
                  <a:lnTo>
                    <a:pt x="1438" y="3354"/>
                  </a:lnTo>
                  <a:lnTo>
                    <a:pt x="1433" y="3361"/>
                  </a:lnTo>
                  <a:lnTo>
                    <a:pt x="1428" y="3367"/>
                  </a:lnTo>
                  <a:lnTo>
                    <a:pt x="1423" y="3373"/>
                  </a:lnTo>
                  <a:lnTo>
                    <a:pt x="1416" y="3378"/>
                  </a:lnTo>
                  <a:lnTo>
                    <a:pt x="1410" y="3384"/>
                  </a:lnTo>
                  <a:lnTo>
                    <a:pt x="1403" y="3387"/>
                  </a:lnTo>
                  <a:lnTo>
                    <a:pt x="1395" y="3391"/>
                  </a:lnTo>
                  <a:lnTo>
                    <a:pt x="1387" y="3393"/>
                  </a:lnTo>
                  <a:lnTo>
                    <a:pt x="1379" y="3395"/>
                  </a:lnTo>
                  <a:lnTo>
                    <a:pt x="1370" y="3397"/>
                  </a:lnTo>
                  <a:lnTo>
                    <a:pt x="1363" y="3397"/>
                  </a:lnTo>
                  <a:lnTo>
                    <a:pt x="1354" y="3396"/>
                  </a:lnTo>
                  <a:lnTo>
                    <a:pt x="1346" y="3395"/>
                  </a:lnTo>
                  <a:lnTo>
                    <a:pt x="1337" y="3392"/>
                  </a:lnTo>
                  <a:lnTo>
                    <a:pt x="1061" y="3303"/>
                  </a:lnTo>
                  <a:lnTo>
                    <a:pt x="1053" y="3300"/>
                  </a:lnTo>
                  <a:lnTo>
                    <a:pt x="1046" y="3296"/>
                  </a:lnTo>
                  <a:lnTo>
                    <a:pt x="1039" y="3291"/>
                  </a:lnTo>
                  <a:lnTo>
                    <a:pt x="1032" y="3286"/>
                  </a:lnTo>
                  <a:lnTo>
                    <a:pt x="1026" y="3280"/>
                  </a:lnTo>
                  <a:lnTo>
                    <a:pt x="1020" y="3274"/>
                  </a:lnTo>
                  <a:lnTo>
                    <a:pt x="1016" y="3268"/>
                  </a:lnTo>
                  <a:lnTo>
                    <a:pt x="1012" y="3261"/>
                  </a:lnTo>
                  <a:lnTo>
                    <a:pt x="1008" y="3253"/>
                  </a:lnTo>
                  <a:lnTo>
                    <a:pt x="1006" y="3245"/>
                  </a:lnTo>
                  <a:lnTo>
                    <a:pt x="1004" y="3237"/>
                  </a:lnTo>
                  <a:lnTo>
                    <a:pt x="1003" y="3229"/>
                  </a:lnTo>
                  <a:lnTo>
                    <a:pt x="1003" y="3221"/>
                  </a:lnTo>
                  <a:lnTo>
                    <a:pt x="1003" y="3212"/>
                  </a:lnTo>
                  <a:lnTo>
                    <a:pt x="1004" y="3204"/>
                  </a:lnTo>
                  <a:lnTo>
                    <a:pt x="1006" y="3195"/>
                  </a:lnTo>
                  <a:lnTo>
                    <a:pt x="1095" y="2923"/>
                  </a:lnTo>
                  <a:lnTo>
                    <a:pt x="1073" y="2910"/>
                  </a:lnTo>
                  <a:lnTo>
                    <a:pt x="1051" y="2898"/>
                  </a:lnTo>
                  <a:lnTo>
                    <a:pt x="1029" y="2885"/>
                  </a:lnTo>
                  <a:lnTo>
                    <a:pt x="1007" y="2872"/>
                  </a:lnTo>
                  <a:lnTo>
                    <a:pt x="985" y="2858"/>
                  </a:lnTo>
                  <a:lnTo>
                    <a:pt x="964" y="2844"/>
                  </a:lnTo>
                  <a:lnTo>
                    <a:pt x="944" y="2830"/>
                  </a:lnTo>
                  <a:lnTo>
                    <a:pt x="923" y="2815"/>
                  </a:lnTo>
                  <a:lnTo>
                    <a:pt x="902" y="2800"/>
                  </a:lnTo>
                  <a:lnTo>
                    <a:pt x="882" y="2785"/>
                  </a:lnTo>
                  <a:lnTo>
                    <a:pt x="862" y="2769"/>
                  </a:lnTo>
                  <a:lnTo>
                    <a:pt x="843" y="2753"/>
                  </a:lnTo>
                  <a:lnTo>
                    <a:pt x="824" y="2736"/>
                  </a:lnTo>
                  <a:lnTo>
                    <a:pt x="805" y="2719"/>
                  </a:lnTo>
                  <a:lnTo>
                    <a:pt x="786" y="2702"/>
                  </a:lnTo>
                  <a:lnTo>
                    <a:pt x="768" y="2685"/>
                  </a:lnTo>
                  <a:lnTo>
                    <a:pt x="536" y="2853"/>
                  </a:lnTo>
                  <a:lnTo>
                    <a:pt x="529" y="2858"/>
                  </a:lnTo>
                  <a:lnTo>
                    <a:pt x="521" y="2863"/>
                  </a:lnTo>
                  <a:lnTo>
                    <a:pt x="513" y="2865"/>
                  </a:lnTo>
                  <a:lnTo>
                    <a:pt x="505" y="2868"/>
                  </a:lnTo>
                  <a:lnTo>
                    <a:pt x="497" y="2869"/>
                  </a:lnTo>
                  <a:lnTo>
                    <a:pt x="489" y="2870"/>
                  </a:lnTo>
                  <a:lnTo>
                    <a:pt x="480" y="2870"/>
                  </a:lnTo>
                  <a:lnTo>
                    <a:pt x="472" y="2869"/>
                  </a:lnTo>
                  <a:lnTo>
                    <a:pt x="464" y="2867"/>
                  </a:lnTo>
                  <a:lnTo>
                    <a:pt x="456" y="2865"/>
                  </a:lnTo>
                  <a:lnTo>
                    <a:pt x="449" y="2862"/>
                  </a:lnTo>
                  <a:lnTo>
                    <a:pt x="441" y="2858"/>
                  </a:lnTo>
                  <a:lnTo>
                    <a:pt x="435" y="2853"/>
                  </a:lnTo>
                  <a:lnTo>
                    <a:pt x="428" y="2847"/>
                  </a:lnTo>
                  <a:lnTo>
                    <a:pt x="422" y="2842"/>
                  </a:lnTo>
                  <a:lnTo>
                    <a:pt x="417" y="2835"/>
                  </a:lnTo>
                  <a:lnTo>
                    <a:pt x="246" y="2600"/>
                  </a:lnTo>
                  <a:lnTo>
                    <a:pt x="241" y="2593"/>
                  </a:lnTo>
                  <a:lnTo>
                    <a:pt x="237" y="2586"/>
                  </a:lnTo>
                  <a:lnTo>
                    <a:pt x="234" y="2577"/>
                  </a:lnTo>
                  <a:lnTo>
                    <a:pt x="232" y="2570"/>
                  </a:lnTo>
                  <a:lnTo>
                    <a:pt x="230" y="2561"/>
                  </a:lnTo>
                  <a:lnTo>
                    <a:pt x="230" y="2553"/>
                  </a:lnTo>
                  <a:lnTo>
                    <a:pt x="230" y="2545"/>
                  </a:lnTo>
                  <a:lnTo>
                    <a:pt x="231" y="2537"/>
                  </a:lnTo>
                  <a:lnTo>
                    <a:pt x="233" y="2529"/>
                  </a:lnTo>
                  <a:lnTo>
                    <a:pt x="235" y="2521"/>
                  </a:lnTo>
                  <a:lnTo>
                    <a:pt x="238" y="2513"/>
                  </a:lnTo>
                  <a:lnTo>
                    <a:pt x="242" y="2506"/>
                  </a:lnTo>
                  <a:lnTo>
                    <a:pt x="247" y="2499"/>
                  </a:lnTo>
                  <a:lnTo>
                    <a:pt x="252" y="2492"/>
                  </a:lnTo>
                  <a:lnTo>
                    <a:pt x="258" y="2487"/>
                  </a:lnTo>
                  <a:lnTo>
                    <a:pt x="265" y="2481"/>
                  </a:lnTo>
                  <a:lnTo>
                    <a:pt x="497" y="2313"/>
                  </a:lnTo>
                  <a:lnTo>
                    <a:pt x="486" y="2290"/>
                  </a:lnTo>
                  <a:lnTo>
                    <a:pt x="476" y="2267"/>
                  </a:lnTo>
                  <a:lnTo>
                    <a:pt x="466" y="2245"/>
                  </a:lnTo>
                  <a:lnTo>
                    <a:pt x="456" y="2221"/>
                  </a:lnTo>
                  <a:lnTo>
                    <a:pt x="446" y="2198"/>
                  </a:lnTo>
                  <a:lnTo>
                    <a:pt x="437" y="2174"/>
                  </a:lnTo>
                  <a:lnTo>
                    <a:pt x="429" y="2151"/>
                  </a:lnTo>
                  <a:lnTo>
                    <a:pt x="421" y="2126"/>
                  </a:lnTo>
                  <a:lnTo>
                    <a:pt x="413" y="2103"/>
                  </a:lnTo>
                  <a:lnTo>
                    <a:pt x="406" y="2078"/>
                  </a:lnTo>
                  <a:lnTo>
                    <a:pt x="400" y="2053"/>
                  </a:lnTo>
                  <a:lnTo>
                    <a:pt x="393" y="2029"/>
                  </a:lnTo>
                  <a:lnTo>
                    <a:pt x="387" y="2004"/>
                  </a:lnTo>
                  <a:lnTo>
                    <a:pt x="382" y="1979"/>
                  </a:lnTo>
                  <a:lnTo>
                    <a:pt x="377" y="1954"/>
                  </a:lnTo>
                  <a:lnTo>
                    <a:pt x="372" y="1928"/>
                  </a:lnTo>
                  <a:lnTo>
                    <a:pt x="85" y="1928"/>
                  </a:lnTo>
                  <a:lnTo>
                    <a:pt x="76" y="1928"/>
                  </a:lnTo>
                  <a:lnTo>
                    <a:pt x="68" y="1926"/>
                  </a:lnTo>
                  <a:lnTo>
                    <a:pt x="60" y="1924"/>
                  </a:lnTo>
                  <a:lnTo>
                    <a:pt x="52" y="1922"/>
                  </a:lnTo>
                  <a:lnTo>
                    <a:pt x="45" y="1918"/>
                  </a:lnTo>
                  <a:lnTo>
                    <a:pt x="37" y="1914"/>
                  </a:lnTo>
                  <a:lnTo>
                    <a:pt x="30" y="1909"/>
                  </a:lnTo>
                  <a:lnTo>
                    <a:pt x="25" y="1903"/>
                  </a:lnTo>
                  <a:lnTo>
                    <a:pt x="19" y="1897"/>
                  </a:lnTo>
                  <a:lnTo>
                    <a:pt x="14" y="1891"/>
                  </a:lnTo>
                  <a:lnTo>
                    <a:pt x="10" y="1884"/>
                  </a:lnTo>
                  <a:lnTo>
                    <a:pt x="6" y="1876"/>
                  </a:lnTo>
                  <a:lnTo>
                    <a:pt x="3" y="1868"/>
                  </a:lnTo>
                  <a:lnTo>
                    <a:pt x="1" y="1860"/>
                  </a:lnTo>
                  <a:lnTo>
                    <a:pt x="0" y="1851"/>
                  </a:lnTo>
                  <a:lnTo>
                    <a:pt x="0" y="1843"/>
                  </a:lnTo>
                  <a:lnTo>
                    <a:pt x="0" y="1553"/>
                  </a:lnTo>
                  <a:lnTo>
                    <a:pt x="0" y="1544"/>
                  </a:lnTo>
                  <a:lnTo>
                    <a:pt x="1" y="1536"/>
                  </a:lnTo>
                  <a:lnTo>
                    <a:pt x="3" y="1527"/>
                  </a:lnTo>
                  <a:lnTo>
                    <a:pt x="6" y="1520"/>
                  </a:lnTo>
                  <a:lnTo>
                    <a:pt x="10" y="1513"/>
                  </a:lnTo>
                  <a:lnTo>
                    <a:pt x="14" y="1506"/>
                  </a:lnTo>
                  <a:lnTo>
                    <a:pt x="19" y="1499"/>
                  </a:lnTo>
                  <a:lnTo>
                    <a:pt x="25" y="1493"/>
                  </a:lnTo>
                  <a:lnTo>
                    <a:pt x="30" y="1488"/>
                  </a:lnTo>
                  <a:lnTo>
                    <a:pt x="37" y="1482"/>
                  </a:lnTo>
                  <a:lnTo>
                    <a:pt x="45" y="1478"/>
                  </a:lnTo>
                  <a:lnTo>
                    <a:pt x="52" y="1475"/>
                  </a:lnTo>
                  <a:lnTo>
                    <a:pt x="60" y="1471"/>
                  </a:lnTo>
                  <a:lnTo>
                    <a:pt x="68" y="1470"/>
                  </a:lnTo>
                  <a:lnTo>
                    <a:pt x="76" y="1468"/>
                  </a:lnTo>
                  <a:lnTo>
                    <a:pt x="85" y="1468"/>
                  </a:lnTo>
                  <a:lnTo>
                    <a:pt x="372" y="1468"/>
                  </a:lnTo>
                  <a:lnTo>
                    <a:pt x="377" y="1442"/>
                  </a:lnTo>
                  <a:lnTo>
                    <a:pt x="382" y="1417"/>
                  </a:lnTo>
                  <a:lnTo>
                    <a:pt x="387" y="1392"/>
                  </a:lnTo>
                  <a:lnTo>
                    <a:pt x="393" y="1367"/>
                  </a:lnTo>
                  <a:lnTo>
                    <a:pt x="400" y="1342"/>
                  </a:lnTo>
                  <a:lnTo>
                    <a:pt x="406" y="1318"/>
                  </a:lnTo>
                  <a:lnTo>
                    <a:pt x="413" y="1293"/>
                  </a:lnTo>
                  <a:lnTo>
                    <a:pt x="421" y="1269"/>
                  </a:lnTo>
                  <a:lnTo>
                    <a:pt x="429" y="1246"/>
                  </a:lnTo>
                  <a:lnTo>
                    <a:pt x="437" y="1222"/>
                  </a:lnTo>
                  <a:lnTo>
                    <a:pt x="446" y="1198"/>
                  </a:lnTo>
                  <a:lnTo>
                    <a:pt x="456" y="1175"/>
                  </a:lnTo>
                  <a:lnTo>
                    <a:pt x="466" y="1152"/>
                  </a:lnTo>
                  <a:lnTo>
                    <a:pt x="476" y="1129"/>
                  </a:lnTo>
                  <a:lnTo>
                    <a:pt x="486" y="1106"/>
                  </a:lnTo>
                  <a:lnTo>
                    <a:pt x="497" y="1084"/>
                  </a:lnTo>
                  <a:lnTo>
                    <a:pt x="265" y="915"/>
                  </a:lnTo>
                  <a:lnTo>
                    <a:pt x="258" y="909"/>
                  </a:lnTo>
                  <a:lnTo>
                    <a:pt x="252" y="903"/>
                  </a:lnTo>
                  <a:lnTo>
                    <a:pt x="247" y="897"/>
                  </a:lnTo>
                  <a:lnTo>
                    <a:pt x="242" y="890"/>
                  </a:lnTo>
                  <a:lnTo>
                    <a:pt x="238" y="883"/>
                  </a:lnTo>
                  <a:lnTo>
                    <a:pt x="235" y="875"/>
                  </a:lnTo>
                  <a:lnTo>
                    <a:pt x="233" y="867"/>
                  </a:lnTo>
                  <a:lnTo>
                    <a:pt x="231" y="859"/>
                  </a:lnTo>
                  <a:lnTo>
                    <a:pt x="230" y="851"/>
                  </a:lnTo>
                  <a:lnTo>
                    <a:pt x="230" y="843"/>
                  </a:lnTo>
                  <a:lnTo>
                    <a:pt x="230" y="834"/>
                  </a:lnTo>
                  <a:lnTo>
                    <a:pt x="232" y="826"/>
                  </a:lnTo>
                  <a:lnTo>
                    <a:pt x="234" y="818"/>
                  </a:lnTo>
                  <a:lnTo>
                    <a:pt x="237" y="810"/>
                  </a:lnTo>
                  <a:lnTo>
                    <a:pt x="241" y="803"/>
                  </a:lnTo>
                  <a:lnTo>
                    <a:pt x="246" y="795"/>
                  </a:lnTo>
                  <a:lnTo>
                    <a:pt x="417" y="562"/>
                  </a:lnTo>
                  <a:lnTo>
                    <a:pt x="422" y="555"/>
                  </a:lnTo>
                  <a:lnTo>
                    <a:pt x="428" y="549"/>
                  </a:lnTo>
                  <a:lnTo>
                    <a:pt x="435" y="543"/>
                  </a:lnTo>
                  <a:lnTo>
                    <a:pt x="441" y="538"/>
                  </a:lnTo>
                  <a:lnTo>
                    <a:pt x="449" y="534"/>
                  </a:lnTo>
                  <a:lnTo>
                    <a:pt x="456" y="531"/>
                  </a:lnTo>
                  <a:lnTo>
                    <a:pt x="464" y="529"/>
                  </a:lnTo>
                  <a:lnTo>
                    <a:pt x="472" y="527"/>
                  </a:lnTo>
                  <a:lnTo>
                    <a:pt x="480" y="526"/>
                  </a:lnTo>
                  <a:lnTo>
                    <a:pt x="489" y="526"/>
                  </a:lnTo>
                  <a:lnTo>
                    <a:pt x="497" y="527"/>
                  </a:lnTo>
                  <a:lnTo>
                    <a:pt x="505" y="528"/>
                  </a:lnTo>
                  <a:lnTo>
                    <a:pt x="513" y="531"/>
                  </a:lnTo>
                  <a:lnTo>
                    <a:pt x="521" y="534"/>
                  </a:lnTo>
                  <a:lnTo>
                    <a:pt x="529" y="538"/>
                  </a:lnTo>
                  <a:lnTo>
                    <a:pt x="536" y="542"/>
                  </a:lnTo>
                  <a:lnTo>
                    <a:pt x="768" y="711"/>
                  </a:lnTo>
                  <a:lnTo>
                    <a:pt x="786" y="694"/>
                  </a:lnTo>
                  <a:lnTo>
                    <a:pt x="805" y="676"/>
                  </a:lnTo>
                  <a:lnTo>
                    <a:pt x="824" y="659"/>
                  </a:lnTo>
                  <a:lnTo>
                    <a:pt x="843" y="643"/>
                  </a:lnTo>
                  <a:lnTo>
                    <a:pt x="863" y="627"/>
                  </a:lnTo>
                  <a:lnTo>
                    <a:pt x="882" y="611"/>
                  </a:lnTo>
                  <a:lnTo>
                    <a:pt x="902" y="596"/>
                  </a:lnTo>
                  <a:lnTo>
                    <a:pt x="923" y="581"/>
                  </a:lnTo>
                  <a:lnTo>
                    <a:pt x="944" y="566"/>
                  </a:lnTo>
                  <a:lnTo>
                    <a:pt x="964" y="552"/>
                  </a:lnTo>
                  <a:lnTo>
                    <a:pt x="985" y="538"/>
                  </a:lnTo>
                  <a:lnTo>
                    <a:pt x="1007" y="524"/>
                  </a:lnTo>
                  <a:lnTo>
                    <a:pt x="1029" y="511"/>
                  </a:lnTo>
                  <a:lnTo>
                    <a:pt x="1051" y="498"/>
                  </a:lnTo>
                  <a:lnTo>
                    <a:pt x="1073" y="486"/>
                  </a:lnTo>
                  <a:lnTo>
                    <a:pt x="1095" y="474"/>
                  </a:lnTo>
                  <a:lnTo>
                    <a:pt x="1006" y="201"/>
                  </a:lnTo>
                  <a:lnTo>
                    <a:pt x="1004" y="192"/>
                  </a:lnTo>
                  <a:lnTo>
                    <a:pt x="1003" y="183"/>
                  </a:lnTo>
                  <a:lnTo>
                    <a:pt x="1002" y="175"/>
                  </a:lnTo>
                  <a:lnTo>
                    <a:pt x="1003" y="167"/>
                  </a:lnTo>
                  <a:lnTo>
                    <a:pt x="1003" y="159"/>
                  </a:lnTo>
                  <a:lnTo>
                    <a:pt x="1006" y="151"/>
                  </a:lnTo>
                  <a:lnTo>
                    <a:pt x="1008" y="143"/>
                  </a:lnTo>
                  <a:lnTo>
                    <a:pt x="1011" y="136"/>
                  </a:lnTo>
                  <a:lnTo>
                    <a:pt x="1016" y="128"/>
                  </a:lnTo>
                  <a:lnTo>
                    <a:pt x="1020" y="122"/>
                  </a:lnTo>
                  <a:lnTo>
                    <a:pt x="1026" y="116"/>
                  </a:lnTo>
                  <a:lnTo>
                    <a:pt x="1032" y="110"/>
                  </a:lnTo>
                  <a:lnTo>
                    <a:pt x="1039" y="105"/>
                  </a:lnTo>
                  <a:lnTo>
                    <a:pt x="1046" y="100"/>
                  </a:lnTo>
                  <a:lnTo>
                    <a:pt x="1053" y="96"/>
                  </a:lnTo>
                  <a:lnTo>
                    <a:pt x="1061" y="93"/>
                  </a:lnTo>
                  <a:lnTo>
                    <a:pt x="1337" y="3"/>
                  </a:lnTo>
                  <a:lnTo>
                    <a:pt x="1346" y="1"/>
                  </a:lnTo>
                  <a:lnTo>
                    <a:pt x="1354" y="0"/>
                  </a:lnTo>
                  <a:lnTo>
                    <a:pt x="1363" y="0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5" name="path"/>
            <p:cNvSpPr/>
            <p:nvPr/>
          </p:nvSpPr>
          <p:spPr>
            <a:xfrm>
              <a:off x="2590273" y="1555067"/>
              <a:ext cx="2116734" cy="2070872"/>
            </a:xfrm>
            <a:custGeom>
              <a:rect l="0" t="0" r="0" b="0"/>
              <a:pathLst>
                <a:path w="3332" h="3261">
                  <a:moveTo>
                    <a:pt x="1666" y="622"/>
                  </a:moveTo>
                  <a:cubicBezTo>
                    <a:pt x="1110" y="622"/>
                    <a:pt x="658" y="1073"/>
                    <a:pt x="658" y="1630"/>
                  </a:cubicBezTo>
                  <a:lnTo>
                    <a:pt x="658" y="1630"/>
                  </a:lnTo>
                  <a:cubicBezTo>
                    <a:pt x="658" y="2187"/>
                    <a:pt x="1110" y="2638"/>
                    <a:pt x="1666" y="2638"/>
                  </a:cubicBezTo>
                  <a:lnTo>
                    <a:pt x="1666" y="2638"/>
                  </a:lnTo>
                  <a:cubicBezTo>
                    <a:pt x="2223" y="2638"/>
                    <a:pt x="2674" y="2187"/>
                    <a:pt x="2674" y="1630"/>
                  </a:cubicBezTo>
                  <a:lnTo>
                    <a:pt x="2674" y="1630"/>
                  </a:lnTo>
                  <a:cubicBezTo>
                    <a:pt x="2674" y="1073"/>
                    <a:pt x="2223" y="622"/>
                    <a:pt x="1666" y="622"/>
                  </a:cubicBezTo>
                  <a:moveTo>
                    <a:pt x="1308" y="0"/>
                  </a:moveTo>
                  <a:lnTo>
                    <a:pt x="1316" y="0"/>
                  </a:lnTo>
                  <a:lnTo>
                    <a:pt x="1324" y="1"/>
                  </a:lnTo>
                  <a:lnTo>
                    <a:pt x="1332" y="3"/>
                  </a:lnTo>
                  <a:lnTo>
                    <a:pt x="1339" y="5"/>
                  </a:lnTo>
                  <a:lnTo>
                    <a:pt x="1346" y="8"/>
                  </a:lnTo>
                  <a:lnTo>
                    <a:pt x="1353" y="12"/>
                  </a:lnTo>
                  <a:lnTo>
                    <a:pt x="1359" y="17"/>
                  </a:lnTo>
                  <a:lnTo>
                    <a:pt x="1366" y="22"/>
                  </a:lnTo>
                  <a:lnTo>
                    <a:pt x="1371" y="28"/>
                  </a:lnTo>
                  <a:lnTo>
                    <a:pt x="1376" y="34"/>
                  </a:lnTo>
                  <a:lnTo>
                    <a:pt x="1381" y="41"/>
                  </a:lnTo>
                  <a:lnTo>
                    <a:pt x="1384" y="48"/>
                  </a:lnTo>
                  <a:lnTo>
                    <a:pt x="1387" y="56"/>
                  </a:lnTo>
                  <a:lnTo>
                    <a:pt x="1472" y="318"/>
                  </a:lnTo>
                  <a:lnTo>
                    <a:pt x="1496" y="315"/>
                  </a:lnTo>
                  <a:lnTo>
                    <a:pt x="1520" y="312"/>
                  </a:lnTo>
                  <a:lnTo>
                    <a:pt x="1544" y="309"/>
                  </a:lnTo>
                  <a:lnTo>
                    <a:pt x="1568" y="307"/>
                  </a:lnTo>
                  <a:lnTo>
                    <a:pt x="1593" y="306"/>
                  </a:lnTo>
                  <a:lnTo>
                    <a:pt x="1617" y="305"/>
                  </a:lnTo>
                  <a:lnTo>
                    <a:pt x="1642" y="304"/>
                  </a:lnTo>
                  <a:lnTo>
                    <a:pt x="1666" y="304"/>
                  </a:lnTo>
                  <a:lnTo>
                    <a:pt x="1691" y="304"/>
                  </a:lnTo>
                  <a:lnTo>
                    <a:pt x="1716" y="305"/>
                  </a:lnTo>
                  <a:lnTo>
                    <a:pt x="1740" y="306"/>
                  </a:lnTo>
                  <a:lnTo>
                    <a:pt x="1764" y="307"/>
                  </a:lnTo>
                  <a:lnTo>
                    <a:pt x="1789" y="309"/>
                  </a:lnTo>
                  <a:lnTo>
                    <a:pt x="1812" y="312"/>
                  </a:lnTo>
                  <a:lnTo>
                    <a:pt x="1836" y="315"/>
                  </a:lnTo>
                  <a:lnTo>
                    <a:pt x="1860" y="318"/>
                  </a:lnTo>
                  <a:lnTo>
                    <a:pt x="1945" y="56"/>
                  </a:lnTo>
                  <a:lnTo>
                    <a:pt x="1948" y="48"/>
                  </a:lnTo>
                  <a:lnTo>
                    <a:pt x="1952" y="41"/>
                  </a:lnTo>
                  <a:lnTo>
                    <a:pt x="1957" y="34"/>
                  </a:lnTo>
                  <a:lnTo>
                    <a:pt x="1962" y="28"/>
                  </a:lnTo>
                  <a:lnTo>
                    <a:pt x="1967" y="22"/>
                  </a:lnTo>
                  <a:lnTo>
                    <a:pt x="1973" y="17"/>
                  </a:lnTo>
                  <a:lnTo>
                    <a:pt x="1980" y="12"/>
                  </a:lnTo>
                  <a:lnTo>
                    <a:pt x="1986" y="8"/>
                  </a:lnTo>
                  <a:lnTo>
                    <a:pt x="1994" y="5"/>
                  </a:lnTo>
                  <a:lnTo>
                    <a:pt x="2001" y="3"/>
                  </a:lnTo>
                  <a:lnTo>
                    <a:pt x="2008" y="1"/>
                  </a:lnTo>
                  <a:lnTo>
                    <a:pt x="2016" y="0"/>
                  </a:lnTo>
                  <a:lnTo>
                    <a:pt x="2025" y="0"/>
                  </a:lnTo>
                  <a:lnTo>
                    <a:pt x="2033" y="0"/>
                  </a:lnTo>
                  <a:lnTo>
                    <a:pt x="2041" y="1"/>
                  </a:lnTo>
                  <a:lnTo>
                    <a:pt x="2049" y="3"/>
                  </a:lnTo>
                  <a:lnTo>
                    <a:pt x="2313" y="89"/>
                  </a:lnTo>
                  <a:lnTo>
                    <a:pt x="2321" y="92"/>
                  </a:lnTo>
                  <a:lnTo>
                    <a:pt x="2329" y="96"/>
                  </a:lnTo>
                  <a:lnTo>
                    <a:pt x="2336" y="100"/>
                  </a:lnTo>
                  <a:lnTo>
                    <a:pt x="2342" y="105"/>
                  </a:lnTo>
                  <a:lnTo>
                    <a:pt x="2348" y="111"/>
                  </a:lnTo>
                  <a:lnTo>
                    <a:pt x="2353" y="117"/>
                  </a:lnTo>
                  <a:lnTo>
                    <a:pt x="2357" y="123"/>
                  </a:lnTo>
                  <a:lnTo>
                    <a:pt x="2361" y="130"/>
                  </a:lnTo>
                  <a:lnTo>
                    <a:pt x="2364" y="137"/>
                  </a:lnTo>
                  <a:lnTo>
                    <a:pt x="2367" y="144"/>
                  </a:lnTo>
                  <a:lnTo>
                    <a:pt x="2369" y="152"/>
                  </a:lnTo>
                  <a:lnTo>
                    <a:pt x="2370" y="160"/>
                  </a:lnTo>
                  <a:lnTo>
                    <a:pt x="2370" y="168"/>
                  </a:lnTo>
                  <a:lnTo>
                    <a:pt x="2369" y="177"/>
                  </a:lnTo>
                  <a:lnTo>
                    <a:pt x="2368" y="185"/>
                  </a:lnTo>
                  <a:lnTo>
                    <a:pt x="2366" y="193"/>
                  </a:lnTo>
                  <a:lnTo>
                    <a:pt x="2281" y="455"/>
                  </a:lnTo>
                  <a:lnTo>
                    <a:pt x="2302" y="466"/>
                  </a:lnTo>
                  <a:lnTo>
                    <a:pt x="2324" y="478"/>
                  </a:lnTo>
                  <a:lnTo>
                    <a:pt x="2345" y="491"/>
                  </a:lnTo>
                  <a:lnTo>
                    <a:pt x="2366" y="503"/>
                  </a:lnTo>
                  <a:lnTo>
                    <a:pt x="2387" y="516"/>
                  </a:lnTo>
                  <a:lnTo>
                    <a:pt x="2407" y="530"/>
                  </a:lnTo>
                  <a:lnTo>
                    <a:pt x="2427" y="543"/>
                  </a:lnTo>
                  <a:lnTo>
                    <a:pt x="2447" y="557"/>
                  </a:lnTo>
                  <a:lnTo>
                    <a:pt x="2466" y="572"/>
                  </a:lnTo>
                  <a:lnTo>
                    <a:pt x="2486" y="587"/>
                  </a:lnTo>
                  <a:lnTo>
                    <a:pt x="2505" y="602"/>
                  </a:lnTo>
                  <a:lnTo>
                    <a:pt x="2523" y="617"/>
                  </a:lnTo>
                  <a:lnTo>
                    <a:pt x="2541" y="633"/>
                  </a:lnTo>
                  <a:lnTo>
                    <a:pt x="2560" y="649"/>
                  </a:lnTo>
                  <a:lnTo>
                    <a:pt x="2577" y="666"/>
                  </a:lnTo>
                  <a:lnTo>
                    <a:pt x="2595" y="683"/>
                  </a:lnTo>
                  <a:lnTo>
                    <a:pt x="2818" y="521"/>
                  </a:lnTo>
                  <a:lnTo>
                    <a:pt x="2825" y="516"/>
                  </a:lnTo>
                  <a:lnTo>
                    <a:pt x="2833" y="512"/>
                  </a:lnTo>
                  <a:lnTo>
                    <a:pt x="2840" y="510"/>
                  </a:lnTo>
                  <a:lnTo>
                    <a:pt x="2848" y="507"/>
                  </a:lnTo>
                  <a:lnTo>
                    <a:pt x="2855" y="506"/>
                  </a:lnTo>
                  <a:lnTo>
                    <a:pt x="2863" y="505"/>
                  </a:lnTo>
                  <a:lnTo>
                    <a:pt x="2871" y="505"/>
                  </a:lnTo>
                  <a:lnTo>
                    <a:pt x="2879" y="506"/>
                  </a:lnTo>
                  <a:lnTo>
                    <a:pt x="2887" y="508"/>
                  </a:lnTo>
                  <a:lnTo>
                    <a:pt x="2894" y="510"/>
                  </a:lnTo>
                  <a:lnTo>
                    <a:pt x="2901" y="513"/>
                  </a:lnTo>
                  <a:lnTo>
                    <a:pt x="2909" y="517"/>
                  </a:lnTo>
                  <a:lnTo>
                    <a:pt x="2916" y="521"/>
                  </a:lnTo>
                  <a:lnTo>
                    <a:pt x="2922" y="527"/>
                  </a:lnTo>
                  <a:lnTo>
                    <a:pt x="2927" y="532"/>
                  </a:lnTo>
                  <a:lnTo>
                    <a:pt x="2933" y="539"/>
                  </a:lnTo>
                  <a:lnTo>
                    <a:pt x="3096" y="763"/>
                  </a:lnTo>
                  <a:lnTo>
                    <a:pt x="3101" y="771"/>
                  </a:lnTo>
                  <a:lnTo>
                    <a:pt x="3105" y="778"/>
                  </a:lnTo>
                  <a:lnTo>
                    <a:pt x="3108" y="785"/>
                  </a:lnTo>
                  <a:lnTo>
                    <a:pt x="3110" y="793"/>
                  </a:lnTo>
                  <a:lnTo>
                    <a:pt x="3111" y="801"/>
                  </a:lnTo>
                  <a:lnTo>
                    <a:pt x="3112" y="809"/>
                  </a:lnTo>
                  <a:lnTo>
                    <a:pt x="3112" y="817"/>
                  </a:lnTo>
                  <a:lnTo>
                    <a:pt x="3111" y="825"/>
                  </a:lnTo>
                  <a:lnTo>
                    <a:pt x="3109" y="832"/>
                  </a:lnTo>
                  <a:lnTo>
                    <a:pt x="3107" y="840"/>
                  </a:lnTo>
                  <a:lnTo>
                    <a:pt x="3104" y="847"/>
                  </a:lnTo>
                  <a:lnTo>
                    <a:pt x="3100" y="855"/>
                  </a:lnTo>
                  <a:lnTo>
                    <a:pt x="3096" y="861"/>
                  </a:lnTo>
                  <a:lnTo>
                    <a:pt x="3091" y="867"/>
                  </a:lnTo>
                  <a:lnTo>
                    <a:pt x="3085" y="873"/>
                  </a:lnTo>
                  <a:lnTo>
                    <a:pt x="3078" y="878"/>
                  </a:lnTo>
                  <a:lnTo>
                    <a:pt x="2855" y="1040"/>
                  </a:lnTo>
                  <a:lnTo>
                    <a:pt x="2865" y="1062"/>
                  </a:lnTo>
                  <a:lnTo>
                    <a:pt x="2876" y="1084"/>
                  </a:lnTo>
                  <a:lnTo>
                    <a:pt x="2885" y="1106"/>
                  </a:lnTo>
                  <a:lnTo>
                    <a:pt x="2895" y="1128"/>
                  </a:lnTo>
                  <a:lnTo>
                    <a:pt x="2904" y="1150"/>
                  </a:lnTo>
                  <a:lnTo>
                    <a:pt x="2912" y="1173"/>
                  </a:lnTo>
                  <a:lnTo>
                    <a:pt x="2920" y="1196"/>
                  </a:lnTo>
                  <a:lnTo>
                    <a:pt x="2928" y="1219"/>
                  </a:lnTo>
                  <a:lnTo>
                    <a:pt x="2936" y="1242"/>
                  </a:lnTo>
                  <a:lnTo>
                    <a:pt x="2942" y="1266"/>
                  </a:lnTo>
                  <a:lnTo>
                    <a:pt x="2949" y="1289"/>
                  </a:lnTo>
                  <a:lnTo>
                    <a:pt x="2955" y="1313"/>
                  </a:lnTo>
                  <a:lnTo>
                    <a:pt x="2961" y="1337"/>
                  </a:lnTo>
                  <a:lnTo>
                    <a:pt x="2966" y="1360"/>
                  </a:lnTo>
                  <a:lnTo>
                    <a:pt x="2971" y="1385"/>
                  </a:lnTo>
                  <a:lnTo>
                    <a:pt x="2976" y="1409"/>
                  </a:lnTo>
                  <a:lnTo>
                    <a:pt x="3251" y="1409"/>
                  </a:lnTo>
                  <a:lnTo>
                    <a:pt x="3259" y="1409"/>
                  </a:lnTo>
                  <a:lnTo>
                    <a:pt x="3267" y="1411"/>
                  </a:lnTo>
                  <a:lnTo>
                    <a:pt x="3275" y="1412"/>
                  </a:lnTo>
                  <a:lnTo>
                    <a:pt x="3282" y="1416"/>
                  </a:lnTo>
                  <a:lnTo>
                    <a:pt x="3290" y="1419"/>
                  </a:lnTo>
                  <a:lnTo>
                    <a:pt x="3296" y="1423"/>
                  </a:lnTo>
                  <a:lnTo>
                    <a:pt x="3303" y="1428"/>
                  </a:lnTo>
                  <a:lnTo>
                    <a:pt x="3309" y="1433"/>
                  </a:lnTo>
                  <a:lnTo>
                    <a:pt x="3314" y="1439"/>
                  </a:lnTo>
                  <a:lnTo>
                    <a:pt x="3319" y="1445"/>
                  </a:lnTo>
                  <a:lnTo>
                    <a:pt x="3323" y="1452"/>
                  </a:lnTo>
                  <a:lnTo>
                    <a:pt x="3326" y="1459"/>
                  </a:lnTo>
                  <a:lnTo>
                    <a:pt x="3329" y="1466"/>
                  </a:lnTo>
                  <a:lnTo>
                    <a:pt x="3331" y="1475"/>
                  </a:lnTo>
                  <a:lnTo>
                    <a:pt x="3332" y="1483"/>
                  </a:lnTo>
                  <a:lnTo>
                    <a:pt x="3333" y="1491"/>
                  </a:lnTo>
                  <a:lnTo>
                    <a:pt x="3333" y="1769"/>
                  </a:lnTo>
                  <a:lnTo>
                    <a:pt x="3332" y="1777"/>
                  </a:lnTo>
                  <a:lnTo>
                    <a:pt x="3331" y="1786"/>
                  </a:lnTo>
                  <a:lnTo>
                    <a:pt x="3329" y="1793"/>
                  </a:lnTo>
                  <a:lnTo>
                    <a:pt x="3326" y="1801"/>
                  </a:lnTo>
                  <a:lnTo>
                    <a:pt x="3323" y="1808"/>
                  </a:lnTo>
                  <a:lnTo>
                    <a:pt x="3319" y="1815"/>
                  </a:lnTo>
                  <a:lnTo>
                    <a:pt x="3314" y="1822"/>
                  </a:lnTo>
                  <a:lnTo>
                    <a:pt x="3309" y="1827"/>
                  </a:lnTo>
                  <a:lnTo>
                    <a:pt x="3303" y="1832"/>
                  </a:lnTo>
                  <a:lnTo>
                    <a:pt x="3296" y="1837"/>
                  </a:lnTo>
                  <a:lnTo>
                    <a:pt x="3290" y="1841"/>
                  </a:lnTo>
                  <a:lnTo>
                    <a:pt x="3282" y="1845"/>
                  </a:lnTo>
                  <a:lnTo>
                    <a:pt x="3275" y="1847"/>
                  </a:lnTo>
                  <a:lnTo>
                    <a:pt x="3267" y="1849"/>
                  </a:lnTo>
                  <a:lnTo>
                    <a:pt x="3259" y="1851"/>
                  </a:lnTo>
                  <a:lnTo>
                    <a:pt x="3251" y="1851"/>
                  </a:lnTo>
                  <a:lnTo>
                    <a:pt x="2976" y="1851"/>
                  </a:lnTo>
                  <a:lnTo>
                    <a:pt x="2971" y="1875"/>
                  </a:lnTo>
                  <a:lnTo>
                    <a:pt x="2966" y="1900"/>
                  </a:lnTo>
                  <a:lnTo>
                    <a:pt x="2961" y="1924"/>
                  </a:lnTo>
                  <a:lnTo>
                    <a:pt x="2955" y="1948"/>
                  </a:lnTo>
                  <a:lnTo>
                    <a:pt x="2949" y="1971"/>
                  </a:lnTo>
                  <a:lnTo>
                    <a:pt x="2942" y="1995"/>
                  </a:lnTo>
                  <a:lnTo>
                    <a:pt x="2936" y="2019"/>
                  </a:lnTo>
                  <a:lnTo>
                    <a:pt x="2928" y="2041"/>
                  </a:lnTo>
                  <a:lnTo>
                    <a:pt x="2920" y="2064"/>
                  </a:lnTo>
                  <a:lnTo>
                    <a:pt x="2912" y="2087"/>
                  </a:lnTo>
                  <a:lnTo>
                    <a:pt x="2904" y="2110"/>
                  </a:lnTo>
                  <a:lnTo>
                    <a:pt x="2895" y="2132"/>
                  </a:lnTo>
                  <a:lnTo>
                    <a:pt x="2885" y="2155"/>
                  </a:lnTo>
                  <a:lnTo>
                    <a:pt x="2876" y="2177"/>
                  </a:lnTo>
                  <a:lnTo>
                    <a:pt x="2865" y="2198"/>
                  </a:lnTo>
                  <a:lnTo>
                    <a:pt x="2855" y="2220"/>
                  </a:lnTo>
                  <a:lnTo>
                    <a:pt x="3078" y="2382"/>
                  </a:lnTo>
                  <a:lnTo>
                    <a:pt x="3085" y="2387"/>
                  </a:lnTo>
                  <a:lnTo>
                    <a:pt x="3091" y="2393"/>
                  </a:lnTo>
                  <a:lnTo>
                    <a:pt x="3096" y="2399"/>
                  </a:lnTo>
                  <a:lnTo>
                    <a:pt x="3100" y="2406"/>
                  </a:lnTo>
                  <a:lnTo>
                    <a:pt x="3104" y="2413"/>
                  </a:lnTo>
                  <a:lnTo>
                    <a:pt x="3107" y="2420"/>
                  </a:lnTo>
                  <a:lnTo>
                    <a:pt x="3109" y="2428"/>
                  </a:lnTo>
                  <a:lnTo>
                    <a:pt x="3111" y="2435"/>
                  </a:lnTo>
                  <a:lnTo>
                    <a:pt x="3112" y="2443"/>
                  </a:lnTo>
                  <a:lnTo>
                    <a:pt x="3112" y="2451"/>
                  </a:lnTo>
                  <a:lnTo>
                    <a:pt x="3111" y="2459"/>
                  </a:lnTo>
                  <a:lnTo>
                    <a:pt x="3110" y="2467"/>
                  </a:lnTo>
                  <a:lnTo>
                    <a:pt x="3108" y="2474"/>
                  </a:lnTo>
                  <a:lnTo>
                    <a:pt x="3105" y="2482"/>
                  </a:lnTo>
                  <a:lnTo>
                    <a:pt x="3101" y="2489"/>
                  </a:lnTo>
                  <a:lnTo>
                    <a:pt x="3096" y="2496"/>
                  </a:lnTo>
                  <a:lnTo>
                    <a:pt x="2933" y="2721"/>
                  </a:lnTo>
                  <a:lnTo>
                    <a:pt x="2927" y="2728"/>
                  </a:lnTo>
                  <a:lnTo>
                    <a:pt x="2922" y="2734"/>
                  </a:lnTo>
                  <a:lnTo>
                    <a:pt x="2916" y="2739"/>
                  </a:lnTo>
                  <a:lnTo>
                    <a:pt x="2909" y="2743"/>
                  </a:lnTo>
                  <a:lnTo>
                    <a:pt x="2901" y="2747"/>
                  </a:lnTo>
                  <a:lnTo>
                    <a:pt x="2894" y="2750"/>
                  </a:lnTo>
                  <a:lnTo>
                    <a:pt x="2887" y="2753"/>
                  </a:lnTo>
                  <a:lnTo>
                    <a:pt x="2879" y="2754"/>
                  </a:lnTo>
                  <a:lnTo>
                    <a:pt x="2871" y="2755"/>
                  </a:lnTo>
                  <a:lnTo>
                    <a:pt x="2863" y="2755"/>
                  </a:lnTo>
                  <a:lnTo>
                    <a:pt x="2855" y="2754"/>
                  </a:lnTo>
                  <a:lnTo>
                    <a:pt x="2848" y="2753"/>
                  </a:lnTo>
                  <a:lnTo>
                    <a:pt x="2840" y="2751"/>
                  </a:lnTo>
                  <a:lnTo>
                    <a:pt x="2832" y="2748"/>
                  </a:lnTo>
                  <a:lnTo>
                    <a:pt x="2825" y="2744"/>
                  </a:lnTo>
                  <a:lnTo>
                    <a:pt x="2818" y="2739"/>
                  </a:lnTo>
                  <a:lnTo>
                    <a:pt x="2595" y="2578"/>
                  </a:lnTo>
                  <a:lnTo>
                    <a:pt x="2577" y="2595"/>
                  </a:lnTo>
                  <a:lnTo>
                    <a:pt x="2560" y="2611"/>
                  </a:lnTo>
                  <a:lnTo>
                    <a:pt x="2541" y="2627"/>
                  </a:lnTo>
                  <a:lnTo>
                    <a:pt x="2523" y="2643"/>
                  </a:lnTo>
                  <a:lnTo>
                    <a:pt x="2505" y="2658"/>
                  </a:lnTo>
                  <a:lnTo>
                    <a:pt x="2486" y="2673"/>
                  </a:lnTo>
                  <a:lnTo>
                    <a:pt x="2466" y="2688"/>
                  </a:lnTo>
                  <a:lnTo>
                    <a:pt x="2447" y="2702"/>
                  </a:lnTo>
                  <a:lnTo>
                    <a:pt x="2427" y="2717"/>
                  </a:lnTo>
                  <a:lnTo>
                    <a:pt x="2407" y="2731"/>
                  </a:lnTo>
                  <a:lnTo>
                    <a:pt x="2387" y="2744"/>
                  </a:lnTo>
                  <a:lnTo>
                    <a:pt x="2366" y="2757"/>
                  </a:lnTo>
                  <a:lnTo>
                    <a:pt x="2345" y="2770"/>
                  </a:lnTo>
                  <a:lnTo>
                    <a:pt x="2324" y="2782"/>
                  </a:lnTo>
                  <a:lnTo>
                    <a:pt x="2302" y="2794"/>
                  </a:lnTo>
                  <a:lnTo>
                    <a:pt x="2281" y="2806"/>
                  </a:lnTo>
                  <a:lnTo>
                    <a:pt x="2366" y="3067"/>
                  </a:lnTo>
                  <a:lnTo>
                    <a:pt x="2368" y="3076"/>
                  </a:lnTo>
                  <a:lnTo>
                    <a:pt x="2369" y="3084"/>
                  </a:lnTo>
                  <a:lnTo>
                    <a:pt x="2370" y="3092"/>
                  </a:lnTo>
                  <a:lnTo>
                    <a:pt x="2370" y="3100"/>
                  </a:lnTo>
                  <a:lnTo>
                    <a:pt x="2369" y="3108"/>
                  </a:lnTo>
                  <a:lnTo>
                    <a:pt x="2367" y="3115"/>
                  </a:lnTo>
                  <a:lnTo>
                    <a:pt x="2364" y="3123"/>
                  </a:lnTo>
                  <a:lnTo>
                    <a:pt x="2361" y="3130"/>
                  </a:lnTo>
                  <a:lnTo>
                    <a:pt x="2357" y="3137"/>
                  </a:lnTo>
                  <a:lnTo>
                    <a:pt x="2353" y="3143"/>
                  </a:lnTo>
                  <a:lnTo>
                    <a:pt x="2348" y="3149"/>
                  </a:lnTo>
                  <a:lnTo>
                    <a:pt x="2342" y="3155"/>
                  </a:lnTo>
                  <a:lnTo>
                    <a:pt x="2336" y="3160"/>
                  </a:lnTo>
                  <a:lnTo>
                    <a:pt x="2329" y="3164"/>
                  </a:lnTo>
                  <a:lnTo>
                    <a:pt x="2321" y="3168"/>
                  </a:lnTo>
                  <a:lnTo>
                    <a:pt x="2314" y="3171"/>
                  </a:lnTo>
                  <a:lnTo>
                    <a:pt x="2049" y="3257"/>
                  </a:lnTo>
                  <a:lnTo>
                    <a:pt x="2041" y="3259"/>
                  </a:lnTo>
                  <a:lnTo>
                    <a:pt x="2033" y="3260"/>
                  </a:lnTo>
                  <a:lnTo>
                    <a:pt x="2025" y="3261"/>
                  </a:lnTo>
                  <a:lnTo>
                    <a:pt x="2016" y="3261"/>
                  </a:lnTo>
                  <a:lnTo>
                    <a:pt x="2008" y="3259"/>
                  </a:lnTo>
                  <a:lnTo>
                    <a:pt x="2001" y="3258"/>
                  </a:lnTo>
                  <a:lnTo>
                    <a:pt x="1994" y="3255"/>
                  </a:lnTo>
                  <a:lnTo>
                    <a:pt x="1986" y="3252"/>
                  </a:lnTo>
                  <a:lnTo>
                    <a:pt x="1979" y="3248"/>
                  </a:lnTo>
                  <a:lnTo>
                    <a:pt x="1973" y="3243"/>
                  </a:lnTo>
                  <a:lnTo>
                    <a:pt x="1967" y="3238"/>
                  </a:lnTo>
                  <a:lnTo>
                    <a:pt x="1962" y="3232"/>
                  </a:lnTo>
                  <a:lnTo>
                    <a:pt x="1957" y="3226"/>
                  </a:lnTo>
                  <a:lnTo>
                    <a:pt x="1952" y="3219"/>
                  </a:lnTo>
                  <a:lnTo>
                    <a:pt x="1948" y="3212"/>
                  </a:lnTo>
                  <a:lnTo>
                    <a:pt x="1945" y="3204"/>
                  </a:lnTo>
                  <a:lnTo>
                    <a:pt x="1860" y="2942"/>
                  </a:lnTo>
                  <a:lnTo>
                    <a:pt x="1836" y="2945"/>
                  </a:lnTo>
                  <a:lnTo>
                    <a:pt x="1813" y="2948"/>
                  </a:lnTo>
                  <a:lnTo>
                    <a:pt x="1789" y="2950"/>
                  </a:lnTo>
                  <a:lnTo>
                    <a:pt x="1764" y="2953"/>
                  </a:lnTo>
                  <a:lnTo>
                    <a:pt x="1740" y="2954"/>
                  </a:lnTo>
                  <a:lnTo>
                    <a:pt x="1716" y="2955"/>
                  </a:lnTo>
                  <a:lnTo>
                    <a:pt x="1691" y="2956"/>
                  </a:lnTo>
                  <a:lnTo>
                    <a:pt x="1666" y="2956"/>
                  </a:lnTo>
                  <a:lnTo>
                    <a:pt x="1642" y="2956"/>
                  </a:lnTo>
                  <a:lnTo>
                    <a:pt x="1617" y="2955"/>
                  </a:lnTo>
                  <a:lnTo>
                    <a:pt x="1593" y="2954"/>
                  </a:lnTo>
                  <a:lnTo>
                    <a:pt x="1568" y="2953"/>
                  </a:lnTo>
                  <a:lnTo>
                    <a:pt x="1544" y="2950"/>
                  </a:lnTo>
                  <a:lnTo>
                    <a:pt x="1520" y="2948"/>
                  </a:lnTo>
                  <a:lnTo>
                    <a:pt x="1496" y="2945"/>
                  </a:lnTo>
                  <a:lnTo>
                    <a:pt x="1472" y="2942"/>
                  </a:lnTo>
                  <a:lnTo>
                    <a:pt x="1387" y="3204"/>
                  </a:lnTo>
                  <a:lnTo>
                    <a:pt x="1384" y="3212"/>
                  </a:lnTo>
                  <a:lnTo>
                    <a:pt x="1381" y="3219"/>
                  </a:lnTo>
                  <a:lnTo>
                    <a:pt x="1376" y="3226"/>
                  </a:lnTo>
                  <a:lnTo>
                    <a:pt x="1371" y="3232"/>
                  </a:lnTo>
                  <a:lnTo>
                    <a:pt x="1366" y="3238"/>
                  </a:lnTo>
                  <a:lnTo>
                    <a:pt x="1359" y="3243"/>
                  </a:lnTo>
                  <a:lnTo>
                    <a:pt x="1353" y="3248"/>
                  </a:lnTo>
                  <a:lnTo>
                    <a:pt x="1346" y="3252"/>
                  </a:lnTo>
                  <a:lnTo>
                    <a:pt x="1339" y="3255"/>
                  </a:lnTo>
                  <a:lnTo>
                    <a:pt x="1332" y="3258"/>
                  </a:lnTo>
                  <a:lnTo>
                    <a:pt x="1324" y="3259"/>
                  </a:lnTo>
                  <a:lnTo>
                    <a:pt x="1316" y="3261"/>
                  </a:lnTo>
                  <a:lnTo>
                    <a:pt x="1308" y="3261"/>
                  </a:lnTo>
                  <a:lnTo>
                    <a:pt x="1300" y="3260"/>
                  </a:lnTo>
                  <a:lnTo>
                    <a:pt x="1292" y="3259"/>
                  </a:lnTo>
                  <a:lnTo>
                    <a:pt x="1283" y="3257"/>
                  </a:lnTo>
                  <a:lnTo>
                    <a:pt x="1019" y="3171"/>
                  </a:lnTo>
                  <a:lnTo>
                    <a:pt x="1011" y="3168"/>
                  </a:lnTo>
                  <a:lnTo>
                    <a:pt x="1004" y="3164"/>
                  </a:lnTo>
                  <a:lnTo>
                    <a:pt x="997" y="3160"/>
                  </a:lnTo>
                  <a:lnTo>
                    <a:pt x="991" y="3155"/>
                  </a:lnTo>
                  <a:lnTo>
                    <a:pt x="985" y="3149"/>
                  </a:lnTo>
                  <a:lnTo>
                    <a:pt x="979" y="3143"/>
                  </a:lnTo>
                  <a:lnTo>
                    <a:pt x="975" y="3137"/>
                  </a:lnTo>
                  <a:lnTo>
                    <a:pt x="972" y="3130"/>
                  </a:lnTo>
                  <a:lnTo>
                    <a:pt x="968" y="3123"/>
                  </a:lnTo>
                  <a:lnTo>
                    <a:pt x="965" y="3115"/>
                  </a:lnTo>
                  <a:lnTo>
                    <a:pt x="964" y="3108"/>
                  </a:lnTo>
                  <a:lnTo>
                    <a:pt x="962" y="3100"/>
                  </a:lnTo>
                  <a:lnTo>
                    <a:pt x="962" y="3092"/>
                  </a:lnTo>
                  <a:lnTo>
                    <a:pt x="963" y="3084"/>
                  </a:lnTo>
                  <a:lnTo>
                    <a:pt x="964" y="3076"/>
                  </a:lnTo>
                  <a:lnTo>
                    <a:pt x="966" y="3067"/>
                  </a:lnTo>
                  <a:lnTo>
                    <a:pt x="1052" y="2806"/>
                  </a:lnTo>
                  <a:lnTo>
                    <a:pt x="1030" y="2794"/>
                  </a:lnTo>
                  <a:lnTo>
                    <a:pt x="1009" y="2782"/>
                  </a:lnTo>
                  <a:lnTo>
                    <a:pt x="987" y="2770"/>
                  </a:lnTo>
                  <a:lnTo>
                    <a:pt x="967" y="2757"/>
                  </a:lnTo>
                  <a:lnTo>
                    <a:pt x="946" y="2744"/>
                  </a:lnTo>
                  <a:lnTo>
                    <a:pt x="926" y="2731"/>
                  </a:lnTo>
                  <a:lnTo>
                    <a:pt x="906" y="2717"/>
                  </a:lnTo>
                  <a:lnTo>
                    <a:pt x="886" y="2702"/>
                  </a:lnTo>
                  <a:lnTo>
                    <a:pt x="866" y="2688"/>
                  </a:lnTo>
                  <a:lnTo>
                    <a:pt x="847" y="2673"/>
                  </a:lnTo>
                  <a:lnTo>
                    <a:pt x="828" y="2658"/>
                  </a:lnTo>
                  <a:lnTo>
                    <a:pt x="809" y="2643"/>
                  </a:lnTo>
                  <a:lnTo>
                    <a:pt x="791" y="2627"/>
                  </a:lnTo>
                  <a:lnTo>
                    <a:pt x="773" y="2611"/>
                  </a:lnTo>
                  <a:lnTo>
                    <a:pt x="755" y="2594"/>
                  </a:lnTo>
                  <a:lnTo>
                    <a:pt x="737" y="2577"/>
                  </a:lnTo>
                  <a:lnTo>
                    <a:pt x="515" y="2739"/>
                  </a:lnTo>
                  <a:lnTo>
                    <a:pt x="507" y="2744"/>
                  </a:lnTo>
                  <a:lnTo>
                    <a:pt x="500" y="2748"/>
                  </a:lnTo>
                  <a:lnTo>
                    <a:pt x="493" y="2751"/>
                  </a:lnTo>
                  <a:lnTo>
                    <a:pt x="485" y="2753"/>
                  </a:lnTo>
                  <a:lnTo>
                    <a:pt x="477" y="2754"/>
                  </a:lnTo>
                  <a:lnTo>
                    <a:pt x="469" y="2755"/>
                  </a:lnTo>
                  <a:lnTo>
                    <a:pt x="461" y="2755"/>
                  </a:lnTo>
                  <a:lnTo>
                    <a:pt x="453" y="2754"/>
                  </a:lnTo>
                  <a:lnTo>
                    <a:pt x="445" y="2753"/>
                  </a:lnTo>
                  <a:lnTo>
                    <a:pt x="438" y="2750"/>
                  </a:lnTo>
                  <a:lnTo>
                    <a:pt x="431" y="2747"/>
                  </a:lnTo>
                  <a:lnTo>
                    <a:pt x="423" y="2743"/>
                  </a:lnTo>
                  <a:lnTo>
                    <a:pt x="417" y="2739"/>
                  </a:lnTo>
                  <a:lnTo>
                    <a:pt x="411" y="2734"/>
                  </a:lnTo>
                  <a:lnTo>
                    <a:pt x="405" y="2728"/>
                  </a:lnTo>
                  <a:lnTo>
                    <a:pt x="400" y="2721"/>
                  </a:lnTo>
                  <a:lnTo>
                    <a:pt x="236" y="2496"/>
                  </a:lnTo>
                  <a:lnTo>
                    <a:pt x="231" y="2489"/>
                  </a:lnTo>
                  <a:lnTo>
                    <a:pt x="228" y="2482"/>
                  </a:lnTo>
                  <a:lnTo>
                    <a:pt x="225" y="2474"/>
                  </a:lnTo>
                  <a:lnTo>
                    <a:pt x="222" y="2467"/>
                  </a:lnTo>
                  <a:lnTo>
                    <a:pt x="221" y="2459"/>
                  </a:lnTo>
                  <a:lnTo>
                    <a:pt x="221" y="2451"/>
                  </a:lnTo>
                  <a:lnTo>
                    <a:pt x="221" y="2443"/>
                  </a:lnTo>
                  <a:lnTo>
                    <a:pt x="221" y="2435"/>
                  </a:lnTo>
                  <a:lnTo>
                    <a:pt x="223" y="2428"/>
                  </a:lnTo>
                  <a:lnTo>
                    <a:pt x="226" y="2420"/>
                  </a:lnTo>
                  <a:lnTo>
                    <a:pt x="229" y="2413"/>
                  </a:lnTo>
                  <a:lnTo>
                    <a:pt x="232" y="2406"/>
                  </a:lnTo>
                  <a:lnTo>
                    <a:pt x="237" y="2399"/>
                  </a:lnTo>
                  <a:lnTo>
                    <a:pt x="242" y="2393"/>
                  </a:lnTo>
                  <a:lnTo>
                    <a:pt x="248" y="2387"/>
                  </a:lnTo>
                  <a:lnTo>
                    <a:pt x="254" y="2382"/>
                  </a:lnTo>
                  <a:lnTo>
                    <a:pt x="477" y="2220"/>
                  </a:lnTo>
                  <a:lnTo>
                    <a:pt x="467" y="2198"/>
                  </a:lnTo>
                  <a:lnTo>
                    <a:pt x="457" y="2176"/>
                  </a:lnTo>
                  <a:lnTo>
                    <a:pt x="447" y="2155"/>
                  </a:lnTo>
                  <a:lnTo>
                    <a:pt x="437" y="2132"/>
                  </a:lnTo>
                  <a:lnTo>
                    <a:pt x="428" y="2110"/>
                  </a:lnTo>
                  <a:lnTo>
                    <a:pt x="420" y="2087"/>
                  </a:lnTo>
                  <a:lnTo>
                    <a:pt x="412" y="2064"/>
                  </a:lnTo>
                  <a:lnTo>
                    <a:pt x="404" y="2041"/>
                  </a:lnTo>
                  <a:lnTo>
                    <a:pt x="397" y="2019"/>
                  </a:lnTo>
                  <a:lnTo>
                    <a:pt x="390" y="1995"/>
                  </a:lnTo>
                  <a:lnTo>
                    <a:pt x="384" y="1971"/>
                  </a:lnTo>
                  <a:lnTo>
                    <a:pt x="377" y="1948"/>
                  </a:lnTo>
                  <a:lnTo>
                    <a:pt x="372" y="1924"/>
                  </a:lnTo>
                  <a:lnTo>
                    <a:pt x="366" y="1900"/>
                  </a:lnTo>
                  <a:lnTo>
                    <a:pt x="362" y="1875"/>
                  </a:lnTo>
                  <a:lnTo>
                    <a:pt x="357" y="1851"/>
                  </a:lnTo>
                  <a:lnTo>
                    <a:pt x="82" y="1851"/>
                  </a:lnTo>
                  <a:lnTo>
                    <a:pt x="73" y="1851"/>
                  </a:lnTo>
                  <a:lnTo>
                    <a:pt x="65" y="1849"/>
                  </a:lnTo>
                  <a:lnTo>
                    <a:pt x="57" y="1847"/>
                  </a:lnTo>
                  <a:lnTo>
                    <a:pt x="50" y="1845"/>
                  </a:lnTo>
                  <a:lnTo>
                    <a:pt x="43" y="1841"/>
                  </a:lnTo>
                  <a:lnTo>
                    <a:pt x="36" y="1837"/>
                  </a:lnTo>
                  <a:lnTo>
                    <a:pt x="29" y="1832"/>
                  </a:lnTo>
                  <a:lnTo>
                    <a:pt x="24" y="1827"/>
                  </a:lnTo>
                  <a:lnTo>
                    <a:pt x="18" y="1822"/>
                  </a:lnTo>
                  <a:lnTo>
                    <a:pt x="14" y="1815"/>
                  </a:lnTo>
                  <a:lnTo>
                    <a:pt x="9" y="1808"/>
                  </a:lnTo>
                  <a:lnTo>
                    <a:pt x="6" y="1801"/>
                  </a:lnTo>
                  <a:lnTo>
                    <a:pt x="3" y="1793"/>
                  </a:lnTo>
                  <a:lnTo>
                    <a:pt x="1" y="1786"/>
                  </a:lnTo>
                  <a:lnTo>
                    <a:pt x="0" y="1777"/>
                  </a:lnTo>
                  <a:lnTo>
                    <a:pt x="0" y="1769"/>
                  </a:lnTo>
                  <a:lnTo>
                    <a:pt x="0" y="1491"/>
                  </a:lnTo>
                  <a:lnTo>
                    <a:pt x="0" y="1483"/>
                  </a:lnTo>
                  <a:lnTo>
                    <a:pt x="1" y="1475"/>
                  </a:lnTo>
                  <a:lnTo>
                    <a:pt x="3" y="1466"/>
                  </a:lnTo>
                  <a:lnTo>
                    <a:pt x="6" y="1459"/>
                  </a:lnTo>
                  <a:lnTo>
                    <a:pt x="9" y="1452"/>
                  </a:lnTo>
                  <a:lnTo>
                    <a:pt x="14" y="1445"/>
                  </a:lnTo>
                  <a:lnTo>
                    <a:pt x="18" y="1439"/>
                  </a:lnTo>
                  <a:lnTo>
                    <a:pt x="24" y="1433"/>
                  </a:lnTo>
                  <a:lnTo>
                    <a:pt x="29" y="1428"/>
                  </a:lnTo>
                  <a:lnTo>
                    <a:pt x="36" y="1423"/>
                  </a:lnTo>
                  <a:lnTo>
                    <a:pt x="43" y="1419"/>
                  </a:lnTo>
                  <a:lnTo>
                    <a:pt x="50" y="1416"/>
                  </a:lnTo>
                  <a:lnTo>
                    <a:pt x="57" y="1412"/>
                  </a:lnTo>
                  <a:lnTo>
                    <a:pt x="65" y="1411"/>
                  </a:lnTo>
                  <a:lnTo>
                    <a:pt x="73" y="1409"/>
                  </a:lnTo>
                  <a:lnTo>
                    <a:pt x="82" y="1409"/>
                  </a:lnTo>
                  <a:lnTo>
                    <a:pt x="357" y="1409"/>
                  </a:lnTo>
                  <a:lnTo>
                    <a:pt x="362" y="1385"/>
                  </a:lnTo>
                  <a:lnTo>
                    <a:pt x="366" y="1360"/>
                  </a:lnTo>
                  <a:lnTo>
                    <a:pt x="372" y="1337"/>
                  </a:lnTo>
                  <a:lnTo>
                    <a:pt x="377" y="1313"/>
                  </a:lnTo>
                  <a:lnTo>
                    <a:pt x="384" y="1289"/>
                  </a:lnTo>
                  <a:lnTo>
                    <a:pt x="390" y="1265"/>
                  </a:lnTo>
                  <a:lnTo>
                    <a:pt x="397" y="1242"/>
                  </a:lnTo>
                  <a:lnTo>
                    <a:pt x="404" y="1219"/>
                  </a:lnTo>
                  <a:lnTo>
                    <a:pt x="412" y="1196"/>
                  </a:lnTo>
                  <a:lnTo>
                    <a:pt x="420" y="1173"/>
                  </a:lnTo>
                  <a:lnTo>
                    <a:pt x="428" y="1150"/>
                  </a:lnTo>
                  <a:lnTo>
                    <a:pt x="437" y="1128"/>
                  </a:lnTo>
                  <a:lnTo>
                    <a:pt x="447" y="1105"/>
                  </a:lnTo>
                  <a:lnTo>
                    <a:pt x="457" y="1083"/>
                  </a:lnTo>
                  <a:lnTo>
                    <a:pt x="467" y="1062"/>
                  </a:lnTo>
                  <a:lnTo>
                    <a:pt x="477" y="1040"/>
                  </a:lnTo>
                  <a:lnTo>
                    <a:pt x="254" y="878"/>
                  </a:lnTo>
                  <a:lnTo>
                    <a:pt x="248" y="873"/>
                  </a:lnTo>
                  <a:lnTo>
                    <a:pt x="242" y="867"/>
                  </a:lnTo>
                  <a:lnTo>
                    <a:pt x="237" y="861"/>
                  </a:lnTo>
                  <a:lnTo>
                    <a:pt x="232" y="855"/>
                  </a:lnTo>
                  <a:lnTo>
                    <a:pt x="229" y="847"/>
                  </a:lnTo>
                  <a:lnTo>
                    <a:pt x="226" y="840"/>
                  </a:lnTo>
                  <a:lnTo>
                    <a:pt x="223" y="832"/>
                  </a:lnTo>
                  <a:lnTo>
                    <a:pt x="221" y="825"/>
                  </a:lnTo>
                  <a:lnTo>
                    <a:pt x="221" y="817"/>
                  </a:lnTo>
                  <a:lnTo>
                    <a:pt x="221" y="809"/>
                  </a:lnTo>
                  <a:lnTo>
                    <a:pt x="221" y="801"/>
                  </a:lnTo>
                  <a:lnTo>
                    <a:pt x="222" y="793"/>
                  </a:lnTo>
                  <a:lnTo>
                    <a:pt x="225" y="785"/>
                  </a:lnTo>
                  <a:lnTo>
                    <a:pt x="228" y="778"/>
                  </a:lnTo>
                  <a:lnTo>
                    <a:pt x="231" y="771"/>
                  </a:lnTo>
                  <a:lnTo>
                    <a:pt x="236" y="763"/>
                  </a:lnTo>
                  <a:lnTo>
                    <a:pt x="400" y="539"/>
                  </a:lnTo>
                  <a:lnTo>
                    <a:pt x="405" y="532"/>
                  </a:lnTo>
                  <a:lnTo>
                    <a:pt x="411" y="527"/>
                  </a:lnTo>
                  <a:lnTo>
                    <a:pt x="417" y="521"/>
                  </a:lnTo>
                  <a:lnTo>
                    <a:pt x="423" y="517"/>
                  </a:lnTo>
                  <a:lnTo>
                    <a:pt x="431" y="513"/>
                  </a:lnTo>
                  <a:lnTo>
                    <a:pt x="438" y="510"/>
                  </a:lnTo>
                  <a:lnTo>
                    <a:pt x="445" y="508"/>
                  </a:lnTo>
                  <a:lnTo>
                    <a:pt x="453" y="506"/>
                  </a:lnTo>
                  <a:lnTo>
                    <a:pt x="461" y="505"/>
                  </a:lnTo>
                  <a:lnTo>
                    <a:pt x="469" y="505"/>
                  </a:lnTo>
                  <a:lnTo>
                    <a:pt x="477" y="506"/>
                  </a:lnTo>
                  <a:lnTo>
                    <a:pt x="485" y="507"/>
                  </a:lnTo>
                  <a:lnTo>
                    <a:pt x="493" y="510"/>
                  </a:lnTo>
                  <a:lnTo>
                    <a:pt x="500" y="512"/>
                  </a:lnTo>
                  <a:lnTo>
                    <a:pt x="507" y="516"/>
                  </a:lnTo>
                  <a:lnTo>
                    <a:pt x="515" y="521"/>
                  </a:lnTo>
                  <a:lnTo>
                    <a:pt x="737" y="683"/>
                  </a:lnTo>
                  <a:lnTo>
                    <a:pt x="755" y="666"/>
                  </a:lnTo>
                  <a:lnTo>
                    <a:pt x="773" y="649"/>
                  </a:lnTo>
                  <a:lnTo>
                    <a:pt x="791" y="633"/>
                  </a:lnTo>
                  <a:lnTo>
                    <a:pt x="809" y="617"/>
                  </a:lnTo>
                  <a:lnTo>
                    <a:pt x="828" y="602"/>
                  </a:lnTo>
                  <a:lnTo>
                    <a:pt x="847" y="587"/>
                  </a:lnTo>
                  <a:lnTo>
                    <a:pt x="866" y="572"/>
                  </a:lnTo>
                  <a:lnTo>
                    <a:pt x="886" y="557"/>
                  </a:lnTo>
                  <a:lnTo>
                    <a:pt x="906" y="543"/>
                  </a:lnTo>
                  <a:lnTo>
                    <a:pt x="926" y="530"/>
                  </a:lnTo>
                  <a:lnTo>
                    <a:pt x="946" y="516"/>
                  </a:lnTo>
                  <a:lnTo>
                    <a:pt x="967" y="503"/>
                  </a:lnTo>
                  <a:lnTo>
                    <a:pt x="987" y="491"/>
                  </a:lnTo>
                  <a:lnTo>
                    <a:pt x="1009" y="478"/>
                  </a:lnTo>
                  <a:lnTo>
                    <a:pt x="1030" y="466"/>
                  </a:lnTo>
                  <a:lnTo>
                    <a:pt x="1052" y="455"/>
                  </a:lnTo>
                  <a:lnTo>
                    <a:pt x="966" y="193"/>
                  </a:lnTo>
                  <a:lnTo>
                    <a:pt x="964" y="185"/>
                  </a:lnTo>
                  <a:lnTo>
                    <a:pt x="963" y="176"/>
                  </a:lnTo>
                  <a:lnTo>
                    <a:pt x="962" y="168"/>
                  </a:lnTo>
                  <a:lnTo>
                    <a:pt x="962" y="160"/>
                  </a:lnTo>
                  <a:lnTo>
                    <a:pt x="963" y="152"/>
                  </a:lnTo>
                  <a:lnTo>
                    <a:pt x="965" y="144"/>
                  </a:lnTo>
                  <a:lnTo>
                    <a:pt x="968" y="137"/>
                  </a:lnTo>
                  <a:lnTo>
                    <a:pt x="971" y="130"/>
                  </a:lnTo>
                  <a:lnTo>
                    <a:pt x="975" y="123"/>
                  </a:lnTo>
                  <a:lnTo>
                    <a:pt x="979" y="117"/>
                  </a:lnTo>
                  <a:lnTo>
                    <a:pt x="985" y="111"/>
                  </a:lnTo>
                  <a:lnTo>
                    <a:pt x="991" y="105"/>
                  </a:lnTo>
                  <a:lnTo>
                    <a:pt x="997" y="100"/>
                  </a:lnTo>
                  <a:lnTo>
                    <a:pt x="1004" y="96"/>
                  </a:lnTo>
                  <a:lnTo>
                    <a:pt x="1011" y="92"/>
                  </a:lnTo>
                  <a:lnTo>
                    <a:pt x="1019" y="89"/>
                  </a:lnTo>
                  <a:lnTo>
                    <a:pt x="1284" y="3"/>
                  </a:lnTo>
                  <a:lnTo>
                    <a:pt x="1292" y="1"/>
                  </a:lnTo>
                  <a:lnTo>
                    <a:pt x="1300" y="0"/>
                  </a:lnTo>
                  <a:lnTo>
                    <a:pt x="1308" y="0"/>
                  </a:lnTo>
                  <a:close/>
                </a:path>
              </a:pathLst>
            </a:custGeom>
            <a:solidFill>
              <a:srgbClr val="7FA9F1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6" name="path"/>
            <p:cNvSpPr/>
            <p:nvPr/>
          </p:nvSpPr>
          <p:spPr>
            <a:xfrm>
              <a:off x="4089630" y="408500"/>
              <a:ext cx="1702240" cy="1665357"/>
            </a:xfrm>
            <a:custGeom>
              <a:rect l="0" t="0" r="0" b="0"/>
              <a:pathLst>
                <a:path w="2680" h="2622">
                  <a:moveTo>
                    <a:pt x="1340" y="500"/>
                  </a:moveTo>
                  <a:cubicBezTo>
                    <a:pt x="892" y="500"/>
                    <a:pt x="529" y="863"/>
                    <a:pt x="529" y="1311"/>
                  </a:cubicBezTo>
                  <a:lnTo>
                    <a:pt x="529" y="1311"/>
                  </a:lnTo>
                  <a:cubicBezTo>
                    <a:pt x="529" y="1758"/>
                    <a:pt x="892" y="2121"/>
                    <a:pt x="1340" y="2121"/>
                  </a:cubicBezTo>
                  <a:lnTo>
                    <a:pt x="1340" y="2121"/>
                  </a:lnTo>
                  <a:cubicBezTo>
                    <a:pt x="1788" y="2121"/>
                    <a:pt x="2150" y="1758"/>
                    <a:pt x="2150" y="1311"/>
                  </a:cubicBezTo>
                  <a:lnTo>
                    <a:pt x="2150" y="1311"/>
                  </a:lnTo>
                  <a:cubicBezTo>
                    <a:pt x="2150" y="863"/>
                    <a:pt x="1788" y="500"/>
                    <a:pt x="1340" y="500"/>
                  </a:cubicBezTo>
                  <a:moveTo>
                    <a:pt x="1052" y="0"/>
                  </a:moveTo>
                  <a:lnTo>
                    <a:pt x="1058" y="0"/>
                  </a:lnTo>
                  <a:lnTo>
                    <a:pt x="1065" y="0"/>
                  </a:lnTo>
                  <a:lnTo>
                    <a:pt x="1071" y="2"/>
                  </a:lnTo>
                  <a:lnTo>
                    <a:pt x="1077" y="4"/>
                  </a:lnTo>
                  <a:lnTo>
                    <a:pt x="1083" y="7"/>
                  </a:lnTo>
                  <a:lnTo>
                    <a:pt x="1088" y="10"/>
                  </a:lnTo>
                  <a:lnTo>
                    <a:pt x="1093" y="14"/>
                  </a:lnTo>
                  <a:lnTo>
                    <a:pt x="1098" y="18"/>
                  </a:lnTo>
                  <a:lnTo>
                    <a:pt x="1103" y="22"/>
                  </a:lnTo>
                  <a:lnTo>
                    <a:pt x="1106" y="27"/>
                  </a:lnTo>
                  <a:lnTo>
                    <a:pt x="1110" y="33"/>
                  </a:lnTo>
                  <a:lnTo>
                    <a:pt x="1113" y="39"/>
                  </a:lnTo>
                  <a:lnTo>
                    <a:pt x="1116" y="45"/>
                  </a:lnTo>
                  <a:lnTo>
                    <a:pt x="1183" y="256"/>
                  </a:lnTo>
                  <a:lnTo>
                    <a:pt x="1203" y="253"/>
                  </a:lnTo>
                  <a:lnTo>
                    <a:pt x="1222" y="251"/>
                  </a:lnTo>
                  <a:lnTo>
                    <a:pt x="1241" y="249"/>
                  </a:lnTo>
                  <a:lnTo>
                    <a:pt x="1261" y="247"/>
                  </a:lnTo>
                  <a:lnTo>
                    <a:pt x="1281" y="246"/>
                  </a:lnTo>
                  <a:lnTo>
                    <a:pt x="1300" y="245"/>
                  </a:lnTo>
                  <a:lnTo>
                    <a:pt x="1320" y="244"/>
                  </a:lnTo>
                  <a:lnTo>
                    <a:pt x="1340" y="244"/>
                  </a:lnTo>
                  <a:lnTo>
                    <a:pt x="1359" y="244"/>
                  </a:lnTo>
                  <a:lnTo>
                    <a:pt x="1380" y="245"/>
                  </a:lnTo>
                  <a:lnTo>
                    <a:pt x="1399" y="246"/>
                  </a:lnTo>
                  <a:lnTo>
                    <a:pt x="1419" y="247"/>
                  </a:lnTo>
                  <a:lnTo>
                    <a:pt x="1438" y="249"/>
                  </a:lnTo>
                  <a:lnTo>
                    <a:pt x="1457" y="251"/>
                  </a:lnTo>
                  <a:lnTo>
                    <a:pt x="1477" y="253"/>
                  </a:lnTo>
                  <a:lnTo>
                    <a:pt x="1496" y="256"/>
                  </a:lnTo>
                  <a:lnTo>
                    <a:pt x="1564" y="45"/>
                  </a:lnTo>
                  <a:lnTo>
                    <a:pt x="1567" y="39"/>
                  </a:lnTo>
                  <a:lnTo>
                    <a:pt x="1570" y="33"/>
                  </a:lnTo>
                  <a:lnTo>
                    <a:pt x="1574" y="27"/>
                  </a:lnTo>
                  <a:lnTo>
                    <a:pt x="1577" y="22"/>
                  </a:lnTo>
                  <a:lnTo>
                    <a:pt x="1582" y="18"/>
                  </a:lnTo>
                  <a:lnTo>
                    <a:pt x="1586" y="14"/>
                  </a:lnTo>
                  <a:lnTo>
                    <a:pt x="1592" y="10"/>
                  </a:lnTo>
                  <a:lnTo>
                    <a:pt x="1597" y="7"/>
                  </a:lnTo>
                  <a:lnTo>
                    <a:pt x="1603" y="4"/>
                  </a:lnTo>
                  <a:lnTo>
                    <a:pt x="1609" y="2"/>
                  </a:lnTo>
                  <a:lnTo>
                    <a:pt x="1615" y="0"/>
                  </a:lnTo>
                  <a:lnTo>
                    <a:pt x="1621" y="0"/>
                  </a:lnTo>
                  <a:lnTo>
                    <a:pt x="1628" y="0"/>
                  </a:lnTo>
                  <a:lnTo>
                    <a:pt x="1635" y="0"/>
                  </a:lnTo>
                  <a:lnTo>
                    <a:pt x="1641" y="1"/>
                  </a:lnTo>
                  <a:lnTo>
                    <a:pt x="1648" y="2"/>
                  </a:lnTo>
                  <a:lnTo>
                    <a:pt x="1860" y="72"/>
                  </a:lnTo>
                  <a:lnTo>
                    <a:pt x="1867" y="74"/>
                  </a:lnTo>
                  <a:lnTo>
                    <a:pt x="1873" y="77"/>
                  </a:lnTo>
                  <a:lnTo>
                    <a:pt x="1878" y="80"/>
                  </a:lnTo>
                  <a:lnTo>
                    <a:pt x="1883" y="84"/>
                  </a:lnTo>
                  <a:lnTo>
                    <a:pt x="1888" y="89"/>
                  </a:lnTo>
                  <a:lnTo>
                    <a:pt x="1892" y="94"/>
                  </a:lnTo>
                  <a:lnTo>
                    <a:pt x="1895" y="99"/>
                  </a:lnTo>
                  <a:lnTo>
                    <a:pt x="1899" y="104"/>
                  </a:lnTo>
                  <a:lnTo>
                    <a:pt x="1901" y="110"/>
                  </a:lnTo>
                  <a:lnTo>
                    <a:pt x="1904" y="116"/>
                  </a:lnTo>
                  <a:lnTo>
                    <a:pt x="1905" y="122"/>
                  </a:lnTo>
                  <a:lnTo>
                    <a:pt x="1906" y="129"/>
                  </a:lnTo>
                  <a:lnTo>
                    <a:pt x="1906" y="135"/>
                  </a:lnTo>
                  <a:lnTo>
                    <a:pt x="1905" y="142"/>
                  </a:lnTo>
                  <a:lnTo>
                    <a:pt x="1904" y="148"/>
                  </a:lnTo>
                  <a:lnTo>
                    <a:pt x="1903" y="155"/>
                  </a:lnTo>
                  <a:lnTo>
                    <a:pt x="1834" y="365"/>
                  </a:lnTo>
                  <a:lnTo>
                    <a:pt x="1851" y="375"/>
                  </a:lnTo>
                  <a:lnTo>
                    <a:pt x="1869" y="384"/>
                  </a:lnTo>
                  <a:lnTo>
                    <a:pt x="1886" y="394"/>
                  </a:lnTo>
                  <a:lnTo>
                    <a:pt x="1903" y="405"/>
                  </a:lnTo>
                  <a:lnTo>
                    <a:pt x="1919" y="415"/>
                  </a:lnTo>
                  <a:lnTo>
                    <a:pt x="1935" y="426"/>
                  </a:lnTo>
                  <a:lnTo>
                    <a:pt x="1951" y="437"/>
                  </a:lnTo>
                  <a:lnTo>
                    <a:pt x="1968" y="448"/>
                  </a:lnTo>
                  <a:lnTo>
                    <a:pt x="1983" y="460"/>
                  </a:lnTo>
                  <a:lnTo>
                    <a:pt x="1999" y="472"/>
                  </a:lnTo>
                  <a:lnTo>
                    <a:pt x="2014" y="484"/>
                  </a:lnTo>
                  <a:lnTo>
                    <a:pt x="2029" y="496"/>
                  </a:lnTo>
                  <a:lnTo>
                    <a:pt x="2044" y="509"/>
                  </a:lnTo>
                  <a:lnTo>
                    <a:pt x="2058" y="522"/>
                  </a:lnTo>
                  <a:lnTo>
                    <a:pt x="2073" y="535"/>
                  </a:lnTo>
                  <a:lnTo>
                    <a:pt x="2087" y="549"/>
                  </a:lnTo>
                  <a:lnTo>
                    <a:pt x="2266" y="419"/>
                  </a:lnTo>
                  <a:lnTo>
                    <a:pt x="2272" y="415"/>
                  </a:lnTo>
                  <a:lnTo>
                    <a:pt x="2278" y="412"/>
                  </a:lnTo>
                  <a:lnTo>
                    <a:pt x="2284" y="410"/>
                  </a:lnTo>
                  <a:lnTo>
                    <a:pt x="2290" y="408"/>
                  </a:lnTo>
                  <a:lnTo>
                    <a:pt x="2296" y="407"/>
                  </a:lnTo>
                  <a:lnTo>
                    <a:pt x="2303" y="406"/>
                  </a:lnTo>
                  <a:lnTo>
                    <a:pt x="2309" y="406"/>
                  </a:lnTo>
                  <a:lnTo>
                    <a:pt x="2315" y="407"/>
                  </a:lnTo>
                  <a:lnTo>
                    <a:pt x="2321" y="408"/>
                  </a:lnTo>
                  <a:lnTo>
                    <a:pt x="2327" y="410"/>
                  </a:lnTo>
                  <a:lnTo>
                    <a:pt x="2333" y="412"/>
                  </a:lnTo>
                  <a:lnTo>
                    <a:pt x="2339" y="415"/>
                  </a:lnTo>
                  <a:lnTo>
                    <a:pt x="2344" y="419"/>
                  </a:lnTo>
                  <a:lnTo>
                    <a:pt x="2350" y="423"/>
                  </a:lnTo>
                  <a:lnTo>
                    <a:pt x="2354" y="428"/>
                  </a:lnTo>
                  <a:lnTo>
                    <a:pt x="2358" y="433"/>
                  </a:lnTo>
                  <a:lnTo>
                    <a:pt x="2490" y="614"/>
                  </a:lnTo>
                  <a:lnTo>
                    <a:pt x="2494" y="620"/>
                  </a:lnTo>
                  <a:lnTo>
                    <a:pt x="2497" y="625"/>
                  </a:lnTo>
                  <a:lnTo>
                    <a:pt x="2499" y="632"/>
                  </a:lnTo>
                  <a:lnTo>
                    <a:pt x="2501" y="638"/>
                  </a:lnTo>
                  <a:lnTo>
                    <a:pt x="2502" y="644"/>
                  </a:lnTo>
                  <a:lnTo>
                    <a:pt x="2502" y="650"/>
                  </a:lnTo>
                  <a:lnTo>
                    <a:pt x="2502" y="657"/>
                  </a:lnTo>
                  <a:lnTo>
                    <a:pt x="2502" y="663"/>
                  </a:lnTo>
                  <a:lnTo>
                    <a:pt x="2500" y="669"/>
                  </a:lnTo>
                  <a:lnTo>
                    <a:pt x="2498" y="676"/>
                  </a:lnTo>
                  <a:lnTo>
                    <a:pt x="2496" y="681"/>
                  </a:lnTo>
                  <a:lnTo>
                    <a:pt x="2493" y="687"/>
                  </a:lnTo>
                  <a:lnTo>
                    <a:pt x="2489" y="692"/>
                  </a:lnTo>
                  <a:lnTo>
                    <a:pt x="2485" y="698"/>
                  </a:lnTo>
                  <a:lnTo>
                    <a:pt x="2481" y="702"/>
                  </a:lnTo>
                  <a:lnTo>
                    <a:pt x="2476" y="706"/>
                  </a:lnTo>
                  <a:lnTo>
                    <a:pt x="2296" y="836"/>
                  </a:lnTo>
                  <a:lnTo>
                    <a:pt x="2304" y="854"/>
                  </a:lnTo>
                  <a:lnTo>
                    <a:pt x="2313" y="871"/>
                  </a:lnTo>
                  <a:lnTo>
                    <a:pt x="2320" y="889"/>
                  </a:lnTo>
                  <a:lnTo>
                    <a:pt x="2328" y="907"/>
                  </a:lnTo>
                  <a:lnTo>
                    <a:pt x="2335" y="925"/>
                  </a:lnTo>
                  <a:lnTo>
                    <a:pt x="2342" y="943"/>
                  </a:lnTo>
                  <a:lnTo>
                    <a:pt x="2348" y="962"/>
                  </a:lnTo>
                  <a:lnTo>
                    <a:pt x="2355" y="980"/>
                  </a:lnTo>
                  <a:lnTo>
                    <a:pt x="2361" y="999"/>
                  </a:lnTo>
                  <a:lnTo>
                    <a:pt x="2366" y="1018"/>
                  </a:lnTo>
                  <a:lnTo>
                    <a:pt x="2372" y="1036"/>
                  </a:lnTo>
                  <a:lnTo>
                    <a:pt x="2376" y="1056"/>
                  </a:lnTo>
                  <a:lnTo>
                    <a:pt x="2381" y="1075"/>
                  </a:lnTo>
                  <a:lnTo>
                    <a:pt x="2385" y="1094"/>
                  </a:lnTo>
                  <a:lnTo>
                    <a:pt x="2389" y="1113"/>
                  </a:lnTo>
                  <a:lnTo>
                    <a:pt x="2393" y="1133"/>
                  </a:lnTo>
                  <a:lnTo>
                    <a:pt x="2614" y="1133"/>
                  </a:lnTo>
                  <a:lnTo>
                    <a:pt x="2621" y="1133"/>
                  </a:lnTo>
                  <a:lnTo>
                    <a:pt x="2627" y="1135"/>
                  </a:lnTo>
                  <a:lnTo>
                    <a:pt x="2634" y="1136"/>
                  </a:lnTo>
                  <a:lnTo>
                    <a:pt x="2640" y="1139"/>
                  </a:lnTo>
                  <a:lnTo>
                    <a:pt x="2645" y="1141"/>
                  </a:lnTo>
                  <a:lnTo>
                    <a:pt x="2651" y="1144"/>
                  </a:lnTo>
                  <a:lnTo>
                    <a:pt x="2656" y="1148"/>
                  </a:lnTo>
                  <a:lnTo>
                    <a:pt x="2661" y="1153"/>
                  </a:lnTo>
                  <a:lnTo>
                    <a:pt x="2665" y="1157"/>
                  </a:lnTo>
                  <a:lnTo>
                    <a:pt x="2669" y="1162"/>
                  </a:lnTo>
                  <a:lnTo>
                    <a:pt x="2672" y="1168"/>
                  </a:lnTo>
                  <a:lnTo>
                    <a:pt x="2675" y="1173"/>
                  </a:lnTo>
                  <a:lnTo>
                    <a:pt x="2677" y="1179"/>
                  </a:lnTo>
                  <a:lnTo>
                    <a:pt x="2679" y="1186"/>
                  </a:lnTo>
                  <a:lnTo>
                    <a:pt x="2680" y="1192"/>
                  </a:lnTo>
                  <a:lnTo>
                    <a:pt x="2680" y="1199"/>
                  </a:lnTo>
                  <a:lnTo>
                    <a:pt x="2680" y="1423"/>
                  </a:lnTo>
                  <a:lnTo>
                    <a:pt x="2680" y="1429"/>
                  </a:lnTo>
                  <a:lnTo>
                    <a:pt x="2679" y="1436"/>
                  </a:lnTo>
                  <a:lnTo>
                    <a:pt x="2677" y="1442"/>
                  </a:lnTo>
                  <a:lnTo>
                    <a:pt x="2675" y="1448"/>
                  </a:lnTo>
                  <a:lnTo>
                    <a:pt x="2672" y="1454"/>
                  </a:lnTo>
                  <a:lnTo>
                    <a:pt x="2669" y="1460"/>
                  </a:lnTo>
                  <a:lnTo>
                    <a:pt x="2665" y="1465"/>
                  </a:lnTo>
                  <a:lnTo>
                    <a:pt x="2661" y="1469"/>
                  </a:lnTo>
                  <a:lnTo>
                    <a:pt x="2656" y="1473"/>
                  </a:lnTo>
                  <a:lnTo>
                    <a:pt x="2651" y="1477"/>
                  </a:lnTo>
                  <a:lnTo>
                    <a:pt x="2645" y="1481"/>
                  </a:lnTo>
                  <a:lnTo>
                    <a:pt x="2640" y="1483"/>
                  </a:lnTo>
                  <a:lnTo>
                    <a:pt x="2634" y="1486"/>
                  </a:lnTo>
                  <a:lnTo>
                    <a:pt x="2627" y="1487"/>
                  </a:lnTo>
                  <a:lnTo>
                    <a:pt x="2621" y="1488"/>
                  </a:lnTo>
                  <a:lnTo>
                    <a:pt x="2614" y="1489"/>
                  </a:lnTo>
                  <a:lnTo>
                    <a:pt x="2393" y="1489"/>
                  </a:lnTo>
                  <a:lnTo>
                    <a:pt x="2389" y="1508"/>
                  </a:lnTo>
                  <a:lnTo>
                    <a:pt x="2385" y="1528"/>
                  </a:lnTo>
                  <a:lnTo>
                    <a:pt x="2381" y="1547"/>
                  </a:lnTo>
                  <a:lnTo>
                    <a:pt x="2376" y="1566"/>
                  </a:lnTo>
                  <a:lnTo>
                    <a:pt x="2372" y="1585"/>
                  </a:lnTo>
                  <a:lnTo>
                    <a:pt x="2366" y="1604"/>
                  </a:lnTo>
                  <a:lnTo>
                    <a:pt x="2361" y="1623"/>
                  </a:lnTo>
                  <a:lnTo>
                    <a:pt x="2355" y="1641"/>
                  </a:lnTo>
                  <a:lnTo>
                    <a:pt x="2348" y="1660"/>
                  </a:lnTo>
                  <a:lnTo>
                    <a:pt x="2342" y="1678"/>
                  </a:lnTo>
                  <a:lnTo>
                    <a:pt x="2335" y="1696"/>
                  </a:lnTo>
                  <a:lnTo>
                    <a:pt x="2328" y="1714"/>
                  </a:lnTo>
                  <a:lnTo>
                    <a:pt x="2320" y="1733"/>
                  </a:lnTo>
                  <a:lnTo>
                    <a:pt x="2313" y="1750"/>
                  </a:lnTo>
                  <a:lnTo>
                    <a:pt x="2304" y="1768"/>
                  </a:lnTo>
                  <a:lnTo>
                    <a:pt x="2296" y="1785"/>
                  </a:lnTo>
                  <a:lnTo>
                    <a:pt x="2476" y="1915"/>
                  </a:lnTo>
                  <a:lnTo>
                    <a:pt x="2481" y="1919"/>
                  </a:lnTo>
                  <a:lnTo>
                    <a:pt x="2485" y="1924"/>
                  </a:lnTo>
                  <a:lnTo>
                    <a:pt x="2489" y="1929"/>
                  </a:lnTo>
                  <a:lnTo>
                    <a:pt x="2493" y="1934"/>
                  </a:lnTo>
                  <a:lnTo>
                    <a:pt x="2496" y="1940"/>
                  </a:lnTo>
                  <a:lnTo>
                    <a:pt x="2498" y="1946"/>
                  </a:lnTo>
                  <a:lnTo>
                    <a:pt x="2500" y="1952"/>
                  </a:lnTo>
                  <a:lnTo>
                    <a:pt x="2502" y="1958"/>
                  </a:lnTo>
                  <a:lnTo>
                    <a:pt x="2502" y="1964"/>
                  </a:lnTo>
                  <a:lnTo>
                    <a:pt x="2502" y="1971"/>
                  </a:lnTo>
                  <a:lnTo>
                    <a:pt x="2502" y="1977"/>
                  </a:lnTo>
                  <a:lnTo>
                    <a:pt x="2501" y="1984"/>
                  </a:lnTo>
                  <a:lnTo>
                    <a:pt x="2499" y="1990"/>
                  </a:lnTo>
                  <a:lnTo>
                    <a:pt x="2497" y="1996"/>
                  </a:lnTo>
                  <a:lnTo>
                    <a:pt x="2494" y="2002"/>
                  </a:lnTo>
                  <a:lnTo>
                    <a:pt x="2490" y="2007"/>
                  </a:lnTo>
                  <a:lnTo>
                    <a:pt x="2358" y="2188"/>
                  </a:lnTo>
                  <a:lnTo>
                    <a:pt x="2354" y="2194"/>
                  </a:lnTo>
                  <a:lnTo>
                    <a:pt x="2350" y="2198"/>
                  </a:lnTo>
                  <a:lnTo>
                    <a:pt x="2344" y="2202"/>
                  </a:lnTo>
                  <a:lnTo>
                    <a:pt x="2339" y="2206"/>
                  </a:lnTo>
                  <a:lnTo>
                    <a:pt x="2333" y="2209"/>
                  </a:lnTo>
                  <a:lnTo>
                    <a:pt x="2327" y="2212"/>
                  </a:lnTo>
                  <a:lnTo>
                    <a:pt x="2321" y="2213"/>
                  </a:lnTo>
                  <a:lnTo>
                    <a:pt x="2315" y="2214"/>
                  </a:lnTo>
                  <a:lnTo>
                    <a:pt x="2309" y="2215"/>
                  </a:lnTo>
                  <a:lnTo>
                    <a:pt x="2303" y="2216"/>
                  </a:lnTo>
                  <a:lnTo>
                    <a:pt x="2296" y="2215"/>
                  </a:lnTo>
                  <a:lnTo>
                    <a:pt x="2290" y="2214"/>
                  </a:lnTo>
                  <a:lnTo>
                    <a:pt x="2284" y="2212"/>
                  </a:lnTo>
                  <a:lnTo>
                    <a:pt x="2278" y="2210"/>
                  </a:lnTo>
                  <a:lnTo>
                    <a:pt x="2272" y="2206"/>
                  </a:lnTo>
                  <a:lnTo>
                    <a:pt x="2266" y="2203"/>
                  </a:lnTo>
                  <a:lnTo>
                    <a:pt x="2087" y="2073"/>
                  </a:lnTo>
                  <a:lnTo>
                    <a:pt x="2073" y="2086"/>
                  </a:lnTo>
                  <a:lnTo>
                    <a:pt x="2058" y="2099"/>
                  </a:lnTo>
                  <a:lnTo>
                    <a:pt x="2044" y="2112"/>
                  </a:lnTo>
                  <a:lnTo>
                    <a:pt x="2029" y="2125"/>
                  </a:lnTo>
                  <a:lnTo>
                    <a:pt x="2014" y="2138"/>
                  </a:lnTo>
                  <a:lnTo>
                    <a:pt x="1999" y="2150"/>
                  </a:lnTo>
                  <a:lnTo>
                    <a:pt x="1983" y="2162"/>
                  </a:lnTo>
                  <a:lnTo>
                    <a:pt x="1968" y="2173"/>
                  </a:lnTo>
                  <a:lnTo>
                    <a:pt x="1952" y="2185"/>
                  </a:lnTo>
                  <a:lnTo>
                    <a:pt x="1935" y="2196"/>
                  </a:lnTo>
                  <a:lnTo>
                    <a:pt x="1919" y="2206"/>
                  </a:lnTo>
                  <a:lnTo>
                    <a:pt x="1903" y="2217"/>
                  </a:lnTo>
                  <a:lnTo>
                    <a:pt x="1886" y="2227"/>
                  </a:lnTo>
                  <a:lnTo>
                    <a:pt x="1869" y="2237"/>
                  </a:lnTo>
                  <a:lnTo>
                    <a:pt x="1851" y="2247"/>
                  </a:lnTo>
                  <a:lnTo>
                    <a:pt x="1834" y="2256"/>
                  </a:lnTo>
                  <a:lnTo>
                    <a:pt x="1903" y="2466"/>
                  </a:lnTo>
                  <a:lnTo>
                    <a:pt x="1904" y="2473"/>
                  </a:lnTo>
                  <a:lnTo>
                    <a:pt x="1905" y="2480"/>
                  </a:lnTo>
                  <a:lnTo>
                    <a:pt x="1906" y="2487"/>
                  </a:lnTo>
                  <a:lnTo>
                    <a:pt x="1906" y="2493"/>
                  </a:lnTo>
                  <a:lnTo>
                    <a:pt x="1905" y="2499"/>
                  </a:lnTo>
                  <a:lnTo>
                    <a:pt x="1904" y="2505"/>
                  </a:lnTo>
                  <a:lnTo>
                    <a:pt x="1901" y="2511"/>
                  </a:lnTo>
                  <a:lnTo>
                    <a:pt x="1899" y="2517"/>
                  </a:lnTo>
                  <a:lnTo>
                    <a:pt x="1895" y="2523"/>
                  </a:lnTo>
                  <a:lnTo>
                    <a:pt x="1892" y="2528"/>
                  </a:lnTo>
                  <a:lnTo>
                    <a:pt x="1888" y="2532"/>
                  </a:lnTo>
                  <a:lnTo>
                    <a:pt x="1883" y="2537"/>
                  </a:lnTo>
                  <a:lnTo>
                    <a:pt x="1878" y="2541"/>
                  </a:lnTo>
                  <a:lnTo>
                    <a:pt x="1873" y="2544"/>
                  </a:lnTo>
                  <a:lnTo>
                    <a:pt x="1867" y="2547"/>
                  </a:lnTo>
                  <a:lnTo>
                    <a:pt x="1861" y="2550"/>
                  </a:lnTo>
                  <a:lnTo>
                    <a:pt x="1648" y="2619"/>
                  </a:lnTo>
                  <a:lnTo>
                    <a:pt x="1641" y="2621"/>
                  </a:lnTo>
                  <a:lnTo>
                    <a:pt x="1635" y="2622"/>
                  </a:lnTo>
                  <a:lnTo>
                    <a:pt x="1628" y="2622"/>
                  </a:lnTo>
                  <a:lnTo>
                    <a:pt x="1621" y="2622"/>
                  </a:lnTo>
                  <a:lnTo>
                    <a:pt x="1615" y="2621"/>
                  </a:lnTo>
                  <a:lnTo>
                    <a:pt x="1609" y="2620"/>
                  </a:lnTo>
                  <a:lnTo>
                    <a:pt x="1603" y="2618"/>
                  </a:lnTo>
                  <a:lnTo>
                    <a:pt x="1597" y="2615"/>
                  </a:lnTo>
                  <a:lnTo>
                    <a:pt x="1592" y="2612"/>
                  </a:lnTo>
                  <a:lnTo>
                    <a:pt x="1586" y="2608"/>
                  </a:lnTo>
                  <a:lnTo>
                    <a:pt x="1582" y="2604"/>
                  </a:lnTo>
                  <a:lnTo>
                    <a:pt x="1577" y="2599"/>
                  </a:lnTo>
                  <a:lnTo>
                    <a:pt x="1574" y="2594"/>
                  </a:lnTo>
                  <a:lnTo>
                    <a:pt x="1570" y="2589"/>
                  </a:lnTo>
                  <a:lnTo>
                    <a:pt x="1567" y="2583"/>
                  </a:lnTo>
                  <a:lnTo>
                    <a:pt x="1564" y="2577"/>
                  </a:lnTo>
                  <a:lnTo>
                    <a:pt x="1496" y="2366"/>
                  </a:lnTo>
                  <a:lnTo>
                    <a:pt x="1477" y="2368"/>
                  </a:lnTo>
                  <a:lnTo>
                    <a:pt x="1458" y="2371"/>
                  </a:lnTo>
                  <a:lnTo>
                    <a:pt x="1438" y="2372"/>
                  </a:lnTo>
                  <a:lnTo>
                    <a:pt x="1419" y="2374"/>
                  </a:lnTo>
                  <a:lnTo>
                    <a:pt x="1399" y="2376"/>
                  </a:lnTo>
                  <a:lnTo>
                    <a:pt x="1380" y="2376"/>
                  </a:lnTo>
                  <a:lnTo>
                    <a:pt x="1359" y="2377"/>
                  </a:lnTo>
                  <a:lnTo>
                    <a:pt x="1340" y="2377"/>
                  </a:lnTo>
                  <a:lnTo>
                    <a:pt x="1320" y="2377"/>
                  </a:lnTo>
                  <a:lnTo>
                    <a:pt x="1300" y="2376"/>
                  </a:lnTo>
                  <a:lnTo>
                    <a:pt x="1281" y="2376"/>
                  </a:lnTo>
                  <a:lnTo>
                    <a:pt x="1261" y="2374"/>
                  </a:lnTo>
                  <a:lnTo>
                    <a:pt x="1241" y="2372"/>
                  </a:lnTo>
                  <a:lnTo>
                    <a:pt x="1222" y="2371"/>
                  </a:lnTo>
                  <a:lnTo>
                    <a:pt x="1203" y="2368"/>
                  </a:lnTo>
                  <a:lnTo>
                    <a:pt x="1183" y="2366"/>
                  </a:lnTo>
                  <a:lnTo>
                    <a:pt x="1116" y="2577"/>
                  </a:lnTo>
                  <a:lnTo>
                    <a:pt x="1113" y="2583"/>
                  </a:lnTo>
                  <a:lnTo>
                    <a:pt x="1110" y="2589"/>
                  </a:lnTo>
                  <a:lnTo>
                    <a:pt x="1106" y="2594"/>
                  </a:lnTo>
                  <a:lnTo>
                    <a:pt x="1103" y="2599"/>
                  </a:lnTo>
                  <a:lnTo>
                    <a:pt x="1098" y="2604"/>
                  </a:lnTo>
                  <a:lnTo>
                    <a:pt x="1093" y="2608"/>
                  </a:lnTo>
                  <a:lnTo>
                    <a:pt x="1088" y="2612"/>
                  </a:lnTo>
                  <a:lnTo>
                    <a:pt x="1083" y="2615"/>
                  </a:lnTo>
                  <a:lnTo>
                    <a:pt x="1077" y="2618"/>
                  </a:lnTo>
                  <a:lnTo>
                    <a:pt x="1071" y="2620"/>
                  </a:lnTo>
                  <a:lnTo>
                    <a:pt x="1065" y="2621"/>
                  </a:lnTo>
                  <a:lnTo>
                    <a:pt x="1058" y="2622"/>
                  </a:lnTo>
                  <a:lnTo>
                    <a:pt x="1052" y="2622"/>
                  </a:lnTo>
                  <a:lnTo>
                    <a:pt x="1045" y="2622"/>
                  </a:lnTo>
                  <a:lnTo>
                    <a:pt x="1039" y="2621"/>
                  </a:lnTo>
                  <a:lnTo>
                    <a:pt x="1032" y="2619"/>
                  </a:lnTo>
                  <a:lnTo>
                    <a:pt x="819" y="2550"/>
                  </a:lnTo>
                  <a:lnTo>
                    <a:pt x="813" y="2547"/>
                  </a:lnTo>
                  <a:lnTo>
                    <a:pt x="807" y="2544"/>
                  </a:lnTo>
                  <a:lnTo>
                    <a:pt x="802" y="2541"/>
                  </a:lnTo>
                  <a:lnTo>
                    <a:pt x="797" y="2537"/>
                  </a:lnTo>
                  <a:lnTo>
                    <a:pt x="792" y="2532"/>
                  </a:lnTo>
                  <a:lnTo>
                    <a:pt x="788" y="2528"/>
                  </a:lnTo>
                  <a:lnTo>
                    <a:pt x="784" y="2523"/>
                  </a:lnTo>
                  <a:lnTo>
                    <a:pt x="781" y="2517"/>
                  </a:lnTo>
                  <a:lnTo>
                    <a:pt x="778" y="2511"/>
                  </a:lnTo>
                  <a:lnTo>
                    <a:pt x="776" y="2505"/>
                  </a:lnTo>
                  <a:lnTo>
                    <a:pt x="775" y="2499"/>
                  </a:lnTo>
                  <a:lnTo>
                    <a:pt x="774" y="2493"/>
                  </a:lnTo>
                  <a:lnTo>
                    <a:pt x="774" y="2487"/>
                  </a:lnTo>
                  <a:lnTo>
                    <a:pt x="774" y="2480"/>
                  </a:lnTo>
                  <a:lnTo>
                    <a:pt x="775" y="2473"/>
                  </a:lnTo>
                  <a:lnTo>
                    <a:pt x="777" y="2466"/>
                  </a:lnTo>
                  <a:lnTo>
                    <a:pt x="846" y="2256"/>
                  </a:lnTo>
                  <a:lnTo>
                    <a:pt x="828" y="2247"/>
                  </a:lnTo>
                  <a:lnTo>
                    <a:pt x="811" y="2237"/>
                  </a:lnTo>
                  <a:lnTo>
                    <a:pt x="794" y="2227"/>
                  </a:lnTo>
                  <a:lnTo>
                    <a:pt x="777" y="2217"/>
                  </a:lnTo>
                  <a:lnTo>
                    <a:pt x="761" y="2206"/>
                  </a:lnTo>
                  <a:lnTo>
                    <a:pt x="744" y="2196"/>
                  </a:lnTo>
                  <a:lnTo>
                    <a:pt x="728" y="2185"/>
                  </a:lnTo>
                  <a:lnTo>
                    <a:pt x="712" y="2173"/>
                  </a:lnTo>
                  <a:lnTo>
                    <a:pt x="696" y="2162"/>
                  </a:lnTo>
                  <a:lnTo>
                    <a:pt x="681" y="2150"/>
                  </a:lnTo>
                  <a:lnTo>
                    <a:pt x="666" y="2137"/>
                  </a:lnTo>
                  <a:lnTo>
                    <a:pt x="651" y="2125"/>
                  </a:lnTo>
                  <a:lnTo>
                    <a:pt x="636" y="2112"/>
                  </a:lnTo>
                  <a:lnTo>
                    <a:pt x="621" y="2099"/>
                  </a:lnTo>
                  <a:lnTo>
                    <a:pt x="607" y="2086"/>
                  </a:lnTo>
                  <a:lnTo>
                    <a:pt x="593" y="2072"/>
                  </a:lnTo>
                  <a:lnTo>
                    <a:pt x="414" y="2203"/>
                  </a:lnTo>
                  <a:lnTo>
                    <a:pt x="408" y="2206"/>
                  </a:lnTo>
                  <a:lnTo>
                    <a:pt x="402" y="2210"/>
                  </a:lnTo>
                  <a:lnTo>
                    <a:pt x="396" y="2212"/>
                  </a:lnTo>
                  <a:lnTo>
                    <a:pt x="390" y="2214"/>
                  </a:lnTo>
                  <a:lnTo>
                    <a:pt x="383" y="2215"/>
                  </a:lnTo>
                  <a:lnTo>
                    <a:pt x="377" y="2216"/>
                  </a:lnTo>
                  <a:lnTo>
                    <a:pt x="371" y="2216"/>
                  </a:lnTo>
                  <a:lnTo>
                    <a:pt x="365" y="2215"/>
                  </a:lnTo>
                  <a:lnTo>
                    <a:pt x="358" y="2213"/>
                  </a:lnTo>
                  <a:lnTo>
                    <a:pt x="352" y="2212"/>
                  </a:lnTo>
                  <a:lnTo>
                    <a:pt x="346" y="2209"/>
                  </a:lnTo>
                  <a:lnTo>
                    <a:pt x="340" y="2206"/>
                  </a:lnTo>
                  <a:lnTo>
                    <a:pt x="336" y="2202"/>
                  </a:lnTo>
                  <a:lnTo>
                    <a:pt x="330" y="2198"/>
                  </a:lnTo>
                  <a:lnTo>
                    <a:pt x="326" y="2194"/>
                  </a:lnTo>
                  <a:lnTo>
                    <a:pt x="321" y="2188"/>
                  </a:lnTo>
                  <a:lnTo>
                    <a:pt x="189" y="2007"/>
                  </a:lnTo>
                  <a:lnTo>
                    <a:pt x="186" y="2002"/>
                  </a:lnTo>
                  <a:lnTo>
                    <a:pt x="183" y="1996"/>
                  </a:lnTo>
                  <a:lnTo>
                    <a:pt x="181" y="1990"/>
                  </a:lnTo>
                  <a:lnTo>
                    <a:pt x="179" y="1984"/>
                  </a:lnTo>
                  <a:lnTo>
                    <a:pt x="178" y="1977"/>
                  </a:lnTo>
                  <a:lnTo>
                    <a:pt x="177" y="1971"/>
                  </a:lnTo>
                  <a:lnTo>
                    <a:pt x="177" y="1964"/>
                  </a:lnTo>
                  <a:lnTo>
                    <a:pt x="178" y="1958"/>
                  </a:lnTo>
                  <a:lnTo>
                    <a:pt x="179" y="1952"/>
                  </a:lnTo>
                  <a:lnTo>
                    <a:pt x="181" y="1946"/>
                  </a:lnTo>
                  <a:lnTo>
                    <a:pt x="184" y="1940"/>
                  </a:lnTo>
                  <a:lnTo>
                    <a:pt x="187" y="1934"/>
                  </a:lnTo>
                  <a:lnTo>
                    <a:pt x="190" y="1929"/>
                  </a:lnTo>
                  <a:lnTo>
                    <a:pt x="194" y="1924"/>
                  </a:lnTo>
                  <a:lnTo>
                    <a:pt x="199" y="1920"/>
                  </a:lnTo>
                  <a:lnTo>
                    <a:pt x="204" y="1915"/>
                  </a:lnTo>
                  <a:lnTo>
                    <a:pt x="383" y="1785"/>
                  </a:lnTo>
                  <a:lnTo>
                    <a:pt x="375" y="1768"/>
                  </a:lnTo>
                  <a:lnTo>
                    <a:pt x="367" y="1750"/>
                  </a:lnTo>
                  <a:lnTo>
                    <a:pt x="359" y="1733"/>
                  </a:lnTo>
                  <a:lnTo>
                    <a:pt x="352" y="1714"/>
                  </a:lnTo>
                  <a:lnTo>
                    <a:pt x="344" y="1696"/>
                  </a:lnTo>
                  <a:lnTo>
                    <a:pt x="338" y="1678"/>
                  </a:lnTo>
                  <a:lnTo>
                    <a:pt x="331" y="1660"/>
                  </a:lnTo>
                  <a:lnTo>
                    <a:pt x="325" y="1641"/>
                  </a:lnTo>
                  <a:lnTo>
                    <a:pt x="319" y="1623"/>
                  </a:lnTo>
                  <a:lnTo>
                    <a:pt x="313" y="1604"/>
                  </a:lnTo>
                  <a:lnTo>
                    <a:pt x="308" y="1585"/>
                  </a:lnTo>
                  <a:lnTo>
                    <a:pt x="303" y="1566"/>
                  </a:lnTo>
                  <a:lnTo>
                    <a:pt x="299" y="1547"/>
                  </a:lnTo>
                  <a:lnTo>
                    <a:pt x="295" y="1528"/>
                  </a:lnTo>
                  <a:lnTo>
                    <a:pt x="291" y="1508"/>
                  </a:lnTo>
                  <a:lnTo>
                    <a:pt x="287" y="1489"/>
                  </a:lnTo>
                  <a:lnTo>
                    <a:pt x="66" y="1489"/>
                  </a:lnTo>
                  <a:lnTo>
                    <a:pt x="59" y="1488"/>
                  </a:lnTo>
                  <a:lnTo>
                    <a:pt x="52" y="1487"/>
                  </a:lnTo>
                  <a:lnTo>
                    <a:pt x="46" y="1486"/>
                  </a:lnTo>
                  <a:lnTo>
                    <a:pt x="40" y="1483"/>
                  </a:lnTo>
                  <a:lnTo>
                    <a:pt x="34" y="1481"/>
                  </a:lnTo>
                  <a:lnTo>
                    <a:pt x="29" y="1477"/>
                  </a:lnTo>
                  <a:lnTo>
                    <a:pt x="23" y="1473"/>
                  </a:lnTo>
                  <a:lnTo>
                    <a:pt x="19" y="1469"/>
                  </a:lnTo>
                  <a:lnTo>
                    <a:pt x="15" y="1465"/>
                  </a:lnTo>
                  <a:lnTo>
                    <a:pt x="11" y="1460"/>
                  </a:lnTo>
                  <a:lnTo>
                    <a:pt x="7" y="1454"/>
                  </a:lnTo>
                  <a:lnTo>
                    <a:pt x="5" y="1448"/>
                  </a:lnTo>
                  <a:lnTo>
                    <a:pt x="2" y="1442"/>
                  </a:lnTo>
                  <a:lnTo>
                    <a:pt x="1" y="1436"/>
                  </a:lnTo>
                  <a:lnTo>
                    <a:pt x="0" y="1429"/>
                  </a:lnTo>
                  <a:lnTo>
                    <a:pt x="0" y="1423"/>
                  </a:lnTo>
                  <a:lnTo>
                    <a:pt x="0" y="1199"/>
                  </a:lnTo>
                  <a:lnTo>
                    <a:pt x="0" y="1192"/>
                  </a:lnTo>
                  <a:lnTo>
                    <a:pt x="1" y="1186"/>
                  </a:lnTo>
                  <a:lnTo>
                    <a:pt x="2" y="1179"/>
                  </a:lnTo>
                  <a:lnTo>
                    <a:pt x="5" y="1173"/>
                  </a:lnTo>
                  <a:lnTo>
                    <a:pt x="7" y="1168"/>
                  </a:lnTo>
                  <a:lnTo>
                    <a:pt x="11" y="1162"/>
                  </a:lnTo>
                  <a:lnTo>
                    <a:pt x="15" y="1157"/>
                  </a:lnTo>
                  <a:lnTo>
                    <a:pt x="19" y="1153"/>
                  </a:lnTo>
                  <a:lnTo>
                    <a:pt x="23" y="1148"/>
                  </a:lnTo>
                  <a:lnTo>
                    <a:pt x="29" y="1144"/>
                  </a:lnTo>
                  <a:lnTo>
                    <a:pt x="34" y="1141"/>
                  </a:lnTo>
                  <a:lnTo>
                    <a:pt x="40" y="1139"/>
                  </a:lnTo>
                  <a:lnTo>
                    <a:pt x="46" y="1136"/>
                  </a:lnTo>
                  <a:lnTo>
                    <a:pt x="52" y="1135"/>
                  </a:lnTo>
                  <a:lnTo>
                    <a:pt x="59" y="1133"/>
                  </a:lnTo>
                  <a:lnTo>
                    <a:pt x="66" y="1133"/>
                  </a:lnTo>
                  <a:lnTo>
                    <a:pt x="287" y="1133"/>
                  </a:lnTo>
                  <a:lnTo>
                    <a:pt x="291" y="1113"/>
                  </a:lnTo>
                  <a:lnTo>
                    <a:pt x="295" y="1094"/>
                  </a:lnTo>
                  <a:lnTo>
                    <a:pt x="299" y="1075"/>
                  </a:lnTo>
                  <a:lnTo>
                    <a:pt x="303" y="1056"/>
                  </a:lnTo>
                  <a:lnTo>
                    <a:pt x="308" y="1036"/>
                  </a:lnTo>
                  <a:lnTo>
                    <a:pt x="313" y="1017"/>
                  </a:lnTo>
                  <a:lnTo>
                    <a:pt x="319" y="998"/>
                  </a:lnTo>
                  <a:lnTo>
                    <a:pt x="325" y="980"/>
                  </a:lnTo>
                  <a:lnTo>
                    <a:pt x="331" y="962"/>
                  </a:lnTo>
                  <a:lnTo>
                    <a:pt x="338" y="943"/>
                  </a:lnTo>
                  <a:lnTo>
                    <a:pt x="344" y="925"/>
                  </a:lnTo>
                  <a:lnTo>
                    <a:pt x="352" y="907"/>
                  </a:lnTo>
                  <a:lnTo>
                    <a:pt x="359" y="889"/>
                  </a:lnTo>
                  <a:lnTo>
                    <a:pt x="367" y="871"/>
                  </a:lnTo>
                  <a:lnTo>
                    <a:pt x="375" y="854"/>
                  </a:lnTo>
                  <a:lnTo>
                    <a:pt x="383" y="836"/>
                  </a:lnTo>
                  <a:lnTo>
                    <a:pt x="204" y="706"/>
                  </a:lnTo>
                  <a:lnTo>
                    <a:pt x="199" y="702"/>
                  </a:lnTo>
                  <a:lnTo>
                    <a:pt x="194" y="697"/>
                  </a:lnTo>
                  <a:lnTo>
                    <a:pt x="190" y="692"/>
                  </a:lnTo>
                  <a:lnTo>
                    <a:pt x="187" y="687"/>
                  </a:lnTo>
                  <a:lnTo>
                    <a:pt x="184" y="681"/>
                  </a:lnTo>
                  <a:lnTo>
                    <a:pt x="181" y="676"/>
                  </a:lnTo>
                  <a:lnTo>
                    <a:pt x="179" y="669"/>
                  </a:lnTo>
                  <a:lnTo>
                    <a:pt x="178" y="663"/>
                  </a:lnTo>
                  <a:lnTo>
                    <a:pt x="177" y="657"/>
                  </a:lnTo>
                  <a:lnTo>
                    <a:pt x="177" y="650"/>
                  </a:lnTo>
                  <a:lnTo>
                    <a:pt x="178" y="644"/>
                  </a:lnTo>
                  <a:lnTo>
                    <a:pt x="179" y="638"/>
                  </a:lnTo>
                  <a:lnTo>
                    <a:pt x="181" y="632"/>
                  </a:lnTo>
                  <a:lnTo>
                    <a:pt x="183" y="625"/>
                  </a:lnTo>
                  <a:lnTo>
                    <a:pt x="186" y="620"/>
                  </a:lnTo>
                  <a:lnTo>
                    <a:pt x="189" y="614"/>
                  </a:lnTo>
                  <a:lnTo>
                    <a:pt x="321" y="433"/>
                  </a:lnTo>
                  <a:lnTo>
                    <a:pt x="326" y="428"/>
                  </a:lnTo>
                  <a:lnTo>
                    <a:pt x="330" y="423"/>
                  </a:lnTo>
                  <a:lnTo>
                    <a:pt x="336" y="419"/>
                  </a:lnTo>
                  <a:lnTo>
                    <a:pt x="340" y="415"/>
                  </a:lnTo>
                  <a:lnTo>
                    <a:pt x="346" y="412"/>
                  </a:lnTo>
                  <a:lnTo>
                    <a:pt x="352" y="410"/>
                  </a:lnTo>
                  <a:lnTo>
                    <a:pt x="358" y="408"/>
                  </a:lnTo>
                  <a:lnTo>
                    <a:pt x="365" y="407"/>
                  </a:lnTo>
                  <a:lnTo>
                    <a:pt x="371" y="406"/>
                  </a:lnTo>
                  <a:lnTo>
                    <a:pt x="377" y="406"/>
                  </a:lnTo>
                  <a:lnTo>
                    <a:pt x="383" y="407"/>
                  </a:lnTo>
                  <a:lnTo>
                    <a:pt x="390" y="408"/>
                  </a:lnTo>
                  <a:lnTo>
                    <a:pt x="396" y="410"/>
                  </a:lnTo>
                  <a:lnTo>
                    <a:pt x="402" y="412"/>
                  </a:lnTo>
                  <a:lnTo>
                    <a:pt x="408" y="415"/>
                  </a:lnTo>
                  <a:lnTo>
                    <a:pt x="414" y="419"/>
                  </a:lnTo>
                  <a:lnTo>
                    <a:pt x="593" y="549"/>
                  </a:lnTo>
                  <a:lnTo>
                    <a:pt x="607" y="535"/>
                  </a:lnTo>
                  <a:lnTo>
                    <a:pt x="621" y="522"/>
                  </a:lnTo>
                  <a:lnTo>
                    <a:pt x="636" y="509"/>
                  </a:lnTo>
                  <a:lnTo>
                    <a:pt x="651" y="496"/>
                  </a:lnTo>
                  <a:lnTo>
                    <a:pt x="666" y="484"/>
                  </a:lnTo>
                  <a:lnTo>
                    <a:pt x="681" y="472"/>
                  </a:lnTo>
                  <a:lnTo>
                    <a:pt x="696" y="460"/>
                  </a:lnTo>
                  <a:lnTo>
                    <a:pt x="712" y="448"/>
                  </a:lnTo>
                  <a:lnTo>
                    <a:pt x="728" y="437"/>
                  </a:lnTo>
                  <a:lnTo>
                    <a:pt x="744" y="426"/>
                  </a:lnTo>
                  <a:lnTo>
                    <a:pt x="761" y="415"/>
                  </a:lnTo>
                  <a:lnTo>
                    <a:pt x="777" y="405"/>
                  </a:lnTo>
                  <a:lnTo>
                    <a:pt x="794" y="394"/>
                  </a:lnTo>
                  <a:lnTo>
                    <a:pt x="811" y="384"/>
                  </a:lnTo>
                  <a:lnTo>
                    <a:pt x="828" y="375"/>
                  </a:lnTo>
                  <a:lnTo>
                    <a:pt x="846" y="365"/>
                  </a:lnTo>
                  <a:lnTo>
                    <a:pt x="777" y="155"/>
                  </a:lnTo>
                  <a:lnTo>
                    <a:pt x="775" y="148"/>
                  </a:lnTo>
                  <a:lnTo>
                    <a:pt x="774" y="141"/>
                  </a:lnTo>
                  <a:lnTo>
                    <a:pt x="774" y="135"/>
                  </a:lnTo>
                  <a:lnTo>
                    <a:pt x="774" y="129"/>
                  </a:lnTo>
                  <a:lnTo>
                    <a:pt x="774" y="122"/>
                  </a:lnTo>
                  <a:lnTo>
                    <a:pt x="776" y="116"/>
                  </a:lnTo>
                  <a:lnTo>
                    <a:pt x="778" y="110"/>
                  </a:lnTo>
                  <a:lnTo>
                    <a:pt x="781" y="105"/>
                  </a:lnTo>
                  <a:lnTo>
                    <a:pt x="784" y="99"/>
                  </a:lnTo>
                  <a:lnTo>
                    <a:pt x="788" y="94"/>
                  </a:lnTo>
                  <a:lnTo>
                    <a:pt x="792" y="89"/>
                  </a:lnTo>
                  <a:lnTo>
                    <a:pt x="797" y="85"/>
                  </a:lnTo>
                  <a:lnTo>
                    <a:pt x="802" y="81"/>
                  </a:lnTo>
                  <a:lnTo>
                    <a:pt x="807" y="77"/>
                  </a:lnTo>
                  <a:lnTo>
                    <a:pt x="813" y="74"/>
                  </a:lnTo>
                  <a:lnTo>
                    <a:pt x="819" y="72"/>
                  </a:lnTo>
                  <a:lnTo>
                    <a:pt x="1032" y="2"/>
                  </a:lnTo>
                  <a:lnTo>
                    <a:pt x="1039" y="1"/>
                  </a:lnTo>
                  <a:lnTo>
                    <a:pt x="1045" y="0"/>
                  </a:lnTo>
                  <a:lnTo>
                    <a:pt x="1052" y="0"/>
                  </a:lnTo>
                  <a:close/>
                </a:path>
                <a:path w="2680" h="2622">
                  <a:moveTo>
                    <a:pt x="1349" y="1020"/>
                  </a:moveTo>
                  <a:cubicBezTo>
                    <a:pt x="1287" y="1020"/>
                    <a:pt x="1233" y="1074"/>
                    <a:pt x="1233" y="1136"/>
                  </a:cubicBezTo>
                  <a:lnTo>
                    <a:pt x="1233" y="1136"/>
                  </a:lnTo>
                  <a:cubicBezTo>
                    <a:pt x="1233" y="1161"/>
                    <a:pt x="1242" y="1185"/>
                    <a:pt x="1262" y="1210"/>
                  </a:cubicBezTo>
                  <a:lnTo>
                    <a:pt x="1262" y="1210"/>
                  </a:lnTo>
                  <a:cubicBezTo>
                    <a:pt x="1279" y="1235"/>
                    <a:pt x="1296" y="1260"/>
                    <a:pt x="1300" y="1289"/>
                  </a:cubicBezTo>
                  <a:lnTo>
                    <a:pt x="1300" y="1289"/>
                  </a:lnTo>
                  <a:cubicBezTo>
                    <a:pt x="1300" y="1297"/>
                    <a:pt x="1300" y="1297"/>
                    <a:pt x="1300" y="1297"/>
                  </a:cubicBezTo>
                  <a:lnTo>
                    <a:pt x="1300" y="1297"/>
                  </a:lnTo>
                  <a:cubicBezTo>
                    <a:pt x="1337" y="1297"/>
                    <a:pt x="1337" y="1297"/>
                    <a:pt x="1337" y="1297"/>
                  </a:cubicBezTo>
                  <a:lnTo>
                    <a:pt x="1337" y="1297"/>
                  </a:lnTo>
                  <a:cubicBezTo>
                    <a:pt x="1341" y="1289"/>
                    <a:pt x="1341" y="1289"/>
                    <a:pt x="1341" y="1289"/>
                  </a:cubicBezTo>
                  <a:lnTo>
                    <a:pt x="1341" y="1289"/>
                  </a:lnTo>
                  <a:cubicBezTo>
                    <a:pt x="1341" y="1272"/>
                    <a:pt x="1341" y="1227"/>
                    <a:pt x="1325" y="1194"/>
                  </a:cubicBezTo>
                  <a:lnTo>
                    <a:pt x="1325" y="1194"/>
                  </a:lnTo>
                  <a:cubicBezTo>
                    <a:pt x="1333" y="1194"/>
                    <a:pt x="1341" y="1190"/>
                    <a:pt x="1349" y="1190"/>
                  </a:cubicBezTo>
                  <a:lnTo>
                    <a:pt x="1349" y="1190"/>
                  </a:lnTo>
                  <a:cubicBezTo>
                    <a:pt x="1354" y="1190"/>
                    <a:pt x="1354" y="1190"/>
                    <a:pt x="1354" y="1190"/>
                  </a:cubicBezTo>
                  <a:lnTo>
                    <a:pt x="1354" y="1190"/>
                  </a:lnTo>
                  <a:cubicBezTo>
                    <a:pt x="1362" y="1190"/>
                    <a:pt x="1370" y="1194"/>
                    <a:pt x="1374" y="1194"/>
                  </a:cubicBezTo>
                  <a:lnTo>
                    <a:pt x="1374" y="1194"/>
                  </a:lnTo>
                  <a:cubicBezTo>
                    <a:pt x="1366" y="1219"/>
                    <a:pt x="1362" y="1248"/>
                    <a:pt x="1362" y="1289"/>
                  </a:cubicBezTo>
                  <a:lnTo>
                    <a:pt x="1362" y="1289"/>
                  </a:lnTo>
                  <a:cubicBezTo>
                    <a:pt x="1362" y="1297"/>
                    <a:pt x="1362" y="1297"/>
                    <a:pt x="1362" y="1297"/>
                  </a:cubicBezTo>
                  <a:lnTo>
                    <a:pt x="1362" y="1297"/>
                  </a:lnTo>
                  <a:cubicBezTo>
                    <a:pt x="1399" y="1297"/>
                    <a:pt x="1399" y="1297"/>
                    <a:pt x="1399" y="1297"/>
                  </a:cubicBezTo>
                  <a:lnTo>
                    <a:pt x="1399" y="1297"/>
                  </a:lnTo>
                  <a:cubicBezTo>
                    <a:pt x="1403" y="1289"/>
                    <a:pt x="1403" y="1289"/>
                    <a:pt x="1403" y="1289"/>
                  </a:cubicBezTo>
                  <a:lnTo>
                    <a:pt x="1403" y="1289"/>
                  </a:lnTo>
                  <a:cubicBezTo>
                    <a:pt x="1407" y="1260"/>
                    <a:pt x="1424" y="1235"/>
                    <a:pt x="1440" y="1210"/>
                  </a:cubicBezTo>
                  <a:lnTo>
                    <a:pt x="1440" y="1210"/>
                  </a:lnTo>
                  <a:cubicBezTo>
                    <a:pt x="1457" y="1190"/>
                    <a:pt x="1465" y="1161"/>
                    <a:pt x="1465" y="1136"/>
                  </a:cubicBezTo>
                  <a:lnTo>
                    <a:pt x="1465" y="1136"/>
                  </a:lnTo>
                  <a:cubicBezTo>
                    <a:pt x="1465" y="1074"/>
                    <a:pt x="1416" y="1020"/>
                    <a:pt x="1349" y="1020"/>
                  </a:cubicBezTo>
                </a:path>
                <a:path w="2680" h="2622">
                  <a:moveTo>
                    <a:pt x="1578" y="953"/>
                  </a:moveTo>
                  <a:cubicBezTo>
                    <a:pt x="1495" y="886"/>
                    <a:pt x="1387" y="853"/>
                    <a:pt x="1246" y="886"/>
                  </a:cubicBezTo>
                  <a:lnTo>
                    <a:pt x="1246" y="886"/>
                  </a:lnTo>
                  <a:cubicBezTo>
                    <a:pt x="1146" y="915"/>
                    <a:pt x="1059" y="990"/>
                    <a:pt x="1038" y="1131"/>
                  </a:cubicBezTo>
                  <a:lnTo>
                    <a:pt x="1038" y="1131"/>
                  </a:lnTo>
                  <a:cubicBezTo>
                    <a:pt x="1030" y="1177"/>
                    <a:pt x="1038" y="1202"/>
                    <a:pt x="1038" y="1206"/>
                  </a:cubicBezTo>
                  <a:lnTo>
                    <a:pt x="1038" y="1206"/>
                  </a:lnTo>
                  <a:cubicBezTo>
                    <a:pt x="1047" y="1214"/>
                    <a:pt x="1055" y="1231"/>
                    <a:pt x="1055" y="1243"/>
                  </a:cubicBezTo>
                  <a:lnTo>
                    <a:pt x="1055" y="1243"/>
                  </a:lnTo>
                  <a:cubicBezTo>
                    <a:pt x="1055" y="1247"/>
                    <a:pt x="1051" y="1251"/>
                    <a:pt x="1051" y="1256"/>
                  </a:cubicBezTo>
                  <a:lnTo>
                    <a:pt x="1051" y="1256"/>
                  </a:lnTo>
                  <a:cubicBezTo>
                    <a:pt x="980" y="1355"/>
                    <a:pt x="980" y="1355"/>
                    <a:pt x="980" y="1355"/>
                  </a:cubicBezTo>
                  <a:lnTo>
                    <a:pt x="980" y="1355"/>
                  </a:lnTo>
                  <a:cubicBezTo>
                    <a:pt x="976" y="1363"/>
                    <a:pt x="972" y="1372"/>
                    <a:pt x="976" y="1380"/>
                  </a:cubicBezTo>
                  <a:lnTo>
                    <a:pt x="976" y="1380"/>
                  </a:lnTo>
                  <a:cubicBezTo>
                    <a:pt x="988" y="1401"/>
                    <a:pt x="1022" y="1397"/>
                    <a:pt x="1030" y="1401"/>
                  </a:cubicBezTo>
                  <a:lnTo>
                    <a:pt x="1030" y="1401"/>
                  </a:lnTo>
                  <a:cubicBezTo>
                    <a:pt x="1038" y="1405"/>
                    <a:pt x="1042" y="1417"/>
                    <a:pt x="1038" y="1430"/>
                  </a:cubicBezTo>
                  <a:lnTo>
                    <a:pt x="1038" y="1430"/>
                  </a:lnTo>
                  <a:cubicBezTo>
                    <a:pt x="1034" y="1438"/>
                    <a:pt x="1026" y="1455"/>
                    <a:pt x="1034" y="1459"/>
                  </a:cubicBezTo>
                  <a:lnTo>
                    <a:pt x="1034" y="1459"/>
                  </a:lnTo>
                  <a:cubicBezTo>
                    <a:pt x="1042" y="1463"/>
                    <a:pt x="1051" y="1467"/>
                    <a:pt x="1051" y="1467"/>
                  </a:cubicBezTo>
                  <a:lnTo>
                    <a:pt x="1051" y="1467"/>
                  </a:lnTo>
                  <a:cubicBezTo>
                    <a:pt x="1051" y="1467"/>
                    <a:pt x="1038" y="1471"/>
                    <a:pt x="1038" y="1480"/>
                  </a:cubicBezTo>
                  <a:lnTo>
                    <a:pt x="1038" y="1480"/>
                  </a:lnTo>
                  <a:cubicBezTo>
                    <a:pt x="1034" y="1488"/>
                    <a:pt x="1038" y="1500"/>
                    <a:pt x="1051" y="1505"/>
                  </a:cubicBezTo>
                  <a:lnTo>
                    <a:pt x="1051" y="1505"/>
                  </a:lnTo>
                  <a:cubicBezTo>
                    <a:pt x="1051" y="1505"/>
                    <a:pt x="1063" y="1534"/>
                    <a:pt x="1059" y="1563"/>
                  </a:cubicBezTo>
                  <a:lnTo>
                    <a:pt x="1059" y="1563"/>
                  </a:lnTo>
                  <a:cubicBezTo>
                    <a:pt x="1055" y="1588"/>
                    <a:pt x="1047" y="1613"/>
                    <a:pt x="1067" y="1629"/>
                  </a:cubicBezTo>
                  <a:lnTo>
                    <a:pt x="1067" y="1629"/>
                  </a:lnTo>
                  <a:cubicBezTo>
                    <a:pt x="1088" y="1646"/>
                    <a:pt x="1171" y="1633"/>
                    <a:pt x="1221" y="1617"/>
                  </a:cubicBezTo>
                  <a:lnTo>
                    <a:pt x="1221" y="1617"/>
                  </a:lnTo>
                  <a:cubicBezTo>
                    <a:pt x="1221" y="1617"/>
                    <a:pt x="1238" y="1646"/>
                    <a:pt x="1254" y="1720"/>
                  </a:cubicBezTo>
                  <a:lnTo>
                    <a:pt x="1254" y="1720"/>
                  </a:lnTo>
                  <a:cubicBezTo>
                    <a:pt x="1603" y="1613"/>
                    <a:pt x="1603" y="1613"/>
                    <a:pt x="1603" y="1613"/>
                  </a:cubicBezTo>
                  <a:lnTo>
                    <a:pt x="1603" y="1613"/>
                  </a:lnTo>
                  <a:cubicBezTo>
                    <a:pt x="1582" y="1559"/>
                    <a:pt x="1574" y="1530"/>
                    <a:pt x="1574" y="1513"/>
                  </a:cubicBezTo>
                  <a:lnTo>
                    <a:pt x="1574" y="1513"/>
                  </a:lnTo>
                  <a:cubicBezTo>
                    <a:pt x="1566" y="1467"/>
                    <a:pt x="1636" y="1384"/>
                    <a:pt x="1661" y="1293"/>
                  </a:cubicBezTo>
                  <a:lnTo>
                    <a:pt x="1661" y="1293"/>
                  </a:lnTo>
                  <a:cubicBezTo>
                    <a:pt x="1690" y="1189"/>
                    <a:pt x="1699" y="1052"/>
                    <a:pt x="1578" y="953"/>
                  </a:cubicBezTo>
                  <a:moveTo>
                    <a:pt x="1462" y="1227"/>
                  </a:moveTo>
                  <a:cubicBezTo>
                    <a:pt x="1437" y="1260"/>
                    <a:pt x="1429" y="1285"/>
                    <a:pt x="1429" y="1310"/>
                  </a:cubicBezTo>
                  <a:lnTo>
                    <a:pt x="1429" y="1310"/>
                  </a:lnTo>
                  <a:cubicBezTo>
                    <a:pt x="1429" y="1384"/>
                    <a:pt x="1429" y="1384"/>
                    <a:pt x="1429" y="1384"/>
                  </a:cubicBezTo>
                  <a:lnTo>
                    <a:pt x="1429" y="1384"/>
                  </a:lnTo>
                  <a:cubicBezTo>
                    <a:pt x="1429" y="1405"/>
                    <a:pt x="1416" y="1417"/>
                    <a:pt x="1404" y="1417"/>
                  </a:cubicBezTo>
                  <a:lnTo>
                    <a:pt x="1404" y="1417"/>
                  </a:lnTo>
                  <a:cubicBezTo>
                    <a:pt x="1375" y="1417"/>
                    <a:pt x="1375" y="1417"/>
                    <a:pt x="1375" y="1417"/>
                  </a:cubicBezTo>
                  <a:lnTo>
                    <a:pt x="1375" y="1417"/>
                  </a:lnTo>
                  <a:cubicBezTo>
                    <a:pt x="1371" y="1417"/>
                    <a:pt x="1371" y="1417"/>
                    <a:pt x="1371" y="1417"/>
                  </a:cubicBezTo>
                  <a:lnTo>
                    <a:pt x="1371" y="1417"/>
                  </a:lnTo>
                  <a:cubicBezTo>
                    <a:pt x="1366" y="1426"/>
                    <a:pt x="1358" y="1430"/>
                    <a:pt x="1350" y="1430"/>
                  </a:cubicBezTo>
                  <a:lnTo>
                    <a:pt x="1350" y="1430"/>
                  </a:lnTo>
                  <a:cubicBezTo>
                    <a:pt x="1342" y="1430"/>
                    <a:pt x="1337" y="1426"/>
                    <a:pt x="1333" y="1417"/>
                  </a:cubicBezTo>
                  <a:lnTo>
                    <a:pt x="1333" y="1417"/>
                  </a:lnTo>
                  <a:cubicBezTo>
                    <a:pt x="1329" y="1417"/>
                    <a:pt x="1329" y="1417"/>
                    <a:pt x="1329" y="1417"/>
                  </a:cubicBezTo>
                  <a:lnTo>
                    <a:pt x="1329" y="1417"/>
                  </a:lnTo>
                  <a:cubicBezTo>
                    <a:pt x="1300" y="1417"/>
                    <a:pt x="1300" y="1417"/>
                    <a:pt x="1300" y="1417"/>
                  </a:cubicBezTo>
                  <a:lnTo>
                    <a:pt x="1300" y="1417"/>
                  </a:lnTo>
                  <a:cubicBezTo>
                    <a:pt x="1287" y="1417"/>
                    <a:pt x="1275" y="1405"/>
                    <a:pt x="1275" y="1388"/>
                  </a:cubicBezTo>
                  <a:lnTo>
                    <a:pt x="1275" y="1388"/>
                  </a:lnTo>
                  <a:cubicBezTo>
                    <a:pt x="1275" y="1310"/>
                    <a:pt x="1275" y="1310"/>
                    <a:pt x="1275" y="1310"/>
                  </a:cubicBezTo>
                  <a:lnTo>
                    <a:pt x="1275" y="1310"/>
                  </a:lnTo>
                  <a:cubicBezTo>
                    <a:pt x="1275" y="1285"/>
                    <a:pt x="1263" y="1260"/>
                    <a:pt x="1242" y="1227"/>
                  </a:cubicBezTo>
                  <a:lnTo>
                    <a:pt x="1242" y="1227"/>
                  </a:lnTo>
                  <a:cubicBezTo>
                    <a:pt x="1217" y="1197"/>
                    <a:pt x="1209" y="1168"/>
                    <a:pt x="1209" y="1135"/>
                  </a:cubicBezTo>
                  <a:lnTo>
                    <a:pt x="1209" y="1135"/>
                  </a:lnTo>
                  <a:cubicBezTo>
                    <a:pt x="1209" y="1056"/>
                    <a:pt x="1271" y="994"/>
                    <a:pt x="1350" y="994"/>
                  </a:cubicBezTo>
                  <a:lnTo>
                    <a:pt x="1350" y="994"/>
                  </a:lnTo>
                  <a:cubicBezTo>
                    <a:pt x="1429" y="994"/>
                    <a:pt x="1495" y="1056"/>
                    <a:pt x="1495" y="1135"/>
                  </a:cubicBezTo>
                  <a:lnTo>
                    <a:pt x="1495" y="1135"/>
                  </a:lnTo>
                  <a:cubicBezTo>
                    <a:pt x="1495" y="1168"/>
                    <a:pt x="1483" y="1197"/>
                    <a:pt x="1462" y="1227"/>
                  </a:cubicBezTo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7" name="path"/>
            <p:cNvSpPr/>
            <p:nvPr/>
          </p:nvSpPr>
          <p:spPr>
            <a:xfrm>
              <a:off x="518839" y="2137822"/>
              <a:ext cx="3418645" cy="759909"/>
            </a:xfrm>
            <a:custGeom>
              <a:rect l="0" t="0" r="0" b="0"/>
              <a:pathLst>
                <a:path w="5383" h="1196">
                  <a:moveTo>
                    <a:pt x="668" y="514"/>
                  </a:moveTo>
                  <a:cubicBezTo>
                    <a:pt x="614" y="514"/>
                    <a:pt x="614" y="514"/>
                    <a:pt x="614" y="514"/>
                  </a:cubicBezTo>
                  <a:lnTo>
                    <a:pt x="614" y="514"/>
                  </a:lnTo>
                  <a:cubicBezTo>
                    <a:pt x="606" y="476"/>
                    <a:pt x="593" y="443"/>
                    <a:pt x="573" y="414"/>
                  </a:cubicBezTo>
                  <a:lnTo>
                    <a:pt x="573" y="414"/>
                  </a:lnTo>
                  <a:cubicBezTo>
                    <a:pt x="610" y="377"/>
                    <a:pt x="610" y="377"/>
                    <a:pt x="610" y="377"/>
                  </a:cubicBezTo>
                  <a:lnTo>
                    <a:pt x="610" y="377"/>
                  </a:lnTo>
                  <a:cubicBezTo>
                    <a:pt x="618" y="368"/>
                    <a:pt x="622" y="352"/>
                    <a:pt x="614" y="348"/>
                  </a:cubicBezTo>
                  <a:lnTo>
                    <a:pt x="614" y="348"/>
                  </a:lnTo>
                  <a:cubicBezTo>
                    <a:pt x="564" y="298"/>
                    <a:pt x="564" y="298"/>
                    <a:pt x="564" y="298"/>
                  </a:cubicBezTo>
                  <a:lnTo>
                    <a:pt x="564" y="298"/>
                  </a:lnTo>
                  <a:cubicBezTo>
                    <a:pt x="560" y="290"/>
                    <a:pt x="544" y="294"/>
                    <a:pt x="535" y="302"/>
                  </a:cubicBezTo>
                  <a:lnTo>
                    <a:pt x="535" y="302"/>
                  </a:lnTo>
                  <a:cubicBezTo>
                    <a:pt x="498" y="339"/>
                    <a:pt x="498" y="339"/>
                    <a:pt x="498" y="339"/>
                  </a:cubicBezTo>
                  <a:lnTo>
                    <a:pt x="498" y="339"/>
                  </a:lnTo>
                  <a:cubicBezTo>
                    <a:pt x="469" y="319"/>
                    <a:pt x="436" y="306"/>
                    <a:pt x="398" y="298"/>
                  </a:cubicBezTo>
                  <a:lnTo>
                    <a:pt x="398" y="298"/>
                  </a:lnTo>
                  <a:cubicBezTo>
                    <a:pt x="398" y="244"/>
                    <a:pt x="398" y="244"/>
                    <a:pt x="398" y="244"/>
                  </a:cubicBezTo>
                  <a:lnTo>
                    <a:pt x="398" y="244"/>
                  </a:lnTo>
                  <a:cubicBezTo>
                    <a:pt x="398" y="231"/>
                    <a:pt x="390" y="219"/>
                    <a:pt x="382" y="219"/>
                  </a:cubicBezTo>
                  <a:lnTo>
                    <a:pt x="382" y="219"/>
                  </a:lnTo>
                  <a:cubicBezTo>
                    <a:pt x="311" y="219"/>
                    <a:pt x="311" y="219"/>
                    <a:pt x="311" y="219"/>
                  </a:cubicBezTo>
                  <a:lnTo>
                    <a:pt x="311" y="219"/>
                  </a:lnTo>
                  <a:cubicBezTo>
                    <a:pt x="303" y="219"/>
                    <a:pt x="294" y="231"/>
                    <a:pt x="294" y="244"/>
                  </a:cubicBezTo>
                  <a:lnTo>
                    <a:pt x="294" y="244"/>
                  </a:lnTo>
                  <a:cubicBezTo>
                    <a:pt x="294" y="298"/>
                    <a:pt x="294" y="298"/>
                    <a:pt x="294" y="298"/>
                  </a:cubicBezTo>
                  <a:lnTo>
                    <a:pt x="294" y="298"/>
                  </a:lnTo>
                  <a:cubicBezTo>
                    <a:pt x="257" y="306"/>
                    <a:pt x="224" y="319"/>
                    <a:pt x="191" y="339"/>
                  </a:cubicBezTo>
                  <a:lnTo>
                    <a:pt x="191" y="339"/>
                  </a:lnTo>
                  <a:cubicBezTo>
                    <a:pt x="153" y="302"/>
                    <a:pt x="153" y="302"/>
                    <a:pt x="153" y="302"/>
                  </a:cubicBezTo>
                  <a:lnTo>
                    <a:pt x="153" y="302"/>
                  </a:lnTo>
                  <a:cubicBezTo>
                    <a:pt x="145" y="294"/>
                    <a:pt x="132" y="290"/>
                    <a:pt x="124" y="298"/>
                  </a:cubicBezTo>
                  <a:lnTo>
                    <a:pt x="124" y="298"/>
                  </a:lnTo>
                  <a:cubicBezTo>
                    <a:pt x="74" y="348"/>
                    <a:pt x="74" y="348"/>
                    <a:pt x="74" y="348"/>
                  </a:cubicBezTo>
                  <a:lnTo>
                    <a:pt x="74" y="348"/>
                  </a:lnTo>
                  <a:cubicBezTo>
                    <a:pt x="70" y="352"/>
                    <a:pt x="70" y="368"/>
                    <a:pt x="78" y="377"/>
                  </a:cubicBezTo>
                  <a:lnTo>
                    <a:pt x="78" y="377"/>
                  </a:lnTo>
                  <a:cubicBezTo>
                    <a:pt x="120" y="414"/>
                    <a:pt x="120" y="414"/>
                    <a:pt x="120" y="414"/>
                  </a:cubicBezTo>
                  <a:lnTo>
                    <a:pt x="120" y="414"/>
                  </a:lnTo>
                  <a:cubicBezTo>
                    <a:pt x="99" y="443"/>
                    <a:pt x="83" y="476"/>
                    <a:pt x="78" y="514"/>
                  </a:cubicBezTo>
                  <a:lnTo>
                    <a:pt x="78" y="514"/>
                  </a:lnTo>
                  <a:cubicBezTo>
                    <a:pt x="24" y="514"/>
                    <a:pt x="24" y="514"/>
                    <a:pt x="24" y="514"/>
                  </a:cubicBezTo>
                  <a:lnTo>
                    <a:pt x="24" y="514"/>
                  </a:lnTo>
                  <a:cubicBezTo>
                    <a:pt x="8" y="514"/>
                    <a:pt x="0" y="522"/>
                    <a:pt x="0" y="530"/>
                  </a:cubicBezTo>
                  <a:lnTo>
                    <a:pt x="0" y="530"/>
                  </a:lnTo>
                  <a:cubicBezTo>
                    <a:pt x="0" y="601"/>
                    <a:pt x="0" y="601"/>
                    <a:pt x="0" y="601"/>
                  </a:cubicBezTo>
                  <a:lnTo>
                    <a:pt x="0" y="601"/>
                  </a:lnTo>
                  <a:cubicBezTo>
                    <a:pt x="0" y="609"/>
                    <a:pt x="8" y="618"/>
                    <a:pt x="24" y="618"/>
                  </a:cubicBezTo>
                  <a:lnTo>
                    <a:pt x="24" y="618"/>
                  </a:lnTo>
                  <a:cubicBezTo>
                    <a:pt x="78" y="618"/>
                    <a:pt x="78" y="618"/>
                    <a:pt x="78" y="618"/>
                  </a:cubicBezTo>
                  <a:lnTo>
                    <a:pt x="78" y="618"/>
                  </a:lnTo>
                  <a:cubicBezTo>
                    <a:pt x="83" y="655"/>
                    <a:pt x="99" y="688"/>
                    <a:pt x="120" y="717"/>
                  </a:cubicBezTo>
                  <a:lnTo>
                    <a:pt x="120" y="717"/>
                  </a:lnTo>
                  <a:cubicBezTo>
                    <a:pt x="78" y="759"/>
                    <a:pt x="78" y="759"/>
                    <a:pt x="78" y="759"/>
                  </a:cubicBezTo>
                  <a:lnTo>
                    <a:pt x="78" y="759"/>
                  </a:lnTo>
                  <a:cubicBezTo>
                    <a:pt x="70" y="767"/>
                    <a:pt x="70" y="780"/>
                    <a:pt x="74" y="788"/>
                  </a:cubicBezTo>
                  <a:lnTo>
                    <a:pt x="74" y="788"/>
                  </a:lnTo>
                  <a:cubicBezTo>
                    <a:pt x="124" y="834"/>
                    <a:pt x="124" y="834"/>
                    <a:pt x="124" y="834"/>
                  </a:cubicBezTo>
                  <a:lnTo>
                    <a:pt x="124" y="834"/>
                  </a:lnTo>
                  <a:cubicBezTo>
                    <a:pt x="132" y="842"/>
                    <a:pt x="145" y="842"/>
                    <a:pt x="153" y="829"/>
                  </a:cubicBezTo>
                  <a:lnTo>
                    <a:pt x="153" y="829"/>
                  </a:lnTo>
                  <a:cubicBezTo>
                    <a:pt x="191" y="792"/>
                    <a:pt x="191" y="792"/>
                    <a:pt x="191" y="792"/>
                  </a:cubicBezTo>
                  <a:lnTo>
                    <a:pt x="191" y="792"/>
                  </a:lnTo>
                  <a:cubicBezTo>
                    <a:pt x="224" y="813"/>
                    <a:pt x="257" y="829"/>
                    <a:pt x="294" y="834"/>
                  </a:cubicBezTo>
                  <a:lnTo>
                    <a:pt x="294" y="834"/>
                  </a:lnTo>
                  <a:cubicBezTo>
                    <a:pt x="294" y="888"/>
                    <a:pt x="294" y="888"/>
                    <a:pt x="294" y="888"/>
                  </a:cubicBezTo>
                  <a:lnTo>
                    <a:pt x="294" y="888"/>
                  </a:lnTo>
                  <a:cubicBezTo>
                    <a:pt x="294" y="900"/>
                    <a:pt x="303" y="913"/>
                    <a:pt x="311" y="913"/>
                  </a:cubicBezTo>
                  <a:lnTo>
                    <a:pt x="311" y="913"/>
                  </a:lnTo>
                  <a:cubicBezTo>
                    <a:pt x="382" y="913"/>
                    <a:pt x="382" y="913"/>
                    <a:pt x="382" y="913"/>
                  </a:cubicBezTo>
                  <a:lnTo>
                    <a:pt x="382" y="913"/>
                  </a:lnTo>
                  <a:cubicBezTo>
                    <a:pt x="390" y="913"/>
                    <a:pt x="398" y="900"/>
                    <a:pt x="398" y="888"/>
                  </a:cubicBezTo>
                  <a:lnTo>
                    <a:pt x="398" y="888"/>
                  </a:lnTo>
                  <a:cubicBezTo>
                    <a:pt x="398" y="834"/>
                    <a:pt x="398" y="834"/>
                    <a:pt x="398" y="834"/>
                  </a:cubicBezTo>
                  <a:lnTo>
                    <a:pt x="398" y="834"/>
                  </a:lnTo>
                  <a:cubicBezTo>
                    <a:pt x="436" y="829"/>
                    <a:pt x="469" y="813"/>
                    <a:pt x="498" y="792"/>
                  </a:cubicBezTo>
                  <a:lnTo>
                    <a:pt x="498" y="792"/>
                  </a:lnTo>
                  <a:cubicBezTo>
                    <a:pt x="535" y="829"/>
                    <a:pt x="535" y="829"/>
                    <a:pt x="535" y="829"/>
                  </a:cubicBezTo>
                  <a:lnTo>
                    <a:pt x="535" y="829"/>
                  </a:lnTo>
                  <a:cubicBezTo>
                    <a:pt x="544" y="842"/>
                    <a:pt x="560" y="842"/>
                    <a:pt x="564" y="834"/>
                  </a:cubicBezTo>
                  <a:lnTo>
                    <a:pt x="564" y="834"/>
                  </a:lnTo>
                  <a:cubicBezTo>
                    <a:pt x="614" y="788"/>
                    <a:pt x="614" y="788"/>
                    <a:pt x="614" y="788"/>
                  </a:cubicBezTo>
                  <a:lnTo>
                    <a:pt x="614" y="788"/>
                  </a:lnTo>
                  <a:cubicBezTo>
                    <a:pt x="622" y="780"/>
                    <a:pt x="618" y="767"/>
                    <a:pt x="610" y="759"/>
                  </a:cubicBezTo>
                  <a:lnTo>
                    <a:pt x="610" y="759"/>
                  </a:lnTo>
                  <a:cubicBezTo>
                    <a:pt x="573" y="717"/>
                    <a:pt x="573" y="717"/>
                    <a:pt x="573" y="717"/>
                  </a:cubicBezTo>
                  <a:lnTo>
                    <a:pt x="573" y="717"/>
                  </a:lnTo>
                  <a:cubicBezTo>
                    <a:pt x="593" y="688"/>
                    <a:pt x="606" y="655"/>
                    <a:pt x="614" y="618"/>
                  </a:cubicBezTo>
                  <a:lnTo>
                    <a:pt x="614" y="618"/>
                  </a:lnTo>
                  <a:cubicBezTo>
                    <a:pt x="668" y="618"/>
                    <a:pt x="668" y="618"/>
                    <a:pt x="668" y="618"/>
                  </a:cubicBezTo>
                  <a:lnTo>
                    <a:pt x="668" y="618"/>
                  </a:lnTo>
                  <a:cubicBezTo>
                    <a:pt x="681" y="618"/>
                    <a:pt x="693" y="609"/>
                    <a:pt x="693" y="601"/>
                  </a:cubicBezTo>
                  <a:lnTo>
                    <a:pt x="693" y="601"/>
                  </a:lnTo>
                  <a:cubicBezTo>
                    <a:pt x="693" y="530"/>
                    <a:pt x="693" y="530"/>
                    <a:pt x="693" y="530"/>
                  </a:cubicBezTo>
                  <a:lnTo>
                    <a:pt x="693" y="530"/>
                  </a:lnTo>
                  <a:cubicBezTo>
                    <a:pt x="693" y="522"/>
                    <a:pt x="681" y="514"/>
                    <a:pt x="668" y="514"/>
                  </a:cubicBezTo>
                  <a:moveTo>
                    <a:pt x="344" y="692"/>
                  </a:moveTo>
                  <a:cubicBezTo>
                    <a:pt x="274" y="692"/>
                    <a:pt x="215" y="638"/>
                    <a:pt x="215" y="568"/>
                  </a:cubicBezTo>
                  <a:lnTo>
                    <a:pt x="215" y="568"/>
                  </a:lnTo>
                  <a:cubicBezTo>
                    <a:pt x="215" y="497"/>
                    <a:pt x="274" y="439"/>
                    <a:pt x="344" y="439"/>
                  </a:cubicBezTo>
                  <a:lnTo>
                    <a:pt x="344" y="439"/>
                  </a:lnTo>
                  <a:cubicBezTo>
                    <a:pt x="415" y="439"/>
                    <a:pt x="473" y="497"/>
                    <a:pt x="473" y="568"/>
                  </a:cubicBezTo>
                  <a:lnTo>
                    <a:pt x="473" y="568"/>
                  </a:lnTo>
                  <a:cubicBezTo>
                    <a:pt x="473" y="638"/>
                    <a:pt x="415" y="692"/>
                    <a:pt x="344" y="692"/>
                  </a:cubicBezTo>
                </a:path>
                <a:path w="5383" h="1196">
                  <a:moveTo>
                    <a:pt x="1033" y="211"/>
                  </a:moveTo>
                  <a:cubicBezTo>
                    <a:pt x="996" y="211"/>
                    <a:pt x="996" y="211"/>
                    <a:pt x="996" y="211"/>
                  </a:cubicBezTo>
                  <a:lnTo>
                    <a:pt x="996" y="211"/>
                  </a:lnTo>
                  <a:cubicBezTo>
                    <a:pt x="987" y="182"/>
                    <a:pt x="979" y="157"/>
                    <a:pt x="962" y="137"/>
                  </a:cubicBezTo>
                  <a:lnTo>
                    <a:pt x="962" y="137"/>
                  </a:lnTo>
                  <a:cubicBezTo>
                    <a:pt x="992" y="112"/>
                    <a:pt x="992" y="112"/>
                    <a:pt x="992" y="112"/>
                  </a:cubicBezTo>
                  <a:lnTo>
                    <a:pt x="992" y="112"/>
                  </a:lnTo>
                  <a:cubicBezTo>
                    <a:pt x="1000" y="103"/>
                    <a:pt x="1000" y="95"/>
                    <a:pt x="996" y="91"/>
                  </a:cubicBezTo>
                  <a:lnTo>
                    <a:pt x="996" y="91"/>
                  </a:lnTo>
                  <a:cubicBezTo>
                    <a:pt x="958" y="54"/>
                    <a:pt x="958" y="54"/>
                    <a:pt x="958" y="54"/>
                  </a:cubicBezTo>
                  <a:lnTo>
                    <a:pt x="958" y="54"/>
                  </a:lnTo>
                  <a:cubicBezTo>
                    <a:pt x="954" y="49"/>
                    <a:pt x="946" y="49"/>
                    <a:pt x="937" y="58"/>
                  </a:cubicBezTo>
                  <a:lnTo>
                    <a:pt x="937" y="58"/>
                  </a:lnTo>
                  <a:cubicBezTo>
                    <a:pt x="908" y="83"/>
                    <a:pt x="908" y="83"/>
                    <a:pt x="908" y="83"/>
                  </a:cubicBezTo>
                  <a:lnTo>
                    <a:pt x="908" y="83"/>
                  </a:lnTo>
                  <a:cubicBezTo>
                    <a:pt x="887" y="70"/>
                    <a:pt x="862" y="58"/>
                    <a:pt x="837" y="54"/>
                  </a:cubicBezTo>
                  <a:lnTo>
                    <a:pt x="837" y="54"/>
                  </a:lnTo>
                  <a:cubicBezTo>
                    <a:pt x="837" y="16"/>
                    <a:pt x="837" y="16"/>
                    <a:pt x="837" y="16"/>
                  </a:cubicBezTo>
                  <a:lnTo>
                    <a:pt x="837" y="16"/>
                  </a:lnTo>
                  <a:cubicBezTo>
                    <a:pt x="837" y="4"/>
                    <a:pt x="833" y="0"/>
                    <a:pt x="824" y="0"/>
                  </a:cubicBezTo>
                  <a:lnTo>
                    <a:pt x="824" y="0"/>
                  </a:lnTo>
                  <a:cubicBezTo>
                    <a:pt x="774" y="0"/>
                    <a:pt x="774" y="0"/>
                    <a:pt x="774" y="0"/>
                  </a:cubicBezTo>
                  <a:lnTo>
                    <a:pt x="774" y="0"/>
                  </a:lnTo>
                  <a:cubicBezTo>
                    <a:pt x="766" y="0"/>
                    <a:pt x="761" y="4"/>
                    <a:pt x="761" y="16"/>
                  </a:cubicBezTo>
                  <a:lnTo>
                    <a:pt x="761" y="16"/>
                  </a:lnTo>
                  <a:cubicBezTo>
                    <a:pt x="761" y="54"/>
                    <a:pt x="761" y="54"/>
                    <a:pt x="761" y="54"/>
                  </a:cubicBezTo>
                  <a:lnTo>
                    <a:pt x="761" y="54"/>
                  </a:lnTo>
                  <a:cubicBezTo>
                    <a:pt x="732" y="58"/>
                    <a:pt x="707" y="70"/>
                    <a:pt x="686" y="83"/>
                  </a:cubicBezTo>
                  <a:lnTo>
                    <a:pt x="686" y="83"/>
                  </a:lnTo>
                  <a:cubicBezTo>
                    <a:pt x="661" y="58"/>
                    <a:pt x="661" y="58"/>
                    <a:pt x="661" y="58"/>
                  </a:cubicBezTo>
                  <a:lnTo>
                    <a:pt x="661" y="58"/>
                  </a:lnTo>
                  <a:cubicBezTo>
                    <a:pt x="653" y="49"/>
                    <a:pt x="644" y="49"/>
                    <a:pt x="636" y="54"/>
                  </a:cubicBezTo>
                  <a:lnTo>
                    <a:pt x="636" y="54"/>
                  </a:lnTo>
                  <a:cubicBezTo>
                    <a:pt x="602" y="91"/>
                    <a:pt x="602" y="91"/>
                    <a:pt x="602" y="91"/>
                  </a:cubicBezTo>
                  <a:lnTo>
                    <a:pt x="602" y="91"/>
                  </a:lnTo>
                  <a:cubicBezTo>
                    <a:pt x="598" y="95"/>
                    <a:pt x="598" y="103"/>
                    <a:pt x="607" y="112"/>
                  </a:cubicBezTo>
                  <a:lnTo>
                    <a:pt x="607" y="112"/>
                  </a:lnTo>
                  <a:cubicBezTo>
                    <a:pt x="632" y="137"/>
                    <a:pt x="632" y="137"/>
                    <a:pt x="632" y="137"/>
                  </a:cubicBezTo>
                  <a:lnTo>
                    <a:pt x="632" y="137"/>
                  </a:lnTo>
                  <a:cubicBezTo>
                    <a:pt x="619" y="157"/>
                    <a:pt x="607" y="182"/>
                    <a:pt x="602" y="211"/>
                  </a:cubicBezTo>
                  <a:lnTo>
                    <a:pt x="602" y="211"/>
                  </a:lnTo>
                  <a:cubicBezTo>
                    <a:pt x="565" y="211"/>
                    <a:pt x="565" y="211"/>
                    <a:pt x="565" y="211"/>
                  </a:cubicBezTo>
                  <a:lnTo>
                    <a:pt x="565" y="211"/>
                  </a:lnTo>
                  <a:cubicBezTo>
                    <a:pt x="552" y="211"/>
                    <a:pt x="544" y="216"/>
                    <a:pt x="544" y="224"/>
                  </a:cubicBezTo>
                  <a:lnTo>
                    <a:pt x="544" y="224"/>
                  </a:lnTo>
                  <a:cubicBezTo>
                    <a:pt x="544" y="274"/>
                    <a:pt x="544" y="274"/>
                    <a:pt x="544" y="274"/>
                  </a:cubicBezTo>
                  <a:lnTo>
                    <a:pt x="544" y="274"/>
                  </a:lnTo>
                  <a:cubicBezTo>
                    <a:pt x="544" y="282"/>
                    <a:pt x="552" y="286"/>
                    <a:pt x="565" y="286"/>
                  </a:cubicBezTo>
                  <a:lnTo>
                    <a:pt x="565" y="286"/>
                  </a:lnTo>
                  <a:cubicBezTo>
                    <a:pt x="602" y="286"/>
                    <a:pt x="602" y="286"/>
                    <a:pt x="602" y="286"/>
                  </a:cubicBezTo>
                  <a:lnTo>
                    <a:pt x="602" y="286"/>
                  </a:lnTo>
                  <a:cubicBezTo>
                    <a:pt x="607" y="315"/>
                    <a:pt x="619" y="336"/>
                    <a:pt x="632" y="361"/>
                  </a:cubicBezTo>
                  <a:lnTo>
                    <a:pt x="632" y="361"/>
                  </a:lnTo>
                  <a:cubicBezTo>
                    <a:pt x="607" y="386"/>
                    <a:pt x="607" y="386"/>
                    <a:pt x="607" y="386"/>
                  </a:cubicBezTo>
                  <a:lnTo>
                    <a:pt x="607" y="386"/>
                  </a:lnTo>
                  <a:cubicBezTo>
                    <a:pt x="598" y="394"/>
                    <a:pt x="598" y="403"/>
                    <a:pt x="602" y="407"/>
                  </a:cubicBezTo>
                  <a:lnTo>
                    <a:pt x="602" y="407"/>
                  </a:lnTo>
                  <a:cubicBezTo>
                    <a:pt x="636" y="444"/>
                    <a:pt x="636" y="444"/>
                    <a:pt x="636" y="444"/>
                  </a:cubicBezTo>
                  <a:lnTo>
                    <a:pt x="636" y="444"/>
                  </a:lnTo>
                  <a:cubicBezTo>
                    <a:pt x="644" y="448"/>
                    <a:pt x="653" y="448"/>
                    <a:pt x="661" y="440"/>
                  </a:cubicBezTo>
                  <a:lnTo>
                    <a:pt x="661" y="440"/>
                  </a:lnTo>
                  <a:cubicBezTo>
                    <a:pt x="686" y="415"/>
                    <a:pt x="686" y="415"/>
                    <a:pt x="686" y="415"/>
                  </a:cubicBezTo>
                  <a:lnTo>
                    <a:pt x="686" y="415"/>
                  </a:lnTo>
                  <a:cubicBezTo>
                    <a:pt x="707" y="428"/>
                    <a:pt x="732" y="440"/>
                    <a:pt x="761" y="444"/>
                  </a:cubicBezTo>
                  <a:lnTo>
                    <a:pt x="761" y="444"/>
                  </a:lnTo>
                  <a:cubicBezTo>
                    <a:pt x="761" y="482"/>
                    <a:pt x="761" y="482"/>
                    <a:pt x="761" y="482"/>
                  </a:cubicBezTo>
                  <a:lnTo>
                    <a:pt x="761" y="482"/>
                  </a:lnTo>
                  <a:cubicBezTo>
                    <a:pt x="761" y="490"/>
                    <a:pt x="766" y="498"/>
                    <a:pt x="774" y="498"/>
                  </a:cubicBezTo>
                  <a:lnTo>
                    <a:pt x="774" y="498"/>
                  </a:lnTo>
                  <a:cubicBezTo>
                    <a:pt x="824" y="498"/>
                    <a:pt x="824" y="498"/>
                    <a:pt x="824" y="498"/>
                  </a:cubicBezTo>
                  <a:lnTo>
                    <a:pt x="824" y="498"/>
                  </a:lnTo>
                  <a:cubicBezTo>
                    <a:pt x="833" y="498"/>
                    <a:pt x="837" y="490"/>
                    <a:pt x="837" y="482"/>
                  </a:cubicBezTo>
                  <a:lnTo>
                    <a:pt x="837" y="482"/>
                  </a:lnTo>
                  <a:cubicBezTo>
                    <a:pt x="837" y="444"/>
                    <a:pt x="837" y="444"/>
                    <a:pt x="837" y="444"/>
                  </a:cubicBezTo>
                  <a:lnTo>
                    <a:pt x="837" y="444"/>
                  </a:lnTo>
                  <a:cubicBezTo>
                    <a:pt x="862" y="440"/>
                    <a:pt x="887" y="428"/>
                    <a:pt x="908" y="415"/>
                  </a:cubicBezTo>
                  <a:lnTo>
                    <a:pt x="908" y="415"/>
                  </a:lnTo>
                  <a:cubicBezTo>
                    <a:pt x="937" y="440"/>
                    <a:pt x="937" y="440"/>
                    <a:pt x="937" y="440"/>
                  </a:cubicBezTo>
                  <a:lnTo>
                    <a:pt x="937" y="440"/>
                  </a:lnTo>
                  <a:cubicBezTo>
                    <a:pt x="946" y="448"/>
                    <a:pt x="954" y="448"/>
                    <a:pt x="958" y="444"/>
                  </a:cubicBezTo>
                  <a:lnTo>
                    <a:pt x="958" y="444"/>
                  </a:lnTo>
                  <a:cubicBezTo>
                    <a:pt x="996" y="407"/>
                    <a:pt x="996" y="407"/>
                    <a:pt x="996" y="407"/>
                  </a:cubicBezTo>
                  <a:lnTo>
                    <a:pt x="996" y="407"/>
                  </a:lnTo>
                  <a:cubicBezTo>
                    <a:pt x="1000" y="403"/>
                    <a:pt x="1000" y="394"/>
                    <a:pt x="992" y="386"/>
                  </a:cubicBezTo>
                  <a:lnTo>
                    <a:pt x="992" y="386"/>
                  </a:lnTo>
                  <a:cubicBezTo>
                    <a:pt x="962" y="361"/>
                    <a:pt x="962" y="361"/>
                    <a:pt x="962" y="361"/>
                  </a:cubicBezTo>
                  <a:lnTo>
                    <a:pt x="962" y="361"/>
                  </a:lnTo>
                  <a:cubicBezTo>
                    <a:pt x="979" y="336"/>
                    <a:pt x="987" y="315"/>
                    <a:pt x="996" y="286"/>
                  </a:cubicBezTo>
                  <a:lnTo>
                    <a:pt x="996" y="286"/>
                  </a:lnTo>
                  <a:cubicBezTo>
                    <a:pt x="1033" y="286"/>
                    <a:pt x="1033" y="286"/>
                    <a:pt x="1033" y="286"/>
                  </a:cubicBezTo>
                  <a:lnTo>
                    <a:pt x="1033" y="286"/>
                  </a:lnTo>
                  <a:cubicBezTo>
                    <a:pt x="1042" y="286"/>
                    <a:pt x="1050" y="282"/>
                    <a:pt x="1050" y="274"/>
                  </a:cubicBezTo>
                  <a:lnTo>
                    <a:pt x="1050" y="274"/>
                  </a:lnTo>
                  <a:cubicBezTo>
                    <a:pt x="1050" y="224"/>
                    <a:pt x="1050" y="224"/>
                    <a:pt x="1050" y="224"/>
                  </a:cubicBezTo>
                  <a:lnTo>
                    <a:pt x="1050" y="224"/>
                  </a:lnTo>
                  <a:cubicBezTo>
                    <a:pt x="1050" y="216"/>
                    <a:pt x="1042" y="211"/>
                    <a:pt x="1033" y="211"/>
                  </a:cubicBezTo>
                  <a:moveTo>
                    <a:pt x="799" y="340"/>
                  </a:moveTo>
                  <a:cubicBezTo>
                    <a:pt x="745" y="340"/>
                    <a:pt x="703" y="299"/>
                    <a:pt x="703" y="249"/>
                  </a:cubicBezTo>
                  <a:lnTo>
                    <a:pt x="703" y="249"/>
                  </a:lnTo>
                  <a:cubicBezTo>
                    <a:pt x="703" y="199"/>
                    <a:pt x="745" y="157"/>
                    <a:pt x="799" y="157"/>
                  </a:cubicBezTo>
                  <a:lnTo>
                    <a:pt x="799" y="157"/>
                  </a:lnTo>
                  <a:cubicBezTo>
                    <a:pt x="849" y="157"/>
                    <a:pt x="891" y="199"/>
                    <a:pt x="891" y="249"/>
                  </a:cubicBezTo>
                  <a:lnTo>
                    <a:pt x="891" y="249"/>
                  </a:lnTo>
                  <a:cubicBezTo>
                    <a:pt x="891" y="299"/>
                    <a:pt x="849" y="340"/>
                    <a:pt x="799" y="340"/>
                  </a:cubicBezTo>
                </a:path>
                <a:path w="5383" h="1196">
                  <a:moveTo>
                    <a:pt x="5321" y="416"/>
                  </a:moveTo>
                  <a:cubicBezTo>
                    <a:pt x="5275" y="445"/>
                    <a:pt x="5230" y="445"/>
                    <a:pt x="5213" y="445"/>
                  </a:cubicBezTo>
                  <a:lnTo>
                    <a:pt x="5213" y="445"/>
                  </a:lnTo>
                  <a:cubicBezTo>
                    <a:pt x="5051" y="654"/>
                    <a:pt x="5051" y="654"/>
                    <a:pt x="5051" y="654"/>
                  </a:cubicBezTo>
                  <a:lnTo>
                    <a:pt x="5051" y="654"/>
                  </a:lnTo>
                  <a:cubicBezTo>
                    <a:pt x="5006" y="616"/>
                    <a:pt x="5006" y="616"/>
                    <a:pt x="5006" y="616"/>
                  </a:cubicBezTo>
                  <a:lnTo>
                    <a:pt x="5006" y="616"/>
                  </a:lnTo>
                  <a:cubicBezTo>
                    <a:pt x="5184" y="424"/>
                    <a:pt x="5184" y="424"/>
                    <a:pt x="5184" y="424"/>
                  </a:cubicBezTo>
                  <a:lnTo>
                    <a:pt x="5184" y="424"/>
                  </a:lnTo>
                  <a:cubicBezTo>
                    <a:pt x="5180" y="408"/>
                    <a:pt x="5172" y="362"/>
                    <a:pt x="5192" y="308"/>
                  </a:cubicBezTo>
                  <a:lnTo>
                    <a:pt x="5192" y="308"/>
                  </a:lnTo>
                  <a:cubicBezTo>
                    <a:pt x="5221" y="245"/>
                    <a:pt x="5296" y="229"/>
                    <a:pt x="5296" y="229"/>
                  </a:cubicBezTo>
                  <a:lnTo>
                    <a:pt x="5296" y="229"/>
                  </a:lnTo>
                  <a:cubicBezTo>
                    <a:pt x="5284" y="320"/>
                    <a:pt x="5284" y="320"/>
                    <a:pt x="5284" y="320"/>
                  </a:cubicBezTo>
                  <a:lnTo>
                    <a:pt x="5284" y="320"/>
                  </a:lnTo>
                  <a:cubicBezTo>
                    <a:pt x="5288" y="316"/>
                    <a:pt x="5292" y="316"/>
                    <a:pt x="5296" y="320"/>
                  </a:cubicBezTo>
                  <a:lnTo>
                    <a:pt x="5296" y="320"/>
                  </a:lnTo>
                  <a:cubicBezTo>
                    <a:pt x="5296" y="320"/>
                    <a:pt x="5296" y="324"/>
                    <a:pt x="5296" y="329"/>
                  </a:cubicBezTo>
                  <a:lnTo>
                    <a:pt x="5296" y="329"/>
                  </a:lnTo>
                  <a:cubicBezTo>
                    <a:pt x="5383" y="299"/>
                    <a:pt x="5383" y="299"/>
                    <a:pt x="5383" y="299"/>
                  </a:cubicBezTo>
                  <a:lnTo>
                    <a:pt x="5383" y="299"/>
                  </a:lnTo>
                  <a:cubicBezTo>
                    <a:pt x="5383" y="299"/>
                    <a:pt x="5379" y="379"/>
                    <a:pt x="5321" y="416"/>
                  </a:cubicBezTo>
                </a:path>
                <a:path w="5383" h="1196">
                  <a:moveTo>
                    <a:pt x="4793" y="520"/>
                  </a:moveTo>
                  <a:cubicBezTo>
                    <a:pt x="4868" y="520"/>
                    <a:pt x="4939" y="545"/>
                    <a:pt x="5001" y="587"/>
                  </a:cubicBezTo>
                  <a:lnTo>
                    <a:pt x="5001" y="587"/>
                  </a:lnTo>
                  <a:cubicBezTo>
                    <a:pt x="4918" y="686"/>
                    <a:pt x="4918" y="686"/>
                    <a:pt x="4918" y="686"/>
                  </a:cubicBezTo>
                  <a:lnTo>
                    <a:pt x="4918" y="686"/>
                  </a:lnTo>
                  <a:cubicBezTo>
                    <a:pt x="4889" y="669"/>
                    <a:pt x="4856" y="661"/>
                    <a:pt x="4822" y="661"/>
                  </a:cubicBezTo>
                  <a:lnTo>
                    <a:pt x="4822" y="661"/>
                  </a:lnTo>
                  <a:cubicBezTo>
                    <a:pt x="4719" y="661"/>
                    <a:pt x="4644" y="744"/>
                    <a:pt x="4656" y="852"/>
                  </a:cubicBezTo>
                  <a:lnTo>
                    <a:pt x="4656" y="852"/>
                  </a:lnTo>
                  <a:cubicBezTo>
                    <a:pt x="4669" y="956"/>
                    <a:pt x="4764" y="1039"/>
                    <a:pt x="4872" y="1039"/>
                  </a:cubicBezTo>
                  <a:lnTo>
                    <a:pt x="4872" y="1039"/>
                  </a:lnTo>
                  <a:cubicBezTo>
                    <a:pt x="4976" y="1039"/>
                    <a:pt x="5047" y="956"/>
                    <a:pt x="5034" y="852"/>
                  </a:cubicBezTo>
                  <a:lnTo>
                    <a:pt x="5034" y="852"/>
                  </a:lnTo>
                  <a:cubicBezTo>
                    <a:pt x="5030" y="815"/>
                    <a:pt x="5014" y="781"/>
                    <a:pt x="4993" y="752"/>
                  </a:cubicBezTo>
                  <a:lnTo>
                    <a:pt x="4993" y="752"/>
                  </a:lnTo>
                  <a:cubicBezTo>
                    <a:pt x="5076" y="653"/>
                    <a:pt x="5076" y="653"/>
                    <a:pt x="5076" y="653"/>
                  </a:cubicBezTo>
                  <a:lnTo>
                    <a:pt x="5076" y="653"/>
                  </a:lnTo>
                  <a:cubicBezTo>
                    <a:pt x="5130" y="711"/>
                    <a:pt x="5163" y="781"/>
                    <a:pt x="5176" y="860"/>
                  </a:cubicBezTo>
                  <a:lnTo>
                    <a:pt x="5176" y="860"/>
                  </a:lnTo>
                  <a:cubicBezTo>
                    <a:pt x="5200" y="1047"/>
                    <a:pt x="5068" y="1196"/>
                    <a:pt x="4881" y="1196"/>
                  </a:cubicBezTo>
                  <a:lnTo>
                    <a:pt x="4881" y="1196"/>
                  </a:lnTo>
                  <a:cubicBezTo>
                    <a:pt x="4694" y="1196"/>
                    <a:pt x="4523" y="1047"/>
                    <a:pt x="4498" y="860"/>
                  </a:cubicBezTo>
                  <a:lnTo>
                    <a:pt x="4498" y="860"/>
                  </a:lnTo>
                  <a:cubicBezTo>
                    <a:pt x="4473" y="674"/>
                    <a:pt x="4602" y="520"/>
                    <a:pt x="4793" y="520"/>
                  </a:cubicBezTo>
                </a:path>
                <a:path w="5383" h="1196">
                  <a:moveTo>
                    <a:pt x="4867" y="989"/>
                  </a:moveTo>
                  <a:cubicBezTo>
                    <a:pt x="4789" y="989"/>
                    <a:pt x="4714" y="927"/>
                    <a:pt x="4706" y="848"/>
                  </a:cubicBezTo>
                  <a:lnTo>
                    <a:pt x="4706" y="848"/>
                  </a:lnTo>
                  <a:cubicBezTo>
                    <a:pt x="4693" y="769"/>
                    <a:pt x="4751" y="703"/>
                    <a:pt x="4830" y="703"/>
                  </a:cubicBezTo>
                  <a:lnTo>
                    <a:pt x="4830" y="703"/>
                  </a:lnTo>
                  <a:cubicBezTo>
                    <a:pt x="4851" y="703"/>
                    <a:pt x="4876" y="711"/>
                    <a:pt x="4897" y="719"/>
                  </a:cubicBezTo>
                  <a:lnTo>
                    <a:pt x="4897" y="719"/>
                  </a:lnTo>
                  <a:cubicBezTo>
                    <a:pt x="4892" y="728"/>
                    <a:pt x="4892" y="740"/>
                    <a:pt x="4897" y="748"/>
                  </a:cubicBezTo>
                  <a:lnTo>
                    <a:pt x="4897" y="748"/>
                  </a:lnTo>
                  <a:cubicBezTo>
                    <a:pt x="4843" y="827"/>
                    <a:pt x="4843" y="827"/>
                    <a:pt x="4843" y="827"/>
                  </a:cubicBezTo>
                  <a:lnTo>
                    <a:pt x="4843" y="827"/>
                  </a:lnTo>
                  <a:cubicBezTo>
                    <a:pt x="4867" y="848"/>
                    <a:pt x="4867" y="848"/>
                    <a:pt x="4867" y="848"/>
                  </a:cubicBezTo>
                  <a:lnTo>
                    <a:pt x="4867" y="848"/>
                  </a:lnTo>
                  <a:cubicBezTo>
                    <a:pt x="4938" y="786"/>
                    <a:pt x="4938" y="786"/>
                    <a:pt x="4938" y="786"/>
                  </a:cubicBezTo>
                  <a:lnTo>
                    <a:pt x="4938" y="786"/>
                  </a:lnTo>
                  <a:cubicBezTo>
                    <a:pt x="4938" y="786"/>
                    <a:pt x="4942" y="786"/>
                    <a:pt x="4942" y="786"/>
                  </a:cubicBezTo>
                  <a:lnTo>
                    <a:pt x="4942" y="786"/>
                  </a:lnTo>
                  <a:cubicBezTo>
                    <a:pt x="4951" y="786"/>
                    <a:pt x="4959" y="782"/>
                    <a:pt x="4967" y="777"/>
                  </a:cubicBezTo>
                  <a:lnTo>
                    <a:pt x="4967" y="777"/>
                  </a:lnTo>
                  <a:cubicBezTo>
                    <a:pt x="4980" y="798"/>
                    <a:pt x="4988" y="823"/>
                    <a:pt x="4992" y="848"/>
                  </a:cubicBezTo>
                  <a:lnTo>
                    <a:pt x="4992" y="848"/>
                  </a:lnTo>
                  <a:cubicBezTo>
                    <a:pt x="5000" y="927"/>
                    <a:pt x="4946" y="989"/>
                    <a:pt x="4867" y="989"/>
                  </a:cubicBezTo>
                </a:path>
                <a:path w="5383" h="1196">
                  <a:moveTo>
                    <a:pt x="4917" y="753"/>
                  </a:moveTo>
                  <a:cubicBezTo>
                    <a:pt x="4909" y="740"/>
                    <a:pt x="4913" y="728"/>
                    <a:pt x="4922" y="715"/>
                  </a:cubicBezTo>
                  <a:lnTo>
                    <a:pt x="4922" y="715"/>
                  </a:lnTo>
                  <a:cubicBezTo>
                    <a:pt x="4997" y="624"/>
                    <a:pt x="4997" y="624"/>
                    <a:pt x="4997" y="624"/>
                  </a:cubicBezTo>
                  <a:lnTo>
                    <a:pt x="4997" y="624"/>
                  </a:lnTo>
                  <a:cubicBezTo>
                    <a:pt x="5042" y="661"/>
                    <a:pt x="5042" y="661"/>
                    <a:pt x="5042" y="661"/>
                  </a:cubicBezTo>
                  <a:lnTo>
                    <a:pt x="5042" y="661"/>
                  </a:lnTo>
                  <a:cubicBezTo>
                    <a:pt x="4963" y="757"/>
                    <a:pt x="4963" y="757"/>
                    <a:pt x="4963" y="757"/>
                  </a:cubicBezTo>
                  <a:lnTo>
                    <a:pt x="4963" y="757"/>
                  </a:lnTo>
                  <a:cubicBezTo>
                    <a:pt x="4955" y="765"/>
                    <a:pt x="4942" y="769"/>
                    <a:pt x="4934" y="765"/>
                  </a:cubicBezTo>
                  <a:lnTo>
                    <a:pt x="4934" y="765"/>
                  </a:lnTo>
                  <a:cubicBezTo>
                    <a:pt x="4867" y="827"/>
                    <a:pt x="4867" y="827"/>
                    <a:pt x="4867" y="827"/>
                  </a:cubicBezTo>
                  <a:lnTo>
                    <a:pt x="4867" y="827"/>
                  </a:lnTo>
                  <a:cubicBezTo>
                    <a:pt x="4863" y="823"/>
                    <a:pt x="4863" y="823"/>
                    <a:pt x="4863" y="823"/>
                  </a:cubicBezTo>
                  <a:lnTo>
                    <a:pt x="4863" y="823"/>
                  </a:lnTo>
                  <a:lnTo>
                    <a:pt x="4917" y="753"/>
                  </a:lnTo>
                  <a:close/>
                </a:path>
              </a:pathLst>
            </a:custGeom>
            <a:solidFill>
              <a:srgbClr val="7FA9F1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8" name="path"/>
            <p:cNvSpPr/>
            <p:nvPr/>
          </p:nvSpPr>
          <p:spPr>
            <a:xfrm>
              <a:off x="1913668" y="727593"/>
              <a:ext cx="560791" cy="705110"/>
            </a:xfrm>
            <a:custGeom>
              <a:rect l="0" t="0" r="0" b="0"/>
              <a:pathLst>
                <a:path w="883" h="1110">
                  <a:moveTo>
                    <a:pt x="616" y="117"/>
                  </a:moveTo>
                  <a:lnTo>
                    <a:pt x="717" y="0"/>
                  </a:lnTo>
                  <a:lnTo>
                    <a:pt x="883" y="175"/>
                  </a:lnTo>
                  <a:lnTo>
                    <a:pt x="781" y="289"/>
                  </a:lnTo>
                  <a:lnTo>
                    <a:pt x="616" y="117"/>
                  </a:lnTo>
                  <a:close/>
                </a:path>
                <a:path w="883" h="1110">
                  <a:moveTo>
                    <a:pt x="621" y="150"/>
                  </a:moveTo>
                  <a:cubicBezTo>
                    <a:pt x="586" y="194"/>
                    <a:pt x="586" y="194"/>
                    <a:pt x="586" y="194"/>
                  </a:cubicBezTo>
                  <a:lnTo>
                    <a:pt x="586" y="194"/>
                  </a:lnTo>
                  <a:cubicBezTo>
                    <a:pt x="377" y="297"/>
                    <a:pt x="377" y="297"/>
                    <a:pt x="377" y="297"/>
                  </a:cubicBezTo>
                  <a:lnTo>
                    <a:pt x="377" y="297"/>
                  </a:lnTo>
                  <a:cubicBezTo>
                    <a:pt x="372" y="297"/>
                    <a:pt x="342" y="312"/>
                    <a:pt x="332" y="332"/>
                  </a:cubicBezTo>
                  <a:lnTo>
                    <a:pt x="332" y="332"/>
                  </a:lnTo>
                  <a:cubicBezTo>
                    <a:pt x="323" y="346"/>
                    <a:pt x="283" y="479"/>
                    <a:pt x="278" y="493"/>
                  </a:cubicBezTo>
                  <a:lnTo>
                    <a:pt x="278" y="493"/>
                  </a:lnTo>
                  <a:cubicBezTo>
                    <a:pt x="273" y="498"/>
                    <a:pt x="273" y="518"/>
                    <a:pt x="273" y="528"/>
                  </a:cubicBezTo>
                  <a:lnTo>
                    <a:pt x="273" y="528"/>
                  </a:lnTo>
                  <a:cubicBezTo>
                    <a:pt x="273" y="532"/>
                    <a:pt x="283" y="606"/>
                    <a:pt x="288" y="650"/>
                  </a:cubicBezTo>
                  <a:lnTo>
                    <a:pt x="288" y="650"/>
                  </a:lnTo>
                  <a:cubicBezTo>
                    <a:pt x="288" y="655"/>
                    <a:pt x="288" y="655"/>
                    <a:pt x="288" y="655"/>
                  </a:cubicBezTo>
                  <a:lnTo>
                    <a:pt x="288" y="655"/>
                  </a:lnTo>
                  <a:cubicBezTo>
                    <a:pt x="288" y="655"/>
                    <a:pt x="288" y="655"/>
                    <a:pt x="288" y="655"/>
                  </a:cubicBezTo>
                  <a:lnTo>
                    <a:pt x="288" y="655"/>
                  </a:lnTo>
                  <a:cubicBezTo>
                    <a:pt x="288" y="655"/>
                    <a:pt x="288" y="660"/>
                    <a:pt x="293" y="665"/>
                  </a:cubicBezTo>
                  <a:lnTo>
                    <a:pt x="293" y="665"/>
                  </a:lnTo>
                  <a:cubicBezTo>
                    <a:pt x="293" y="547"/>
                    <a:pt x="293" y="547"/>
                    <a:pt x="293" y="547"/>
                  </a:cubicBezTo>
                  <a:lnTo>
                    <a:pt x="293" y="547"/>
                  </a:lnTo>
                  <a:cubicBezTo>
                    <a:pt x="372" y="547"/>
                    <a:pt x="372" y="547"/>
                    <a:pt x="372" y="547"/>
                  </a:cubicBezTo>
                  <a:lnTo>
                    <a:pt x="372" y="547"/>
                  </a:lnTo>
                  <a:cubicBezTo>
                    <a:pt x="372" y="518"/>
                    <a:pt x="372" y="518"/>
                    <a:pt x="372" y="518"/>
                  </a:cubicBezTo>
                  <a:lnTo>
                    <a:pt x="372" y="518"/>
                  </a:lnTo>
                  <a:cubicBezTo>
                    <a:pt x="422" y="434"/>
                    <a:pt x="422" y="434"/>
                    <a:pt x="422" y="434"/>
                  </a:cubicBezTo>
                  <a:lnTo>
                    <a:pt x="422" y="434"/>
                  </a:lnTo>
                  <a:cubicBezTo>
                    <a:pt x="432" y="439"/>
                    <a:pt x="457" y="449"/>
                    <a:pt x="472" y="454"/>
                  </a:cubicBezTo>
                  <a:lnTo>
                    <a:pt x="472" y="454"/>
                  </a:lnTo>
                  <a:cubicBezTo>
                    <a:pt x="467" y="464"/>
                    <a:pt x="457" y="483"/>
                    <a:pt x="457" y="488"/>
                  </a:cubicBezTo>
                  <a:lnTo>
                    <a:pt x="457" y="488"/>
                  </a:lnTo>
                  <a:cubicBezTo>
                    <a:pt x="452" y="498"/>
                    <a:pt x="422" y="532"/>
                    <a:pt x="407" y="557"/>
                  </a:cubicBezTo>
                  <a:lnTo>
                    <a:pt x="407" y="557"/>
                  </a:lnTo>
                  <a:cubicBezTo>
                    <a:pt x="397" y="567"/>
                    <a:pt x="392" y="591"/>
                    <a:pt x="412" y="606"/>
                  </a:cubicBezTo>
                  <a:lnTo>
                    <a:pt x="412" y="606"/>
                  </a:lnTo>
                  <a:cubicBezTo>
                    <a:pt x="417" y="611"/>
                    <a:pt x="427" y="616"/>
                    <a:pt x="437" y="616"/>
                  </a:cubicBezTo>
                  <a:lnTo>
                    <a:pt x="437" y="616"/>
                  </a:lnTo>
                  <a:cubicBezTo>
                    <a:pt x="457" y="616"/>
                    <a:pt x="476" y="601"/>
                    <a:pt x="476" y="601"/>
                  </a:cubicBezTo>
                  <a:lnTo>
                    <a:pt x="476" y="601"/>
                  </a:lnTo>
                  <a:cubicBezTo>
                    <a:pt x="476" y="601"/>
                    <a:pt x="476" y="601"/>
                    <a:pt x="476" y="601"/>
                  </a:cubicBezTo>
                  <a:lnTo>
                    <a:pt x="476" y="601"/>
                  </a:lnTo>
                  <a:cubicBezTo>
                    <a:pt x="476" y="601"/>
                    <a:pt x="476" y="601"/>
                    <a:pt x="476" y="601"/>
                  </a:cubicBezTo>
                  <a:lnTo>
                    <a:pt x="476" y="601"/>
                  </a:lnTo>
                  <a:cubicBezTo>
                    <a:pt x="476" y="596"/>
                    <a:pt x="551" y="513"/>
                    <a:pt x="586" y="498"/>
                  </a:cubicBezTo>
                  <a:lnTo>
                    <a:pt x="586" y="498"/>
                  </a:lnTo>
                  <a:cubicBezTo>
                    <a:pt x="616" y="483"/>
                    <a:pt x="705" y="415"/>
                    <a:pt x="705" y="327"/>
                  </a:cubicBezTo>
                  <a:lnTo>
                    <a:pt x="705" y="327"/>
                  </a:lnTo>
                  <a:cubicBezTo>
                    <a:pt x="740" y="278"/>
                    <a:pt x="740" y="278"/>
                    <a:pt x="740" y="278"/>
                  </a:cubicBezTo>
                  <a:lnTo>
                    <a:pt x="740" y="278"/>
                  </a:lnTo>
                  <a:lnTo>
                    <a:pt x="621" y="150"/>
                  </a:lnTo>
                  <a:close/>
                </a:path>
                <a:path w="883" h="1110">
                  <a:moveTo>
                    <a:pt x="616" y="804"/>
                  </a:moveTo>
                  <a:cubicBezTo>
                    <a:pt x="616" y="1075"/>
                    <a:pt x="616" y="1075"/>
                    <a:pt x="616" y="1075"/>
                  </a:cubicBezTo>
                  <a:lnTo>
                    <a:pt x="616" y="1075"/>
                  </a:lnTo>
                  <a:cubicBezTo>
                    <a:pt x="581" y="1075"/>
                    <a:pt x="581" y="1075"/>
                    <a:pt x="581" y="1075"/>
                  </a:cubicBezTo>
                  <a:lnTo>
                    <a:pt x="581" y="1075"/>
                  </a:lnTo>
                  <a:cubicBezTo>
                    <a:pt x="581" y="705"/>
                    <a:pt x="581" y="705"/>
                    <a:pt x="581" y="705"/>
                  </a:cubicBezTo>
                  <a:lnTo>
                    <a:pt x="581" y="705"/>
                  </a:lnTo>
                  <a:cubicBezTo>
                    <a:pt x="462" y="705"/>
                    <a:pt x="462" y="705"/>
                    <a:pt x="462" y="705"/>
                  </a:cubicBezTo>
                  <a:lnTo>
                    <a:pt x="462" y="705"/>
                  </a:lnTo>
                  <a:cubicBezTo>
                    <a:pt x="462" y="1075"/>
                    <a:pt x="462" y="1075"/>
                    <a:pt x="462" y="1075"/>
                  </a:cubicBezTo>
                  <a:lnTo>
                    <a:pt x="462" y="1075"/>
                  </a:lnTo>
                  <a:cubicBezTo>
                    <a:pt x="427" y="1075"/>
                    <a:pt x="427" y="1075"/>
                    <a:pt x="427" y="1075"/>
                  </a:cubicBezTo>
                  <a:lnTo>
                    <a:pt x="427" y="1075"/>
                  </a:lnTo>
                  <a:cubicBezTo>
                    <a:pt x="427" y="631"/>
                    <a:pt x="427" y="631"/>
                    <a:pt x="427" y="631"/>
                  </a:cubicBezTo>
                  <a:lnTo>
                    <a:pt x="427" y="631"/>
                  </a:lnTo>
                  <a:cubicBezTo>
                    <a:pt x="412" y="626"/>
                    <a:pt x="402" y="621"/>
                    <a:pt x="397" y="611"/>
                  </a:cubicBezTo>
                  <a:lnTo>
                    <a:pt x="397" y="611"/>
                  </a:lnTo>
                  <a:cubicBezTo>
                    <a:pt x="382" y="596"/>
                    <a:pt x="382" y="576"/>
                    <a:pt x="387" y="562"/>
                  </a:cubicBezTo>
                  <a:lnTo>
                    <a:pt x="387" y="562"/>
                  </a:lnTo>
                  <a:cubicBezTo>
                    <a:pt x="308" y="562"/>
                    <a:pt x="308" y="562"/>
                    <a:pt x="308" y="562"/>
                  </a:cubicBezTo>
                  <a:lnTo>
                    <a:pt x="308" y="562"/>
                  </a:lnTo>
                  <a:cubicBezTo>
                    <a:pt x="308" y="1075"/>
                    <a:pt x="308" y="1075"/>
                    <a:pt x="308" y="1075"/>
                  </a:cubicBezTo>
                  <a:lnTo>
                    <a:pt x="308" y="1075"/>
                  </a:lnTo>
                  <a:cubicBezTo>
                    <a:pt x="273" y="1075"/>
                    <a:pt x="273" y="1075"/>
                    <a:pt x="273" y="1075"/>
                  </a:cubicBezTo>
                  <a:lnTo>
                    <a:pt x="273" y="1075"/>
                  </a:lnTo>
                  <a:cubicBezTo>
                    <a:pt x="273" y="739"/>
                    <a:pt x="273" y="739"/>
                    <a:pt x="273" y="739"/>
                  </a:cubicBezTo>
                  <a:lnTo>
                    <a:pt x="273" y="739"/>
                  </a:lnTo>
                  <a:cubicBezTo>
                    <a:pt x="154" y="739"/>
                    <a:pt x="154" y="739"/>
                    <a:pt x="154" y="739"/>
                  </a:cubicBezTo>
                  <a:lnTo>
                    <a:pt x="154" y="739"/>
                  </a:lnTo>
                  <a:cubicBezTo>
                    <a:pt x="154" y="1075"/>
                    <a:pt x="154" y="1075"/>
                    <a:pt x="154" y="1075"/>
                  </a:cubicBezTo>
                  <a:lnTo>
                    <a:pt x="154" y="1075"/>
                  </a:lnTo>
                  <a:cubicBezTo>
                    <a:pt x="119" y="1075"/>
                    <a:pt x="119" y="1075"/>
                    <a:pt x="119" y="1075"/>
                  </a:cubicBezTo>
                  <a:lnTo>
                    <a:pt x="119" y="1075"/>
                  </a:lnTo>
                  <a:cubicBezTo>
                    <a:pt x="119" y="888"/>
                    <a:pt x="119" y="888"/>
                    <a:pt x="119" y="888"/>
                  </a:cubicBezTo>
                  <a:lnTo>
                    <a:pt x="119" y="888"/>
                  </a:lnTo>
                  <a:cubicBezTo>
                    <a:pt x="0" y="888"/>
                    <a:pt x="0" y="888"/>
                    <a:pt x="0" y="888"/>
                  </a:cubicBezTo>
                  <a:lnTo>
                    <a:pt x="0" y="888"/>
                  </a:lnTo>
                  <a:cubicBezTo>
                    <a:pt x="0" y="1075"/>
                    <a:pt x="0" y="1075"/>
                    <a:pt x="0" y="1075"/>
                  </a:cubicBezTo>
                  <a:lnTo>
                    <a:pt x="0" y="1075"/>
                  </a:lnTo>
                  <a:cubicBezTo>
                    <a:pt x="0" y="1110"/>
                    <a:pt x="0" y="1110"/>
                    <a:pt x="0" y="1110"/>
                  </a:cubicBezTo>
                  <a:lnTo>
                    <a:pt x="0" y="1110"/>
                  </a:lnTo>
                  <a:cubicBezTo>
                    <a:pt x="735" y="1110"/>
                    <a:pt x="735" y="1110"/>
                    <a:pt x="735" y="1110"/>
                  </a:cubicBezTo>
                  <a:lnTo>
                    <a:pt x="735" y="1110"/>
                  </a:lnTo>
                  <a:cubicBezTo>
                    <a:pt x="735" y="1075"/>
                    <a:pt x="735" y="1075"/>
                    <a:pt x="735" y="1075"/>
                  </a:cubicBezTo>
                  <a:lnTo>
                    <a:pt x="735" y="1075"/>
                  </a:lnTo>
                  <a:cubicBezTo>
                    <a:pt x="735" y="804"/>
                    <a:pt x="735" y="804"/>
                    <a:pt x="735" y="804"/>
                  </a:cubicBezTo>
                  <a:lnTo>
                    <a:pt x="735" y="804"/>
                  </a:lnTo>
                  <a:lnTo>
                    <a:pt x="616" y="804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309" name="textbox 309"/>
          <p:cNvSpPr/>
          <p:nvPr/>
        </p:nvSpPr>
        <p:spPr>
          <a:xfrm>
            <a:off x="7796238" y="1547990"/>
            <a:ext cx="3279140" cy="423608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618"/>
              </a:lnSpc>
            </a:pPr>
            <a:endParaRPr lang="Arial" altLang="Arial" sz="100"/>
          </a:p>
          <a:p>
            <a:pPr marL="83449" algn="l" rtl="0" eaLnBrk="0">
              <a:lnSpc>
                <a:spcPct val="92000"/>
              </a:lnSpc>
            </a:pPr>
            <a:r>
              <a:rPr sz="2000" spc="2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通过率统</a:t>
            </a:r>
            <a:r>
              <a:rPr sz="20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计</a:t>
            </a:r>
            <a:endParaRPr lang="Microsoft YaHei" altLang="Microsoft YaHei" sz="2000"/>
          </a:p>
          <a:p>
            <a:pPr algn="l" rtl="0" eaLnBrk="0">
              <a:lnSpc>
                <a:spcPct val="112000"/>
              </a:lnSpc>
            </a:pPr>
            <a:endParaRPr lang="Arial" altLang="Arial" sz="1000"/>
          </a:p>
          <a:p>
            <a:pPr marL="12700" indent="190" algn="l" rtl="0" eaLnBrk="0">
              <a:lnSpc>
                <a:spcPct val="186000"/>
              </a:lnSpc>
              <a:spcBef>
                <a:spcPts val="458"/>
              </a:spcBef>
            </a:pPr>
            <a:r>
              <a:rPr sz="1500" spc="-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本次学年论文盲审共计提交论</a:t>
            </a:r>
            <a:r>
              <a:rPr sz="15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XX篇，  </a:t>
            </a: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其中通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过盲审的论文共XX篇，整体通   </a:t>
            </a: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过率为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XX%。</a:t>
            </a:r>
            <a:endParaRPr lang="Microsoft YaHei" altLang="Microsoft YaHei" sz="1500"/>
          </a:p>
          <a:p>
            <a:pPr algn="l" rtl="0" eaLnBrk="0">
              <a:lnSpc>
                <a:spcPct val="123000"/>
              </a:lnSpc>
            </a:pPr>
            <a:endParaRPr lang="Arial" altLang="Arial" sz="1000"/>
          </a:p>
          <a:p>
            <a:pPr algn="l" rtl="0" eaLnBrk="0">
              <a:lnSpc>
                <a:spcPct val="124000"/>
              </a:lnSpc>
            </a:pPr>
            <a:endParaRPr lang="Arial" altLang="Arial" sz="1000"/>
          </a:p>
          <a:p>
            <a:pPr algn="l" rtl="0" eaLnBrk="0">
              <a:lnSpc>
                <a:spcPct val="124000"/>
              </a:lnSpc>
            </a:pPr>
            <a:endParaRPr lang="Arial" altLang="Arial" sz="1000"/>
          </a:p>
          <a:p>
            <a:pPr marL="82163" algn="l" rtl="0" eaLnBrk="0">
              <a:lnSpc>
                <a:spcPct val="91000"/>
              </a:lnSpc>
              <a:spcBef>
                <a:spcPts val="610"/>
              </a:spcBef>
            </a:pPr>
            <a:r>
              <a:rPr sz="2000" spc="2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分布情</a:t>
            </a:r>
            <a:r>
              <a:rPr sz="20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况</a:t>
            </a:r>
            <a:endParaRPr lang="Microsoft YaHei" altLang="Microsoft YaHei" sz="2000"/>
          </a:p>
          <a:p>
            <a:pPr algn="l" rtl="0" eaLnBrk="0">
              <a:lnSpc>
                <a:spcPct val="113000"/>
              </a:lnSpc>
            </a:pPr>
            <a:endParaRPr lang="Arial" altLang="Arial" sz="1000"/>
          </a:p>
          <a:p>
            <a:pPr algn="l" rtl="0" eaLnBrk="0">
              <a:lnSpc>
                <a:spcPct val="125000"/>
              </a:lnSpc>
            </a:pPr>
            <a:endParaRPr lang="Arial" altLang="Arial" sz="300"/>
          </a:p>
          <a:p>
            <a:pPr marL="118080" indent="-190" algn="l" rtl="0" eaLnBrk="0">
              <a:lnSpc>
                <a:spcPct val="186000"/>
              </a:lnSpc>
              <a:spcBef>
                <a:spcPts val="4"/>
              </a:spcBef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的论文中，优秀论文占比XX%，    </a:t>
            </a: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良好论文占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比XX%，中等论文占比     XX</a:t>
            </a: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%，及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格论文占比XX%。</a:t>
            </a:r>
            <a:endParaRPr lang="Microsoft YaHei" altLang="Microsoft YaHei" sz="1500"/>
          </a:p>
        </p:txBody>
      </p:sp>
      <p:sp>
        <p:nvSpPr>
          <p:cNvPr id="310" name="textbox 310"/>
          <p:cNvSpPr/>
          <p:nvPr/>
        </p:nvSpPr>
        <p:spPr>
          <a:xfrm>
            <a:off x="442263" y="318468"/>
            <a:ext cx="4599304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20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4"/>
              </a:spcBef>
              <a:tabLst>
                <a:tab pos="778509"/>
              </a:tabLst>
            </a:pPr>
            <a:r>
              <a:rPr sz="3000" spc="0"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整体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通过率及分布情况</a:t>
            </a:r>
            <a:endParaRPr lang="Microsoft YaHei" altLang="Microsoft YaHei" sz="3000"/>
          </a:p>
        </p:txBody>
      </p:sp>
      <p:grpSp>
        <p:nvGrpSpPr>
          <p:cNvPr id="80" name="group 80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311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2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84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3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84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4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84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5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84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6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7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84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8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84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9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84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0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84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1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2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84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3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84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4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84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5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84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6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7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84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8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84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9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84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30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84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1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9EFFD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82" name="group 82"/>
          <p:cNvGrpSpPr/>
          <p:nvPr/>
        </p:nvGrpSpPr>
        <p:grpSpPr>
          <a:xfrm rot="21600000">
            <a:off x="3164016" y="2833671"/>
            <a:ext cx="6023882" cy="1616135"/>
            <a:chExt cx="6023882" cy="1616135"/>
          </a:xfrm>
        </p:grpSpPr>
        <p:grpSp>
          <p:nvGrpSpPr>
            <p:cNvPr id="84" name="group 84"/>
            <p:cNvGrpSpPr/>
            <p:nvPr/>
          </p:nvGrpSpPr>
          <p:grpSpPr>
            <a:xfrm rot="21600000">
              <a:off x="0" y="0"/>
              <a:ext cx="6023882" cy="1616135"/>
              <a:chExt cx="6023882" cy="1616135"/>
            </a:xfrm>
          </p:grpSpPr>
          <p:sp>
            <p:nvSpPr>
              <p:cNvPr id="332" name="path"/>
              <p:cNvSpPr/>
              <p:nvPr/>
            </p:nvSpPr>
            <p:spPr>
              <a:xfrm>
                <a:off x="0" y="0"/>
                <a:ext cx="1616136" cy="1616135"/>
              </a:xfrm>
              <a:custGeom>
                <a:rect l="0" t="0" r="0" b="0"/>
                <a:pathLst>
                  <a:path w="2545" h="2545">
                    <a:moveTo>
                      <a:pt x="0" y="1272"/>
                    </a:moveTo>
                    <a:cubicBezTo>
                      <a:pt x="0" y="569"/>
                      <a:pt x="569" y="0"/>
                      <a:pt x="1272" y="0"/>
                    </a:cubicBezTo>
                    <a:lnTo>
                      <a:pt x="1272" y="0"/>
                    </a:lnTo>
                    <a:lnTo>
                      <a:pt x="1272" y="0"/>
                    </a:lnTo>
                    <a:lnTo>
                      <a:pt x="1272" y="0"/>
                    </a:lnTo>
                    <a:cubicBezTo>
                      <a:pt x="1975" y="0"/>
                      <a:pt x="2545" y="569"/>
                      <a:pt x="2545" y="1272"/>
                    </a:cubicBezTo>
                    <a:lnTo>
                      <a:pt x="2545" y="1272"/>
                    </a:lnTo>
                    <a:cubicBezTo>
                      <a:pt x="2545" y="1272"/>
                      <a:pt x="2545" y="1272"/>
                      <a:pt x="2545" y="1272"/>
                    </a:cubicBezTo>
                    <a:lnTo>
                      <a:pt x="2545" y="1272"/>
                    </a:lnTo>
                    <a:lnTo>
                      <a:pt x="2545" y="1272"/>
                    </a:lnTo>
                    <a:lnTo>
                      <a:pt x="2545" y="1272"/>
                    </a:lnTo>
                    <a:cubicBezTo>
                      <a:pt x="2545" y="1975"/>
                      <a:pt x="1975" y="2545"/>
                      <a:pt x="1272" y="2545"/>
                    </a:cubicBezTo>
                    <a:lnTo>
                      <a:pt x="1272" y="2545"/>
                    </a:lnTo>
                    <a:lnTo>
                      <a:pt x="1272" y="2545"/>
                    </a:lnTo>
                    <a:lnTo>
                      <a:pt x="1272" y="2545"/>
                    </a:lnTo>
                    <a:cubicBezTo>
                      <a:pt x="569" y="2545"/>
                      <a:pt x="0" y="1975"/>
                      <a:pt x="0" y="1272"/>
                    </a:cubicBezTo>
                    <a:lnTo>
                      <a:pt x="0" y="1272"/>
                    </a:lnTo>
                    <a:close/>
                  </a:path>
                </a:pathLst>
              </a:custGeom>
              <a:solidFill>
                <a:srgbClr val="0084FF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33" name="path"/>
              <p:cNvSpPr/>
              <p:nvPr/>
            </p:nvSpPr>
            <p:spPr>
              <a:xfrm>
                <a:off x="1469248" y="0"/>
                <a:ext cx="1616137" cy="1616135"/>
              </a:xfrm>
              <a:custGeom>
                <a:rect l="0" t="0" r="0" b="0"/>
                <a:pathLst>
                  <a:path w="2545" h="2545">
                    <a:moveTo>
                      <a:pt x="0" y="1272"/>
                    </a:moveTo>
                    <a:cubicBezTo>
                      <a:pt x="0" y="569"/>
                      <a:pt x="569" y="0"/>
                      <a:pt x="1272" y="0"/>
                    </a:cubicBezTo>
                    <a:lnTo>
                      <a:pt x="1272" y="0"/>
                    </a:lnTo>
                    <a:lnTo>
                      <a:pt x="1272" y="0"/>
                    </a:lnTo>
                    <a:lnTo>
                      <a:pt x="1272" y="0"/>
                    </a:lnTo>
                    <a:cubicBezTo>
                      <a:pt x="1975" y="0"/>
                      <a:pt x="2545" y="569"/>
                      <a:pt x="2545" y="1272"/>
                    </a:cubicBezTo>
                    <a:lnTo>
                      <a:pt x="2545" y="1272"/>
                    </a:lnTo>
                    <a:cubicBezTo>
                      <a:pt x="2545" y="1272"/>
                      <a:pt x="2545" y="1272"/>
                      <a:pt x="2545" y="1272"/>
                    </a:cubicBezTo>
                    <a:lnTo>
                      <a:pt x="2545" y="1272"/>
                    </a:lnTo>
                    <a:lnTo>
                      <a:pt x="2545" y="1272"/>
                    </a:lnTo>
                    <a:lnTo>
                      <a:pt x="2545" y="1272"/>
                    </a:lnTo>
                    <a:cubicBezTo>
                      <a:pt x="2545" y="1975"/>
                      <a:pt x="1975" y="2545"/>
                      <a:pt x="1272" y="2545"/>
                    </a:cubicBezTo>
                    <a:lnTo>
                      <a:pt x="1272" y="2545"/>
                    </a:lnTo>
                    <a:lnTo>
                      <a:pt x="1272" y="2545"/>
                    </a:lnTo>
                    <a:lnTo>
                      <a:pt x="1272" y="2545"/>
                    </a:lnTo>
                    <a:cubicBezTo>
                      <a:pt x="569" y="2545"/>
                      <a:pt x="0" y="1975"/>
                      <a:pt x="0" y="1272"/>
                    </a:cubicBezTo>
                    <a:lnTo>
                      <a:pt x="0" y="1272"/>
                    </a:lnTo>
                    <a:close/>
                  </a:path>
                </a:pathLst>
              </a:custGeom>
              <a:solidFill>
                <a:srgbClr val="4454DF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34" name="path"/>
              <p:cNvSpPr/>
              <p:nvPr/>
            </p:nvSpPr>
            <p:spPr>
              <a:xfrm>
                <a:off x="2938494" y="0"/>
                <a:ext cx="1616137" cy="1616135"/>
              </a:xfrm>
              <a:custGeom>
                <a:rect l="0" t="0" r="0" b="0"/>
                <a:pathLst>
                  <a:path w="2545" h="2545">
                    <a:moveTo>
                      <a:pt x="0" y="1272"/>
                    </a:moveTo>
                    <a:cubicBezTo>
                      <a:pt x="0" y="569"/>
                      <a:pt x="569" y="0"/>
                      <a:pt x="1272" y="0"/>
                    </a:cubicBezTo>
                    <a:lnTo>
                      <a:pt x="1272" y="0"/>
                    </a:lnTo>
                    <a:lnTo>
                      <a:pt x="1272" y="0"/>
                    </a:lnTo>
                    <a:lnTo>
                      <a:pt x="1272" y="0"/>
                    </a:lnTo>
                    <a:cubicBezTo>
                      <a:pt x="1975" y="0"/>
                      <a:pt x="2545" y="569"/>
                      <a:pt x="2545" y="1272"/>
                    </a:cubicBezTo>
                    <a:lnTo>
                      <a:pt x="2545" y="1272"/>
                    </a:lnTo>
                    <a:cubicBezTo>
                      <a:pt x="2545" y="1272"/>
                      <a:pt x="2545" y="1272"/>
                      <a:pt x="2545" y="1272"/>
                    </a:cubicBezTo>
                    <a:lnTo>
                      <a:pt x="2545" y="1272"/>
                    </a:lnTo>
                    <a:lnTo>
                      <a:pt x="2545" y="1272"/>
                    </a:lnTo>
                    <a:lnTo>
                      <a:pt x="2545" y="1272"/>
                    </a:lnTo>
                    <a:cubicBezTo>
                      <a:pt x="2545" y="1975"/>
                      <a:pt x="1975" y="2545"/>
                      <a:pt x="1272" y="2545"/>
                    </a:cubicBezTo>
                    <a:lnTo>
                      <a:pt x="1272" y="2545"/>
                    </a:lnTo>
                    <a:lnTo>
                      <a:pt x="1272" y="2545"/>
                    </a:lnTo>
                    <a:lnTo>
                      <a:pt x="1272" y="2545"/>
                    </a:lnTo>
                    <a:cubicBezTo>
                      <a:pt x="569" y="2545"/>
                      <a:pt x="0" y="1975"/>
                      <a:pt x="0" y="1272"/>
                    </a:cubicBezTo>
                    <a:lnTo>
                      <a:pt x="0" y="1272"/>
                    </a:lnTo>
                    <a:close/>
                  </a:path>
                </a:pathLst>
              </a:custGeom>
              <a:solidFill>
                <a:srgbClr val="0084FF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35" name="path"/>
              <p:cNvSpPr/>
              <p:nvPr/>
            </p:nvSpPr>
            <p:spPr>
              <a:xfrm>
                <a:off x="4407745" y="0"/>
                <a:ext cx="1616137" cy="1616135"/>
              </a:xfrm>
              <a:custGeom>
                <a:rect l="0" t="0" r="0" b="0"/>
                <a:pathLst>
                  <a:path w="2545" h="2545">
                    <a:moveTo>
                      <a:pt x="0" y="1272"/>
                    </a:moveTo>
                    <a:cubicBezTo>
                      <a:pt x="0" y="569"/>
                      <a:pt x="569" y="0"/>
                      <a:pt x="1272" y="0"/>
                    </a:cubicBezTo>
                    <a:lnTo>
                      <a:pt x="1272" y="0"/>
                    </a:lnTo>
                    <a:lnTo>
                      <a:pt x="1272" y="0"/>
                    </a:lnTo>
                    <a:lnTo>
                      <a:pt x="1272" y="0"/>
                    </a:lnTo>
                    <a:cubicBezTo>
                      <a:pt x="1975" y="0"/>
                      <a:pt x="2545" y="569"/>
                      <a:pt x="2545" y="1272"/>
                    </a:cubicBezTo>
                    <a:lnTo>
                      <a:pt x="2545" y="1272"/>
                    </a:lnTo>
                    <a:cubicBezTo>
                      <a:pt x="2545" y="1272"/>
                      <a:pt x="2545" y="1272"/>
                      <a:pt x="2545" y="1272"/>
                    </a:cubicBezTo>
                    <a:lnTo>
                      <a:pt x="2545" y="1272"/>
                    </a:lnTo>
                    <a:lnTo>
                      <a:pt x="2545" y="1272"/>
                    </a:lnTo>
                    <a:lnTo>
                      <a:pt x="2545" y="1272"/>
                    </a:lnTo>
                    <a:cubicBezTo>
                      <a:pt x="2545" y="1975"/>
                      <a:pt x="1975" y="2545"/>
                      <a:pt x="1272" y="2545"/>
                    </a:cubicBezTo>
                    <a:lnTo>
                      <a:pt x="1272" y="2545"/>
                    </a:lnTo>
                    <a:lnTo>
                      <a:pt x="1272" y="2545"/>
                    </a:lnTo>
                    <a:lnTo>
                      <a:pt x="1272" y="2545"/>
                    </a:lnTo>
                    <a:cubicBezTo>
                      <a:pt x="569" y="2545"/>
                      <a:pt x="0" y="1975"/>
                      <a:pt x="0" y="1272"/>
                    </a:cubicBezTo>
                    <a:lnTo>
                      <a:pt x="0" y="1272"/>
                    </a:lnTo>
                    <a:close/>
                  </a:path>
                </a:pathLst>
              </a:custGeom>
              <a:solidFill>
                <a:srgbClr val="4454DF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336" name="textbox 336"/>
            <p:cNvSpPr/>
            <p:nvPr/>
          </p:nvSpPr>
          <p:spPr>
            <a:xfrm>
              <a:off x="-12700" y="-12700"/>
              <a:ext cx="6049645" cy="180086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15000"/>
                </a:lnSpc>
              </a:pPr>
              <a:endParaRPr lang="Arial" altLang="Arial" sz="1000"/>
            </a:p>
            <a:p>
              <a:pPr algn="l" rtl="0" eaLnBrk="0">
                <a:lnSpc>
                  <a:spcPct val="115000"/>
                </a:lnSpc>
              </a:pPr>
              <a:endParaRPr lang="Arial" altLang="Arial" sz="1000"/>
            </a:p>
            <a:p>
              <a:pPr algn="l" rtl="0" eaLnBrk="0">
                <a:lnSpc>
                  <a:spcPct val="116000"/>
                </a:lnSpc>
              </a:pPr>
              <a:endParaRPr lang="Arial" altLang="Arial" sz="1000"/>
            </a:p>
            <a:p>
              <a:pPr marL="561872" algn="l" rtl="0" eaLnBrk="0">
                <a:lnSpc>
                  <a:spcPct val="85000"/>
                </a:lnSpc>
                <a:spcBef>
                  <a:spcPts val="5"/>
                </a:spcBef>
              </a:pPr>
              <a:r>
                <a:rPr sz="5500" spc="0">
                  <a:ln w="158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</a:t>
              </a:r>
              <a:r>
                <a:rPr sz="5500" spc="38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   </a:t>
              </a:r>
              <a:r>
                <a:rPr sz="5500" spc="0">
                  <a:ln w="158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B</a:t>
              </a:r>
              <a:r>
                <a:rPr sz="5500" spc="38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   </a:t>
              </a:r>
              <a:r>
                <a:rPr sz="5500" spc="0">
                  <a:ln w="158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</a:t>
              </a:r>
              <a:r>
                <a:rPr sz="5500" spc="38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  </a:t>
              </a:r>
              <a:r>
                <a:rPr sz="5500" spc="33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500" spc="0">
                  <a:ln w="158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D</a:t>
              </a:r>
              <a:endParaRPr lang="Microsoft YaHei" altLang="Microsoft YaHei" sz="5500"/>
            </a:p>
          </p:txBody>
        </p:sp>
      </p:grpSp>
      <p:sp>
        <p:nvSpPr>
          <p:cNvPr id="337" name="textbox 337"/>
          <p:cNvSpPr/>
          <p:nvPr/>
        </p:nvSpPr>
        <p:spPr>
          <a:xfrm>
            <a:off x="701367" y="1651484"/>
            <a:ext cx="4177665" cy="112013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2109"/>
              </a:lnSpc>
            </a:pPr>
            <a:endParaRPr lang="Arial" altLang="Arial" sz="100"/>
          </a:p>
          <a:p>
            <a:pPr algn="r" rtl="0" eaLnBrk="0">
              <a:lnSpc>
                <a:spcPct val="92000"/>
              </a:lnSpc>
            </a:pPr>
            <a:r>
              <a:rPr sz="2000" spc="2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选题</a:t>
            </a:r>
            <a:r>
              <a:rPr sz="20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</a:t>
            </a: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颖</a:t>
            </a:r>
            <a:endParaRPr lang="Microsoft YaHei" altLang="Microsoft YaHei" sz="2000"/>
          </a:p>
          <a:p>
            <a:pPr marL="12700" algn="l" rtl="0" eaLnBrk="0">
              <a:lnSpc>
                <a:spcPct val="83000"/>
              </a:lnSpc>
              <a:spcBef>
                <a:spcPts val="1560"/>
              </a:spcBef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优秀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论文往往选题具有创新性，能够针对某一领</a:t>
            </a:r>
            <a:endParaRPr lang="Microsoft YaHei" altLang="Microsoft YaHei" sz="1500"/>
          </a:p>
          <a:p>
            <a:pPr algn="r" rtl="0" eaLnBrk="0">
              <a:lnSpc>
                <a:spcPts val="3358"/>
              </a:lnSpc>
            </a:pPr>
            <a:r>
              <a:rPr sz="1500" spc="-9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域或问题进行深入探讨</a:t>
            </a:r>
            <a:r>
              <a:rPr sz="1500" spc="-6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338" name="textbox 338"/>
          <p:cNvSpPr/>
          <p:nvPr/>
        </p:nvSpPr>
        <p:spPr>
          <a:xfrm>
            <a:off x="2229548" y="4765994"/>
            <a:ext cx="4177665" cy="111823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676"/>
              </a:lnSpc>
            </a:pPr>
            <a:endParaRPr lang="Arial" altLang="Arial" sz="100"/>
          </a:p>
          <a:p>
            <a:pPr algn="r" rtl="0" eaLnBrk="0">
              <a:lnSpc>
                <a:spcPct val="92000"/>
              </a:lnSpc>
            </a:pPr>
            <a:r>
              <a:rPr sz="2000" spc="3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研究方法</a:t>
            </a:r>
            <a:r>
              <a:rPr sz="20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得</a:t>
            </a: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</a:t>
            </a:r>
            <a:endParaRPr lang="Microsoft YaHei" altLang="Microsoft YaHei" sz="2000"/>
          </a:p>
          <a:p>
            <a:pPr marL="12700" algn="l" rtl="0" eaLnBrk="0">
              <a:lnSpc>
                <a:spcPct val="83000"/>
              </a:lnSpc>
              <a:spcBef>
                <a:spcPts val="1560"/>
              </a:spcBef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的研究方法科学、合理，能够有效地支撑论</a:t>
            </a:r>
            <a:endParaRPr lang="Microsoft YaHei" altLang="Microsoft YaHei" sz="1500"/>
          </a:p>
          <a:p>
            <a:pPr algn="r" rtl="0" eaLnBrk="0">
              <a:lnSpc>
                <a:spcPts val="3338"/>
              </a:lnSpc>
            </a:pPr>
            <a:r>
              <a:rPr sz="1400" spc="-8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文的论点</a:t>
            </a:r>
            <a:r>
              <a:rPr sz="1400" spc="-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400"/>
          </a:p>
        </p:txBody>
      </p:sp>
      <p:sp>
        <p:nvSpPr>
          <p:cNvPr id="339" name="textbox 339"/>
          <p:cNvSpPr/>
          <p:nvPr/>
        </p:nvSpPr>
        <p:spPr>
          <a:xfrm>
            <a:off x="6158585" y="1650970"/>
            <a:ext cx="4023995" cy="112077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6987"/>
              </a:lnSpc>
            </a:pPr>
            <a:endParaRPr lang="Arial" altLang="Arial" sz="100"/>
          </a:p>
          <a:p>
            <a:pPr marL="15080" algn="l" rtl="0" eaLnBrk="0">
              <a:lnSpc>
                <a:spcPct val="92000"/>
              </a:lnSpc>
            </a:pPr>
            <a:r>
              <a:rPr sz="2000" spc="2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论证</a:t>
            </a:r>
            <a:r>
              <a:rPr sz="20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充</a:t>
            </a: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</a:t>
            </a:r>
            <a:endParaRPr lang="Microsoft YaHei" altLang="Microsoft YaHei" sz="2000"/>
          </a:p>
          <a:p>
            <a:pPr marL="13652" algn="l" rtl="0" eaLnBrk="0">
              <a:lnSpc>
                <a:spcPct val="83000"/>
              </a:lnSpc>
              <a:spcBef>
                <a:spcPts val="1570"/>
              </a:spcBef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论文中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的论证过程严谨、充分，能够清晰地阐述</a:t>
            </a:r>
            <a:endParaRPr lang="Microsoft YaHei" altLang="Microsoft YaHei" sz="1500"/>
          </a:p>
          <a:p>
            <a:pPr marL="12700" algn="l" rtl="0" eaLnBrk="0">
              <a:lnSpc>
                <a:spcPts val="3357"/>
              </a:lnSpc>
            </a:pPr>
            <a:r>
              <a:rPr sz="1500" spc="-1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作者的观点和结论</a:t>
            </a:r>
            <a:r>
              <a:rPr sz="1500" spc="-6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340" name="textbox 340"/>
          <p:cNvSpPr/>
          <p:nvPr/>
        </p:nvSpPr>
        <p:spPr>
          <a:xfrm>
            <a:off x="7687338" y="4765737"/>
            <a:ext cx="4023995" cy="112077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1995"/>
              </a:lnSpc>
            </a:pPr>
            <a:endParaRPr lang="Arial" altLang="Arial" sz="100"/>
          </a:p>
          <a:p>
            <a:pPr marL="13670" algn="l" rtl="0" eaLnBrk="0">
              <a:lnSpc>
                <a:spcPct val="92000"/>
              </a:lnSpc>
            </a:pPr>
            <a:r>
              <a:rPr sz="2000" spc="2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文献综述丰</a:t>
            </a:r>
            <a:r>
              <a:rPr sz="20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富</a:t>
            </a:r>
            <a:endParaRPr lang="Microsoft YaHei" altLang="Microsoft YaHei" sz="2000"/>
          </a:p>
          <a:p>
            <a:pPr marL="12700" algn="l" rtl="0" eaLnBrk="0">
              <a:lnSpc>
                <a:spcPct val="83000"/>
              </a:lnSpc>
              <a:spcBef>
                <a:spcPts val="1548"/>
              </a:spcBef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对相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关领域的文献进行了全面、深入的综述，体</a:t>
            </a:r>
            <a:endParaRPr lang="Microsoft YaHei" altLang="Microsoft YaHei" sz="1500"/>
          </a:p>
          <a:p>
            <a:pPr marL="12700" algn="l" rtl="0" eaLnBrk="0">
              <a:lnSpc>
                <a:spcPts val="3361"/>
              </a:lnSpc>
            </a:pPr>
            <a:r>
              <a:rPr sz="1500" spc="-7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现了作者对该领域研究的了解程</a:t>
            </a:r>
            <a:r>
              <a:rPr sz="15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度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341" name="textbox 341"/>
          <p:cNvSpPr/>
          <p:nvPr/>
        </p:nvSpPr>
        <p:spPr>
          <a:xfrm>
            <a:off x="442263" y="318468"/>
            <a:ext cx="3837304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9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2"/>
              </a:spcBef>
              <a:tabLst>
                <a:tab pos="781050"/>
              </a:tabLst>
            </a:pPr>
            <a:r>
              <a:rPr sz="3000" spc="0"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优秀论文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特点总结</a:t>
            </a:r>
            <a:endParaRPr lang="Microsoft YaHei" altLang="Microsoft YaHei" sz="3000"/>
          </a:p>
        </p:txBody>
      </p:sp>
      <p:grpSp>
        <p:nvGrpSpPr>
          <p:cNvPr id="86" name="group 86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342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43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84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44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84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45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84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46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84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47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48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84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49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84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50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84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51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84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52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53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84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54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84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55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84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56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84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57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58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84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59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84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60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84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61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84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2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9EFFD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363" name="picture 36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684479" y="2346968"/>
            <a:ext cx="3072334" cy="3305392"/>
          </a:xfrm>
          <a:prstGeom prst="rect">
            <a:avLst/>
          </a:prstGeom>
        </p:spPr>
      </p:pic>
      <p:graphicFrame>
        <p:nvGraphicFramePr>
          <p:cNvPr id="364" name="table 364"/>
          <p:cNvGraphicFramePr>
            <a:graphicFrameLocks noGrp="1"/>
          </p:cNvGraphicFramePr>
          <p:nvPr/>
        </p:nvGraphicFramePr>
        <p:xfrm>
          <a:off x="1215730" y="1451581"/>
          <a:ext cx="4638675" cy="2078354"/>
        </p:xfrm>
        <a:graphic>
          <a:graphicData uri="http://schemas.openxmlformats.org/drawingml/2006/table">
            <a:tbl>
              <a:tblPr/>
              <a:tblGrid>
                <a:gridCol w="4638675"/>
              </a:tblGrid>
              <a:tr h="2075179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8773"/>
                        </a:lnSpc>
                      </a:pPr>
                      <a:endParaRPr lang="Arial" altLang="Arial" sz="100"/>
                    </a:p>
                    <a:p>
                      <a:pPr marL="1728994" algn="l" rtl="0" eaLnBrk="0">
                        <a:lnSpc>
                          <a:spcPct val="92000"/>
                        </a:lnSpc>
                      </a:pPr>
                      <a:r>
                        <a:rPr sz="2300" spc="20">
                          <a:ln w="6350" cap="flat" cmpd="sng">
                            <a:solidFill>
                              <a:srgbClr val="000000">
                                <a:alpha val="100000"/>
                              </a:srgbClr>
                            </a:solidFill>
                            <a:miter lim="0"/>
                          </a:ln>
                          <a:solidFill>
                            <a:srgbClr val="0084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选题</a:t>
                      </a:r>
                      <a:r>
                        <a:rPr sz="2300" spc="0">
                          <a:ln w="6350" cap="flat" cmpd="sng">
                            <a:solidFill>
                              <a:srgbClr val="000000">
                                <a:alpha val="100000"/>
                              </a:srgbClr>
                            </a:solidFill>
                            <a:miter lim="0"/>
                          </a:ln>
                          <a:solidFill>
                            <a:srgbClr val="0084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不当</a:t>
                      </a:r>
                      <a:endParaRPr lang="Microsoft YaHei" altLang="Microsoft YaHei" sz="2300"/>
                    </a:p>
                    <a:p>
                      <a:pPr marL="1553696" indent="-1047178" algn="l" rtl="0" eaLnBrk="0">
                        <a:lnSpc>
                          <a:spcPct val="122000"/>
                        </a:lnSpc>
                        <a:spcBef>
                          <a:spcPts val="333"/>
                        </a:spcBef>
                      </a:pPr>
                      <a:r>
                        <a:rPr sz="150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部分论文</a:t>
                      </a:r>
                      <a:r>
                        <a:rPr sz="150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选题过于陈旧或缺乏实际意义，导         </a:t>
                      </a:r>
                      <a:r>
                        <a:rPr sz="1500" spc="-4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致研究价值不高</a:t>
                      </a:r>
                      <a:r>
                        <a:rPr sz="150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。</a:t>
                      </a:r>
                      <a:endParaRPr lang="Microsoft YaHei" altLang="Microsoft YaHei" sz="1500"/>
                    </a:p>
                  </a:txBody>
                  <a:tcPr marL="0" marR="0" marT="0" marB="0">
                    <a:lnL w="3175" cap="flat" cmpd="sng" algn="ctr">
                      <a:solidFill>
                        <a:srgbClr val="0A02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A02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A02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A02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5" name="table 365"/>
          <p:cNvGraphicFramePr>
            <a:graphicFrameLocks noGrp="1"/>
          </p:cNvGraphicFramePr>
          <p:nvPr/>
        </p:nvGraphicFramePr>
        <p:xfrm>
          <a:off x="6586317" y="1451581"/>
          <a:ext cx="4638675" cy="2078354"/>
        </p:xfrm>
        <a:graphic>
          <a:graphicData uri="http://schemas.openxmlformats.org/drawingml/2006/table">
            <a:tbl>
              <a:tblPr/>
              <a:tblGrid>
                <a:gridCol w="4638675"/>
              </a:tblGrid>
              <a:tr h="2075179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Arial" altLang="Arial" sz="1000"/>
                    </a:p>
                    <a:p>
                      <a:pPr marL="1280769" algn="l" rtl="0" eaLnBrk="0">
                        <a:lnSpc>
                          <a:spcPct val="92000"/>
                        </a:lnSpc>
                        <a:spcBef>
                          <a:spcPts val="6"/>
                        </a:spcBef>
                      </a:pPr>
                      <a:r>
                        <a:rPr sz="2300" spc="30">
                          <a:ln w="6350" cap="flat" cmpd="sng">
                            <a:solidFill>
                              <a:srgbClr val="000000">
                                <a:alpha val="100000"/>
                              </a:srgbClr>
                            </a:solidFill>
                            <a:miter lim="0"/>
                          </a:ln>
                          <a:solidFill>
                            <a:srgbClr val="0084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研究方法不</a:t>
                      </a:r>
                      <a:r>
                        <a:rPr sz="2300" spc="10">
                          <a:ln w="6350" cap="flat" cmpd="sng">
                            <a:solidFill>
                              <a:srgbClr val="000000">
                                <a:alpha val="100000"/>
                              </a:srgbClr>
                            </a:solidFill>
                            <a:miter lim="0"/>
                          </a:ln>
                          <a:solidFill>
                            <a:srgbClr val="0084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合</a:t>
                      </a:r>
                      <a:r>
                        <a:rPr sz="2300" spc="0">
                          <a:ln w="6350" cap="flat" cmpd="sng">
                            <a:solidFill>
                              <a:srgbClr val="000000">
                                <a:alpha val="100000"/>
                              </a:srgbClr>
                            </a:solidFill>
                            <a:miter lim="0"/>
                          </a:ln>
                          <a:solidFill>
                            <a:srgbClr val="0084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理</a:t>
                      </a:r>
                      <a:endParaRPr lang="Microsoft YaHei" altLang="Microsoft YaHei" sz="2300"/>
                    </a:p>
                    <a:p>
                      <a:pPr marL="1456542" indent="-951356" algn="l" rtl="0" eaLnBrk="0">
                        <a:lnSpc>
                          <a:spcPct val="122000"/>
                        </a:lnSpc>
                        <a:spcBef>
                          <a:spcPts val="337"/>
                        </a:spcBef>
                      </a:pPr>
                      <a:r>
                        <a:rPr sz="150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采用</a:t>
                      </a:r>
                      <a:r>
                        <a:rPr sz="150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的研究方法不够科学、严谨，无法有效         </a:t>
                      </a:r>
                      <a:r>
                        <a:rPr sz="1500" spc="-3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地支撑论文的论点。</a:t>
                      </a:r>
                      <a:endParaRPr lang="Microsoft YaHei" altLang="Microsoft YaHei" sz="1500"/>
                    </a:p>
                  </a:txBody>
                  <a:tcPr marL="0" marR="0" marT="0" marB="0">
                    <a:lnL w="3175" cap="flat" cmpd="sng" algn="ctr">
                      <a:solidFill>
                        <a:srgbClr val="0A02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A02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A02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A02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F"/>
                    </a:solidFill>
                  </a:tcPr>
                </a:tc>
              </a:tr>
            </a:tbl>
          </a:graphicData>
        </a:graphic>
      </p:graphicFrame>
      <p:sp>
        <p:nvSpPr>
          <p:cNvPr id="366" name="rect"/>
          <p:cNvSpPr/>
          <p:nvPr/>
        </p:nvSpPr>
        <p:spPr>
          <a:xfrm>
            <a:off x="1218873" y="4270883"/>
            <a:ext cx="4632960" cy="2072639"/>
          </a:xfrm>
          <a:prstGeom prst="rect">
            <a:avLst/>
          </a:prstGeom>
          <a:solidFill>
            <a:srgbClr val="F4F7FF">
              <a:alpha val="6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aphicFrame>
        <p:nvGraphicFramePr>
          <p:cNvPr id="367" name="table 367"/>
          <p:cNvGraphicFramePr>
            <a:graphicFrameLocks noGrp="1"/>
          </p:cNvGraphicFramePr>
          <p:nvPr/>
        </p:nvGraphicFramePr>
        <p:xfrm>
          <a:off x="1215730" y="4267740"/>
          <a:ext cx="4638675" cy="2075179"/>
        </p:xfrm>
        <a:graphic>
          <a:graphicData uri="http://schemas.openxmlformats.org/drawingml/2006/table">
            <a:tbl>
              <a:tblPr/>
              <a:tblGrid>
                <a:gridCol w="4638675"/>
              </a:tblGrid>
              <a:tr h="2072004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Arial" altLang="Arial" sz="1000"/>
                    </a:p>
                    <a:p>
                      <a:pPr marL="1580176" algn="l" rtl="0" eaLnBrk="0">
                        <a:lnSpc>
                          <a:spcPct val="91000"/>
                        </a:lnSpc>
                        <a:spcBef>
                          <a:spcPts val="2"/>
                        </a:spcBef>
                      </a:pPr>
                      <a:r>
                        <a:rPr sz="2300" spc="20">
                          <a:ln w="6350" cap="flat" cmpd="sng">
                            <a:solidFill>
                              <a:srgbClr val="000000">
                                <a:alpha val="100000"/>
                              </a:srgbClr>
                            </a:solidFill>
                            <a:miter lim="0"/>
                          </a:ln>
                          <a:solidFill>
                            <a:srgbClr val="0084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论证不</a:t>
                      </a:r>
                      <a:r>
                        <a:rPr sz="2300" spc="10">
                          <a:ln w="6350" cap="flat" cmpd="sng">
                            <a:solidFill>
                              <a:srgbClr val="000000">
                                <a:alpha val="100000"/>
                              </a:srgbClr>
                            </a:solidFill>
                            <a:miter lim="0"/>
                          </a:ln>
                          <a:solidFill>
                            <a:srgbClr val="0084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严</a:t>
                      </a:r>
                      <a:r>
                        <a:rPr sz="2300" spc="0">
                          <a:ln w="6350" cap="flat" cmpd="sng">
                            <a:solidFill>
                              <a:srgbClr val="000000">
                                <a:alpha val="100000"/>
                              </a:srgbClr>
                            </a:solidFill>
                            <a:miter lim="0"/>
                          </a:ln>
                          <a:solidFill>
                            <a:srgbClr val="0084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谨</a:t>
                      </a:r>
                      <a:endParaRPr lang="Microsoft YaHei" altLang="Microsoft YaHei" sz="2300"/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Arial" altLang="Arial" sz="700"/>
                    </a:p>
                    <a:p>
                      <a:pPr marL="505756" algn="l" rtl="0" eaLnBrk="0">
                        <a:lnSpc>
                          <a:spcPct val="91000"/>
                        </a:lnSpc>
                        <a:spcBef>
                          <a:spcPts val="6"/>
                        </a:spcBef>
                      </a:pPr>
                      <a:r>
                        <a:rPr sz="150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论文中</a:t>
                      </a:r>
                      <a:r>
                        <a:rPr sz="150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的论证过程存在逻辑不清、论据不足</a:t>
                      </a:r>
                      <a:endParaRPr lang="Microsoft YaHei" altLang="Microsoft YaHei" sz="1500"/>
                    </a:p>
                  </a:txBody>
                  <a:tcPr marL="0" marR="0" marT="0" marB="0">
                    <a:lnL w="3175" cap="flat" cmpd="sng" algn="ctr">
                      <a:solidFill>
                        <a:srgbClr val="0A02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A02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A02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68" name="rect"/>
          <p:cNvSpPr/>
          <p:nvPr/>
        </p:nvSpPr>
        <p:spPr>
          <a:xfrm>
            <a:off x="6589460" y="4270883"/>
            <a:ext cx="4632959" cy="2072639"/>
          </a:xfrm>
          <a:prstGeom prst="rect">
            <a:avLst/>
          </a:prstGeom>
          <a:solidFill>
            <a:srgbClr val="F4F7FF">
              <a:alpha val="6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aphicFrame>
        <p:nvGraphicFramePr>
          <p:cNvPr id="369" name="table 369"/>
          <p:cNvGraphicFramePr>
            <a:graphicFrameLocks noGrp="1"/>
          </p:cNvGraphicFramePr>
          <p:nvPr/>
        </p:nvGraphicFramePr>
        <p:xfrm>
          <a:off x="6586317" y="4267740"/>
          <a:ext cx="4638675" cy="2075179"/>
        </p:xfrm>
        <a:graphic>
          <a:graphicData uri="http://schemas.openxmlformats.org/drawingml/2006/table">
            <a:tbl>
              <a:tblPr/>
              <a:tblGrid>
                <a:gridCol w="4638675"/>
              </a:tblGrid>
              <a:tr h="2072004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Arial" altLang="Arial" sz="1000"/>
                    </a:p>
                    <a:p>
                      <a:pPr marL="1431359" algn="l" rtl="0" eaLnBrk="0">
                        <a:lnSpc>
                          <a:spcPct val="92000"/>
                        </a:lnSpc>
                        <a:spcBef>
                          <a:spcPts val="1"/>
                        </a:spcBef>
                      </a:pPr>
                      <a:r>
                        <a:rPr sz="2300" spc="20">
                          <a:ln w="6350" cap="flat" cmpd="sng">
                            <a:solidFill>
                              <a:srgbClr val="000000">
                                <a:alpha val="100000"/>
                              </a:srgbClr>
                            </a:solidFill>
                            <a:miter lim="0"/>
                          </a:ln>
                          <a:solidFill>
                            <a:srgbClr val="0084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文献综述不</a:t>
                      </a:r>
                      <a:r>
                        <a:rPr sz="2300" spc="10">
                          <a:ln w="6350" cap="flat" cmpd="sng">
                            <a:solidFill>
                              <a:srgbClr val="000000">
                                <a:alpha val="100000"/>
                              </a:srgbClr>
                            </a:solidFill>
                            <a:miter lim="0"/>
                          </a:ln>
                          <a:solidFill>
                            <a:srgbClr val="0084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足</a:t>
                      </a:r>
                      <a:endParaRPr lang="Microsoft YaHei" altLang="Microsoft YaHei" sz="2300"/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Arial" altLang="Arial" sz="700"/>
                    </a:p>
                    <a:p>
                      <a:pPr marL="505185" algn="l" rtl="0" eaLnBrk="0">
                        <a:lnSpc>
                          <a:spcPct val="91000"/>
                        </a:lnSpc>
                      </a:pPr>
                      <a:r>
                        <a:rPr sz="150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对相</a:t>
                      </a:r>
                      <a:r>
                        <a:rPr sz="150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关领域的文献综述不够全面、深入，缺</a:t>
                      </a:r>
                      <a:endParaRPr lang="Microsoft YaHei" altLang="Microsoft YaHei" sz="1500"/>
                    </a:p>
                  </a:txBody>
                  <a:tcPr marL="0" marR="0" marT="0" marB="0">
                    <a:lnL w="3175" cap="flat" cmpd="sng" algn="ctr">
                      <a:solidFill>
                        <a:srgbClr val="0A02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A02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A02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70" name="textbox 370"/>
          <p:cNvSpPr/>
          <p:nvPr/>
        </p:nvSpPr>
        <p:spPr>
          <a:xfrm>
            <a:off x="1211301" y="377885"/>
            <a:ext cx="3449320" cy="44259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8027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不合格论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84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文问题分析</a:t>
            </a:r>
            <a:endParaRPr lang="Microsoft YaHei" altLang="Microsoft YaHei" sz="3000"/>
          </a:p>
        </p:txBody>
      </p:sp>
      <p:sp>
        <p:nvSpPr>
          <p:cNvPr id="371" name="path"/>
          <p:cNvSpPr/>
          <p:nvPr/>
        </p:nvSpPr>
        <p:spPr>
          <a:xfrm>
            <a:off x="8346675" y="895460"/>
            <a:ext cx="1118527" cy="1118528"/>
          </a:xfrm>
          <a:custGeom>
            <a:rect l="0" t="0" r="0" b="0"/>
            <a:pathLst>
              <a:path w="1761" h="1761">
                <a:moveTo>
                  <a:pt x="733" y="146"/>
                </a:moveTo>
                <a:cubicBezTo>
                  <a:pt x="815" y="65"/>
                  <a:pt x="946" y="65"/>
                  <a:pt x="1027" y="146"/>
                </a:cubicBezTo>
                <a:lnTo>
                  <a:pt x="1027" y="146"/>
                </a:lnTo>
                <a:lnTo>
                  <a:pt x="1614" y="733"/>
                </a:lnTo>
                <a:lnTo>
                  <a:pt x="1614" y="733"/>
                </a:lnTo>
                <a:lnTo>
                  <a:pt x="1614" y="733"/>
                </a:lnTo>
                <a:cubicBezTo>
                  <a:pt x="1695" y="815"/>
                  <a:pt x="1695" y="946"/>
                  <a:pt x="1614" y="1027"/>
                </a:cubicBezTo>
                <a:lnTo>
                  <a:pt x="1614" y="1027"/>
                </a:lnTo>
                <a:cubicBezTo>
                  <a:pt x="1614" y="1027"/>
                  <a:pt x="1614" y="1027"/>
                  <a:pt x="1614" y="1027"/>
                </a:cubicBezTo>
                <a:lnTo>
                  <a:pt x="1614" y="1027"/>
                </a:lnTo>
                <a:lnTo>
                  <a:pt x="1027" y="1614"/>
                </a:lnTo>
                <a:lnTo>
                  <a:pt x="1027" y="1614"/>
                </a:lnTo>
                <a:lnTo>
                  <a:pt x="1027" y="1614"/>
                </a:lnTo>
                <a:cubicBezTo>
                  <a:pt x="946" y="1695"/>
                  <a:pt x="815" y="1695"/>
                  <a:pt x="733" y="1614"/>
                </a:cubicBezTo>
                <a:lnTo>
                  <a:pt x="733" y="1614"/>
                </a:lnTo>
                <a:lnTo>
                  <a:pt x="146" y="1027"/>
                </a:lnTo>
                <a:lnTo>
                  <a:pt x="146" y="1027"/>
                </a:lnTo>
                <a:lnTo>
                  <a:pt x="146" y="1027"/>
                </a:lnTo>
                <a:cubicBezTo>
                  <a:pt x="65" y="946"/>
                  <a:pt x="65" y="815"/>
                  <a:pt x="146" y="733"/>
                </a:cubicBezTo>
                <a:lnTo>
                  <a:pt x="733" y="146"/>
                </a:lnTo>
                <a:close/>
              </a:path>
            </a:pathLst>
          </a:custGeom>
          <a:solidFill>
            <a:srgbClr val="0084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88" name="group 88"/>
          <p:cNvGrpSpPr/>
          <p:nvPr/>
        </p:nvGrpSpPr>
        <p:grpSpPr>
          <a:xfrm rot="21600000">
            <a:off x="8346676" y="3711618"/>
            <a:ext cx="1118527" cy="1118527"/>
            <a:chExt cx="1118527" cy="1118527"/>
          </a:xfrm>
        </p:grpSpPr>
        <p:sp>
          <p:nvSpPr>
            <p:cNvPr id="372" name="path"/>
            <p:cNvSpPr/>
            <p:nvPr/>
          </p:nvSpPr>
          <p:spPr>
            <a:xfrm>
              <a:off x="0" y="0"/>
              <a:ext cx="1118527" cy="1118527"/>
            </a:xfrm>
            <a:custGeom>
              <a:rect l="0" t="0" r="0" b="0"/>
              <a:pathLst>
                <a:path w="1761" h="1761">
                  <a:moveTo>
                    <a:pt x="733" y="146"/>
                  </a:moveTo>
                  <a:cubicBezTo>
                    <a:pt x="815" y="65"/>
                    <a:pt x="946" y="65"/>
                    <a:pt x="1027" y="146"/>
                  </a:cubicBezTo>
                  <a:lnTo>
                    <a:pt x="1027" y="146"/>
                  </a:lnTo>
                  <a:lnTo>
                    <a:pt x="1614" y="733"/>
                  </a:lnTo>
                  <a:lnTo>
                    <a:pt x="1614" y="733"/>
                  </a:lnTo>
                  <a:lnTo>
                    <a:pt x="1614" y="733"/>
                  </a:lnTo>
                  <a:cubicBezTo>
                    <a:pt x="1695" y="815"/>
                    <a:pt x="1695" y="946"/>
                    <a:pt x="1614" y="1027"/>
                  </a:cubicBezTo>
                  <a:lnTo>
                    <a:pt x="1614" y="1027"/>
                  </a:lnTo>
                  <a:cubicBezTo>
                    <a:pt x="1614" y="1027"/>
                    <a:pt x="1614" y="1027"/>
                    <a:pt x="1614" y="1027"/>
                  </a:cubicBezTo>
                  <a:lnTo>
                    <a:pt x="1614" y="1027"/>
                  </a:lnTo>
                  <a:lnTo>
                    <a:pt x="1027" y="1614"/>
                  </a:lnTo>
                  <a:lnTo>
                    <a:pt x="1027" y="1614"/>
                  </a:lnTo>
                  <a:lnTo>
                    <a:pt x="1027" y="1614"/>
                  </a:lnTo>
                  <a:cubicBezTo>
                    <a:pt x="946" y="1695"/>
                    <a:pt x="815" y="1695"/>
                    <a:pt x="733" y="1614"/>
                  </a:cubicBezTo>
                  <a:lnTo>
                    <a:pt x="733" y="1614"/>
                  </a:lnTo>
                  <a:lnTo>
                    <a:pt x="146" y="1027"/>
                  </a:lnTo>
                  <a:lnTo>
                    <a:pt x="146" y="1027"/>
                  </a:lnTo>
                  <a:cubicBezTo>
                    <a:pt x="65" y="946"/>
                    <a:pt x="65" y="815"/>
                    <a:pt x="146" y="733"/>
                  </a:cubicBezTo>
                  <a:lnTo>
                    <a:pt x="733" y="146"/>
                  </a:lnTo>
                  <a:close/>
                </a:path>
              </a:pathLst>
            </a:custGeom>
            <a:solidFill>
              <a:srgbClr val="5196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73" name="path"/>
            <p:cNvSpPr/>
            <p:nvPr/>
          </p:nvSpPr>
          <p:spPr>
            <a:xfrm>
              <a:off x="305297" y="305298"/>
              <a:ext cx="507934" cy="507933"/>
            </a:xfrm>
            <a:custGeom>
              <a:rect l="0" t="0" r="0" b="0"/>
              <a:pathLst>
                <a:path w="799" h="799">
                  <a:moveTo>
                    <a:pt x="686" y="256"/>
                  </a:moveTo>
                  <a:cubicBezTo>
                    <a:pt x="654" y="194"/>
                    <a:pt x="605" y="145"/>
                    <a:pt x="544" y="114"/>
                  </a:cubicBezTo>
                  <a:lnTo>
                    <a:pt x="544" y="114"/>
                  </a:lnTo>
                  <a:lnTo>
                    <a:pt x="543" y="113"/>
                  </a:lnTo>
                  <a:lnTo>
                    <a:pt x="489" y="221"/>
                  </a:lnTo>
                  <a:lnTo>
                    <a:pt x="489" y="221"/>
                  </a:lnTo>
                  <a:cubicBezTo>
                    <a:pt x="528" y="240"/>
                    <a:pt x="558" y="271"/>
                    <a:pt x="578" y="309"/>
                  </a:cubicBezTo>
                  <a:lnTo>
                    <a:pt x="578" y="309"/>
                  </a:lnTo>
                  <a:lnTo>
                    <a:pt x="578" y="310"/>
                  </a:lnTo>
                  <a:lnTo>
                    <a:pt x="686" y="256"/>
                  </a:lnTo>
                  <a:close/>
                  <a:moveTo>
                    <a:pt x="686" y="543"/>
                  </a:moveTo>
                  <a:lnTo>
                    <a:pt x="578" y="489"/>
                  </a:lnTo>
                  <a:lnTo>
                    <a:pt x="578" y="489"/>
                  </a:lnTo>
                  <a:cubicBezTo>
                    <a:pt x="558" y="528"/>
                    <a:pt x="528" y="558"/>
                    <a:pt x="490" y="578"/>
                  </a:cubicBezTo>
                  <a:lnTo>
                    <a:pt x="490" y="578"/>
                  </a:lnTo>
                  <a:lnTo>
                    <a:pt x="489" y="578"/>
                  </a:lnTo>
                  <a:lnTo>
                    <a:pt x="543" y="686"/>
                  </a:lnTo>
                  <a:lnTo>
                    <a:pt x="543" y="686"/>
                  </a:lnTo>
                  <a:cubicBezTo>
                    <a:pt x="605" y="654"/>
                    <a:pt x="654" y="605"/>
                    <a:pt x="685" y="544"/>
                  </a:cubicBezTo>
                  <a:lnTo>
                    <a:pt x="685" y="544"/>
                  </a:lnTo>
                  <a:lnTo>
                    <a:pt x="686" y="543"/>
                  </a:lnTo>
                  <a:close/>
                  <a:moveTo>
                    <a:pt x="256" y="113"/>
                  </a:moveTo>
                  <a:cubicBezTo>
                    <a:pt x="194" y="145"/>
                    <a:pt x="145" y="194"/>
                    <a:pt x="114" y="254"/>
                  </a:cubicBezTo>
                  <a:lnTo>
                    <a:pt x="114" y="254"/>
                  </a:lnTo>
                  <a:lnTo>
                    <a:pt x="113" y="256"/>
                  </a:lnTo>
                  <a:lnTo>
                    <a:pt x="221" y="310"/>
                  </a:lnTo>
                  <a:lnTo>
                    <a:pt x="221" y="310"/>
                  </a:lnTo>
                  <a:cubicBezTo>
                    <a:pt x="240" y="271"/>
                    <a:pt x="271" y="240"/>
                    <a:pt x="309" y="221"/>
                  </a:cubicBezTo>
                  <a:lnTo>
                    <a:pt x="309" y="221"/>
                  </a:lnTo>
                  <a:lnTo>
                    <a:pt x="310" y="221"/>
                  </a:lnTo>
                  <a:lnTo>
                    <a:pt x="256" y="113"/>
                  </a:lnTo>
                  <a:close/>
                  <a:moveTo>
                    <a:pt x="113" y="543"/>
                  </a:moveTo>
                  <a:cubicBezTo>
                    <a:pt x="145" y="605"/>
                    <a:pt x="194" y="654"/>
                    <a:pt x="254" y="685"/>
                  </a:cubicBezTo>
                  <a:lnTo>
                    <a:pt x="254" y="685"/>
                  </a:lnTo>
                  <a:lnTo>
                    <a:pt x="256" y="686"/>
                  </a:lnTo>
                  <a:lnTo>
                    <a:pt x="310" y="578"/>
                  </a:lnTo>
                  <a:lnTo>
                    <a:pt x="310" y="578"/>
                  </a:lnTo>
                  <a:cubicBezTo>
                    <a:pt x="271" y="558"/>
                    <a:pt x="240" y="528"/>
                    <a:pt x="221" y="490"/>
                  </a:cubicBezTo>
                  <a:lnTo>
                    <a:pt x="221" y="490"/>
                  </a:lnTo>
                  <a:lnTo>
                    <a:pt x="221" y="489"/>
                  </a:lnTo>
                  <a:lnTo>
                    <a:pt x="113" y="543"/>
                  </a:lnTo>
                  <a:close/>
                  <a:moveTo>
                    <a:pt x="399" y="799"/>
                  </a:moveTo>
                  <a:cubicBezTo>
                    <a:pt x="179" y="799"/>
                    <a:pt x="0" y="620"/>
                    <a:pt x="0" y="399"/>
                  </a:cubicBezTo>
                  <a:lnTo>
                    <a:pt x="0" y="399"/>
                  </a:lnTo>
                  <a:cubicBezTo>
                    <a:pt x="0" y="179"/>
                    <a:pt x="179" y="0"/>
                    <a:pt x="399" y="0"/>
                  </a:cubicBezTo>
                  <a:lnTo>
                    <a:pt x="399" y="0"/>
                  </a:lnTo>
                  <a:lnTo>
                    <a:pt x="399" y="0"/>
                  </a:lnTo>
                  <a:lnTo>
                    <a:pt x="399" y="0"/>
                  </a:lnTo>
                  <a:cubicBezTo>
                    <a:pt x="620" y="0"/>
                    <a:pt x="799" y="179"/>
                    <a:pt x="799" y="399"/>
                  </a:cubicBezTo>
                  <a:lnTo>
                    <a:pt x="799" y="399"/>
                  </a:lnTo>
                  <a:cubicBezTo>
                    <a:pt x="799" y="620"/>
                    <a:pt x="620" y="799"/>
                    <a:pt x="399" y="799"/>
                  </a:cubicBezTo>
                  <a:lnTo>
                    <a:pt x="399" y="799"/>
                  </a:lnTo>
                  <a:lnTo>
                    <a:pt x="399" y="799"/>
                  </a:lnTo>
                  <a:close/>
                  <a:moveTo>
                    <a:pt x="399" y="519"/>
                  </a:moveTo>
                  <a:cubicBezTo>
                    <a:pt x="466" y="519"/>
                    <a:pt x="519" y="466"/>
                    <a:pt x="519" y="399"/>
                  </a:cubicBezTo>
                  <a:lnTo>
                    <a:pt x="519" y="399"/>
                  </a:lnTo>
                  <a:cubicBezTo>
                    <a:pt x="519" y="333"/>
                    <a:pt x="466" y="279"/>
                    <a:pt x="399" y="279"/>
                  </a:cubicBezTo>
                  <a:lnTo>
                    <a:pt x="399" y="279"/>
                  </a:lnTo>
                  <a:lnTo>
                    <a:pt x="399" y="279"/>
                  </a:lnTo>
                  <a:lnTo>
                    <a:pt x="399" y="279"/>
                  </a:lnTo>
                  <a:cubicBezTo>
                    <a:pt x="333" y="279"/>
                    <a:pt x="279" y="333"/>
                    <a:pt x="279" y="399"/>
                  </a:cubicBezTo>
                  <a:lnTo>
                    <a:pt x="279" y="399"/>
                  </a:lnTo>
                  <a:cubicBezTo>
                    <a:pt x="279" y="466"/>
                    <a:pt x="333" y="519"/>
                    <a:pt x="399" y="519"/>
                  </a:cubicBezTo>
                  <a:lnTo>
                    <a:pt x="399" y="519"/>
                  </a:lnTo>
                  <a:lnTo>
                    <a:pt x="399" y="51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90" name="group 90"/>
          <p:cNvGrpSpPr/>
          <p:nvPr/>
        </p:nvGrpSpPr>
        <p:grpSpPr>
          <a:xfrm rot="21600000">
            <a:off x="2976090" y="895460"/>
            <a:ext cx="1118527" cy="1118527"/>
            <a:chExt cx="1118527" cy="1118527"/>
          </a:xfrm>
        </p:grpSpPr>
        <p:sp>
          <p:nvSpPr>
            <p:cNvPr id="374" name="path"/>
            <p:cNvSpPr/>
            <p:nvPr/>
          </p:nvSpPr>
          <p:spPr>
            <a:xfrm>
              <a:off x="0" y="0"/>
              <a:ext cx="1118527" cy="1118527"/>
            </a:xfrm>
            <a:custGeom>
              <a:rect l="0" t="0" r="0" b="0"/>
              <a:pathLst>
                <a:path w="1761" h="1761">
                  <a:moveTo>
                    <a:pt x="733" y="146"/>
                  </a:moveTo>
                  <a:cubicBezTo>
                    <a:pt x="815" y="65"/>
                    <a:pt x="946" y="65"/>
                    <a:pt x="1027" y="146"/>
                  </a:cubicBezTo>
                  <a:lnTo>
                    <a:pt x="1027" y="146"/>
                  </a:lnTo>
                  <a:lnTo>
                    <a:pt x="1614" y="733"/>
                  </a:lnTo>
                  <a:lnTo>
                    <a:pt x="1614" y="733"/>
                  </a:lnTo>
                  <a:lnTo>
                    <a:pt x="1614" y="733"/>
                  </a:lnTo>
                  <a:cubicBezTo>
                    <a:pt x="1695" y="815"/>
                    <a:pt x="1695" y="946"/>
                    <a:pt x="1614" y="1027"/>
                  </a:cubicBezTo>
                  <a:lnTo>
                    <a:pt x="1614" y="1027"/>
                  </a:lnTo>
                  <a:cubicBezTo>
                    <a:pt x="1614" y="1027"/>
                    <a:pt x="1614" y="1027"/>
                    <a:pt x="1614" y="1027"/>
                  </a:cubicBezTo>
                  <a:lnTo>
                    <a:pt x="1614" y="1027"/>
                  </a:lnTo>
                  <a:lnTo>
                    <a:pt x="1027" y="1614"/>
                  </a:lnTo>
                  <a:lnTo>
                    <a:pt x="1027" y="1614"/>
                  </a:lnTo>
                  <a:lnTo>
                    <a:pt x="1027" y="1614"/>
                  </a:lnTo>
                  <a:cubicBezTo>
                    <a:pt x="946" y="1695"/>
                    <a:pt x="815" y="1695"/>
                    <a:pt x="733" y="1614"/>
                  </a:cubicBezTo>
                  <a:lnTo>
                    <a:pt x="733" y="1614"/>
                  </a:lnTo>
                  <a:lnTo>
                    <a:pt x="146" y="1027"/>
                  </a:lnTo>
                  <a:lnTo>
                    <a:pt x="146" y="1027"/>
                  </a:lnTo>
                  <a:lnTo>
                    <a:pt x="146" y="1027"/>
                  </a:lnTo>
                  <a:cubicBezTo>
                    <a:pt x="65" y="946"/>
                    <a:pt x="65" y="815"/>
                    <a:pt x="146" y="733"/>
                  </a:cubicBezTo>
                  <a:lnTo>
                    <a:pt x="733" y="146"/>
                  </a:lnTo>
                  <a:close/>
                </a:path>
              </a:pathLst>
            </a:custGeom>
            <a:solidFill>
              <a:srgbClr val="5196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75" name="path"/>
            <p:cNvSpPr/>
            <p:nvPr/>
          </p:nvSpPr>
          <p:spPr>
            <a:xfrm>
              <a:off x="322321" y="390454"/>
              <a:ext cx="473902" cy="409976"/>
            </a:xfrm>
            <a:custGeom>
              <a:rect l="0" t="0" r="0" b="0"/>
              <a:pathLst>
                <a:path w="746" h="645">
                  <a:moveTo>
                    <a:pt x="2" y="210"/>
                  </a:moveTo>
                  <a:lnTo>
                    <a:pt x="359" y="644"/>
                  </a:lnTo>
                  <a:lnTo>
                    <a:pt x="216" y="210"/>
                  </a:lnTo>
                  <a:lnTo>
                    <a:pt x="2" y="210"/>
                  </a:lnTo>
                  <a:close/>
                  <a:moveTo>
                    <a:pt x="255" y="210"/>
                  </a:moveTo>
                  <a:lnTo>
                    <a:pt x="381" y="645"/>
                  </a:lnTo>
                  <a:lnTo>
                    <a:pt x="490" y="210"/>
                  </a:lnTo>
                  <a:lnTo>
                    <a:pt x="255" y="210"/>
                  </a:lnTo>
                  <a:close/>
                  <a:moveTo>
                    <a:pt x="401" y="644"/>
                  </a:moveTo>
                  <a:lnTo>
                    <a:pt x="745" y="210"/>
                  </a:lnTo>
                  <a:lnTo>
                    <a:pt x="532" y="210"/>
                  </a:lnTo>
                  <a:lnTo>
                    <a:pt x="401" y="644"/>
                  </a:lnTo>
                  <a:close/>
                  <a:moveTo>
                    <a:pt x="746" y="182"/>
                  </a:moveTo>
                  <a:lnTo>
                    <a:pt x="643" y="9"/>
                  </a:lnTo>
                  <a:lnTo>
                    <a:pt x="539" y="182"/>
                  </a:lnTo>
                  <a:lnTo>
                    <a:pt x="746" y="182"/>
                  </a:lnTo>
                  <a:close/>
                  <a:moveTo>
                    <a:pt x="610" y="0"/>
                  </a:moveTo>
                  <a:lnTo>
                    <a:pt x="404" y="0"/>
                  </a:lnTo>
                  <a:lnTo>
                    <a:pt x="507" y="178"/>
                  </a:lnTo>
                  <a:lnTo>
                    <a:pt x="610" y="0"/>
                  </a:lnTo>
                  <a:close/>
                  <a:moveTo>
                    <a:pt x="475" y="182"/>
                  </a:moveTo>
                  <a:lnTo>
                    <a:pt x="372" y="9"/>
                  </a:lnTo>
                  <a:lnTo>
                    <a:pt x="269" y="182"/>
                  </a:lnTo>
                  <a:lnTo>
                    <a:pt x="475" y="182"/>
                  </a:lnTo>
                  <a:close/>
                  <a:moveTo>
                    <a:pt x="342" y="0"/>
                  </a:moveTo>
                  <a:lnTo>
                    <a:pt x="135" y="0"/>
                  </a:lnTo>
                  <a:lnTo>
                    <a:pt x="238" y="178"/>
                  </a:lnTo>
                  <a:lnTo>
                    <a:pt x="342" y="0"/>
                  </a:lnTo>
                  <a:close/>
                  <a:moveTo>
                    <a:pt x="103" y="9"/>
                  </a:moveTo>
                  <a:lnTo>
                    <a:pt x="0" y="182"/>
                  </a:lnTo>
                  <a:lnTo>
                    <a:pt x="206" y="182"/>
                  </a:lnTo>
                  <a:lnTo>
                    <a:pt x="103" y="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376" name="path"/>
          <p:cNvSpPr/>
          <p:nvPr/>
        </p:nvSpPr>
        <p:spPr>
          <a:xfrm>
            <a:off x="2976090" y="3711618"/>
            <a:ext cx="1118527" cy="1118527"/>
          </a:xfrm>
          <a:custGeom>
            <a:rect l="0" t="0" r="0" b="0"/>
            <a:pathLst>
              <a:path w="1761" h="1761">
                <a:moveTo>
                  <a:pt x="733" y="146"/>
                </a:moveTo>
                <a:cubicBezTo>
                  <a:pt x="815" y="65"/>
                  <a:pt x="946" y="65"/>
                  <a:pt x="1027" y="146"/>
                </a:cubicBezTo>
                <a:lnTo>
                  <a:pt x="1027" y="146"/>
                </a:lnTo>
                <a:lnTo>
                  <a:pt x="1614" y="733"/>
                </a:lnTo>
                <a:lnTo>
                  <a:pt x="1614" y="733"/>
                </a:lnTo>
                <a:lnTo>
                  <a:pt x="1614" y="733"/>
                </a:lnTo>
                <a:cubicBezTo>
                  <a:pt x="1695" y="815"/>
                  <a:pt x="1695" y="946"/>
                  <a:pt x="1614" y="1027"/>
                </a:cubicBezTo>
                <a:lnTo>
                  <a:pt x="1614" y="1027"/>
                </a:lnTo>
                <a:cubicBezTo>
                  <a:pt x="1614" y="1027"/>
                  <a:pt x="1614" y="1027"/>
                  <a:pt x="1614" y="1027"/>
                </a:cubicBezTo>
                <a:lnTo>
                  <a:pt x="1614" y="1027"/>
                </a:lnTo>
                <a:lnTo>
                  <a:pt x="1027" y="1614"/>
                </a:lnTo>
                <a:lnTo>
                  <a:pt x="1027" y="1614"/>
                </a:lnTo>
                <a:lnTo>
                  <a:pt x="1027" y="1614"/>
                </a:lnTo>
                <a:cubicBezTo>
                  <a:pt x="946" y="1695"/>
                  <a:pt x="815" y="1695"/>
                  <a:pt x="733" y="1614"/>
                </a:cubicBezTo>
                <a:lnTo>
                  <a:pt x="733" y="1614"/>
                </a:lnTo>
                <a:lnTo>
                  <a:pt x="146" y="1027"/>
                </a:lnTo>
                <a:lnTo>
                  <a:pt x="146" y="1027"/>
                </a:lnTo>
                <a:lnTo>
                  <a:pt x="146" y="1027"/>
                </a:lnTo>
                <a:cubicBezTo>
                  <a:pt x="65" y="946"/>
                  <a:pt x="65" y="815"/>
                  <a:pt x="146" y="733"/>
                </a:cubicBezTo>
                <a:lnTo>
                  <a:pt x="733" y="146"/>
                </a:lnTo>
                <a:close/>
              </a:path>
            </a:pathLst>
          </a:custGeom>
          <a:solidFill>
            <a:srgbClr val="0084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77" name="textbox 377"/>
          <p:cNvSpPr/>
          <p:nvPr/>
        </p:nvSpPr>
        <p:spPr>
          <a:xfrm>
            <a:off x="2184274" y="5602088"/>
            <a:ext cx="2654300" cy="23304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742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1500" spc="-7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等问题，导致结论缺乏说服力。</a:t>
            </a:r>
            <a:endParaRPr lang="Microsoft YaHei" altLang="Microsoft YaHei" sz="1500"/>
          </a:p>
        </p:txBody>
      </p:sp>
      <p:sp>
        <p:nvSpPr>
          <p:cNvPr id="378" name="textbox 378"/>
          <p:cNvSpPr/>
          <p:nvPr/>
        </p:nvSpPr>
        <p:spPr>
          <a:xfrm>
            <a:off x="7840421" y="5602278"/>
            <a:ext cx="2082800" cy="23304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9404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1500" spc="-9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乏对该领域研究的了解</a:t>
            </a:r>
            <a:r>
              <a:rPr sz="1500" spc="-6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379" name="path"/>
          <p:cNvSpPr/>
          <p:nvPr/>
        </p:nvSpPr>
        <p:spPr>
          <a:xfrm>
            <a:off x="3297144" y="4064557"/>
            <a:ext cx="476417" cy="404954"/>
          </a:xfrm>
          <a:custGeom>
            <a:rect l="0" t="0" r="0" b="0"/>
            <a:pathLst>
              <a:path w="750" h="637">
                <a:moveTo>
                  <a:pt x="525" y="112"/>
                </a:moveTo>
                <a:lnTo>
                  <a:pt x="600" y="112"/>
                </a:lnTo>
                <a:lnTo>
                  <a:pt x="600" y="637"/>
                </a:lnTo>
                <a:lnTo>
                  <a:pt x="150" y="637"/>
                </a:lnTo>
                <a:lnTo>
                  <a:pt x="150" y="112"/>
                </a:lnTo>
                <a:lnTo>
                  <a:pt x="225" y="112"/>
                </a:lnTo>
                <a:lnTo>
                  <a:pt x="225" y="75"/>
                </a:lnTo>
                <a:lnTo>
                  <a:pt x="225" y="75"/>
                </a:lnTo>
                <a:cubicBezTo>
                  <a:pt x="225" y="33"/>
                  <a:pt x="258" y="0"/>
                  <a:pt x="300" y="0"/>
                </a:cubicBezTo>
                <a:lnTo>
                  <a:pt x="300" y="0"/>
                </a:lnTo>
                <a:lnTo>
                  <a:pt x="300" y="0"/>
                </a:lnTo>
                <a:lnTo>
                  <a:pt x="450" y="0"/>
                </a:lnTo>
                <a:lnTo>
                  <a:pt x="450" y="0"/>
                </a:lnTo>
                <a:cubicBezTo>
                  <a:pt x="491" y="0"/>
                  <a:pt x="525" y="33"/>
                  <a:pt x="525" y="75"/>
                </a:cubicBezTo>
                <a:lnTo>
                  <a:pt x="525" y="75"/>
                </a:lnTo>
                <a:lnTo>
                  <a:pt x="525" y="75"/>
                </a:lnTo>
                <a:lnTo>
                  <a:pt x="525" y="112"/>
                </a:lnTo>
                <a:close/>
                <a:moveTo>
                  <a:pt x="637" y="112"/>
                </a:moveTo>
                <a:lnTo>
                  <a:pt x="675" y="112"/>
                </a:lnTo>
                <a:lnTo>
                  <a:pt x="675" y="112"/>
                </a:lnTo>
                <a:cubicBezTo>
                  <a:pt x="716" y="112"/>
                  <a:pt x="750" y="146"/>
                  <a:pt x="750" y="187"/>
                </a:cubicBezTo>
                <a:lnTo>
                  <a:pt x="750" y="187"/>
                </a:lnTo>
                <a:lnTo>
                  <a:pt x="750" y="187"/>
                </a:lnTo>
                <a:lnTo>
                  <a:pt x="750" y="562"/>
                </a:lnTo>
                <a:lnTo>
                  <a:pt x="750" y="562"/>
                </a:lnTo>
                <a:cubicBezTo>
                  <a:pt x="750" y="604"/>
                  <a:pt x="716" y="637"/>
                  <a:pt x="675" y="637"/>
                </a:cubicBezTo>
                <a:lnTo>
                  <a:pt x="675" y="637"/>
                </a:lnTo>
                <a:lnTo>
                  <a:pt x="675" y="637"/>
                </a:lnTo>
                <a:lnTo>
                  <a:pt x="637" y="637"/>
                </a:lnTo>
                <a:lnTo>
                  <a:pt x="637" y="112"/>
                </a:lnTo>
                <a:close/>
                <a:moveTo>
                  <a:pt x="112" y="112"/>
                </a:moveTo>
                <a:lnTo>
                  <a:pt x="112" y="637"/>
                </a:lnTo>
                <a:lnTo>
                  <a:pt x="75" y="637"/>
                </a:lnTo>
                <a:lnTo>
                  <a:pt x="75" y="637"/>
                </a:lnTo>
                <a:cubicBezTo>
                  <a:pt x="33" y="637"/>
                  <a:pt x="0" y="604"/>
                  <a:pt x="0" y="562"/>
                </a:cubicBezTo>
                <a:lnTo>
                  <a:pt x="0" y="562"/>
                </a:lnTo>
                <a:lnTo>
                  <a:pt x="0" y="562"/>
                </a:lnTo>
                <a:lnTo>
                  <a:pt x="0" y="187"/>
                </a:lnTo>
                <a:lnTo>
                  <a:pt x="0" y="187"/>
                </a:lnTo>
                <a:cubicBezTo>
                  <a:pt x="0" y="146"/>
                  <a:pt x="33" y="112"/>
                  <a:pt x="75" y="112"/>
                </a:cubicBezTo>
                <a:lnTo>
                  <a:pt x="75" y="112"/>
                </a:lnTo>
                <a:lnTo>
                  <a:pt x="112" y="112"/>
                </a:lnTo>
                <a:close/>
                <a:moveTo>
                  <a:pt x="300" y="75"/>
                </a:moveTo>
                <a:lnTo>
                  <a:pt x="300" y="112"/>
                </a:lnTo>
                <a:lnTo>
                  <a:pt x="450" y="112"/>
                </a:lnTo>
                <a:lnTo>
                  <a:pt x="450" y="75"/>
                </a:lnTo>
                <a:lnTo>
                  <a:pt x="300" y="7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80" name="path"/>
          <p:cNvSpPr/>
          <p:nvPr/>
        </p:nvSpPr>
        <p:spPr>
          <a:xfrm>
            <a:off x="8714114" y="1251048"/>
            <a:ext cx="399650" cy="394300"/>
          </a:xfrm>
          <a:custGeom>
            <a:rect l="0" t="0" r="0" b="0"/>
            <a:pathLst>
              <a:path w="629" h="620">
                <a:moveTo>
                  <a:pt x="607" y="105"/>
                </a:moveTo>
                <a:cubicBezTo>
                  <a:pt x="630" y="161"/>
                  <a:pt x="619" y="228"/>
                  <a:pt x="574" y="274"/>
                </a:cubicBezTo>
                <a:lnTo>
                  <a:pt x="574" y="274"/>
                </a:lnTo>
                <a:cubicBezTo>
                  <a:pt x="524" y="324"/>
                  <a:pt x="448" y="332"/>
                  <a:pt x="389" y="298"/>
                </a:cubicBezTo>
                <a:lnTo>
                  <a:pt x="389" y="298"/>
                </a:lnTo>
                <a:lnTo>
                  <a:pt x="346" y="345"/>
                </a:lnTo>
                <a:lnTo>
                  <a:pt x="376" y="375"/>
                </a:lnTo>
                <a:lnTo>
                  <a:pt x="395" y="357"/>
                </a:lnTo>
                <a:lnTo>
                  <a:pt x="395" y="357"/>
                </a:lnTo>
                <a:cubicBezTo>
                  <a:pt x="404" y="348"/>
                  <a:pt x="419" y="348"/>
                  <a:pt x="428" y="357"/>
                </a:cubicBezTo>
                <a:lnTo>
                  <a:pt x="428" y="357"/>
                </a:lnTo>
                <a:lnTo>
                  <a:pt x="576" y="506"/>
                </a:lnTo>
                <a:lnTo>
                  <a:pt x="576" y="506"/>
                </a:lnTo>
                <a:cubicBezTo>
                  <a:pt x="585" y="516"/>
                  <a:pt x="585" y="531"/>
                  <a:pt x="576" y="540"/>
                </a:cubicBezTo>
                <a:lnTo>
                  <a:pt x="576" y="540"/>
                </a:lnTo>
                <a:lnTo>
                  <a:pt x="508" y="607"/>
                </a:lnTo>
                <a:lnTo>
                  <a:pt x="508" y="607"/>
                </a:lnTo>
                <a:cubicBezTo>
                  <a:pt x="499" y="617"/>
                  <a:pt x="484" y="617"/>
                  <a:pt x="475" y="607"/>
                </a:cubicBezTo>
                <a:lnTo>
                  <a:pt x="475" y="607"/>
                </a:lnTo>
                <a:lnTo>
                  <a:pt x="327" y="458"/>
                </a:lnTo>
                <a:lnTo>
                  <a:pt x="327" y="458"/>
                </a:lnTo>
                <a:cubicBezTo>
                  <a:pt x="318" y="449"/>
                  <a:pt x="318" y="434"/>
                  <a:pt x="327" y="425"/>
                </a:cubicBezTo>
                <a:lnTo>
                  <a:pt x="327" y="425"/>
                </a:lnTo>
                <a:lnTo>
                  <a:pt x="344" y="408"/>
                </a:lnTo>
                <a:lnTo>
                  <a:pt x="315" y="379"/>
                </a:lnTo>
                <a:lnTo>
                  <a:pt x="111" y="602"/>
                </a:lnTo>
                <a:lnTo>
                  <a:pt x="111" y="602"/>
                </a:lnTo>
                <a:cubicBezTo>
                  <a:pt x="92" y="620"/>
                  <a:pt x="62" y="620"/>
                  <a:pt x="43" y="602"/>
                </a:cubicBezTo>
                <a:lnTo>
                  <a:pt x="43" y="602"/>
                </a:lnTo>
                <a:lnTo>
                  <a:pt x="27" y="585"/>
                </a:lnTo>
                <a:lnTo>
                  <a:pt x="27" y="585"/>
                </a:lnTo>
                <a:cubicBezTo>
                  <a:pt x="8" y="566"/>
                  <a:pt x="8" y="536"/>
                  <a:pt x="27" y="518"/>
                </a:cubicBezTo>
                <a:lnTo>
                  <a:pt x="27" y="518"/>
                </a:lnTo>
                <a:lnTo>
                  <a:pt x="259" y="323"/>
                </a:lnTo>
                <a:lnTo>
                  <a:pt x="105" y="168"/>
                </a:lnTo>
                <a:lnTo>
                  <a:pt x="56" y="168"/>
                </a:lnTo>
                <a:lnTo>
                  <a:pt x="0" y="77"/>
                </a:lnTo>
                <a:lnTo>
                  <a:pt x="45" y="32"/>
                </a:lnTo>
                <a:lnTo>
                  <a:pt x="138" y="89"/>
                </a:lnTo>
                <a:lnTo>
                  <a:pt x="138" y="137"/>
                </a:lnTo>
                <a:lnTo>
                  <a:pt x="294" y="293"/>
                </a:lnTo>
                <a:lnTo>
                  <a:pt x="340" y="255"/>
                </a:lnTo>
                <a:lnTo>
                  <a:pt x="340" y="255"/>
                </a:lnTo>
                <a:cubicBezTo>
                  <a:pt x="295" y="195"/>
                  <a:pt x="300" y="109"/>
                  <a:pt x="355" y="55"/>
                </a:cubicBezTo>
                <a:lnTo>
                  <a:pt x="355" y="55"/>
                </a:lnTo>
                <a:cubicBezTo>
                  <a:pt x="400" y="9"/>
                  <a:pt x="467" y="-1"/>
                  <a:pt x="523" y="21"/>
                </a:cubicBezTo>
                <a:lnTo>
                  <a:pt x="523" y="21"/>
                </a:lnTo>
                <a:lnTo>
                  <a:pt x="423" y="119"/>
                </a:lnTo>
                <a:lnTo>
                  <a:pt x="507" y="204"/>
                </a:lnTo>
                <a:lnTo>
                  <a:pt x="607" y="105"/>
                </a:lnTo>
                <a:close/>
                <a:moveTo>
                  <a:pt x="82" y="541"/>
                </a:moveTo>
                <a:cubicBezTo>
                  <a:pt x="73" y="532"/>
                  <a:pt x="58" y="532"/>
                  <a:pt x="49" y="541"/>
                </a:cubicBezTo>
                <a:lnTo>
                  <a:pt x="49" y="541"/>
                </a:lnTo>
                <a:cubicBezTo>
                  <a:pt x="39" y="551"/>
                  <a:pt x="39" y="566"/>
                  <a:pt x="49" y="575"/>
                </a:cubicBezTo>
                <a:lnTo>
                  <a:pt x="49" y="575"/>
                </a:lnTo>
                <a:cubicBezTo>
                  <a:pt x="58" y="584"/>
                  <a:pt x="73" y="584"/>
                  <a:pt x="82" y="575"/>
                </a:cubicBezTo>
                <a:lnTo>
                  <a:pt x="82" y="575"/>
                </a:lnTo>
                <a:cubicBezTo>
                  <a:pt x="92" y="566"/>
                  <a:pt x="92" y="551"/>
                  <a:pt x="82" y="541"/>
                </a:cubicBezTo>
              </a:path>
            </a:pathLst>
          </a:cu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92" name="group 92"/>
          <p:cNvGrpSpPr/>
          <p:nvPr/>
        </p:nvGrpSpPr>
        <p:grpSpPr>
          <a:xfrm rot="21600000">
            <a:off x="454963" y="684488"/>
            <a:ext cx="515575" cy="86500"/>
            <a:chExt cx="515575" cy="86500"/>
          </a:xfrm>
        </p:grpSpPr>
        <p:sp>
          <p:nvSpPr>
            <p:cNvPr id="381" name="path"/>
            <p:cNvSpPr/>
            <p:nvPr/>
          </p:nvSpPr>
          <p:spPr>
            <a:xfrm>
              <a:off x="0" y="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82" name="path"/>
            <p:cNvSpPr/>
            <p:nvPr/>
          </p:nvSpPr>
          <p:spPr>
            <a:xfrm>
              <a:off x="120085" y="657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84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83" name="path"/>
            <p:cNvSpPr/>
            <p:nvPr/>
          </p:nvSpPr>
          <p:spPr>
            <a:xfrm>
              <a:off x="234161" y="829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84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84" name="path"/>
            <p:cNvSpPr/>
            <p:nvPr/>
          </p:nvSpPr>
          <p:spPr>
            <a:xfrm>
              <a:off x="344804" y="1726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84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85" name="path"/>
            <p:cNvSpPr/>
            <p:nvPr/>
          </p:nvSpPr>
          <p:spPr>
            <a:xfrm>
              <a:off x="449981" y="1312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84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94" name="group 94"/>
          <p:cNvGrpSpPr/>
          <p:nvPr/>
        </p:nvGrpSpPr>
        <p:grpSpPr>
          <a:xfrm rot="21600000">
            <a:off x="454963" y="331168"/>
            <a:ext cx="515575" cy="86499"/>
            <a:chExt cx="515575" cy="86499"/>
          </a:xfrm>
        </p:grpSpPr>
        <p:sp>
          <p:nvSpPr>
            <p:cNvPr id="386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87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84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88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84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89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84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90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84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96" name="group 96"/>
          <p:cNvGrpSpPr/>
          <p:nvPr/>
        </p:nvGrpSpPr>
        <p:grpSpPr>
          <a:xfrm rot="21600000">
            <a:off x="454963" y="566715"/>
            <a:ext cx="515575" cy="86499"/>
            <a:chExt cx="515575" cy="86499"/>
          </a:xfrm>
        </p:grpSpPr>
        <p:sp>
          <p:nvSpPr>
            <p:cNvPr id="391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92" name="path"/>
            <p:cNvSpPr/>
            <p:nvPr/>
          </p:nvSpPr>
          <p:spPr>
            <a:xfrm>
              <a:off x="120085" y="657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84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93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84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94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84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95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84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98" name="group 98"/>
          <p:cNvGrpSpPr/>
          <p:nvPr/>
        </p:nvGrpSpPr>
        <p:grpSpPr>
          <a:xfrm rot="21600000">
            <a:off x="454963" y="448941"/>
            <a:ext cx="515575" cy="86498"/>
            <a:chExt cx="515575" cy="86498"/>
          </a:xfrm>
        </p:grpSpPr>
        <p:sp>
          <p:nvSpPr>
            <p:cNvPr id="396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84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97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84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98" name="path"/>
            <p:cNvSpPr/>
            <p:nvPr/>
          </p:nvSpPr>
          <p:spPr>
            <a:xfrm>
              <a:off x="234161" y="8290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84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99" name="path"/>
            <p:cNvSpPr/>
            <p:nvPr/>
          </p:nvSpPr>
          <p:spPr>
            <a:xfrm>
              <a:off x="344804" y="17260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84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00" name="path"/>
            <p:cNvSpPr/>
            <p:nvPr/>
          </p:nvSpPr>
          <p:spPr>
            <a:xfrm>
              <a:off x="449981" y="13127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84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01" name="rect"/>
          <p:cNvSpPr/>
          <p:nvPr/>
        </p:nvSpPr>
        <p:spPr>
          <a:xfrm>
            <a:off x="1218873" y="6340379"/>
            <a:ext cx="4632960" cy="6285"/>
          </a:xfrm>
          <a:prstGeom prst="rect">
            <a:avLst/>
          </a:prstGeom>
          <a:solidFill>
            <a:srgbClr val="0A0237">
              <a:alpha val="6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02" name="rect"/>
          <p:cNvSpPr/>
          <p:nvPr/>
        </p:nvSpPr>
        <p:spPr>
          <a:xfrm>
            <a:off x="6589460" y="6340379"/>
            <a:ext cx="4632959" cy="6285"/>
          </a:xfrm>
          <a:prstGeom prst="rect">
            <a:avLst/>
          </a:prstGeom>
          <a:solidFill>
            <a:srgbClr val="0A0237">
              <a:alpha val="6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03" name="path"/>
          <p:cNvSpPr/>
          <p:nvPr/>
        </p:nvSpPr>
        <p:spPr>
          <a:xfrm flipH="1">
            <a:off x="6220647" y="2346968"/>
            <a:ext cx="0" cy="3305392"/>
          </a:xfrm>
          <a:custGeom>
            <a:rect l="0" t="0" r="0" b="0"/>
            <a:pathLst>
              <a:path h="5205">
                <a:moveTo>
                  <a:pt x="0" y="5205"/>
                </a:moveTo>
                <a:lnTo>
                  <a:pt x="0" y="0"/>
                </a:lnTo>
              </a:path>
            </a:pathLst>
          </a:custGeom>
          <a:solidFill>
            <a:srgbClr val="0084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04" name="path"/>
          <p:cNvSpPr/>
          <p:nvPr/>
        </p:nvSpPr>
        <p:spPr>
          <a:xfrm>
            <a:off x="4684479" y="3999665"/>
            <a:ext cx="3072334" cy="0"/>
          </a:xfrm>
          <a:custGeom>
            <a:rect l="0" t="0" r="0" b="0"/>
            <a:pathLst>
              <a:path w="4838">
                <a:moveTo>
                  <a:pt x="0" y="0"/>
                </a:moveTo>
                <a:lnTo>
                  <a:pt x="4838" y="0"/>
                </a:lnTo>
              </a:path>
            </a:pathLst>
          </a:custGeom>
          <a:solidFill>
            <a:srgbClr val="0084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https://d.book118.com/346204041124010102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112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2024-09-27T09:35:54.592</cp:lastPrinted>
  <dcterms:created xsi:type="dcterms:W3CDTF">2024-09-27T01:35:54Z</dcterms:created>
  <dcterms:modified xsi:type="dcterms:W3CDTF">2024-09-27T01:35:56Z</dcterms:modified>
</cp:coreProperties>
</file>