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9" r:id="rId2"/>
    <p:sldMasterId id="2147483681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2" r:id="rId32"/>
  </p:sldIdLst>
  <p:sldSz cx="12190095" cy="685927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tags" Target="tags/tag3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C2A4E5-1C67-4A95-8E4F-A9709C4E5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F5FC3-0483-4707-B5D9-82B1A20D3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30157-4279-4E01-98B0-9CD2F903A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AA55B9-EC80-4565-B9EA-E8CEE1E2A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3B3C64-AA12-4DA8-A205-E86038E16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2D0388-D64D-4208-A62D-3E4AB4640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95078D-B22E-491C-A023-09E2C4874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B226B1-06CE-4ADC-B286-5F0826855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94307F-B181-4C41-9D62-E7F314FD8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C03E8-83F3-4606-B87E-2B1E34D96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FA883-B1E2-4B14-B5BB-CFAA13F9E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693" y="2130819"/>
            <a:ext cx="7771185" cy="14702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385" y="3886919"/>
            <a:ext cx="6399800" cy="175292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00" y="4407716"/>
            <a:ext cx="7771185" cy="1362327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200" y="2907251"/>
            <a:ext cx="7771185" cy="150046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2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28" y="1600496"/>
            <a:ext cx="4037969" cy="45268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7474" y="1600496"/>
            <a:ext cx="4037969" cy="45268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28" y="1535397"/>
            <a:ext cx="4039557" cy="6398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9" indent="0">
              <a:buNone/>
              <a:defRPr sz="2000" b="1"/>
            </a:lvl2pPr>
            <a:lvl3pPr marL="914257" indent="0">
              <a:buNone/>
              <a:defRPr sz="1800" b="1"/>
            </a:lvl3pPr>
            <a:lvl4pPr marL="1371386" indent="0">
              <a:buNone/>
              <a:defRPr sz="1600" b="1"/>
            </a:lvl4pPr>
            <a:lvl5pPr marL="1828514" indent="0">
              <a:buNone/>
              <a:defRPr sz="1600" b="1"/>
            </a:lvl5pPr>
            <a:lvl6pPr marL="2285643" indent="0">
              <a:buNone/>
              <a:defRPr sz="1600" b="1"/>
            </a:lvl6pPr>
            <a:lvl7pPr marL="2742771" indent="0">
              <a:buNone/>
              <a:defRPr sz="1600" b="1"/>
            </a:lvl7pPr>
            <a:lvl8pPr marL="3199900" indent="0">
              <a:buNone/>
              <a:defRPr sz="1600" b="1"/>
            </a:lvl8pPr>
            <a:lvl9pPr marL="365702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28" y="2175277"/>
            <a:ext cx="4039557" cy="395201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299" y="1535397"/>
            <a:ext cx="4041143" cy="6398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9" indent="0">
              <a:buNone/>
              <a:defRPr sz="2000" b="1"/>
            </a:lvl2pPr>
            <a:lvl3pPr marL="914257" indent="0">
              <a:buNone/>
              <a:defRPr sz="1800" b="1"/>
            </a:lvl3pPr>
            <a:lvl4pPr marL="1371386" indent="0">
              <a:buNone/>
              <a:defRPr sz="1600" b="1"/>
            </a:lvl4pPr>
            <a:lvl5pPr marL="1828514" indent="0">
              <a:buNone/>
              <a:defRPr sz="1600" b="1"/>
            </a:lvl5pPr>
            <a:lvl6pPr marL="2285643" indent="0">
              <a:buNone/>
              <a:defRPr sz="1600" b="1"/>
            </a:lvl6pPr>
            <a:lvl7pPr marL="2742771" indent="0">
              <a:buNone/>
              <a:defRPr sz="1600" b="1"/>
            </a:lvl7pPr>
            <a:lvl8pPr marL="3199900" indent="0">
              <a:buNone/>
              <a:defRPr sz="1600" b="1"/>
            </a:lvl8pPr>
            <a:lvl9pPr marL="365702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299" y="2175277"/>
            <a:ext cx="4041143" cy="395201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29" y="273101"/>
            <a:ext cx="3007843" cy="116226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491" y="273101"/>
            <a:ext cx="5110951" cy="58541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29" y="1435365"/>
            <a:ext cx="3007843" cy="4691931"/>
          </a:xfrm>
        </p:spPr>
        <p:txBody>
          <a:bodyPr/>
          <a:lstStyle>
            <a:lvl1pPr marL="0" indent="0">
              <a:buNone/>
              <a:defRPr sz="1400"/>
            </a:lvl1pPr>
            <a:lvl2pPr marL="457129" indent="0">
              <a:buNone/>
              <a:defRPr sz="1200"/>
            </a:lvl2pPr>
            <a:lvl3pPr marL="914257" indent="0">
              <a:buNone/>
              <a:defRPr sz="1000"/>
            </a:lvl3pPr>
            <a:lvl4pPr marL="1371386" indent="0">
              <a:buNone/>
              <a:defRPr sz="900"/>
            </a:lvl4pPr>
            <a:lvl5pPr marL="1828514" indent="0">
              <a:buNone/>
              <a:defRPr sz="900"/>
            </a:lvl5pPr>
            <a:lvl6pPr marL="2285643" indent="0">
              <a:buNone/>
              <a:defRPr sz="900"/>
            </a:lvl6pPr>
            <a:lvl7pPr marL="2742771" indent="0">
              <a:buNone/>
              <a:defRPr sz="900"/>
            </a:lvl7pPr>
            <a:lvl8pPr marL="3199900" indent="0">
              <a:buNone/>
              <a:defRPr sz="900"/>
            </a:lvl8pPr>
            <a:lvl9pPr marL="365702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008" y="4801489"/>
            <a:ext cx="5485543" cy="5668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008" y="612889"/>
            <a:ext cx="5485543" cy="4115562"/>
          </a:xfrm>
        </p:spPr>
        <p:txBody>
          <a:bodyPr/>
          <a:lstStyle>
            <a:lvl1pPr marL="0" indent="0">
              <a:buNone/>
              <a:defRPr sz="3200"/>
            </a:lvl1pPr>
            <a:lvl2pPr marL="457129" indent="0">
              <a:buNone/>
              <a:defRPr sz="2800"/>
            </a:lvl2pPr>
            <a:lvl3pPr marL="914257" indent="0">
              <a:buNone/>
              <a:defRPr sz="2400"/>
            </a:lvl3pPr>
            <a:lvl4pPr marL="1371386" indent="0">
              <a:buNone/>
              <a:defRPr sz="2000"/>
            </a:lvl4pPr>
            <a:lvl5pPr marL="1828514" indent="0">
              <a:buNone/>
              <a:defRPr sz="2000"/>
            </a:lvl5pPr>
            <a:lvl6pPr marL="2285643" indent="0">
              <a:buNone/>
              <a:defRPr sz="2000"/>
            </a:lvl6pPr>
            <a:lvl7pPr marL="2742771" indent="0">
              <a:buNone/>
              <a:defRPr sz="2000"/>
            </a:lvl7pPr>
            <a:lvl8pPr marL="3199900" indent="0">
              <a:buNone/>
              <a:defRPr sz="2000"/>
            </a:lvl8pPr>
            <a:lvl9pPr marL="365702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008" y="5368332"/>
            <a:ext cx="5485543" cy="805011"/>
          </a:xfrm>
        </p:spPr>
        <p:txBody>
          <a:bodyPr/>
          <a:lstStyle>
            <a:lvl1pPr marL="0" indent="0">
              <a:buNone/>
              <a:defRPr sz="1400"/>
            </a:lvl1pPr>
            <a:lvl2pPr marL="457129" indent="0">
              <a:buNone/>
              <a:defRPr sz="1200"/>
            </a:lvl2pPr>
            <a:lvl3pPr marL="914257" indent="0">
              <a:buNone/>
              <a:defRPr sz="1000"/>
            </a:lvl3pPr>
            <a:lvl4pPr marL="1371386" indent="0">
              <a:buNone/>
              <a:defRPr sz="900"/>
            </a:lvl4pPr>
            <a:lvl5pPr marL="1828514" indent="0">
              <a:buNone/>
              <a:defRPr sz="900"/>
            </a:lvl5pPr>
            <a:lvl6pPr marL="2285643" indent="0">
              <a:buNone/>
              <a:defRPr sz="900"/>
            </a:lvl6pPr>
            <a:lvl7pPr marL="2742771" indent="0">
              <a:buNone/>
              <a:defRPr sz="900"/>
            </a:lvl7pPr>
            <a:lvl8pPr marL="3199900" indent="0">
              <a:buNone/>
              <a:defRPr sz="900"/>
            </a:lvl8pPr>
            <a:lvl9pPr marL="365702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64" y="274689"/>
            <a:ext cx="2057079" cy="58526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28" y="274689"/>
            <a:ext cx="6018859" cy="58526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slideLayout" Target="../slideLayouts/slideLayout22.xml" /><Relationship Id="rId11" Type="http://schemas.openxmlformats.org/officeDocument/2006/relationships/slideLayout" Target="../slideLayouts/slideLayout23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14.xml" /><Relationship Id="rId3" Type="http://schemas.openxmlformats.org/officeDocument/2006/relationships/slideLayout" Target="../slideLayouts/slideLayout15.xml" /><Relationship Id="rId4" Type="http://schemas.openxmlformats.org/officeDocument/2006/relationships/slideLayout" Target="../slideLayouts/slideLayout16.xml" /><Relationship Id="rId5" Type="http://schemas.openxmlformats.org/officeDocument/2006/relationships/slideLayout" Target="../slideLayouts/slideLayout17.xml" /><Relationship Id="rId6" Type="http://schemas.openxmlformats.org/officeDocument/2006/relationships/slideLayout" Target="../slideLayouts/slideLayout18.xml" /><Relationship Id="rId7" Type="http://schemas.openxmlformats.org/officeDocument/2006/relationships/slideLayout" Target="../slideLayouts/slideLayout19.xml" /><Relationship Id="rId8" Type="http://schemas.openxmlformats.org/officeDocument/2006/relationships/slideLayout" Target="../slideLayouts/slideLayout20.xml" /><Relationship Id="rId9" Type="http://schemas.openxmlformats.org/officeDocument/2006/relationships/slideLayout" Target="../slideLayouts/slideLayout2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zh-CN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29" y="274689"/>
            <a:ext cx="8228314" cy="1143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29" y="1600496"/>
            <a:ext cx="8228314" cy="452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128" y="6357527"/>
            <a:ext cx="2133266" cy="3651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25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3712" y="6357527"/>
            <a:ext cx="2895148" cy="3651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25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2176" y="6357527"/>
            <a:ext cx="2133266" cy="3651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25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/>
  <p:timing/>
  <p:txStyles>
    <p:titleStyle>
      <a:lvl1pPr algn="ctr" defTabSz="914257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46" indent="-342846" algn="l" defTabSz="91425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34" indent="-285705" algn="l" defTabSz="91425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21" indent="-228564" algn="l" defTabSz="91425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50" indent="-228564" algn="l" defTabSz="91425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79" indent="-228564" algn="l" defTabSz="91425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07" indent="-228564" algn="l" defTabSz="91425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35" indent="-228564" algn="l" defTabSz="91425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64" indent="-228564" algn="l" defTabSz="91425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93" indent="-228564" algn="l" defTabSz="91425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9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7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6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4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3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1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0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28" algn="l" defTabSz="9142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7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jpeg" /><Relationship Id="rId3" Type="http://schemas.openxmlformats.org/officeDocument/2006/relationships/tags" Target="../tags/tag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9.jpeg" /><Relationship Id="rId3" Type="http://schemas.openxmlformats.org/officeDocument/2006/relationships/tags" Target="../tags/tag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22202523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403167" y="1858759"/>
            <a:ext cx="7378808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800" b="1" spc="-15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一幅难忘的画</a:t>
            </a:r>
            <a:endParaRPr lang="zh-CN" altLang="en-US" sz="6800" b="1" spc="-150">
              <a:solidFill>
                <a:srgbClr val="78926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257800" y="3602475"/>
            <a:ext cx="58293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482114" y="3908855"/>
            <a:ext cx="1638302" cy="341471"/>
          </a:xfrm>
          <a:prstGeom prst="rect">
            <a:avLst/>
          </a:prstGeom>
          <a:solidFill>
            <a:srgbClr val="78926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3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教师：love</a:t>
            </a:r>
            <a:endParaRPr lang="en-US" altLang="zh-CN" sz="1400" spc="3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4720939" y="2966454"/>
            <a:ext cx="68904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西师大版四年级语文课件模板</a:t>
            </a:r>
            <a:r>
              <a:rPr lang="en-US" altLang="zh-CN" sz="2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小学</a:t>
            </a:r>
            <a:endParaRPr lang="zh-CN" altLang="en-US" sz="2600">
              <a:solidFill>
                <a:srgbClr val="78926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1000" p14:dur="9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6" presetClass="entr" presetSubtype="37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4" presetClass="entr" presetSubtype="10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6707847" y="1476756"/>
            <a:ext cx="3400164" cy="3144404"/>
            <a:chOff x="5125790" y="1723498"/>
            <a:chExt cx="3400164" cy="3144404"/>
          </a:xfrm>
        </p:grpSpPr>
        <p:sp>
          <p:nvSpPr>
            <p:cNvPr id="49" name="TextBox 105"/>
            <p:cNvSpPr txBox="1">
              <a:spLocks noChangeArrowheads="1"/>
            </p:cNvSpPr>
            <p:nvPr/>
          </p:nvSpPr>
          <p:spPr bwMode="auto">
            <a:xfrm>
              <a:off x="5892687" y="1723498"/>
              <a:ext cx="2596133" cy="438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400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字词学习</a:t>
              </a:r>
              <a:endParaRPr lang="zh-CN" altLang="en-US" sz="24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0" name="TextBox 106"/>
            <p:cNvSpPr txBox="1">
              <a:spLocks noChangeArrowheads="1"/>
            </p:cNvSpPr>
            <p:nvPr/>
          </p:nvSpPr>
          <p:spPr bwMode="auto">
            <a:xfrm>
              <a:off x="5125790" y="1724418"/>
              <a:ext cx="738664" cy="5001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2800" spc="30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01</a:t>
              </a:r>
              <a:endParaRPr lang="zh-CN" altLang="en-US" sz="28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1" name="TextBox 108"/>
            <p:cNvSpPr txBox="1">
              <a:spLocks noChangeArrowheads="1"/>
            </p:cNvSpPr>
            <p:nvPr/>
          </p:nvSpPr>
          <p:spPr bwMode="auto">
            <a:xfrm>
              <a:off x="5866751" y="2615082"/>
              <a:ext cx="2659203" cy="438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400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主要内容</a:t>
              </a:r>
              <a:endParaRPr lang="zh-CN" altLang="en-US" sz="24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2" name="TextBox 109"/>
            <p:cNvSpPr txBox="1">
              <a:spLocks noChangeArrowheads="1"/>
            </p:cNvSpPr>
            <p:nvPr/>
          </p:nvSpPr>
          <p:spPr bwMode="auto">
            <a:xfrm>
              <a:off x="5125790" y="2600899"/>
              <a:ext cx="768972" cy="5001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2800" spc="30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02</a:t>
              </a:r>
              <a:endParaRPr lang="zh-CN" altLang="en-US" sz="28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3" name="TextBox 115"/>
            <p:cNvSpPr txBox="1">
              <a:spLocks noChangeArrowheads="1"/>
            </p:cNvSpPr>
            <p:nvPr/>
          </p:nvSpPr>
          <p:spPr bwMode="auto">
            <a:xfrm>
              <a:off x="5892688" y="3491474"/>
              <a:ext cx="2627198" cy="438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400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课堂练习</a:t>
              </a:r>
              <a:endParaRPr lang="zh-CN" altLang="en-US" sz="24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4" name="TextBox 116"/>
            <p:cNvSpPr txBox="1">
              <a:spLocks noChangeArrowheads="1"/>
            </p:cNvSpPr>
            <p:nvPr/>
          </p:nvSpPr>
          <p:spPr bwMode="auto">
            <a:xfrm>
              <a:off x="5125790" y="3483988"/>
              <a:ext cx="738659" cy="5001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2800" spc="30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03</a:t>
              </a:r>
              <a:endParaRPr lang="zh-CN" altLang="en-US" sz="28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5" name="TextBox 117"/>
            <p:cNvSpPr txBox="1">
              <a:spLocks noChangeArrowheads="1"/>
            </p:cNvSpPr>
            <p:nvPr/>
          </p:nvSpPr>
          <p:spPr bwMode="auto">
            <a:xfrm>
              <a:off x="5892688" y="4364419"/>
              <a:ext cx="2627198" cy="438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400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课后作业</a:t>
              </a:r>
              <a:endParaRPr lang="zh-CN" altLang="en-US" sz="24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6" name="TextBox 118"/>
            <p:cNvSpPr txBox="1">
              <a:spLocks noChangeArrowheads="1"/>
            </p:cNvSpPr>
            <p:nvPr/>
          </p:nvSpPr>
          <p:spPr bwMode="auto">
            <a:xfrm>
              <a:off x="5125790" y="4367783"/>
              <a:ext cx="768972" cy="5001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62" tIns="34281" rIns="68562" bIns="34281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2800" spc="30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04</a:t>
              </a:r>
              <a:endParaRPr lang="zh-CN" altLang="en-US" sz="2800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 flipH="1">
              <a:off x="5796943" y="1810471"/>
              <a:ext cx="0" cy="3032841"/>
            </a:xfrm>
            <a:prstGeom prst="line">
              <a:avLst/>
            </a:prstGeom>
            <a:ln>
              <a:solidFill>
                <a:srgbClr val="7892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 rot="5400000">
            <a:off x="4779927" y="2674106"/>
            <a:ext cx="2639731" cy="738664"/>
            <a:chOff x="3455455" y="3614240"/>
            <a:chExt cx="3017075" cy="738664"/>
          </a:xfrm>
        </p:grpSpPr>
        <p:sp>
          <p:nvSpPr>
            <p:cNvPr id="59" name="椭圆 58"/>
            <p:cNvSpPr/>
            <p:nvPr/>
          </p:nvSpPr>
          <p:spPr>
            <a:xfrm>
              <a:off x="3455455" y="3832838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 rot="16200000">
              <a:off x="4603330" y="2974405"/>
              <a:ext cx="738664" cy="2018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 spc="60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主目录</a:t>
              </a:r>
              <a:endParaRPr lang="en-US" altLang="zh-CN" sz="3600" b="1" spc="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6110123" y="3832837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703204" y="1875984"/>
            <a:ext cx="2639731" cy="738664"/>
            <a:chOff x="3455455" y="3600988"/>
            <a:chExt cx="3017075" cy="738664"/>
          </a:xfrm>
        </p:grpSpPr>
        <p:sp>
          <p:nvSpPr>
            <p:cNvPr id="13" name="椭圆 12"/>
            <p:cNvSpPr/>
            <p:nvPr/>
          </p:nvSpPr>
          <p:spPr>
            <a:xfrm>
              <a:off x="3455455" y="3832838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rot="16200000">
              <a:off x="4618477" y="2961153"/>
              <a:ext cx="738664" cy="2018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 spc="60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第一章</a:t>
              </a:r>
              <a:endParaRPr lang="en-US" altLang="zh-CN" sz="3600" b="1" spc="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110123" y="3832837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36674" y="2776134"/>
            <a:ext cx="3946667" cy="1247540"/>
            <a:chOff x="5614665" y="2863952"/>
            <a:chExt cx="3946667" cy="1247540"/>
          </a:xfrm>
        </p:grpSpPr>
        <p:sp>
          <p:nvSpPr>
            <p:cNvPr id="18" name="矩形 17"/>
            <p:cNvSpPr/>
            <p:nvPr/>
          </p:nvSpPr>
          <p:spPr>
            <a:xfrm>
              <a:off x="5680172" y="2863952"/>
              <a:ext cx="3712158" cy="646331"/>
            </a:xfrm>
            <a:prstGeom prst="rect">
              <a:avLst/>
            </a:prstGeom>
            <a:solidFill>
              <a:srgbClr val="78926C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zh-CN" altLang="en-US" sz="3600" spc="30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字词学习</a:t>
              </a:r>
              <a:endParaRPr kumimoji="1" lang="zh-CN" altLang="en-US" sz="3600" spc="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614665" y="3539028"/>
              <a:ext cx="3946667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字词学习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pic>
        <p:nvPicPr>
          <p:cNvPr id="5" name="图片 23563" descr="$3PZ_0SW(_9YUCI36AAMZDH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78926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1781" y="1563937"/>
            <a:ext cx="6546850" cy="445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703204" y="1875984"/>
            <a:ext cx="2639731" cy="738664"/>
            <a:chOff x="3455455" y="3600988"/>
            <a:chExt cx="3017075" cy="738664"/>
          </a:xfrm>
        </p:grpSpPr>
        <p:sp>
          <p:nvSpPr>
            <p:cNvPr id="13" name="椭圆 12"/>
            <p:cNvSpPr/>
            <p:nvPr/>
          </p:nvSpPr>
          <p:spPr>
            <a:xfrm>
              <a:off x="3455455" y="3832838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rot="16200000">
              <a:off x="4618477" y="2961153"/>
              <a:ext cx="738664" cy="2018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 spc="6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第二章</a:t>
              </a:r>
              <a:endParaRPr lang="en-US" altLang="zh-CN" sz="3600" b="1" spc="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110123" y="3832837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36674" y="2776134"/>
            <a:ext cx="3946667" cy="1247540"/>
            <a:chOff x="5614665" y="2863952"/>
            <a:chExt cx="3946667" cy="1247540"/>
          </a:xfrm>
        </p:grpSpPr>
        <p:sp>
          <p:nvSpPr>
            <p:cNvPr id="18" name="矩形 17"/>
            <p:cNvSpPr/>
            <p:nvPr/>
          </p:nvSpPr>
          <p:spPr>
            <a:xfrm>
              <a:off x="5680172" y="2863952"/>
              <a:ext cx="3712158" cy="646331"/>
            </a:xfrm>
            <a:prstGeom prst="rect">
              <a:avLst/>
            </a:prstGeom>
            <a:solidFill>
              <a:srgbClr val="78926C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zh-CN" altLang="en-US" sz="3600" spc="30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主要内容</a:t>
              </a:r>
              <a:endParaRPr kumimoji="1" lang="zh-CN" altLang="en-US" sz="3600" spc="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614665" y="3539028"/>
              <a:ext cx="3946667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pic>
        <p:nvPicPr>
          <p:cNvPr id="5" name="图片 31747" descr="%I(6D0B54%}45CF](_`4F`H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78926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9875" y="1410193"/>
            <a:ext cx="6572250" cy="479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pic>
        <p:nvPicPr>
          <p:cNvPr id="5" name="图片 18439" descr="未命名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3712" y="1562099"/>
            <a:ext cx="5552949" cy="418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33450" y="2836559"/>
            <a:ext cx="340783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500" b="1">
                <a:solidFill>
                  <a:srgbClr val="78926C"/>
                </a:solidFill>
                <a:latin typeface="宋体" panose="02010600030101010101" pitchFamily="2" charset="-122"/>
              </a:rPr>
              <a:t>同学们</a:t>
            </a:r>
            <a:r>
              <a:rPr lang="en-US" altLang="zh-CN" sz="2500" b="1">
                <a:solidFill>
                  <a:srgbClr val="78926C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500" b="1">
                <a:solidFill>
                  <a:srgbClr val="78926C"/>
                </a:solidFill>
                <a:latin typeface="宋体" panose="02010600030101010101" pitchFamily="2" charset="-122"/>
              </a:rPr>
              <a:t>你们看这幅画，文中那一个段落描述了这幅画的内容</a:t>
            </a:r>
            <a:r>
              <a:rPr lang="en-US" altLang="zh-CN" sz="2500" b="1">
                <a:solidFill>
                  <a:srgbClr val="78926C"/>
                </a:solidFill>
                <a:latin typeface="宋体" panose="02010600030101010101" pitchFamily="2" charset="-122"/>
              </a:rPr>
              <a:t>?</a:t>
            </a:r>
            <a:r>
              <a:rPr lang="zh-CN" altLang="en-US" sz="2500" b="1">
                <a:solidFill>
                  <a:srgbClr val="78926C"/>
                </a:solidFill>
                <a:latin typeface="宋体" panose="02010600030101010101" pitchFamily="2" charset="-122"/>
              </a:rPr>
              <a:t>请找出来读一读。</a:t>
            </a:r>
            <a:r>
              <a:rPr lang="zh-CN" altLang="en-US" sz="2500">
                <a:solidFill>
                  <a:srgbClr val="78926C"/>
                </a:solidFill>
                <a:latin typeface="宋体" panose="02010600030101010101" pitchFamily="2" charset="-122"/>
              </a:rPr>
              <a:t> </a:t>
            </a:r>
            <a:endParaRPr lang="zh-CN" altLang="en-US" sz="2500">
              <a:solidFill>
                <a:srgbClr val="78926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pic>
        <p:nvPicPr>
          <p:cNvPr id="5" name="图片 25601" descr="未命名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3857" y="2327087"/>
            <a:ext cx="4776812" cy="359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云形标注 25602"/>
          <p:cNvSpPr>
            <a:spLocks noChangeArrowheads="1"/>
          </p:cNvSpPr>
          <p:nvPr/>
        </p:nvSpPr>
        <p:spPr bwMode="auto">
          <a:xfrm>
            <a:off x="3284539" y="1157537"/>
            <a:ext cx="4754562" cy="2160954"/>
          </a:xfrm>
          <a:prstGeom prst="cloudCallout">
            <a:avLst>
              <a:gd name="adj1" fmla="val -57366"/>
              <a:gd name="adj2" fmla="val 49477"/>
            </a:avLst>
          </a:prstGeom>
          <a:noFill/>
          <a:ln w="9525">
            <a:solidFill>
              <a:srgbClr val="78926C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78926C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08990" y="1530658"/>
            <a:ext cx="3939611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500" b="1">
                <a:solidFill>
                  <a:srgbClr val="78926C"/>
                </a:solidFill>
              </a:rPr>
              <a:t>这么一幅简单的画，为什么会放在“我”的习作的首页</a:t>
            </a:r>
            <a:r>
              <a:rPr lang="en-US" altLang="zh-CN" sz="2500" b="1">
                <a:solidFill>
                  <a:srgbClr val="78926C"/>
                </a:solidFill>
              </a:rPr>
              <a:t>,</a:t>
            </a:r>
            <a:r>
              <a:rPr lang="zh-CN" altLang="en-US" sz="2500" b="1">
                <a:solidFill>
                  <a:srgbClr val="78926C"/>
                </a:solidFill>
              </a:rPr>
              <a:t>让我久久难忘呢</a:t>
            </a:r>
            <a:r>
              <a:rPr lang="en-US" altLang="zh-CN" sz="2500" b="1">
                <a:solidFill>
                  <a:srgbClr val="78926C"/>
                </a:solidFill>
              </a:rPr>
              <a:t>? </a:t>
            </a:r>
            <a:endParaRPr lang="en-US" altLang="zh-CN" sz="2500" b="1">
              <a:solidFill>
                <a:srgbClr val="78926C"/>
              </a:solidFill>
            </a:endParaRPr>
          </a:p>
        </p:txBody>
      </p:sp>
      <p:pic>
        <p:nvPicPr>
          <p:cNvPr id="9" name="图片 8" descr="复件 小女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8827" y="2777153"/>
            <a:ext cx="1622886" cy="270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032000" y="1271538"/>
            <a:ext cx="8458200" cy="46634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赏析“美丽的风景”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）我和妈妈来到了一个山明水秀的地方写生。请同学们用笔勾画出描写“美丽风景”的句子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我们一起来欣赏一下这美丽的景象吧</a:t>
            </a:r>
            <a:r>
              <a:rPr lang="en-US" altLang="zh-CN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）利用教学挂love帮助学生理解“连绵”、“清澈”、“粼粼”等词语的意思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）小组讨论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相互交流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）自由品读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并想象画面。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41450" y="1460818"/>
            <a:ext cx="9309100" cy="39395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感悟“老大爷美好的心灵”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）我正要画小木船时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它却划走了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当时我的心情怎样</a:t>
            </a:r>
            <a:r>
              <a:rPr lang="en-US" altLang="zh-CN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）当我懊恼时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出现了什么奇迹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我的心情又是怎样的</a:t>
            </a:r>
            <a:r>
              <a:rPr lang="en-US" altLang="zh-CN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）从小木船的变化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可以看出老大爷是个怎样的人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小组共同讨论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找出有关的句子体会。从“水波散开”、“准确无误”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看出老大爷技艺高超。从“居然划回来了”、“别急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我等着”、“划着小木船走了”可以看出老大爷真诚善良的心灵。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02690" y="1377434"/>
            <a:ext cx="4616970" cy="4770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感悟“老大爷美好的心灵”。</a:t>
            </a:r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93900" y="2435136"/>
            <a:ext cx="8775700" cy="24006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）当画画完时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我的心情又是怎样的</a:t>
            </a:r>
            <a:r>
              <a:rPr lang="en-US" altLang="zh-CN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）这时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妈妈是怎么说的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勾画出有关的句子自由读一读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）小组共同讨论妈妈的话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:“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风景是美啊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可最美的还不是风景。”那最美的是什么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502038" y="2825234"/>
            <a:ext cx="8696611" cy="4770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同学们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现在知道作者为什么喜爱这幅画了吗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生自由回答。</a:t>
            </a:r>
            <a:endParaRPr lang="zh-CN" altLang="en-US" sz="2500">
              <a:solidFill>
                <a:srgbClr val="78926C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主要内容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387600" y="2230259"/>
            <a:ext cx="8051800" cy="24006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总结：一件事能给人带来莫大的帮助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一个举动会让人感动不已。一位素不相识的老大爷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为了满足“我”的心愿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主动把船划回来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静静地等我画画到天黑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然后又默默地把船划走了。“我”不能忘记老大爷带给“我”的幸福和喜悦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是他美好的心灵点缀了山明水秀的风景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让人心明眼亮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豁然开朗。</a:t>
            </a:r>
            <a:endParaRPr lang="zh-CN" altLang="en-US" sz="2500">
              <a:solidFill>
                <a:srgbClr val="78926C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703204" y="1875984"/>
            <a:ext cx="2639731" cy="738664"/>
            <a:chOff x="3455455" y="3600988"/>
            <a:chExt cx="3017075" cy="738664"/>
          </a:xfrm>
        </p:grpSpPr>
        <p:sp>
          <p:nvSpPr>
            <p:cNvPr id="13" name="椭圆 12"/>
            <p:cNvSpPr/>
            <p:nvPr/>
          </p:nvSpPr>
          <p:spPr>
            <a:xfrm>
              <a:off x="3455455" y="3832838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rot="16200000">
              <a:off x="4618477" y="2961153"/>
              <a:ext cx="738664" cy="2018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 spc="6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第三章</a:t>
              </a:r>
              <a:endParaRPr lang="en-US" altLang="zh-CN" sz="3600" b="1" spc="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110123" y="3832837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36674" y="2776134"/>
            <a:ext cx="3946667" cy="1247540"/>
            <a:chOff x="5614665" y="2863952"/>
            <a:chExt cx="3946667" cy="1247540"/>
          </a:xfrm>
        </p:grpSpPr>
        <p:sp>
          <p:nvSpPr>
            <p:cNvPr id="18" name="矩形 17"/>
            <p:cNvSpPr/>
            <p:nvPr/>
          </p:nvSpPr>
          <p:spPr>
            <a:xfrm>
              <a:off x="5680172" y="2863952"/>
              <a:ext cx="3712158" cy="646331"/>
            </a:xfrm>
            <a:prstGeom prst="rect">
              <a:avLst/>
            </a:prstGeom>
            <a:solidFill>
              <a:srgbClr val="78926C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zh-CN" altLang="en-US" sz="3600" spc="30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课堂练习</a:t>
              </a:r>
              <a:endParaRPr kumimoji="1" lang="zh-CN" altLang="en-US" sz="3600" spc="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614665" y="3539028"/>
              <a:ext cx="3946667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课堂练习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3" name="左大括号 2"/>
          <p:cNvSpPr/>
          <p:nvPr/>
        </p:nvSpPr>
        <p:spPr>
          <a:xfrm>
            <a:off x="2006600" y="1841500"/>
            <a:ext cx="155448" cy="914400"/>
          </a:xfrm>
          <a:prstGeom prst="leftBrac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273300" y="1720671"/>
            <a:ext cx="6092825" cy="1200329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</a:t>
            </a:r>
            <a:endParaRPr lang="en-US" altLang="zh-CN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endParaRPr lang="en-US" altLang="zh-CN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泊</a:t>
            </a:r>
            <a:endParaRPr lang="zh-CN" altLang="en-US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667000" y="2147888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667000" y="2908300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左大括号 13"/>
          <p:cNvSpPr/>
          <p:nvPr/>
        </p:nvSpPr>
        <p:spPr>
          <a:xfrm>
            <a:off x="5311838" y="1841500"/>
            <a:ext cx="155448" cy="914400"/>
          </a:xfrm>
          <a:prstGeom prst="leftBrac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972238" y="2147888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972238" y="2908300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559521" y="1720671"/>
            <a:ext cx="6092825" cy="120032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 </a:t>
            </a:r>
            <a:endParaRPr lang="en-US" altLang="zh-CN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幅</a:t>
            </a:r>
            <a:endParaRPr lang="zh-CN" altLang="en-US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左大括号 16"/>
          <p:cNvSpPr/>
          <p:nvPr/>
        </p:nvSpPr>
        <p:spPr>
          <a:xfrm>
            <a:off x="2663904" y="4165600"/>
            <a:ext cx="155448" cy="914400"/>
          </a:xfrm>
          <a:prstGeom prst="leftBrac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324304" y="4471988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324304" y="5232400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左大括号 19"/>
          <p:cNvSpPr/>
          <p:nvPr/>
        </p:nvSpPr>
        <p:spPr>
          <a:xfrm>
            <a:off x="6311901" y="4165600"/>
            <a:ext cx="155448" cy="914400"/>
          </a:xfrm>
          <a:prstGeom prst="leftBrac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6972301" y="4471988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972301" y="5232400"/>
            <a:ext cx="1066800" cy="0"/>
          </a:xfrm>
          <a:prstGeom prst="line">
            <a:avLst/>
          </a:prstGeom>
          <a:ln>
            <a:solidFill>
              <a:srgbClr val="7892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925825" y="4032071"/>
            <a:ext cx="6092825" cy="120032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厉 </a:t>
            </a:r>
            <a:endParaRPr lang="en-US" altLang="zh-CN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 </a:t>
            </a:r>
            <a:endParaRPr lang="zh-CN" altLang="en-US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05638" y="4032071"/>
            <a:ext cx="6092825" cy="120032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 </a:t>
            </a:r>
            <a:endParaRPr lang="en-US" altLang="zh-CN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筒</a:t>
            </a:r>
            <a:endParaRPr lang="zh-CN" altLang="en-US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  <p:cond evt="onBegin" delay="0">
                          <p:tn val="59"/>
                        </p:cond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  <p:cond evt="onBegin" delay="0">
                          <p:tn val="64"/>
                        </p:cond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/>
      <p:bldP spid="9" grpId="0"/>
      <p:bldP spid="17" grpId="0"/>
      <p:bldP spid="20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课堂练习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193800" y="1157537"/>
            <a:ext cx="10287000" cy="509370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阅读短文，然后按要求做。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幅难忘的画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我从小就喜欢画画。一次，妈妈领我到一个山清水秀的地方去写生。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“妈妈，你看呀，这儿的河水多美，还有小船！”我望着远处连绵的群山、身旁清澈的河水、粼粼的水波上停泊着的一只小木船，立刻高兴地画起来。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可是，我正要画那只小木船时，一阵水波散开，小木船划走了。真倒霉！人家好不容易画好了群山、河水，现在缺了只船，这画就不好看了，这怎么办？我气得真想把画夹子摔了。这时，奇迹发生了，船居然划回来了。夕阳下的船夫似乎没什么表情，小木船准确无误地停在原来的地方。我高兴得直跳，继续画了起来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endParaRPr lang="zh-CN" altLang="en-US" sz="2500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课堂练习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752600" y="1793439"/>
            <a:ext cx="8686800" cy="355481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天色渐渐黑了下来。“画完了吗？”这声音很粗重，是船夫在问。“就差一点儿了。”“别急，我等着。”于是，我接着画。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终于画完了，我大喊：“完成了！妈妈，回家吧！”随着我的声音，那只小船默默地划走了。当我回转身来，发现妈妈就在我的身后，她深有感触地说了一句：“风景是美啊，可是最美的还不是风景。”妈妈的话使我恍然大悟。我想对船夫说声谢谢，可他已没了踪影，我眼前只留下了那张难忘的画。</a:t>
            </a:r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课堂练习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667000" y="2037899"/>
            <a:ext cx="7023100" cy="27853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．在括号里填上合适的词语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　　）的河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　　）的群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　　）的声音</a:t>
            </a:r>
            <a:endParaRPr lang="zh-CN" altLang="en-US" sz="2500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课堂练习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044700" y="2568814"/>
            <a:ext cx="8610600" cy="12464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．当“我”正要画那只小木船时，船却划走了，此时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我”想到了什么？心情怎样？用“</a:t>
            </a:r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________”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画下来。</a:t>
            </a:r>
            <a:endParaRPr lang="zh-CN" altLang="en-US" sz="2500">
              <a:solidFill>
                <a:srgbClr val="78926C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课堂练习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603500" y="2422620"/>
            <a:ext cx="8026400" cy="20159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．从文中摘录妈妈的话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________________________________________________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________________________________________________</a:t>
            </a:r>
            <a:endParaRPr lang="en-US" altLang="zh-CN" sz="2500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课堂练习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743200" y="2637135"/>
            <a:ext cx="8280400" cy="20159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．从妈妈的话中，你读懂了什么？把它写下来</a:t>
            </a:r>
            <a:r>
              <a:rPr lang="zh-CN" altLang="en-US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2500" smtClean="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________________________________________________</a:t>
            </a:r>
            <a:endParaRPr lang="en-US" altLang="zh-CN" sz="2500" smtClean="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2500">
              <a:solidFill>
                <a:srgbClr val="7892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2500">
                <a:solidFill>
                  <a:srgbClr val="7892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________________________________________________</a:t>
            </a:r>
            <a:endParaRPr lang="en-US" altLang="zh-CN" sz="2500" b="0" i="0">
              <a:solidFill>
                <a:srgbClr val="78926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703204" y="1875984"/>
            <a:ext cx="2639731" cy="738664"/>
            <a:chOff x="3455455" y="3600988"/>
            <a:chExt cx="3017075" cy="738664"/>
          </a:xfrm>
        </p:grpSpPr>
        <p:sp>
          <p:nvSpPr>
            <p:cNvPr id="13" name="椭圆 12"/>
            <p:cNvSpPr/>
            <p:nvPr/>
          </p:nvSpPr>
          <p:spPr>
            <a:xfrm>
              <a:off x="3455455" y="3832838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rot="16200000">
              <a:off x="4618477" y="2961153"/>
              <a:ext cx="738664" cy="2018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600" b="1" spc="6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第四章</a:t>
              </a:r>
              <a:endParaRPr lang="en-US" altLang="zh-CN" sz="3600" b="1" spc="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110123" y="3832837"/>
              <a:ext cx="362407" cy="326872"/>
            </a:xfrm>
            <a:prstGeom prst="ellipse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36674" y="2776134"/>
            <a:ext cx="3946667" cy="1247540"/>
            <a:chOff x="5614665" y="2863952"/>
            <a:chExt cx="3946667" cy="1247540"/>
          </a:xfrm>
        </p:grpSpPr>
        <p:sp>
          <p:nvSpPr>
            <p:cNvPr id="18" name="矩形 17"/>
            <p:cNvSpPr/>
            <p:nvPr/>
          </p:nvSpPr>
          <p:spPr>
            <a:xfrm>
              <a:off x="5680172" y="2863952"/>
              <a:ext cx="3712158" cy="646331"/>
            </a:xfrm>
            <a:prstGeom prst="rect">
              <a:avLst/>
            </a:prstGeom>
            <a:solidFill>
              <a:srgbClr val="78926C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zh-CN" altLang="en-US" sz="3600" spc="30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课后作业</a:t>
              </a:r>
              <a:endParaRPr kumimoji="1" lang="zh-CN" altLang="en-US" sz="3600" spc="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614665" y="3539028"/>
              <a:ext cx="3946667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点击此处添加文本内容，如关键词、部分简单介绍等。</a:t>
              </a:r>
              <a:endParaRPr lang="en-US" altLang="zh-CN"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0" y="195719"/>
            <a:ext cx="12190413" cy="757684"/>
            <a:chOff x="0" y="618629"/>
            <a:chExt cx="12190413" cy="757684"/>
          </a:xfrm>
        </p:grpSpPr>
        <p:sp>
          <p:nvSpPr>
            <p:cNvPr id="11" name="矩形 10"/>
            <p:cNvSpPr/>
            <p:nvPr/>
          </p:nvSpPr>
          <p:spPr>
            <a:xfrm flipV="1">
              <a:off x="0" y="1330594"/>
              <a:ext cx="12190413" cy="45719"/>
            </a:xfrm>
            <a:prstGeom prst="rect">
              <a:avLst/>
            </a:prstGeom>
            <a:solidFill>
              <a:srgbClr val="789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4151311" y="618629"/>
              <a:ext cx="388779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300" b="1" spc="300" smtClean="0">
                  <a:solidFill>
                    <a:srgbClr val="78926C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itchFamily="34" charset="0"/>
                </a:rPr>
                <a:t>课后作业</a:t>
              </a:r>
              <a:endParaRPr lang="zh-CN" altLang="en-US" sz="3300" b="1" spc="3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612900" y="2422620"/>
            <a:ext cx="9753600" cy="20159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500">
                <a:solidFill>
                  <a:srgbClr val="78926C"/>
                </a:solidFill>
                <a:latin typeface="宋体" panose="02010600030101010101" pitchFamily="2" charset="-122"/>
              </a:rPr>
              <a:t>孩子们仿照课文倒叙的写法，写一篇日记，“难忘的</a:t>
            </a:r>
            <a:r>
              <a:rPr lang="en-US" altLang="zh-CN" sz="2500" smtClean="0">
                <a:solidFill>
                  <a:srgbClr val="78926C"/>
                </a:solidFill>
                <a:latin typeface="宋体" panose="02010600030101010101" pitchFamily="2" charset="-122"/>
              </a:rPr>
              <a:t>……”</a:t>
            </a:r>
            <a:endParaRPr lang="en-US" altLang="zh-CN" sz="2500" smtClean="0">
              <a:solidFill>
                <a:srgbClr val="78926C"/>
              </a:solidFill>
              <a:latin typeface="宋体" panose="02010600030101010101" pitchFamily="2" charset="-122"/>
            </a:endParaRPr>
          </a:p>
          <a:p>
            <a:endParaRPr lang="en-US" altLang="zh-CN" sz="2500">
              <a:solidFill>
                <a:srgbClr val="78926C"/>
              </a:solidFill>
              <a:latin typeface="宋体" panose="02010600030101010101" pitchFamily="2" charset="-122"/>
            </a:endParaRPr>
          </a:p>
          <a:p>
            <a:endParaRPr lang="en-US" altLang="zh-CN" sz="2500" smtClean="0">
              <a:solidFill>
                <a:srgbClr val="78926C"/>
              </a:solidFill>
              <a:latin typeface="宋体" panose="02010600030101010101" pitchFamily="2" charset="-122"/>
            </a:endParaRPr>
          </a:p>
          <a:p>
            <a:r>
              <a:rPr lang="zh-CN" altLang="en-US" sz="2500" smtClean="0">
                <a:solidFill>
                  <a:srgbClr val="78926C"/>
                </a:solidFill>
                <a:latin typeface="宋体" panose="02010600030101010101" pitchFamily="2" charset="-122"/>
              </a:rPr>
              <a:t>例如：（</a:t>
            </a:r>
            <a:r>
              <a:rPr lang="zh-CN" altLang="en-US" sz="2500">
                <a:solidFill>
                  <a:srgbClr val="78926C"/>
                </a:solidFill>
                <a:latin typeface="宋体" panose="02010600030101010101" pitchFamily="2" charset="-122"/>
              </a:rPr>
              <a:t>一张照片）（一本书）（文具盒）（微笑）（一句话）</a:t>
            </a:r>
            <a:br>
              <a:rPr lang="zh-CN" altLang="en-US" sz="2500">
                <a:solidFill>
                  <a:srgbClr val="78926C"/>
                </a:solidFill>
              </a:rPr>
            </a:br>
            <a:endParaRPr lang="zh-CN" altLang="en-US" sz="2500">
              <a:solidFill>
                <a:srgbClr val="78926C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1000" p14:dur="9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403167" y="1858759"/>
            <a:ext cx="7378808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800" b="1" spc="-15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同学们下课啦</a:t>
            </a:r>
            <a:endParaRPr lang="zh-CN" altLang="en-US" sz="6800" b="1" spc="-150">
              <a:solidFill>
                <a:srgbClr val="78926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257800" y="3602475"/>
            <a:ext cx="58293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482114" y="3908855"/>
            <a:ext cx="1638302" cy="341471"/>
          </a:xfrm>
          <a:prstGeom prst="rect">
            <a:avLst/>
          </a:prstGeom>
          <a:solidFill>
            <a:srgbClr val="78926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spc="3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教师：love</a:t>
            </a:r>
            <a:endParaRPr lang="en-US" altLang="zh-CN" sz="1400" spc="3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4720939" y="2966454"/>
            <a:ext cx="68904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西师大版四年级语文课件模板</a:t>
            </a:r>
            <a:r>
              <a:rPr lang="en-US" altLang="zh-CN" sz="2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600">
                <a:solidFill>
                  <a:srgbClr val="78926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小学</a:t>
            </a:r>
            <a:endParaRPr lang="zh-CN" altLang="en-US" sz="2600">
              <a:solidFill>
                <a:srgbClr val="78926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1000" p14:dur="9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6" presetClass="entr" presetSubtype="37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4" presetClass="entr" presetSubtype="10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1"/>
            <a:ext cx="12190095" cy="685692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57078" y="2042833"/>
            <a:ext cx="8075937" cy="1999937"/>
          </a:xfrm>
          <a:prstGeom prst="rect">
            <a:avLst/>
          </a:prstGeom>
        </p:spPr>
        <p:txBody>
          <a:bodyPr vert="horz" wrap="square" lIns="114282" tIns="57141" rIns="114282" bIns="57141" rtlCol="0" anchor="ctr" anchorCtr="1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49" b="1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做一个好PPT的原则</a:t>
            </a:r>
            <a:endParaRPr lang="en-US" sz="4949" b="1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68862" y="6029546"/>
            <a:ext cx="2790389" cy="488239"/>
          </a:xfrm>
          <a:prstGeom prst="rect">
            <a:avLst/>
          </a:prstGeom>
        </p:spPr>
        <p:txBody>
          <a:bodyPr vert="horz" wrap="square" lIns="114282" tIns="57141" rIns="114282" bIns="57141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171"/>
            <a:ext cx="12190095" cy="68569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95184" y="157653"/>
            <a:ext cx="3058990" cy="1145666"/>
          </a:xfrm>
          <a:prstGeom prst="rect">
            <a:avLst/>
          </a:prstGeom>
          <a:noFill/>
        </p:spPr>
        <p:txBody>
          <a:bodyPr vert="horz" wrap="square" lIns="91426" tIns="45713" rIns="91426" bIns="45713" rtlCol="0" anchor="ctr" anchorCtr="0">
            <a:norm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5699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8965" y="1769106"/>
            <a:ext cx="8103698" cy="4691282"/>
          </a:xfrm>
          <a:prstGeom prst="rect">
            <a:avLst/>
          </a:prstGeom>
        </p:spPr>
        <p:txBody>
          <a:bodyPr vert="horz" wrap="square" lIns="91426" tIns="45713" rIns="91426" bIns="45713" rtlCol="0" anchor="ctr" anchorCtr="0">
            <a:norm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68" lvl="0" indent="-203168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明确目标与主题</a:t>
            </a:r>
            <a:endParaRPr lang="en-US" sz="2400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168" lvl="0" indent="-203168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结构与布局规划</a:t>
            </a:r>
            <a:endParaRPr lang="en-US" sz="2400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168" lvl="0" indent="-203168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文字与love片运用</a:t>
            </a:r>
            <a:endParaRPr lang="en-US" sz="2400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168" lvl="0" indent="-203168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幻灯片设计技巧</a:t>
            </a:r>
            <a:endParaRPr lang="en-US" sz="2400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168" lvl="0" indent="-203168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演讲技巧与配合</a:t>
            </a:r>
            <a:endParaRPr lang="en-US" sz="2400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168" lvl="0" indent="-203168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检查、修改及反馈收集</a:t>
            </a:r>
            <a:endParaRPr lang="en-US" sz="2400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171"/>
            <a:ext cx="12190095" cy="685692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92932" y="1623224"/>
            <a:ext cx="7404232" cy="1138778"/>
          </a:xfrm>
          <a:prstGeom prst="rect">
            <a:avLst/>
          </a:prstGeom>
        </p:spPr>
        <p:txBody>
          <a:bodyPr vert="horz" wrap="square" lIns="65998" tIns="33047" rIns="65998" bIns="33047" rtlCol="0" anchor="t" anchorCtr="0">
            <a:no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699" b="1">
                <a:solidFill>
                  <a:schemeClr val="l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699" b="1">
              <a:solidFill>
                <a:schemeClr val="l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2841" y="2610436"/>
            <a:ext cx="7449291" cy="1805658"/>
          </a:xfrm>
          <a:prstGeom prst="rect">
            <a:avLst/>
          </a:prstGeom>
        </p:spPr>
        <p:txBody>
          <a:bodyPr vert="horz" wrap="square" lIns="91426" tIns="45713" rIns="91426" bIns="45713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499" b="1">
                <a:solidFill>
                  <a:srgbClr val="6032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明确目标与主题</a:t>
            </a:r>
            <a:endParaRPr lang="en-US" sz="4499" b="1">
              <a:solidFill>
                <a:srgbClr val="6032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8" name="图片 47" descr="图片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1"/>
            <a:ext cx="12190095" cy="6856928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989934" y="1515915"/>
            <a:ext cx="931865" cy="9318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89934" y="4677599"/>
            <a:ext cx="2409448" cy="1047586"/>
          </a:xfrm>
          <a:prstGeom prst="rect">
            <a:avLst/>
          </a:prstGeom>
        </p:spPr>
        <p:txBody>
          <a:bodyPr vert="horz" wrap="square" lIns="114282" tIns="57141" rIns="114282" bIns="57141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明确PPT要传达的核心信息和重点内容，确保观众能够准确理解。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89934" y="3830068"/>
            <a:ext cx="2409448" cy="44760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282" tIns="57141" rIns="114282" bIns="57141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传递信息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4832" y="4507635"/>
            <a:ext cx="2676403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360" y="4042062"/>
            <a:ext cx="207232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197" y="3948366"/>
            <a:ext cx="151699" cy="1873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0567" y="1455091"/>
            <a:ext cx="931865" cy="9318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151" y="1394140"/>
            <a:ext cx="2231158" cy="2231158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0567" y="3830068"/>
            <a:ext cx="2409448" cy="44760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282" tIns="57141" rIns="114282" bIns="57141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说服观众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5465" y="4446811"/>
            <a:ext cx="2676403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49992" y="4042062"/>
            <a:ext cx="207232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7829" y="3948366"/>
            <a:ext cx="151699" cy="1873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1707" y="1455091"/>
            <a:ext cx="931865" cy="9318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0291" y="1394140"/>
            <a:ext cx="2231158" cy="2231158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1707" y="3830068"/>
            <a:ext cx="2409448" cy="44760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282" tIns="57141" rIns="114282" bIns="57141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辅助教学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6604" y="4446811"/>
            <a:ext cx="2676403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1132" y="4042062"/>
            <a:ext cx="207232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68969" y="3948366"/>
            <a:ext cx="151699" cy="1873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345" y="1455090"/>
            <a:ext cx="2231158" cy="2231158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0567" y="4677599"/>
            <a:ext cx="2409448" cy="1047586"/>
          </a:xfrm>
          <a:prstGeom prst="rect">
            <a:avLst/>
          </a:prstGeom>
        </p:spPr>
        <p:txBody>
          <a:bodyPr vert="horz" wrap="square" lIns="114282" tIns="57141" rIns="114282" bIns="57141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通过PPT展示，增强观众对某一观点或决策的认同感和支持度。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1707" y="4677599"/>
            <a:ext cx="2409448" cy="1047586"/>
          </a:xfrm>
          <a:prstGeom prst="rect">
            <a:avLst/>
          </a:prstGeom>
        </p:spPr>
        <p:txBody>
          <a:bodyPr vert="horz" wrap="square" lIns="114282" tIns="57141" rIns="114282" bIns="57141" rtlCol="0" anchor="t" anchorCtr="0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作为教学辅助工具，帮助学生更好地理解和掌握知识点。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0754" y="1605814"/>
            <a:ext cx="580934" cy="457129"/>
          </a:xfrm>
          <a:prstGeom prst="rect">
            <a:avLst/>
          </a:prstGeom>
        </p:spPr>
        <p:txBody>
          <a:bodyPr vert="horz" wrap="square" lIns="114282" tIns="57141" rIns="114282" bIns="57141" rtlCol="0" anchor="ctr" anchorCtr="1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89614" y="1605814"/>
            <a:ext cx="578208" cy="436939"/>
          </a:xfrm>
          <a:prstGeom prst="rect">
            <a:avLst/>
          </a:prstGeom>
        </p:spPr>
        <p:txBody>
          <a:bodyPr vert="horz" wrap="square" lIns="114282" tIns="57141" rIns="114282" bIns="57141" rtlCol="0" anchor="ctr" anchorCtr="1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411" y="1605814"/>
            <a:ext cx="580934" cy="457129"/>
          </a:xfrm>
          <a:prstGeom prst="rect">
            <a:avLst/>
          </a:prstGeom>
        </p:spPr>
        <p:txBody>
          <a:bodyPr vert="horz" wrap="square" lIns="114282" tIns="57141" rIns="114282" bIns="57141" rtlCol="0" anchor="ctr" anchorCtr="1">
            <a:spAutoFit/>
          </a:bodyPr>
          <a:lstStyle>
            <a:defPPr>
              <a:defRPr lang="en-US"/>
            </a:defPPr>
            <a:lvl1pPr marL="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9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7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86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14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43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71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00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28" algn="l" defTabSz="91425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892" y="95034"/>
            <a:ext cx="10639467" cy="914257"/>
            <a:chOff x="454892" y="95034"/>
            <a:chExt cx="10639467" cy="914257"/>
          </a:xfrm>
        </p:grpSpPr>
        <p:sp>
          <p:nvSpPr>
            <p:cNvPr id="27" name="AutoShape 27"/>
            <p:cNvSpPr/>
            <p:nvPr/>
          </p:nvSpPr>
          <p:spPr>
            <a:xfrm>
              <a:off x="454892" y="332287"/>
              <a:ext cx="84134" cy="8413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4959" y="338861"/>
              <a:ext cx="78125" cy="78125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017" y="340578"/>
              <a:ext cx="74692" cy="74692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643" y="349546"/>
              <a:ext cx="69227" cy="69227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803" y="345414"/>
              <a:ext cx="65584" cy="6558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892" y="450043"/>
              <a:ext cx="84134" cy="8413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4959" y="456617"/>
              <a:ext cx="78125" cy="78125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017" y="458332"/>
              <a:ext cx="74692" cy="74692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643" y="467301"/>
              <a:ext cx="69227" cy="69227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803" y="463169"/>
              <a:ext cx="65584" cy="6558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892" y="567797"/>
              <a:ext cx="84134" cy="8413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4959" y="574372"/>
              <a:ext cx="78125" cy="78125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017" y="576088"/>
              <a:ext cx="74692" cy="74692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643" y="585057"/>
              <a:ext cx="69227" cy="69227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803" y="580924"/>
              <a:ext cx="65584" cy="6558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892" y="685553"/>
              <a:ext cx="84134" cy="8413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4959" y="692127"/>
              <a:ext cx="78125" cy="78125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017" y="693843"/>
              <a:ext cx="74692" cy="74692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643" y="702812"/>
              <a:ext cx="69227" cy="69227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803" y="698680"/>
              <a:ext cx="65584" cy="6558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671" y="95034"/>
              <a:ext cx="9999687" cy="914257"/>
            </a:xfrm>
            <a:prstGeom prst="rect">
              <a:avLst/>
            </a:prstGeom>
          </p:spPr>
          <p:txBody>
            <a:bodyPr vert="horz" wrap="square" lIns="123806" tIns="123806" rIns="57141" bIns="123806" rtlCol="0" anchor="t" anchorCtr="0">
              <a:spAutoFit/>
            </a:bodyPr>
            <a:lstStyle>
              <a:defPPr>
                <a:defRPr lang="en-US"/>
              </a:defPPr>
              <a:lvl1pPr marL="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29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57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386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14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43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771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00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28" algn="l" defTabSz="91425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确定PPT目的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0095" cy="558927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https://d.book118.com/346222025234010103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29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5">
      <vt:lpstr>Arial</vt:lpstr>
      <vt:lpstr>Calibri</vt:lpstr>
      <vt:lpstr>宋体</vt:lpstr>
      <vt:lpstr>黑体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2024-09-29T09:21:01.253</cp:lastPrinted>
  <dcterms:created xsi:type="dcterms:W3CDTF">2024-09-29T01:21:01Z</dcterms:created>
  <dcterms:modified xsi:type="dcterms:W3CDTF">2024-09-29T01:21:03Z</dcterms:modified>
</cp:coreProperties>
</file>