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3E8968-8614-491E-90D7-8B329EA458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FB3E5F-90AB-4AFE-86F3-51139F992E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BD288A-0EA3-4CBF-A0C9-2D57A7912C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B27D13-4CF7-400F-8E5D-096B5371E4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594058-8A7C-4EE4-A7D1-175AA6356D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962EA2-BB1D-435A-BB18-D251A92BB5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931B34-24A6-45C5-A41A-5F9F8FEEEE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B47896-BDDF-4FE7-8255-E664121007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390B8A-5465-49C4-9362-34A852C072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C3C643-B32E-46E4-8B16-C4203AC93E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242608-9584-415A-9412-21ECDA1A59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6224100055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心肺复苏模板背景图</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心肺复苏的重要性</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心肺复苏的步骤与技巧</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心肺复苏的实践与操作</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心肺复苏的普及与推广</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心肺复苏的案例分析</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心肺复苏的重要性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036" r="3203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750" r="2875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心肺复苏是一种紧急处理措施，通过人工呼吸和胸外按压来恢复心脏骤停患者的自主心跳和呼吸。</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心肺复苏对于心脏骤停患者至关重要，及时的复苏可以挽救患者的生命，提高生存率。</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773" r="2177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心肺复苏起源于20世纪50年代，最初由美国医生Peter Safar和James Elam等人提出并推广。</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随着医学技术的不断进步，心肺复苏的方法和技术也在不断改进和完善，以提高复苏的成功率和存活率。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心肺复苏的起源与发展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起源</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心肺复苏通过人工呼吸和胸外按压来暂时替代患者自主呼吸和心跳功能，为大脑和其他重要器官提供氧气和养分，并促进血液循环。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心肺复苏可以迅速恢复患者的自主心跳和呼吸，防止脑部和其他器官的损伤，提高患者的生存率。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219" r="202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心肺复苏的原理与作用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心肺复苏的步骤与技巧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判断现场环境安全</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判断患者意识、呼吸、脉搏情况</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9273" b="9273"/>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呼救并启动急救反应程序</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CPR心肺复苏的步骤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摆放患者体位</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胸外按压</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开放气道</a:t>
              </a:r>
            </a:p>
          </p:txBody>
        </p:sp>
      </p:grpSp>
      <p:pic>
        <p:nvPicPr>
          <p:cNvPr id="14" name="Picture 14"/>
          <p:cNvPicPr>
            <a:picLocks noChangeAspect="1"/>
          </p:cNvPicPr>
          <p:nvPr/>
        </p:nvPicPr>
        <p:blipFill>
          <a:blip r:embed="rId2"/>
          <a:srcRect l="16667" r="16667"/>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1542" r="11542"/>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CPR心肺复苏的步骤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563" r="255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人工呼吸</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持续心肺复苏，直至专业人员到达</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CPR心肺复苏的步骤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817" b="1281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399" b="1839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5773" b="1577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心肺复苏的正确手法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胸外按压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按压位置在胸骨中下1/3交界处，按压频率为100-120次/分钟，按压深度为5-6cm。</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开放气道</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采用仰头举颏法或推举下颌法，确保气道通畅。</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人工呼吸</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捏住患者鼻孔，吹气两次，每次吹气持续吹气1秒以上，使胸廓隆起。</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心肺复苏的注意事项</a:t>
              </a:r>
            </a:p>
          </p:txBody>
        </p:sp>
      </p:grpSp>
      <p:grpSp>
        <p:nvGrpSpPr>
          <p:cNvPr id="32" name="Group 32"/>
          <p:cNvGrpSpPr/>
          <p:nvPr/>
        </p:nvGrpSpPr>
        <p:grpSpPr>
          <a:xfrm>
            <a:off x="4307454" y="4456549"/>
            <a:ext cx="2267763" cy="1552257"/>
            <a:chOff x="4307454" y="4456549"/>
            <a:chExt cx="2267763" cy="1552257"/>
          </a:xfrm>
        </p:grpSpPr>
        <p:sp>
          <p:nvSpPr>
            <p:cNvPr id="33" name="TextBox 33"/>
            <p:cNvSpPr txBox="1"/>
            <p:nvPr/>
          </p:nvSpPr>
          <p:spPr>
            <a:xfrm>
              <a:off x="4307454" y="445654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按压速率保持100-120次/分钟，尽量减少按压中断。</a:t>
              </a:r>
            </a:p>
          </p:txBody>
        </p:sp>
      </p:grpSp>
      <p:grpSp>
        <p:nvGrpSpPr>
          <p:cNvPr id="34" name="Group 34"/>
          <p:cNvGrpSpPr/>
          <p:nvPr/>
        </p:nvGrpSpPr>
        <p:grpSpPr>
          <a:xfrm>
            <a:off x="2838206" y="1281416"/>
            <a:ext cx="2267763" cy="1552257"/>
            <a:chOff x="2838206" y="1281416"/>
            <a:chExt cx="2267763" cy="1552257"/>
          </a:xfrm>
        </p:grpSpPr>
        <p:sp>
          <p:nvSpPr>
            <p:cNvPr id="35" name="TextBox 35"/>
            <p:cNvSpPr txBox="1"/>
            <p:nvPr/>
          </p:nvSpPr>
          <p:spPr>
            <a:xfrm>
              <a:off x="2838206"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按压与人工呼吸比例为30:2，即每按压30次，人工呼吸2次。</a:t>
              </a:r>
            </a:p>
          </p:txBody>
        </p:sp>
      </p:grpSp>
      <p:grpSp>
        <p:nvGrpSpPr>
          <p:cNvPr id="36" name="Group 36"/>
          <p:cNvGrpSpPr/>
          <p:nvPr/>
        </p:nvGrpSpPr>
        <p:grpSpPr>
          <a:xfrm>
            <a:off x="7245950" y="4449809"/>
            <a:ext cx="2267763" cy="1552257"/>
            <a:chOff x="7245950" y="4449809"/>
            <a:chExt cx="2267763" cy="1552257"/>
          </a:xfrm>
        </p:grpSpPr>
        <p:sp>
          <p:nvSpPr>
            <p:cNvPr id="37" name="TextBox 37"/>
            <p:cNvSpPr txBox="1"/>
            <p:nvPr/>
          </p:nvSpPr>
          <p:spPr>
            <a:xfrm>
              <a:off x="7245950" y="444980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在进行心肺复苏过程中，应尽量减少按压和人工呼吸的中断时间。</a:t>
              </a:r>
            </a:p>
          </p:txBody>
        </p:sp>
      </p:grpSp>
      <p:grpSp>
        <p:nvGrpSpPr>
          <p:cNvPr id="38" name="Group 38"/>
          <p:cNvGrpSpPr/>
          <p:nvPr/>
        </p:nvGrpSpPr>
        <p:grpSpPr>
          <a:xfrm>
            <a:off x="5776701" y="1281416"/>
            <a:ext cx="2267763" cy="1552257"/>
            <a:chOff x="5776701" y="1281416"/>
            <a:chExt cx="2267763" cy="1552257"/>
          </a:xfrm>
        </p:grpSpPr>
        <p:sp>
          <p:nvSpPr>
            <p:cNvPr id="39" name="TextBox 39"/>
            <p:cNvSpPr txBox="1"/>
            <p:nvPr/>
          </p:nvSpPr>
          <p:spPr>
            <a:xfrm>
              <a:off x="5776701"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避免过度通气和吹气量过大，以免引起胃部胀气。</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https://d.book118.com/346224100055010041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2024-09-08T04:34:34.764</cp:lastPrinted>
  <dcterms:created xsi:type="dcterms:W3CDTF">2024-09-07T20:34:34Z</dcterms:created>
  <dcterms:modified xsi:type="dcterms:W3CDTF">2024-09-07T20:34:36Z</dcterms:modified>
</cp:coreProperties>
</file>