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910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6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2.xml" /><Relationship Id="rId20" Type="http://schemas.openxmlformats.org/officeDocument/2006/relationships/tags" Target="../tags/tag17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image" Target="../media/image1.png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image" Target="../media/image3.png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tags" Target="../tags/tag33.xml" /><Relationship Id="rId15" Type="http://schemas.openxmlformats.org/officeDocument/2006/relationships/tags" Target="../tags/tag34.xml" /><Relationship Id="rId16" Type="http://schemas.openxmlformats.org/officeDocument/2006/relationships/tags" Target="../tags/tag3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image" Target="../media/image2.png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4.xml" /><Relationship Id="rId11" Type="http://schemas.openxmlformats.org/officeDocument/2006/relationships/image" Target="../media/image2.png" /><Relationship Id="rId12" Type="http://schemas.openxmlformats.org/officeDocument/2006/relationships/tags" Target="../tags/tag45.xml" /><Relationship Id="rId13" Type="http://schemas.openxmlformats.org/officeDocument/2006/relationships/image" Target="../media/image3.png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image" Target="../media/image1.png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image" Target="../media/image2.png" /><Relationship Id="rId11" Type="http://schemas.openxmlformats.org/officeDocument/2006/relationships/tags" Target="../tags/tag89.xml" /><Relationship Id="rId12" Type="http://schemas.openxmlformats.org/officeDocument/2006/relationships/image" Target="../media/image3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image" Target="../media/image1.png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20DD5-3E55-4EF6-8CC8-AAD490CA5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62A5C-CD52-4165-A240-12751742C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C9F37-ECC1-4673-B641-65EF90093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093DDD-C2D5-4C1A-92B4-F0D56D70E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766000-1C7F-480C-9D42-2CE07B41D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8753C7-D89F-4EB3-9478-5BB59E2B6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FAE0F6-FC19-4D28-BF23-172E82842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996219-0C51-4722-9DF3-764B7D34E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4EAEEE-FDB2-49E7-A5B3-66CF1EB59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E358C-BB60-4793-A24D-34B02D999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FB268-D0E2-44D3-A3A5-9E6D15EAA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任意多边形 44"/>
          <p:cNvSpPr/>
          <p:nvPr>
            <p:custDataLst>
              <p:tags r:id="rId1"/>
            </p:custDataLst>
          </p:nvPr>
        </p:nvSpPr>
        <p:spPr>
          <a:xfrm>
            <a:off x="-22860" y="32418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8" name="任意多边形 37"/>
          <p:cNvSpPr/>
          <p:nvPr>
            <p:custDataLst>
              <p:tags r:id="rId2"/>
            </p:custDataLst>
          </p:nvPr>
        </p:nvSpPr>
        <p:spPr>
          <a:xfrm>
            <a:off x="-1270" y="32543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任意多边形 28"/>
          <p:cNvSpPr/>
          <p:nvPr>
            <p:custDataLst>
              <p:tags r:id="rId3"/>
            </p:custDataLst>
          </p:nvPr>
        </p:nvSpPr>
        <p:spPr>
          <a:xfrm>
            <a:off x="-10795" y="3853124"/>
            <a:ext cx="12218670" cy="3023776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42" h="4762">
                <a:moveTo>
                  <a:pt x="22" y="224"/>
                </a:moveTo>
                <a:cubicBezTo>
                  <a:pt x="2372" y="-672"/>
                  <a:pt x="4304" y="1399"/>
                  <a:pt x="6424" y="1580"/>
                </a:cubicBezTo>
                <a:cubicBezTo>
                  <a:pt x="8544" y="1761"/>
                  <a:pt x="9302" y="1044"/>
                  <a:pt x="10902" y="1024"/>
                </a:cubicBezTo>
                <a:cubicBezTo>
                  <a:pt x="12502" y="1004"/>
                  <a:pt x="13762" y="1684"/>
                  <a:pt x="15202" y="1664"/>
                </a:cubicBezTo>
                <a:cubicBezTo>
                  <a:pt x="17281" y="1654"/>
                  <a:pt x="17822" y="664"/>
                  <a:pt x="19242" y="664"/>
                </a:cubicBezTo>
                <a:lnTo>
                  <a:pt x="19216" y="4729"/>
                </a:lnTo>
                <a:lnTo>
                  <a:pt x="0" y="4762"/>
                </a:lnTo>
                <a:lnTo>
                  <a:pt x="22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任意多边形 28"/>
          <p:cNvSpPr/>
          <p:nvPr>
            <p:custDataLst>
              <p:tags r:id="rId4"/>
            </p:custDataLst>
          </p:nvPr>
        </p:nvSpPr>
        <p:spPr>
          <a:xfrm>
            <a:off x="-10795" y="38531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图形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674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椭圆 22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椭圆 23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5" name="图片 56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57" name="图片 57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680" name="任意多边形 9"/>
          <p:cNvSpPr/>
          <p:nvPr>
            <p:custDataLst>
              <p:tags r:id="rId14"/>
            </p:custDataLst>
          </p:nvPr>
        </p:nvSpPr>
        <p:spPr>
          <a:xfrm>
            <a:off x="-19685" y="3350430"/>
            <a:ext cx="635" cy="0"/>
          </a:xfrm>
          <a:custGeom>
            <a:gdLst>
              <a:gd name="connsiteX0" fmla="*/ 0 w 1"/>
              <a:gd name="connsiteY0" fmla="*/ 0 h 0"/>
              <a:gd name="connsiteX1" fmla="*/ 1 w 1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">
                <a:moveTo>
                  <a:pt x="0" y="0"/>
                </a:moveTo>
                <a:lnTo>
                  <a:pt x="1" y="0"/>
                </a:lnTo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副标题"/>
          <p:cNvSpPr txBox="1">
            <a:spLocks noGrp="1"/>
          </p:cNvSpPr>
          <p:nvPr>
            <p:ph type="body" idx="3" hasCustomPrompt="1"/>
            <p:custDataLst>
              <p:tags r:id="rId15"/>
            </p:custDataLst>
          </p:nvPr>
        </p:nvSpPr>
        <p:spPr>
          <a:xfrm>
            <a:off x="1442856" y="3437455"/>
            <a:ext cx="5945784" cy="31807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1442855" y="1972517"/>
            <a:ext cx="5945784" cy="145648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1442856" y="4268994"/>
            <a:ext cx="1465200" cy="403200"/>
          </a:xfrm>
          <a:prstGeom prst="roundRect">
            <a:avLst>
              <a:gd name="adj" fmla="val 49455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000" b="0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44"/>
          <p:cNvSpPr/>
          <p:nvPr>
            <p:custDataLst>
              <p:tags r:id="rId1"/>
            </p:custDataLst>
          </p:nvPr>
        </p:nvSpPr>
        <p:spPr>
          <a:xfrm>
            <a:off x="-22860" y="4720805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lumMod val="60000"/>
                <a:lumOff val="4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7"/>
          <p:cNvSpPr/>
          <p:nvPr>
            <p:custDataLst>
              <p:tags r:id="rId2"/>
            </p:custDataLst>
          </p:nvPr>
        </p:nvSpPr>
        <p:spPr>
          <a:xfrm>
            <a:off x="-1270" y="4733290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lumMod val="60000"/>
                <a:lumOff val="4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9" name="图形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708" name="椭圆 7"/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1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椭圆 13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1" name="图片 56" descr="箭头 右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63" name="图片 57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2" hasCustomPrompt="1"/>
            <p:custDataLst>
              <p:tags r:id="rId12"/>
            </p:custDataLst>
          </p:nvPr>
        </p:nvSpPr>
        <p:spPr>
          <a:xfrm>
            <a:off x="3329571" y="1032260"/>
            <a:ext cx="5532859" cy="106947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30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6" name="任意多边形 28"/>
          <p:cNvSpPr/>
          <p:nvPr>
            <p:custDataLst>
              <p:tags r:id="rId13"/>
            </p:custDataLst>
          </p:nvPr>
        </p:nvSpPr>
        <p:spPr>
          <a:xfrm>
            <a:off x="-10795" y="5353155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任意多边形 44"/>
          <p:cNvSpPr/>
          <p:nvPr>
            <p:custDataLst>
              <p:tags r:id="rId1"/>
            </p:custDataLst>
          </p:nvPr>
        </p:nvSpPr>
        <p:spPr>
          <a:xfrm>
            <a:off x="-22860" y="36863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shade val="5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6" name="任意多边形 37"/>
          <p:cNvSpPr/>
          <p:nvPr>
            <p:custDataLst>
              <p:tags r:id="rId2"/>
            </p:custDataLst>
          </p:nvPr>
        </p:nvSpPr>
        <p:spPr>
          <a:xfrm>
            <a:off x="-1270" y="36988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shade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8" name="任意多边形 28"/>
          <p:cNvSpPr/>
          <p:nvPr>
            <p:custDataLst>
              <p:tags r:id="rId3"/>
            </p:custDataLst>
          </p:nvPr>
        </p:nvSpPr>
        <p:spPr>
          <a:xfrm>
            <a:off x="-14755" y="4299039"/>
            <a:ext cx="12204700" cy="2577371"/>
          </a:xfrm>
          <a:custGeom>
            <a:gdLst>
              <a:gd name="connsiteX0" fmla="*/ 0 w 19220"/>
              <a:gd name="connsiteY0" fmla="*/ 224 h 4058"/>
              <a:gd name="connsiteX1" fmla="*/ 6402 w 19220"/>
              <a:gd name="connsiteY1" fmla="*/ 1580 h 4058"/>
              <a:gd name="connsiteX2" fmla="*/ 10880 w 19220"/>
              <a:gd name="connsiteY2" fmla="*/ 1024 h 4058"/>
              <a:gd name="connsiteX3" fmla="*/ 15180 w 19220"/>
              <a:gd name="connsiteY3" fmla="*/ 1664 h 4058"/>
              <a:gd name="connsiteX4" fmla="*/ 19220 w 19220"/>
              <a:gd name="connsiteY4" fmla="*/ 664 h 4058"/>
              <a:gd name="connsiteX5" fmla="*/ 19202 w 19220"/>
              <a:gd name="connsiteY5" fmla="*/ 4049 h 4058"/>
              <a:gd name="connsiteX6" fmla="*/ 18 w 19220"/>
              <a:gd name="connsiteY6" fmla="*/ 4059 h 4058"/>
              <a:gd name="connsiteX7" fmla="*/ 0 w 19220"/>
              <a:gd name="connsiteY7" fmla="*/ 224 h 4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20" h="4059">
                <a:moveTo>
                  <a:pt x="0" y="224"/>
                </a:moveTo>
                <a:cubicBezTo>
                  <a:pt x="2350" y="-672"/>
                  <a:pt x="4282" y="1399"/>
                  <a:pt x="6402" y="1580"/>
                </a:cubicBezTo>
                <a:cubicBezTo>
                  <a:pt x="8522" y="1761"/>
                  <a:pt x="9280" y="1044"/>
                  <a:pt x="10880" y="1024"/>
                </a:cubicBezTo>
                <a:cubicBezTo>
                  <a:pt x="12480" y="1004"/>
                  <a:pt x="13740" y="1684"/>
                  <a:pt x="15180" y="1664"/>
                </a:cubicBezTo>
                <a:cubicBezTo>
                  <a:pt x="17259" y="1654"/>
                  <a:pt x="17800" y="664"/>
                  <a:pt x="19220" y="664"/>
                </a:cubicBezTo>
                <a:lnTo>
                  <a:pt x="19202" y="4049"/>
                </a:lnTo>
                <a:lnTo>
                  <a:pt x="18" y="4059"/>
                </a:lnTo>
                <a:lnTo>
                  <a:pt x="0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9" hasCustomPrompt="1"/>
            <p:custDataLst>
              <p:tags r:id="rId4"/>
            </p:custDataLst>
          </p:nvPr>
        </p:nvSpPr>
        <p:spPr>
          <a:xfrm>
            <a:off x="3265805" y="3265805"/>
            <a:ext cx="5660390" cy="146875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32" name="节编号"/>
          <p:cNvSpPr txBox="1">
            <a:spLocks noGrp="1"/>
          </p:cNvSpPr>
          <p:nvPr>
            <p:ph type="body" idx="8" hasCustomPrompt="1"/>
            <p:custDataLst>
              <p:tags r:id="rId5"/>
            </p:custDataLst>
          </p:nvPr>
        </p:nvSpPr>
        <p:spPr>
          <a:xfrm>
            <a:off x="3265715" y="2151502"/>
            <a:ext cx="5660571" cy="92202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pic>
        <p:nvPicPr>
          <p:cNvPr id="2097165" name="图形 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734" name="椭圆 7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8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7" name="图片 56" descr="箭头 右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69" name="图片 57" descr="箭头 右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740" name="任意多边形 28"/>
          <p:cNvSpPr/>
          <p:nvPr>
            <p:custDataLst>
              <p:tags r:id="rId15"/>
            </p:custDataLst>
          </p:nvPr>
        </p:nvSpPr>
        <p:spPr>
          <a:xfrm>
            <a:off x="-10795" y="42976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2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 28"/>
          <p:cNvSpPr/>
          <p:nvPr>
            <p:custDataLst>
              <p:tags r:id="rId1"/>
            </p:custDataLst>
          </p:nvPr>
        </p:nvSpPr>
        <p:spPr>
          <a:xfrm>
            <a:off x="-10795" y="3853124"/>
            <a:ext cx="12218670" cy="3023776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42" h="4762">
                <a:moveTo>
                  <a:pt x="22" y="224"/>
                </a:moveTo>
                <a:cubicBezTo>
                  <a:pt x="2372" y="-672"/>
                  <a:pt x="4304" y="1399"/>
                  <a:pt x="6424" y="1580"/>
                </a:cubicBezTo>
                <a:cubicBezTo>
                  <a:pt x="8544" y="1761"/>
                  <a:pt x="9302" y="1044"/>
                  <a:pt x="10902" y="1024"/>
                </a:cubicBezTo>
                <a:cubicBezTo>
                  <a:pt x="12502" y="1004"/>
                  <a:pt x="13762" y="1684"/>
                  <a:pt x="15202" y="1664"/>
                </a:cubicBezTo>
                <a:cubicBezTo>
                  <a:pt x="17281" y="1654"/>
                  <a:pt x="17822" y="664"/>
                  <a:pt x="19242" y="664"/>
                </a:cubicBezTo>
                <a:lnTo>
                  <a:pt x="19216" y="4729"/>
                </a:lnTo>
                <a:lnTo>
                  <a:pt x="0" y="4762"/>
                </a:lnTo>
                <a:lnTo>
                  <a:pt x="22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8"/>
          <p:cNvSpPr/>
          <p:nvPr>
            <p:custDataLst>
              <p:tags r:id="rId2"/>
            </p:custDataLst>
          </p:nvPr>
        </p:nvSpPr>
        <p:spPr>
          <a:xfrm>
            <a:off x="-10795" y="38531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44"/>
          <p:cNvSpPr/>
          <p:nvPr>
            <p:custDataLst>
              <p:tags r:id="rId3"/>
            </p:custDataLst>
          </p:nvPr>
        </p:nvSpPr>
        <p:spPr>
          <a:xfrm>
            <a:off x="-22860" y="32418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shade val="5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任意多边形 37"/>
          <p:cNvSpPr/>
          <p:nvPr>
            <p:custDataLst>
              <p:tags r:id="rId4"/>
            </p:custDataLst>
          </p:nvPr>
        </p:nvSpPr>
        <p:spPr>
          <a:xfrm>
            <a:off x="-1270" y="32543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shade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1" name="图形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816" name="椭圆 12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9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8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3" name="图片 56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75" name="图片 57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822" name="标题"/>
          <p:cNvSpPr txBox="1">
            <a:spLocks noGrp="1"/>
          </p:cNvSpPr>
          <p:nvPr>
            <p:ph type="title" idx="2" hasCustomPrompt="1"/>
            <p:custDataLst>
              <p:tags r:id="rId14"/>
            </p:custDataLst>
          </p:nvPr>
        </p:nvSpPr>
        <p:spPr>
          <a:xfrm>
            <a:off x="1442855" y="1972517"/>
            <a:ext cx="5945784" cy="145648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1442856" y="4268994"/>
            <a:ext cx="1465200" cy="403200"/>
          </a:xfrm>
          <a:prstGeom prst="roundRect">
            <a:avLst>
              <a:gd name="adj" fmla="val 49455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000" b="0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08400" y="1479176"/>
            <a:ext cx="10969200" cy="46977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399" y="365126"/>
            <a:ext cx="10969199" cy="934664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9091" r:id="rId2"/>
    <p:sldLayoutId id="2147509092" r:id="rId3"/>
    <p:sldLayoutId id="2147509093" r:id="rId4"/>
    <p:sldLayoutId id="2147509094" r:id="rId5"/>
    <p:sldLayoutId id="2147509095" r:id="rId6"/>
    <p:sldLayoutId id="2147509096" r:id="rId7"/>
    <p:sldLayoutId id="2147509097" r:id="rId8"/>
    <p:sldLayoutId id="2147509098" r:id="rId9"/>
    <p:sldLayoutId id="2147509099" r:id="rId10"/>
    <p:sldLayoutId id="214750910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18" Type="http://schemas.openxmlformats.org/officeDocument/2006/relationships/tags" Target="../tags/tag122.xml" /><Relationship Id="rId19" Type="http://schemas.openxmlformats.org/officeDocument/2006/relationships/tags" Target="../tags/tag123.xml" /><Relationship Id="rId2" Type="http://schemas.openxmlformats.org/officeDocument/2006/relationships/tags" Target="../tags/tag106.xml" /><Relationship Id="rId20" Type="http://schemas.openxmlformats.org/officeDocument/2006/relationships/tags" Target="../tags/tag124.xml" /><Relationship Id="rId21" Type="http://schemas.openxmlformats.org/officeDocument/2006/relationships/tags" Target="../tags/tag125.xml" /><Relationship Id="rId22" Type="http://schemas.openxmlformats.org/officeDocument/2006/relationships/tags" Target="../tags/tag126.xml" /><Relationship Id="rId23" Type="http://schemas.openxmlformats.org/officeDocument/2006/relationships/tags" Target="../tags/tag127.xml" /><Relationship Id="rId24" Type="http://schemas.openxmlformats.org/officeDocument/2006/relationships/tags" Target="../tags/tag128.xml" /><Relationship Id="rId25" Type="http://schemas.openxmlformats.org/officeDocument/2006/relationships/tags" Target="../tags/tag129.xml" /><Relationship Id="rId26" Type="http://schemas.openxmlformats.org/officeDocument/2006/relationships/tags" Target="../tags/tag130.xml" /><Relationship Id="rId27" Type="http://schemas.openxmlformats.org/officeDocument/2006/relationships/tags" Target="../tags/tag131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20" Type="http://schemas.openxmlformats.org/officeDocument/2006/relationships/tags" Target="../tags/tag223.xml" /><Relationship Id="rId21" Type="http://schemas.openxmlformats.org/officeDocument/2006/relationships/tags" Target="../tags/tag224.xml" /><Relationship Id="rId22" Type="http://schemas.openxmlformats.org/officeDocument/2006/relationships/tags" Target="../tags/tag225.xml" /><Relationship Id="rId23" Type="http://schemas.openxmlformats.org/officeDocument/2006/relationships/tags" Target="../tags/tag226.xml" /><Relationship Id="rId24" Type="http://schemas.openxmlformats.org/officeDocument/2006/relationships/tags" Target="../tags/tag227.xml" /><Relationship Id="rId25" Type="http://schemas.openxmlformats.org/officeDocument/2006/relationships/tags" Target="../tags/tag228.xml" /><Relationship Id="rId26" Type="http://schemas.openxmlformats.org/officeDocument/2006/relationships/tags" Target="../tags/tag229.xml" /><Relationship Id="rId27" Type="http://schemas.openxmlformats.org/officeDocument/2006/relationships/tags" Target="../tags/tag230.xml" /><Relationship Id="rId28" Type="http://schemas.openxmlformats.org/officeDocument/2006/relationships/tags" Target="../tags/tag231.xml" /><Relationship Id="rId29" Type="http://schemas.openxmlformats.org/officeDocument/2006/relationships/tags" Target="../tags/tag232.xml" /><Relationship Id="rId3" Type="http://schemas.openxmlformats.org/officeDocument/2006/relationships/tags" Target="../tags/tag206.xml" /><Relationship Id="rId30" Type="http://schemas.openxmlformats.org/officeDocument/2006/relationships/tags" Target="../tags/tag233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16" Type="http://schemas.openxmlformats.org/officeDocument/2006/relationships/tags" Target="../tags/tag248.xml" /><Relationship Id="rId17" Type="http://schemas.openxmlformats.org/officeDocument/2006/relationships/tags" Target="../tags/tag249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24110120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 XXX,a click to unlimited possibilities</a:t>
            </a:r>
            <a:endParaRPr lang="zh-CN" altLang="en-US"/>
          </a:p>
        </p:txBody>
      </p:sp>
      <p:sp>
        <p:nvSpPr>
          <p:cNvPr id="104865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河北邢台大开元寺旅游策划案例分析</a:t>
            </a:r>
            <a:endParaRPr lang="zh-CN" altLang="en-US"/>
          </a:p>
        </p:txBody>
      </p:sp>
      <p:sp>
        <p:nvSpPr>
          <p:cNvPr id="104865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2" name="矩形 6"/>
          <p:cNvSpPr/>
          <p:nvPr>
            <p:custDataLst>
              <p:tags r:id="rId3"/>
            </p:custDataLst>
          </p:nvPr>
        </p:nvSpPr>
        <p:spPr>
          <a:xfrm>
            <a:off x="1843405" y="370586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53"/>
          <p:cNvCxnSpPr/>
          <p:nvPr>
            <p:custDataLst>
              <p:tags r:id="rId4"/>
            </p:custDataLst>
          </p:nvPr>
        </p:nvCxnSpPr>
        <p:spPr>
          <a:xfrm flipH="1">
            <a:off x="3981450" y="259270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4" name="序号"/>
          <p:cNvSpPr txBox="1"/>
          <p:nvPr>
            <p:custDataLst>
              <p:tags r:id="rId5"/>
            </p:custDataLst>
          </p:nvPr>
        </p:nvSpPr>
        <p:spPr>
          <a:xfrm>
            <a:off x="1823720" y="240093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One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6"/>
            </p:custDataLst>
          </p:nvPr>
        </p:nvSpPr>
        <p:spPr>
          <a:xfrm>
            <a:off x="1802130" y="279781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项目背景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8" name="矩形 3"/>
          <p:cNvSpPr/>
          <p:nvPr>
            <p:custDataLst>
              <p:tags r:id="rId7"/>
            </p:custDataLst>
          </p:nvPr>
        </p:nvSpPr>
        <p:spPr>
          <a:xfrm>
            <a:off x="5046980" y="371538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1" name="直接连接符 4"/>
          <p:cNvCxnSpPr/>
          <p:nvPr>
            <p:custDataLst>
              <p:tags r:id="rId8"/>
            </p:custDataLst>
          </p:nvPr>
        </p:nvCxnSpPr>
        <p:spPr>
          <a:xfrm flipH="1">
            <a:off x="7185025" y="260223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序号"/>
          <p:cNvSpPr txBox="1"/>
          <p:nvPr>
            <p:custDataLst>
              <p:tags r:id="rId9"/>
            </p:custDataLst>
          </p:nvPr>
        </p:nvSpPr>
        <p:spPr>
          <a:xfrm>
            <a:off x="5027295" y="241046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Two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2" name="标题"/>
          <p:cNvSpPr txBox="1"/>
          <p:nvPr>
            <p:custDataLst>
              <p:tags r:id="rId10"/>
            </p:custDataLst>
          </p:nvPr>
        </p:nvSpPr>
        <p:spPr>
          <a:xfrm>
            <a:off x="5005705" y="280733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目标市场分析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4" name="矩形 11"/>
          <p:cNvSpPr/>
          <p:nvPr>
            <p:custDataLst>
              <p:tags r:id="rId11"/>
            </p:custDataLst>
          </p:nvPr>
        </p:nvSpPr>
        <p:spPr>
          <a:xfrm>
            <a:off x="8249920" y="371538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序号"/>
          <p:cNvSpPr txBox="1"/>
          <p:nvPr>
            <p:custDataLst>
              <p:tags r:id="rId12"/>
            </p:custDataLst>
          </p:nvPr>
        </p:nvSpPr>
        <p:spPr>
          <a:xfrm>
            <a:off x="8230235" y="241046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Three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/>
          <p:nvPr>
            <p:custDataLst>
              <p:tags r:id="rId13"/>
            </p:custDataLst>
          </p:nvPr>
        </p:nvSpPr>
        <p:spPr>
          <a:xfrm>
            <a:off x="8208645" y="280733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旅游资源评价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33" name="直接连接符 20"/>
          <p:cNvCxnSpPr/>
          <p:nvPr>
            <p:custDataLst>
              <p:tags r:id="rId14"/>
            </p:custDataLst>
          </p:nvPr>
        </p:nvCxnSpPr>
        <p:spPr>
          <a:xfrm flipH="1">
            <a:off x="10387965" y="260223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0" name="矩形 34"/>
          <p:cNvSpPr/>
          <p:nvPr>
            <p:custDataLst>
              <p:tags r:id="rId15"/>
            </p:custDataLst>
          </p:nvPr>
        </p:nvSpPr>
        <p:spPr>
          <a:xfrm>
            <a:off x="1843405" y="569912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35"/>
          <p:cNvCxnSpPr/>
          <p:nvPr>
            <p:custDataLst>
              <p:tags r:id="rId16"/>
            </p:custDataLst>
          </p:nvPr>
        </p:nvCxnSpPr>
        <p:spPr>
          <a:xfrm flipH="1">
            <a:off x="3981450" y="458597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7"/>
            </p:custDataLst>
          </p:nvPr>
        </p:nvSpPr>
        <p:spPr>
          <a:xfrm>
            <a:off x="1823720" y="439420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Four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4" name="标题"/>
          <p:cNvSpPr txBox="1"/>
          <p:nvPr>
            <p:custDataLst>
              <p:tags r:id="rId18"/>
            </p:custDataLst>
          </p:nvPr>
        </p:nvSpPr>
        <p:spPr>
          <a:xfrm>
            <a:off x="1802130" y="479107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旅游产品策划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6" name="矩形 30"/>
          <p:cNvSpPr/>
          <p:nvPr>
            <p:custDataLst>
              <p:tags r:id="rId19"/>
            </p:custDataLst>
          </p:nvPr>
        </p:nvSpPr>
        <p:spPr>
          <a:xfrm>
            <a:off x="5046980" y="570865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>
            <p:custDataLst>
              <p:tags r:id="rId20"/>
            </p:custDataLst>
          </p:nvPr>
        </p:nvCxnSpPr>
        <p:spPr>
          <a:xfrm flipH="1">
            <a:off x="7185025" y="459549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8" name="序号"/>
          <p:cNvSpPr txBox="1"/>
          <p:nvPr>
            <p:custDataLst>
              <p:tags r:id="rId21"/>
            </p:custDataLst>
          </p:nvPr>
        </p:nvSpPr>
        <p:spPr>
          <a:xfrm>
            <a:off x="5027295" y="440372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Five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005705" y="480060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营销与推广策略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2" name="矩形 26"/>
          <p:cNvSpPr/>
          <p:nvPr>
            <p:custDataLst>
              <p:tags r:id="rId23"/>
            </p:custDataLst>
          </p:nvPr>
        </p:nvSpPr>
        <p:spPr>
          <a:xfrm>
            <a:off x="8249920" y="570865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4" name="序号"/>
          <p:cNvSpPr txBox="1"/>
          <p:nvPr>
            <p:custDataLst>
              <p:tags r:id="rId24"/>
            </p:custDataLst>
          </p:nvPr>
        </p:nvSpPr>
        <p:spPr>
          <a:xfrm>
            <a:off x="8230235" y="440372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Six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6" name="标题"/>
          <p:cNvSpPr txBox="1"/>
          <p:nvPr>
            <p:custDataLst>
              <p:tags r:id="rId25"/>
            </p:custDataLst>
          </p:nvPr>
        </p:nvSpPr>
        <p:spPr>
          <a:xfrm>
            <a:off x="8208645" y="480060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运营与管理方案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39" name="直接连接符 29"/>
          <p:cNvCxnSpPr/>
          <p:nvPr>
            <p:custDataLst>
              <p:tags r:id="rId26"/>
            </p:custDataLst>
          </p:nvPr>
        </p:nvCxnSpPr>
        <p:spPr>
          <a:xfrm flipH="1">
            <a:off x="10387965" y="459549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项目背景</a:t>
            </a:r>
            <a:endParaRPr lang="zh-CN" altLang="en-US"/>
          </a:p>
        </p:txBody>
      </p:sp>
      <p:sp>
        <p:nvSpPr>
          <p:cNvPr id="1048952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河北邢台大开元寺概况</a:t>
            </a:r>
            <a:endParaRPr lang="zh-CN" altLang="en-US"/>
          </a:p>
        </p:txBody>
      </p:sp>
      <p:sp>
        <p:nvSpPr>
          <p:cNvPr id="104901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历史沿革：始建于唐代，是邢台市著名的佛教寺院之一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地理位置：位于河北省邢台市襄都区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建筑风格：融合了唐、宋、元、明、清多个朝代的建筑风格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文化价值：是邢台市的文化地标之一，具有重要的历史和文化意义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旅游策划的必要性</a:t>
            </a:r>
            <a:endParaRPr lang="zh-CN" altLang="en-US"/>
          </a:p>
        </p:txBody>
      </p:sp>
      <p:sp>
        <p:nvSpPr>
          <p:cNvPr id="104906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提升邢台大开元寺的知名度和影响力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促进当地旅游业的发展和经济增长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保护和传承邢台大开元寺的历史文化遗产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提高游客的旅游体验和满意度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目标市场分析</a:t>
            </a:r>
            <a:endParaRPr lang="zh-CN" altLang="en-US"/>
          </a:p>
        </p:txBody>
      </p:sp>
      <p:sp>
        <p:nvSpPr>
          <p:cNvPr id="1049124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7917" lnSpcReduction="10000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目标客源市场</a:t>
            </a:r>
            <a:endParaRPr lang="zh-CN" altLang="en-US"/>
          </a:p>
        </p:txBody>
      </p:sp>
      <p:sp>
        <p:nvSpPr>
          <p:cNvPr id="10491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本地居民：邢台市及周边城市的居民，是开元寺的基本客源。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游客：国内外游客，特别是对历史文化感兴趣的游客，是开元寺的重要客源。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信众：佛教信众，他们将开元寺视为重要的佛教圣地，是寺庙稳定的客源。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学者和历史文化爱好者：他们因为对历史文化的研究和兴趣，可能会成为寺庙的客源。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游客需求与偏好</a:t>
            </a:r>
            <a:endParaRPr lang="zh-CN" altLang="en-US"/>
          </a:p>
        </p:txBody>
      </p:sp>
      <p:sp>
        <p:nvSpPr>
          <p:cNvPr id="104924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游客年龄层次：以中老年人群为主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游客消费能力：中等消费水平，注重性价比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游客旅游偏好：喜欢历史文化和自然风光，偏好有特色的旅游景点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游客需求特点：希望有完善的旅游设施和服务，能够体验当地特色文化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竞争态势分析</a:t>
            </a:r>
            <a:endParaRPr lang="zh-CN" altLang="en-US"/>
          </a:p>
        </p:txBody>
      </p:sp>
      <p:sp>
        <p:nvSpPr>
          <p:cNvPr id="10493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邢台市内其他寺庙的竞争情况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周边省市寺庙的竞争态势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网络寺庙的竞争态势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河北省内其他著名寺庙的竞争优势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旅游资源评价</a:t>
            </a:r>
            <a:endParaRPr lang="zh-CN" altLang="en-US"/>
          </a:p>
        </p:txBody>
      </p:sp>
      <p:sp>
        <p:nvSpPr>
          <p:cNvPr id="1049378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自然景观资源</a:t>
            </a:r>
            <a:endParaRPr lang="zh-CN" altLang="en-US"/>
          </a:p>
        </p:txBody>
      </p:sp>
      <p:sp>
        <p:nvSpPr>
          <p:cNvPr id="104944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邢台大开元寺周边自然环境优美，山水相依，景色宜人。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邢台大开元寺周边的自然景观与人文景观相互融合，形成了一道独特的风景线。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邢台大开元寺周边自然景观独特，具有很高的观赏价值和旅游吸引力。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邢台大开元寺周边拥有多种珍稀动植物资源，具有很高的生态价值。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1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人文景观资源</a:t>
            </a:r>
            <a:endParaRPr lang="zh-CN" altLang="en-US"/>
          </a:p>
        </p:txBody>
      </p:sp>
      <p:sp>
        <p:nvSpPr>
          <p:cNvPr id="104952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邢台地区的历史名人及其文化遗产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邢台大开元寺的历史背景和建筑特色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邢台地区的传统文化和民俗活动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邢台大开元寺的宗教文化和寺庙管理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地方特色文化资源</a:t>
            </a:r>
            <a:endParaRPr lang="zh-CN" altLang="en-US"/>
          </a:p>
        </p:txBody>
      </p:sp>
      <p:sp>
        <p:nvSpPr>
          <p:cNvPr id="104958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邢台大开元寺的历史文化背景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邢台地区的传统民俗文化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邢台地区的自然景观和人文景观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邢台大开元寺的建筑风格和艺术特色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https://d.book118.com/346241101200010050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8"/>
  <p:tag name="KSO_WM_UNIT_INDEX" val="8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9"/>
  <p:tag name="KSO_WM_UNIT_INDEX" val="9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"/>
  <p:tag name="KSO_WM_UNIT_TYPE" val="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SLIDE_CONTENT_AREA" val="{&quot;left&quot;:&quot;82.85&quot;,&quot;top&quot;:&quot;134.25&quot;,&quot;width&quot;:&quot;522.85&quot;,&quot;height&quot;:&quot;252.35&quot;}"/>
  <p:tag name="KSO_WM_SLIDE_ID" val="custom2023031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  <p:tag name="KSO_WM_TEMPLATE_THUMBS_INDEX" val="1、9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3"/>
  <p:tag name="KSO_WM_UNIT_INDEX" val="1_1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2"/>
  <p:tag name="KSO_WM_UNIT_INDEX" val="1_1_2"/>
  <p:tag name="KSO_WM_UNIT_LAYERLEVEL" val="1_1_1"/>
  <p:tag name="KSO_WM_UNIT_PRESET_TEXT" val="Part One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1_1"/>
  <p:tag name="KSO_WM_UNIT_INDEX" val="1_1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3"/>
  <p:tag name="KSO_WM_UNIT_INDEX" val="1_2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2"/>
  <p:tag name="KSO_WM_UNIT_INDEX" val="1_2_2"/>
  <p:tag name="KSO_WM_UNIT_LAYERLEVEL" val="1_1_1"/>
  <p:tag name="KSO_WM_UNIT_PRESET_TEXT" val="Part Two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2_1"/>
  <p:tag name="KSO_WM_UNIT_INDEX" val="1_2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2"/>
  <p:tag name="KSO_WM_UNIT_INDEX" val="1_3_2"/>
  <p:tag name="KSO_WM_UNIT_LAYERLEVEL" val="1_1_1"/>
  <p:tag name="KSO_WM_UNIT_PRESET_TEXT" val="Part Three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3_1"/>
  <p:tag name="KSO_WM_UNIT_INDEX" val="1_3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3"/>
  <p:tag name="KSO_WM_UNIT_INDEX" val="1_4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2"/>
  <p:tag name="KSO_WM_UNIT_INDEX" val="1_4_2"/>
  <p:tag name="KSO_WM_UNIT_LAYERLEVEL" val="1_1_1"/>
  <p:tag name="KSO_WM_UNIT_PRESET_TEXT" val="Part Four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4_1"/>
  <p:tag name="KSO_WM_UNIT_INDEX" val="1_4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1"/>
  <p:tag name="KSO_WM_UNIT_INDEX" val="1_5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3"/>
  <p:tag name="KSO_WM_UNIT_INDEX" val="1_5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2"/>
  <p:tag name="KSO_WM_UNIT_INDEX" val="1_5_2"/>
  <p:tag name="KSO_WM_UNIT_LAYERLEVEL" val="1_1_1"/>
  <p:tag name="KSO_WM_UNIT_PRESET_TEXT" val="Part Five"/>
  <p:tag name="KSO_WM_UNIT_SUBTYPE" val="d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5_1"/>
  <p:tag name="KSO_WM_UNIT_INDEX" val="1_5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1"/>
  <p:tag name="KSO_WM_UNIT_INDEX" val="1_6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2"/>
  <p:tag name="KSO_WM_UNIT_INDEX" val="1_6_2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6_1"/>
  <p:tag name="KSO_WM_UNIT_INDEX" val="1_6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3"/>
  <p:tag name="KSO_WM_UNIT_INDEX" val="1_6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3">
      <a:dk1>
        <a:srgbClr val="000000"/>
      </a:dk1>
      <a:lt1>
        <a:srgbClr val="FFFFFF"/>
      </a:lt1>
      <a:dk2>
        <a:srgbClr val="690D4D"/>
      </a:dk2>
      <a:lt2>
        <a:srgbClr val="FEF8FC"/>
      </a:lt2>
      <a:accent1>
        <a:srgbClr val="F187CD"/>
      </a:accent1>
      <a:accent2>
        <a:srgbClr val="DC95D4"/>
      </a:accent2>
      <a:accent3>
        <a:srgbClr val="C7A3DB"/>
      </a:accent3>
      <a:accent4>
        <a:srgbClr val="B1B1E3"/>
      </a:accent4>
      <a:accent5>
        <a:srgbClr val="9CBFEA"/>
      </a:accent5>
      <a:accent6>
        <a:srgbClr val="87CDF1"/>
      </a:accent6>
      <a:hlink>
        <a:srgbClr val="0563C1"/>
      </a:hlink>
      <a:folHlink>
        <a:srgbClr val="954F72"/>
      </a:folHlink>
    </a:clrScheme>
    <a:fontScheme name="自定义 95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MiSans</vt:lpstr>
      <vt:lpstr>Wingdings</vt:lpstr>
      <vt:lpstr>宋体</vt:lpstr>
      <vt:lpstr>微软雅黑</vt:lpstr>
      <vt:lpstr>Office Theme</vt:lpstr>
      <vt:lpstr>河北邢台大开元寺旅游策划案例分析</vt:lpstr>
      <vt:lpstr>目录</vt:lpstr>
      <vt:lpstr>项目背景</vt:lpstr>
      <vt:lpstr>河北邢台大开元寺概况</vt:lpstr>
      <vt:lpstr>旅游策划的必要性</vt:lpstr>
      <vt:lpstr>目标市场分析</vt:lpstr>
      <vt:lpstr>目标客源市场</vt:lpstr>
      <vt:lpstr>游客需求与偏好</vt:lpstr>
      <vt:lpstr>竞争态势分析</vt:lpstr>
      <vt:lpstr>旅游资源评价</vt:lpstr>
      <vt:lpstr>自然景观资源</vt:lpstr>
      <vt:lpstr>人文景观资源</vt:lpstr>
      <vt:lpstr>地方特色文化资源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2024-09-16T03:26:38.822</cp:lastPrinted>
  <dcterms:created xsi:type="dcterms:W3CDTF">2024-09-15T19:26:38Z</dcterms:created>
  <dcterms:modified xsi:type="dcterms:W3CDTF">2024-09-15T19:26:41Z</dcterms:modified>
</cp:coreProperties>
</file>