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1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image" Target="../media/image3.svg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1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tags" Target="../tags/tag18.xml" /><Relationship Id="rId23" Type="http://schemas.openxmlformats.org/officeDocument/2006/relationships/tags" Target="../tags/tag19.xml" /><Relationship Id="rId24" Type="http://schemas.openxmlformats.org/officeDocument/2006/relationships/tags" Target="../tags/tag20.xml" /><Relationship Id="rId25" Type="http://schemas.openxmlformats.org/officeDocument/2006/relationships/tags" Target="../tags/tag21.xml" /><Relationship Id="rId26" Type="http://schemas.openxmlformats.org/officeDocument/2006/relationships/tags" Target="../tags/tag22.xml" /><Relationship Id="rId27" Type="http://schemas.openxmlformats.org/officeDocument/2006/relationships/tags" Target="../tags/tag23.xml" /><Relationship Id="rId28" Type="http://schemas.openxmlformats.org/officeDocument/2006/relationships/tags" Target="../tags/tag24.xml" /><Relationship Id="rId29" Type="http://schemas.openxmlformats.org/officeDocument/2006/relationships/tags" Target="../tags/tag25.xml" /><Relationship Id="rId3" Type="http://schemas.openxmlformats.org/officeDocument/2006/relationships/tags" Target="../tags/tag2.xml" /><Relationship Id="rId30" Type="http://schemas.openxmlformats.org/officeDocument/2006/relationships/tags" Target="../tags/tag26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6.svg" /><Relationship Id="rId11" Type="http://schemas.openxmlformats.org/officeDocument/2006/relationships/tags" Target="../tags/tag39.xml" /><Relationship Id="rId12" Type="http://schemas.openxmlformats.org/officeDocument/2006/relationships/image" Target="../media/image7.png" /><Relationship Id="rId13" Type="http://schemas.openxmlformats.org/officeDocument/2006/relationships/image" Target="../media/image8.svg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32.xml" /><Relationship Id="rId20" Type="http://schemas.openxmlformats.org/officeDocument/2006/relationships/tags" Target="../tags/tag46.xml" /><Relationship Id="rId21" Type="http://schemas.openxmlformats.org/officeDocument/2006/relationships/tags" Target="../tags/tag47.xml" /><Relationship Id="rId22" Type="http://schemas.openxmlformats.org/officeDocument/2006/relationships/tags" Target="../tags/tag48.xml" /><Relationship Id="rId23" Type="http://schemas.openxmlformats.org/officeDocument/2006/relationships/tags" Target="../tags/tag49.xml" /><Relationship Id="rId24" Type="http://schemas.openxmlformats.org/officeDocument/2006/relationships/image" Target="../media/image4.png" /><Relationship Id="rId25" Type="http://schemas.openxmlformats.org/officeDocument/2006/relationships/tags" Target="../tags/tag50.xml" /><Relationship Id="rId26" Type="http://schemas.openxmlformats.org/officeDocument/2006/relationships/tags" Target="../tags/tag51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5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4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9.png" /><Relationship Id="rId21" Type="http://schemas.openxmlformats.org/officeDocument/2006/relationships/image" Target="../media/image10.svg" /><Relationship Id="rId22" Type="http://schemas.openxmlformats.org/officeDocument/2006/relationships/tags" Target="../tags/tag69.xml" /><Relationship Id="rId23" Type="http://schemas.openxmlformats.org/officeDocument/2006/relationships/image" Target="../media/image11.png" /><Relationship Id="rId24" Type="http://schemas.openxmlformats.org/officeDocument/2006/relationships/image" Target="../media/image12.svg" /><Relationship Id="rId25" Type="http://schemas.openxmlformats.org/officeDocument/2006/relationships/tags" Target="../tags/tag70.xml" /><Relationship Id="rId26" Type="http://schemas.openxmlformats.org/officeDocument/2006/relationships/tags" Target="../tags/tag71.xml" /><Relationship Id="rId27" Type="http://schemas.openxmlformats.org/officeDocument/2006/relationships/tags" Target="../tags/tag72.xml" /><Relationship Id="rId28" Type="http://schemas.openxmlformats.org/officeDocument/2006/relationships/tags" Target="../tags/tag73.xml" /><Relationship Id="rId29" Type="http://schemas.openxmlformats.org/officeDocument/2006/relationships/tags" Target="../tags/tag74.xml" /><Relationship Id="rId3" Type="http://schemas.openxmlformats.org/officeDocument/2006/relationships/tags" Target="../tags/tag5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4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13.png" /><Relationship Id="rId3" Type="http://schemas.openxmlformats.org/officeDocument/2006/relationships/tags" Target="../tags/tag106.xml" /><Relationship Id="rId30" Type="http://schemas.openxmlformats.org/officeDocument/2006/relationships/image" Target="../media/image14.svg" /><Relationship Id="rId31" Type="http://schemas.openxmlformats.org/officeDocument/2006/relationships/tags" Target="../tags/tag131.xml" /><Relationship Id="rId32" Type="http://schemas.openxmlformats.org/officeDocument/2006/relationships/tags" Target="../tags/tag132.xml" /><Relationship Id="rId33" Type="http://schemas.openxmlformats.org/officeDocument/2006/relationships/tags" Target="../tags/tag133.xml" /><Relationship Id="rId34" Type="http://schemas.openxmlformats.org/officeDocument/2006/relationships/tags" Target="../tags/tag134.xml" /><Relationship Id="rId35" Type="http://schemas.openxmlformats.org/officeDocument/2006/relationships/tags" Target="../tags/tag135.xml" /><Relationship Id="rId36" Type="http://schemas.openxmlformats.org/officeDocument/2006/relationships/tags" Target="../tags/tag136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A86A1-A06E-4228-825B-D840D9730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77324-EFE6-474E-8D81-BD5D02386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1F5BD-A289-42C7-9E0B-C06893D17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31892-D583-48D7-AB31-3BB6EBD6B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1FFEF-65A0-4AB9-A770-41D5B5954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EEC968-DD75-4442-A6CE-27442BC00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BFD1E-4AC8-41C1-8D94-2F56B6230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BD18A-7D4A-4F1F-9D84-1B9E22FB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BA0BF-7A0F-4C40-9E0A-3E2711F44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7FE30-15B6-49EE-B000-9CBBF398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95D70-A966-4DE5-9248-70694DC73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7" name="图形 24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28" name="椭圆 27"/>
          <p:cNvSpPr/>
          <p:nvPr userDrawn="1">
            <p:custDataLst>
              <p:tags r:id="rId13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 userDrawn="1">
            <p:custDataLst>
              <p:tags r:id="rId14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文本框 30"/>
          <p:cNvSpPr txBox="1"/>
          <p:nvPr userDrawn="1">
            <p:custDataLst>
              <p:tags r:id="rId15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39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42" name="文本框 41"/>
          <p:cNvSpPr txBox="1"/>
          <p:nvPr userDrawn="1">
            <p:custDataLst>
              <p:tags r:id="rId20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26" name="椭圆 25"/>
          <p:cNvSpPr/>
          <p:nvPr userDrawn="1">
            <p:custDataLst>
              <p:tags r:id="rId21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 userDrawn="1">
            <p:custDataLst>
              <p:tags r:id="rId22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uFillTx/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uFillTx/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4" name="直接连接符 33"/>
          <p:cNvCxnSpPr/>
          <p:nvPr userDrawn="1">
            <p:custDataLst>
              <p:tags r:id="rId23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5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9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5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45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46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74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30" name="图形 29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2" name="图形 3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1" name="矩形 10"/>
          <p:cNvSpPr/>
          <p:nvPr userDrawn="1">
            <p:custDataLst>
              <p:tags r:id="rId15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2" name="直接连接符 41"/>
          <p:cNvCxnSpPr/>
          <p:nvPr userDrawn="1">
            <p:custDataLst>
              <p:tags r:id="rId16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 userDrawn="1">
            <p:custDataLst>
              <p:tags r:id="rId17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 userDrawn="1">
            <p:custDataLst>
              <p:tags r:id="rId18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19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20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6" name="文本框 5"/>
          <p:cNvSpPr txBox="1"/>
          <p:nvPr userDrawn="1">
            <p:custDataLst>
              <p:tags r:id="rId26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42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28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30" name="图形 29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13" name="图形 18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8" name="椭圆 17"/>
          <p:cNvSpPr/>
          <p:nvPr userDrawn="1">
            <p:custDataLst>
              <p:tags r:id="rId26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27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 userDrawn="1">
            <p:custDataLst>
              <p:tags r:id="rId28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uFillTx/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uFillTx/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24" name="直接连接符 23"/>
          <p:cNvCxnSpPr/>
          <p:nvPr userDrawn="1">
            <p:custDataLst>
              <p:tags r:id="rId29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uFillTx/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2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5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7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9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uFillTx/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uFillTx/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27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28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30" name="图形 7"/>
          <p:cNvPicPr>
            <a:picLocks noChangeAspect="1"/>
          </p:cNvPicPr>
          <p:nvPr userDrawn="1">
            <p:custDataLst>
              <p:tags r:id="rId31"/>
            </p:custDataLst>
          </p:nvPr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31" name="椭圆 30"/>
          <p:cNvSpPr/>
          <p:nvPr userDrawn="1">
            <p:custDataLst>
              <p:tags r:id="rId32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 userDrawn="1">
            <p:custDataLst>
              <p:tags r:id="rId33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 userDrawn="1">
            <p:custDataLst>
              <p:tags r:id="rId34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任意多边形: 形状 13"/>
          <p:cNvSpPr/>
          <p:nvPr userDrawn="1">
            <p:custDataLst>
              <p:tags r:id="rId35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任意多边形: 形状 14"/>
          <p:cNvSpPr/>
          <p:nvPr userDrawn="1">
            <p:custDataLst>
              <p:tags r:id="rId36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15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6.svg" /><Relationship Id="rId21" Type="http://schemas.openxmlformats.org/officeDocument/2006/relationships/tags" Target="../tags/tag143.xml" /><Relationship Id="rId22" Type="http://schemas.openxmlformats.org/officeDocument/2006/relationships/image" Target="../media/image17.png" /><Relationship Id="rId23" Type="http://schemas.openxmlformats.org/officeDocument/2006/relationships/image" Target="../media/image18.svg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9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30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2" name="图形 3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62" name="直接连接符 61"/>
          <p:cNvCxnSpPr/>
          <p:nvPr userDrawn="1">
            <p:custDataLst>
              <p:tags r:id="rId28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KSO_TEMPLATE" hidden="1"/>
          <p:cNvSpPr/>
          <p:nvPr userDrawn="1">
            <p:custDataLst>
              <p:tags r:id="rId2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20411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中国民间工艺品的收藏与鉴赏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62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中国民间工艺品的历史与文化背景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0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6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63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中国民间工艺品的收藏价值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1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7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64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中国民间工艺品的鉴别方法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2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8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65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中国民间工艺品的收藏与保护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3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9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9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中国民间工艺品鉴赏的要点与方法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1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14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中国民间工艺品的发展与创新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中国民间工艺品的历史与文化背景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历史起源与发展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起源：中国民间工艺品的历史可以追溯到远古时期，如陶瓷、玉器、刺绣等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发展：随着历史的发展，民间工艺品逐渐形成了独特的风格和特色，如剪纸、年画、风筝等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地域特色：中国民间工艺品具有浓厚的地域特色，如北京的景泰蓝、江苏的宜兴紫砂、广东的佛山陶瓷等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文化内涵：中国民间工艺品不仅具有实用性，还蕴含着丰富的文化内涵和历史价值，如吉祥图案、神话传说、民间故事等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文化内涵与特点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具有浓厚的地域特色和民族特色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民间工艺品是中国传统文化的重要组成部分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反映了中国人民的生活智慧和审美情趣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制作工艺精湛，具有很高的艺术价值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传统工艺与传承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传统工艺的保护与传承：政府支持、社会关注、企业参与等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传统工艺的创新与发展：结合现代科技、融入现代审美、拓展市场需求等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传统工艺：剪纸、刺绣、陶瓷、木雕等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传承方式：家族传承、师徒传承、学校教育等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中国民间工艺品的收藏价值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艺术价值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历史价值：反映了中国民间工艺的历史和文化背景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艺术价值：具有独特的艺术风格和审美情趣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收藏价值：具有较高的收藏价值和升值空间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传承价值：传承了中国民间工艺的技艺和精神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文化价值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历史价值：反映了中国民间工艺的历史和文化背景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艺术价值：具有独特的艺术风格和审美情趣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社会价值：反映了中国民间社会的生活和风俗习惯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经济价值：具有一定的市场价值和收藏潜力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历史价值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历史背景：中国民间工艺品的历史悠久，反映了各个时期的社会风貌和文化特色。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艺术价值：中国民间工艺品具有独特的艺术风格和精湛的工艺水平，代表了中国传统文化的精髓。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收藏价值：中国民间工艺品具有较高的收藏价值和升值空间，受到广大收藏爱好者的青睐。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传承价值：中国民间工艺品是中国传统文化的重要载体，对于传承和弘扬中国传统文化具有重要意义。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经济价值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收藏价值：具有较高的收藏价值和升值空间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历史价值：反映了当时的社会经济状况和文化背景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艺术价值：独特的艺术风格和精湛的工艺水平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投资价值：可以作为一种投资方式，获得经济收益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中国民间工艺品的鉴别方法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材质鉴别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观察外观：观察工艺品的色泽、纹理、质感等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触摸手感：用手触摸工艺品，感受其光滑度、硬度等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闻气味：闻工艺品是否有异味，如油漆味、霉味等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听声音：敲击工艺品，听其发出的声音，判断其材质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工艺鉴别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观察外观：观察工艺品的形态、色彩、图案等外观特征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触摸质感：感受工艺品的材质、手感、重量等质感特征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检查细节：查看工艺品的接缝、边缘、装饰等细节处理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鉴定材质：通过仪器或专家鉴定工艺品的材质是否为天然材料或合成材料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询问来源：了解工艺品的来源、历史、传承等信息，判断其真实性和价值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比较价格：参考市场价格和同类工艺品的价格，判断其合理性和收藏价值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风格鉴别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地域特色：不同地区的民间工艺品有不同的风格和特点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历史背景：了解工艺品的历史背景和文化内涵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制作工艺：观察工艺品的制作工艺和材料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艺术价值：评估工艺品的艺术价值和收藏价值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https://d.book118.com/346242041103010032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8.xml><?xml version="1.0" encoding="utf-8"?>
<p:tagLst xmlns:p="http://schemas.openxmlformats.org/presentationml/2006/main">
  <p:tag name="KSO_WM_TEMPLATE_CATEGORY" val="custom"/>
  <p:tag name="KSO_WM_TEMPLATE_INDEX" val="20231227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3.xml><?xml version="1.0" encoding="utf-8"?>
<p:tagLst xmlns:p="http://schemas.openxmlformats.org/presentationml/2006/main">
  <p:tag name="KSO_WM_TEMPLATE_CATEGORY" val="custom"/>
  <p:tag name="KSO_WM_TEMPLATE_INDEX" val="20231227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2.xml><?xml version="1.0" encoding="utf-8"?>
<p:tagLst xmlns:p="http://schemas.openxmlformats.org/presentationml/2006/main">
  <p:tag name="KSO_WM_TEMPLATE_CATEGORY" val="custom"/>
  <p:tag name="KSO_WM_TEMPLATE_INDEX" val="20231227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演示夏行楷</vt:lpstr>
      <vt:lpstr>演示佛系体</vt:lpstr>
      <vt:lpstr>+中文标题</vt:lpstr>
      <vt:lpstr>Wingdings</vt:lpstr>
      <vt:lpstr>Office Theme</vt:lpstr>
      <vt:lpstr>中国民间工艺品的收藏与鉴赏</vt:lpstr>
      <vt:lpstr>目录</vt:lpstr>
      <vt:lpstr>中国民间工艺品的历史与文化背景</vt:lpstr>
      <vt:lpstr>历史起源与发展</vt:lpstr>
      <vt:lpstr>文化内涵与特点</vt:lpstr>
      <vt:lpstr>传统工艺与传承</vt:lpstr>
      <vt:lpstr>中国民间工艺品的收藏价值</vt:lpstr>
      <vt:lpstr>艺术价值</vt:lpstr>
      <vt:lpstr>文化价值</vt:lpstr>
      <vt:lpstr>历史价值</vt:lpstr>
      <vt:lpstr>经济价值</vt:lpstr>
      <vt:lpstr>中国民间工艺品的鉴别方法</vt:lpstr>
      <vt:lpstr>材质鉴别</vt:lpstr>
      <vt:lpstr>工艺鉴别</vt:lpstr>
      <vt:lpstr>风格鉴别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2024-08-31T10:56:58.292</cp:lastPrinted>
  <dcterms:created xsi:type="dcterms:W3CDTF">2024-08-31T02:56:58Z</dcterms:created>
  <dcterms:modified xsi:type="dcterms:W3CDTF">2024-08-31T02:57:01Z</dcterms:modified>
</cp:coreProperties>
</file>