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BFCCB-2268-4E24-B20C-5D4323EC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1E711-7819-47B3-989E-9138FC526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37FC1-171B-4DEF-B6D4-31D172F3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C3F2B8-B634-4882-BFED-A86D03DC6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56AD6-6413-4ADE-BE2E-9E71DE7FE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D16AAE-8D3B-495B-815F-7F3F8A2EB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206D0C-83AA-4695-A41C-1FE80428F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53F70-35D3-48EE-91B3-BB576026EB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9817E-E426-4EF3-B35D-29B030E57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25C72-BA33-4AAE-BB22-AFF86DE0C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D17D6-BF90-48BE-A5B6-8D706D020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5200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现代物流管理物流的基本概念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物流系统构成与功能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运输管理在物流中作用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仓储管理在物流中作用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包装、装卸搬运和流通加工等环节在物流中作用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信息技术在现代物流中应用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物流定义与分类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5" r="3145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物品从供应地向接收地的实体流动过程。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根据实际需要，将运输、储存、装卸、搬运、包装、流通加工、配送、信息处理等基本功能实施有机结合。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以满足客户需求为目标，对货物、服务及相关信息从起源地到消费地的高效率、高效益的流动和存储进行计划、执行和控制的供应链过程。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一般物流与特殊物流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根据物流活动的性质划分，一般物流指具有普遍性的物流活动；特殊物流指具有特殊性质的物流活动，如危险品物流、冷链物流等。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宏观物流与微观物流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根据物流的运作范围划分，宏观物流指社会再生产总体的物流活动，微观物流指消费者、生产者企业所从事的实际的、具体的物流活动。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社会物流与企业物流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社会物流指超越一家一户的以整个社会为范畴，以面向社会为目的的物流；企业物流指企业内部的物品实体流动。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国际物流与区域物流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根据物流活动的空间范围划分，国际物流指国与国之间、洲际之间开展的物流活动；区域物流指某一区域内的物流活动。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物流是国民经济的战略性产业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随着经济全球化趋势的加强，物流业已经成为国家经济发展的重要战略资源，对于提高国家竞争力具有重要意义。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物流是国民经济的基础性产业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物流业通过运输、仓储、配送等服务，连接着国民经济的各个部门，是支撑国民经济发展的基础性产业。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物流是国民经济的先导性产业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物流业的发展能够带动相关产业的发展，如制造业、商贸业等，具有先导性作用。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物流在国民经济中地位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是指在社会再生产过程中，根据物质资料实体流动的规律，应用管理的基本原理和科学方法，对物流活动进行计划、组织、指挥、协调、控制和监督，使各项物流活动实现最佳的协调与配合，以降低物流成本，提高物流效率和经济效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现代物流管理具有系统化、信息化、专业化、社会化、国际化等特点。它强调对物流活动的全面管理，注重物流系统的整体优化和协调发展，追求物流效率和经济效益的最大化。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现代物流管理概念及特点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noFill/>
          <a:ln w="26194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1115" r="11115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目标：现代物流管理的目标是实现物流活动的合理化、高效化和经济化，即在保证物流服务质量的前提下，降低物流成本，提高物流效率，为企业和社会创造更多的经济效益。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现代物流管理遵循以下原则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系统化原则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将物流活动视为一个整体系统，注重各环节的协调与配合。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信息化原则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借助信息技术手段，实现物流信息的实时传递和处理。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提高物流管理人员的专业素质和技能水平，实现专业化管理。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推动物流活动的社会化发展，实现资源共享和协同合作。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适应经济全球化趋势，推动物流活动的国际化发展。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国际化原则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8450" y="3313268"/>
            <a:ext cx="296314" cy="1012042"/>
          </a:xfrm>
          <a:custGeom>
            <a:rect l="l" t="t" r="r" b="b"/>
            <a:pathLst>
              <a:path w="268231" h="916131">
                <a:moveTo>
                  <a:pt x="180340" y="0"/>
                </a:moveTo>
                <a:lnTo>
                  <a:pt x="268231" y="192818"/>
                </a:lnTo>
                <a:lnTo>
                  <a:pt x="87889" y="916131"/>
                </a:lnTo>
                <a:lnTo>
                  <a:pt x="0" y="723310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95722" y="3519956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96227" y="3313265"/>
            <a:ext cx="296310" cy="1012042"/>
          </a:xfrm>
          <a:custGeom>
            <a:rect l="l" t="t" r="r" b="b"/>
            <a:pathLst>
              <a:path w="268229" h="916131">
                <a:moveTo>
                  <a:pt x="87890" y="0"/>
                </a:moveTo>
                <a:lnTo>
                  <a:pt x="268229" y="723312"/>
                </a:lnTo>
                <a:lnTo>
                  <a:pt x="180340" y="916131"/>
                </a:lnTo>
                <a:lnTo>
                  <a:pt x="0" y="192823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8785082" y="3311025"/>
            <a:ext cx="296310" cy="1012041"/>
          </a:xfrm>
          <a:custGeom>
            <a:rect l="l" t="t" r="r" b="b"/>
            <a:pathLst>
              <a:path w="268229" h="916129">
                <a:moveTo>
                  <a:pt x="180344" y="0"/>
                </a:moveTo>
                <a:lnTo>
                  <a:pt x="268229" y="192818"/>
                </a:lnTo>
                <a:lnTo>
                  <a:pt x="87887" y="916129"/>
                </a:lnTo>
                <a:lnTo>
                  <a:pt x="0" y="723309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883323" y="3497207"/>
            <a:ext cx="1999534" cy="807585"/>
          </a:xfrm>
          <a:prstGeom prst="trapezoid">
            <a:avLst>
              <a:gd name="adj" fmla="val 23396"/>
            </a:avLst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120280" y="3334020"/>
            <a:ext cx="296315" cy="1012042"/>
          </a:xfrm>
          <a:custGeom>
            <a:rect l="l" t="t" r="r" b="b"/>
            <a:pathLst>
              <a:path w="268233" h="916131">
                <a:moveTo>
                  <a:pt x="87891" y="0"/>
                </a:moveTo>
                <a:lnTo>
                  <a:pt x="268233" y="723311"/>
                </a:lnTo>
                <a:lnTo>
                  <a:pt x="180343" y="916131"/>
                </a:lnTo>
                <a:lnTo>
                  <a:pt x="0" y="192821"/>
                </a:lnTo>
                <a:close/>
              </a:path>
            </a:pathLst>
          </a:custGeom>
          <a:solidFill>
            <a:schemeClr val="l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217547" y="3331771"/>
            <a:ext cx="1999535" cy="807588"/>
          </a:xfrm>
          <a:custGeom>
            <a:rect l="l" t="t" r="r" b="b"/>
            <a:pathLst>
              <a:path w="1810038" h="731052">
                <a:moveTo>
                  <a:pt x="1810038" y="0"/>
                </a:moveTo>
                <a:lnTo>
                  <a:pt x="1639001" y="731052"/>
                </a:lnTo>
                <a:lnTo>
                  <a:pt x="171038" y="73105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6182" y="3538025"/>
            <a:ext cx="1999533" cy="807585"/>
          </a:xfrm>
          <a:prstGeom prst="trapezoid">
            <a:avLst>
              <a:gd name="adj" fmla="val 2339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984572" y="3311017"/>
            <a:ext cx="1999537" cy="807588"/>
          </a:xfrm>
          <a:custGeom>
            <a:rect l="l" t="t" r="r" b="b"/>
            <a:pathLst>
              <a:path w="1810039" h="731052">
                <a:moveTo>
                  <a:pt x="0" y="0"/>
                </a:moveTo>
                <a:lnTo>
                  <a:pt x="1810039" y="1"/>
                </a:lnTo>
                <a:lnTo>
                  <a:pt x="1639000" y="731052"/>
                </a:lnTo>
                <a:lnTo>
                  <a:pt x="171038" y="73105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367064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借助人工智能、大数据等先进技术，实现物流活动的智能化管理和决策。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14660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适应市场需求的多样性和不确定性，提高物流系统的柔性和适应性。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33237" y="4547576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适应经济全球化趋势，推动全球物流网络的建设和发展。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197957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注重环保和可持续发展，推动绿色物流的发展和实践。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6984586" y="1512177"/>
            <a:ext cx="1948650" cy="161589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推动供应链上下游企业之间的协同合作，实现供应链整体优化和共赢。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351653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25420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5125416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柔性化发展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7034296" y="3458996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协同化发展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933237" y="3752708"/>
            <a:ext cx="189240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全球化发展</a:t>
            </a:r>
            <a:endParaRPr lang="en-US" sz="1100"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现代物流管理发展趋势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物流系统构成与功能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物流系统构成要素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流体：指物流中的“物”，即物质实体。流体具有自然属性和社会属性，自然属性指其物理、化学、生物属性；社会属性指其所体现的价值，以及生产者、采购者、物流作业者与消费者之间的各种关系。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载体：指流体借以流动的设施和设备。载体分为两类，一类是直接盛载并运送流体的设备，如车辆、船舶、飞机、装卸搬运设备等；另一类指基础设施，如铁路、公路、港口、码头、机场、物流中心等。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流量：即通过载体的流体在一定流向上的数量表现。流量与流向是不可分割的，每一种流向都有一种流量与之相对应，流量的分类与流向的分类相同。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流程：即通过载体的流体在一定流向上行驶路径的数量表现。流程与流向、流量是不可分割的，每一种流向、流量都有一种流程与之相对应，流程的分类与流向、流量的分类相同。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物流系统中观层次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包括行业或部门物流系统、区域物流系统等，主要研究内容是行业或部门内的物流管理、区域物流规划等。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物流系统微观层次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包括企业物流系统、供应链物流系统等，主要研究内容是企业内部物流管理、供应链管理等。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物流系统宏观层次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包括国家或地区物流系统、国际物流系统等，主要研究内容是物流系统网络布局、物流基础设施建设规划等。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417" r="74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物流系统结构层次划分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运输功能：运输是物流的核心业务之一，选择何种运输手段对于物流效率具有十分重要的意义。运输方式包括公路运输、铁路运输、水路运输和航空运输等。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仓储功能：在物流系统中，仓储和运输是同样重要的构成因素。仓储功能包括了对进入物流系统的货物进行堆存、管理、保管、保养、维护等一系列活动。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包装功能：包装是为在流通过程中保护产品，方便储运，促进销售，按一定的技术方法所用的容器、材料和辅助物等的总体名称。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装卸搬运功能：装卸搬运是随运输和保管而产生的必要物流活动，是对运输、保管、包装、流通加工等物流活动进行衔接的中间环节，以及在保管等活动中为进行检验、维护、保养所进行的装卸活动。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流通加工功能：流通加工功能是在物品从生产领域向消费领域流动的过程中，为了促进产品销售、维护产品质量和实现物流效率化等目的，对物品进行加工处理，使物品发生物理或化学性变化的功能。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物流系统主要功能介绍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https://d.book118.com/347005200004006046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2024-09-20T23:15:46.423</cp:lastPrinted>
  <dcterms:created xsi:type="dcterms:W3CDTF">2024-09-20T15:15:46Z</dcterms:created>
  <dcterms:modified xsi:type="dcterms:W3CDTF">2024-09-20T15:15:48Z</dcterms:modified>
</cp:coreProperties>
</file>