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KDIAWQ+GIEGWE+ArialMT"/>
      <p:regular r:id="rId15"/>
    </p:embeddedFont>
    <p:embeddedFont>
      <p:font typeface="FJUNAN+MS-UIGothic"/>
      <p:regular r:id="rId16"/>
    </p:embeddedFont>
    <p:embeddedFont>
      <p:font typeface="TKHJEA+FEGOLP+MicrosoftYaHei-Bold"/>
      <p:regular r:id="rId17"/>
    </p:embeddedFont>
    <p:embeddedFont>
      <p:font typeface="TTHNJH+KKMNWR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AB70D-2445-4DE5-9EAB-0AD2E4E38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EAE5A-5F4F-4F33-8285-DAABB8BF2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F7806-E6EF-4EA8-84A9-68B8AFDB6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16257E-3AD5-4E8B-B2C4-9E53C3E2D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10FEAE-B986-414B-B5B2-61BA4B6C7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3815EF-B4F8-4338-A776-94D5D8C9E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1D1DDD-D40B-4713-B227-15763EBE5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335DA5-8270-4B71-A928-C88B64683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D74E6E-7C5D-4589-9A79-8CD371DDB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ED855-4CE4-4626-BF47-7950557B8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96C05-5701-4086-AAEA-2DFBED0BB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00610502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9054" y="2197393"/>
            <a:ext cx="2204911" cy="686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KDIAWQ+GIEGWE+ArialMT"/>
                <a:cs typeface="KDIAWQ+GIEGWE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病学概述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9054" y="2773338"/>
            <a:ext cx="5141076" cy="2413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KDIAWQ+GIEGWE+ArialMT"/>
                <a:cs typeface="KDIAWQ+GIEGWE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疾病的常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症状与体征</a:t>
            </a:r>
          </a:p>
          <a:p>
            <a:pPr marL="0" marR="0">
              <a:lnSpc>
                <a:spcPts val="2240"/>
              </a:lnSpc>
              <a:spcBef>
                <a:spcPts val="234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KDIAWQ+GIEGWE+ArialMT"/>
                <a:cs typeface="KDIAWQ+GIEGWE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疾病的常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病因与病理机制</a:t>
            </a:r>
          </a:p>
          <a:p>
            <a:pPr marL="0" marR="0">
              <a:lnSpc>
                <a:spcPts val="2240"/>
              </a:lnSpc>
              <a:spcBef>
                <a:spcPts val="229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KDIAWQ+GIEGWE+ArialMT"/>
                <a:cs typeface="KDIAWQ+GIEGWE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疾病的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断与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鉴别诊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断</a:t>
            </a:r>
          </a:p>
          <a:p>
            <a:pPr marL="0" marR="0">
              <a:lnSpc>
                <a:spcPts val="2240"/>
              </a:lnSpc>
              <a:spcBef>
                <a:spcPts val="229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KDIAWQ+GIEGWE+ArialMT"/>
                <a:cs typeface="KDIAWQ+GIEGWE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疾病的治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与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2100">
                <a:solidFill>
                  <a:srgbClr val="000000"/>
                </a:solidFill>
                <a:latin typeface="FJUNAN+MS-UIGothic"/>
                <a:cs typeface="FJUNAN+MS-UIGothic"/>
              </a:rPr>
              <a:t>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77695" y="2972832"/>
            <a:ext cx="2933700" cy="2095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600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FFFFFF"/>
                </a:solidFill>
                <a:latin typeface="FJUNAN+MS-UIGothic"/>
                <a:cs typeface="FJUNAN+MS-UIGothic"/>
              </a:rPr>
              <a:t>目</a:t>
            </a:r>
            <a:r>
              <a:rPr sz="66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TKHJEA+FEGOLP+MicrosoftYaHei-Bold"/>
                <a:cs typeface="TKHJEA+FEGOL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4400" y="3082448"/>
            <a:ext cx="34290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神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病学概述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神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系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的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成与功能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THNJH+KKMNWR+MicrosoftYaHei"/>
                <a:cs typeface="TTHNJH+KKMNWR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THNJH+KKMNWR+MicrosoftYaHei"/>
                <a:cs typeface="TTHNJH+KKMNWR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THNJH+KKMNWR+MicrosoftYaHei"/>
                <a:cs typeface="TTHNJH+KKMNWR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TTHNJH+KKMNWR+MicrosoftYaHei"/>
                <a:cs typeface="TTHNJH+KKMNWR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5669" y="5190342"/>
            <a:ext cx="2627873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、脊髓和周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经组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成，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负责调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控人体的感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</a:t>
            </a:r>
          </a:p>
          <a:p>
            <a:pPr marL="1714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、情感等活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是神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的核心，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知、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记忆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言、判断和决</a:t>
            </a:r>
          </a:p>
          <a:p>
            <a:pPr marL="5143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策等高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功能。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57620" y="5181453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脊髓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负责传递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与周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的信息，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持身体的姿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势</a:t>
            </a:r>
          </a:p>
          <a:p>
            <a:pPr marL="771524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和运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36050" y="5190342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经负责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感知外界刺激并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将信息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传递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到大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控制</a:t>
            </a:r>
          </a:p>
          <a:p>
            <a:pPr marL="3429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肌肉和腺体的活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神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疾病的分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与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6659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疾病可分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为脑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部疾病和周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疾病，如帕金森病、阿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茨海默病、多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性硬化症等。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6659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断神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疾病需通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过详细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的病史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询问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、体格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和必要的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辅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，如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脑电图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、磁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58314" y="3708772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共振成像等。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87115" y="5056243"/>
            <a:ext cx="80304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程中需考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患者的年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、性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遗传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因素等，以确定最可能的原因和治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FJUNAN+MS-UIGothic"/>
                <a:cs typeface="FJUNAN+MS-UIGothic"/>
              </a:rPr>
              <a:t>方案。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神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疾病的治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09" y="22190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疾病的治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方法包括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、物理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法和康复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训练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37855" y="221906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是最常用的治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方法，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不同疾病有相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物，如抗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癫痫药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物、抗抑郁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7715" y="4397113"/>
            <a:ext cx="36506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适用于某些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重的神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疾病，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瘤、脊柱裂等，通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切除病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变组织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或修复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5165" y="4397113"/>
            <a:ext cx="350520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物理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法和康复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训练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主要用于恢复患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者的功能，如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肌肉萎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缩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和关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僵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行物理治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TKHJEA+FEGOLP+MicrosoftYaHei-Bold"/>
                <a:cs typeface="TKHJEA+FEGOLP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0" y="2752883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神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系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疾病的常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10000" y="341137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JUNAN+MS-UIGothic"/>
                <a:cs typeface="FJUNAN+MS-UIGothic"/>
              </a:rPr>
              <a:t>状与体征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头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55487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痛是神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疾病常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的症状之一，可由多种原因引起。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6D1B"/>
                </a:solidFill>
                <a:latin typeface="FJUNAN+MS-UIGothic"/>
                <a:cs typeface="FJUNAN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7324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痛通常表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现为头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部疼痛，可出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部一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或两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，有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伴随着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心、呕吐、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畏光等症状。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痛的原因可能包括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颅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增高、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血管疾病、偏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FJUNAN+MS-UIGothic"/>
                <a:cs typeface="FJUNAN+MS-UIGothic"/>
              </a:rPr>
              <a:t>痛等。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眩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3022208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晕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是神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疾病常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的症状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之一，主要表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天旋地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的感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FF6D1B"/>
                </a:solidFill>
                <a:latin typeface="FJUNAN+MS-UIGothic"/>
                <a:cs typeface="FJUNAN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晕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通常伴随着平衡失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心、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呕吐等症状，可能是由于内耳疾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病、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供血不足等原因引起。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晕</a:t>
            </a:r>
            <a:r>
              <a:rPr sz="3000">
                <a:solidFill>
                  <a:srgbClr val="FF6D1B"/>
                </a:solidFill>
                <a:latin typeface="FJUNAN+MS-UIGothic"/>
                <a:cs typeface="FJUNAN+MS-UIGothic"/>
              </a:rPr>
              <a:t>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28561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晕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厥是神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疾病常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的症状之一，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主要表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突然的意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识丧</a:t>
            </a:r>
            <a:r>
              <a:rPr sz="1350">
                <a:solidFill>
                  <a:srgbClr val="000000"/>
                </a:solidFill>
                <a:latin typeface="FJUNAN+MS-UIGothic"/>
                <a:cs typeface="FJUNAN+MS-UIGothic"/>
              </a:rPr>
              <a:t>失。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FFFFFF"/>
                </a:solidFill>
                <a:latin typeface="FJUNAN+MS-UIGothic"/>
                <a:cs typeface="FJUNAN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晕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厥通常在体位改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或运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后出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续时间较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短，可能是由于短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暂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供血不足、低血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FFFFFF"/>
                </a:solidFill>
                <a:latin typeface="FJUNAN+MS-UIGothic"/>
                <a:cs typeface="FJUNAN+MS-UIGothic"/>
              </a:rPr>
              <a:t>等原因引起。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https://d.book118.com/347006105021006054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KDIAWQ+GIEGWE+ArialMT</vt:lpstr>
      <vt:lpstr>Times New Roman</vt:lpstr>
      <vt:lpstr>FJUNAN+MS-UIGothic</vt:lpstr>
      <vt:lpstr>SimSun</vt:lpstr>
      <vt:lpstr>TKHJEA+FEGOLP+MicrosoftYaHei-Bold</vt:lpstr>
      <vt:lpstr>TTHNJH+KKMNWR+MicrosoftYaHei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2024-09-28T07:26:04.675</cp:lastPrinted>
  <dcterms:created xsi:type="dcterms:W3CDTF">2024-09-27T23:26:04Z</dcterms:created>
  <dcterms:modified xsi:type="dcterms:W3CDTF">2024-09-27T23:26:05Z</dcterms:modified>
</cp:coreProperties>
</file>