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2" r:id="rId11"/>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tags" Target="tags/tag1.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1.xml" /><Relationship Id="rId16"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72B22AC-F3E6-4381-B352-D99950CB642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1F03790-0003-40B3-A9C1-F208857DE56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5E90F0A1-71AE-40F1-BBAA-833C1A34BDD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1CB4BEDF-5A76-48C0-96D7-BAFBDD45CB22}"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64756F15-9C57-4546-898C-FF20C988A3A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1117681-EEB2-42FE-BAF7-617D4CAF9C48}"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73B7B3DE-7126-44F5-A400-078875C522F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3CE6AA9-C478-4CD4-AA25-0EE8D151E1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BDBAE73-76EA-405F-93EE-479EFBD7017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347BE1-8BFE-40B7-BFE7-0DDC463340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5DF5502-E0B4-479C-8A66-E785CC6F3D6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8.jpeg" /><Relationship Id="rId4" Type="http://schemas.openxmlformats.org/officeDocument/2006/relationships/image" Target="../media/image9.jpeg" /><Relationship Id="rId5"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347010050134006053"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44631" y="1726035"/>
            <a:ext cx="9769862"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政府机关管理制度</a:t>
            </a:r>
          </a:p>
        </p:txBody>
      </p:sp>
      <p:sp>
        <p:nvSpPr>
          <p:cNvPr id="3" name="TextBox 3"/>
          <p:cNvSpPr txBox="1"/>
          <p:nvPr/>
        </p:nvSpPr>
        <p:spPr>
          <a:xfrm>
            <a:off x="744631" y="5235132"/>
            <a:ext cx="3273378" cy="3790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dk1">
                    <a:lumMod val="95000"/>
                    <a:lumOff val="5000"/>
                    <a:alpha val="100000"/>
                  </a:schemeClr>
                </a:solidFill>
                <a:latin typeface="Arial"/>
                <a:ea typeface="Arial"/>
                <a:cs typeface="Arial"/>
              </a:rPr>
              <a:t>汇报人：</a:t>
            </a:r>
          </a:p>
        </p:txBody>
      </p:sp>
      <p:sp>
        <p:nvSpPr>
          <p:cNvPr id="4" name="TextBox 4"/>
          <p:cNvSpPr txBox="1"/>
          <p:nvPr/>
        </p:nvSpPr>
        <p:spPr>
          <a:xfrm>
            <a:off x="744631" y="5693115"/>
            <a:ext cx="2851551" cy="3790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spcBef>
                <a:spcPts val="450"/>
              </a:spcBef>
            </a:pPr>
            <a:r>
              <a:rPr lang="en-US" sz="2025">
                <a:solidFill>
                  <a:schemeClr val="dk1">
                    <a:alpha val="100000"/>
                  </a:schemeClr>
                </a:solidFill>
                <a:latin typeface="Arial"/>
                <a:ea typeface="Arial"/>
                <a:cs typeface="Arial"/>
              </a:rPr>
              <a:t>汇报时间：</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政府机关管理制度概述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政府机关管理制度的核心内容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政府机关管理制度的实施与监督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政府机关管理制度的优化与创新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结论</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01</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34008" r="34008"/>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3834" r="33834"/>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31873" r="31873"/>
          <a:stretch>
            <a:fillRect/>
          </a:stretch>
        </p:blipFill>
        <p:spPr>
          <a:xfrm>
            <a:off x="3391027" y="1869245"/>
            <a:ext cx="2050689" cy="3916435"/>
          </a:xfrm>
          <a:prstGeom prst="rect">
            <a:avLst/>
          </a:prstGeom>
        </p:spPr>
      </p:pic>
      <p:sp>
        <p:nvSpPr>
          <p:cNvPr id="5" name="Freeform 5"/>
          <p:cNvSpPr/>
          <p:nvPr/>
        </p:nvSpPr>
        <p:spPr>
          <a:xfrm>
            <a:off x="8503615" y="2041071"/>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406414" y="4012208"/>
            <a:ext cx="495300" cy="456011"/>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901714" y="1917723"/>
            <a:ext cx="2084387" cy="616443"/>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01</a:t>
            </a:r>
            <a:endParaRPr lang="en-US" sz="1100"/>
          </a:p>
        </p:txBody>
      </p:sp>
      <p:sp>
        <p:nvSpPr>
          <p:cNvPr id="8" name="AutoShape 8"/>
          <p:cNvSpPr/>
          <p:nvPr/>
        </p:nvSpPr>
        <p:spPr>
          <a:xfrm>
            <a:off x="8901714" y="3911623"/>
            <a:ext cx="2084387" cy="554016"/>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3000" b="1">
                <a:solidFill>
                  <a:schemeClr val="accent1">
                    <a:alpha val="100000"/>
                  </a:schemeClr>
                </a:solidFill>
                <a:latin typeface="Microsoft Yahei"/>
                <a:ea typeface="Microsoft Yahei"/>
                <a:cs typeface="Microsoft Yahei"/>
              </a:rPr>
              <a:t>02</a:t>
            </a:r>
            <a:endParaRPr lang="en-US" sz="1100"/>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主题简介</a:t>
              </a:r>
            </a:p>
          </p:txBody>
        </p:sp>
      </p:grpSp>
      <p:sp>
        <p:nvSpPr>
          <p:cNvPr id="31" name="AutoShape 31"/>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它涉及政府机关的组织架构、职责权限、工作程序、监督考核等方面的规定。</a:t>
            </a:r>
            <a:endParaRPr lang="en-US" sz="1100"/>
          </a:p>
        </p:txBody>
      </p:sp>
      <p:sp>
        <p:nvSpPr>
          <p:cNvPr id="32" name="AutoShape 32"/>
          <p:cNvSpPr/>
          <p:nvPr/>
        </p:nvSpPr>
        <p:spPr>
          <a:xfrm>
            <a:off x="8406414" y="2594489"/>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政府机关管理制度是规范政府机关工作流程、提高行政效率的重要手段。</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2208" r="12208"/>
          <a:stretch>
            <a:fillRect/>
          </a:stretch>
        </p:blipFill>
        <p:spPr>
          <a:xfrm>
            <a:off x="4925814" y="2630423"/>
            <a:ext cx="2231507" cy="2231507"/>
          </a:xfrm>
          <a:prstGeom prst="rect">
            <a:avLst/>
          </a:prstGeom>
        </p:spPr>
      </p:pic>
      <p:pic>
        <p:nvPicPr>
          <p:cNvPr id="3" name="Picture 3"/>
          <p:cNvPicPr>
            <a:picLocks noChangeAspect="1"/>
          </p:cNvPicPr>
          <p:nvPr/>
        </p:nvPicPr>
        <p:blipFill>
          <a:blip r:embed="rId3"/>
          <a:srcRect l="16667" r="16667"/>
          <a:stretch>
            <a:fillRect/>
          </a:stretch>
        </p:blipFill>
        <p:spPr>
          <a:xfrm>
            <a:off x="1438585" y="2630423"/>
            <a:ext cx="2231507" cy="2231507"/>
          </a:xfrm>
          <a:prstGeom prst="rect">
            <a:avLst/>
          </a:prstGeom>
        </p:spPr>
      </p:pic>
      <p:sp>
        <p:nvSpPr>
          <p:cNvPr id="4" name="TextBox 4"/>
          <p:cNvSpPr txBox="1"/>
          <p:nvPr/>
        </p:nvSpPr>
        <p:spPr>
          <a:xfrm>
            <a:off x="1669569"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保障政府机关依法行政，提高政府治理能力和水平。</a:t>
            </a:r>
          </a:p>
        </p:txBody>
      </p:sp>
      <p:pic>
        <p:nvPicPr>
          <p:cNvPr id="5" name="Picture 5"/>
          <p:cNvPicPr>
            <a:picLocks noChangeAspect="1"/>
          </p:cNvPicPr>
          <p:nvPr/>
        </p:nvPicPr>
        <p:blipFill>
          <a:blip r:embed="rId4"/>
          <a:srcRect l="10750" r="10750"/>
          <a:stretch>
            <a:fillRect/>
          </a:stretch>
        </p:blipFill>
        <p:spPr>
          <a:xfrm>
            <a:off x="8413042" y="2630423"/>
            <a:ext cx="2231507" cy="2231507"/>
          </a:xfrm>
          <a:prstGeom prst="rect">
            <a:avLst/>
          </a:prstGeom>
        </p:spPr>
      </p:pic>
      <p:sp>
        <p:nvSpPr>
          <p:cNvPr id="6" name="AutoShape 6"/>
          <p:cNvSpPr/>
          <p:nvPr/>
        </p:nvSpPr>
        <p:spPr>
          <a:xfrm>
            <a:off x="4925814" y="2623346"/>
            <a:ext cx="97536" cy="3792083"/>
          </a:xfrm>
          <a:prstGeom prst="roundRect">
            <a:avLst>
              <a:gd name="adj" fmla="val 0"/>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94148"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395307" y="1069847"/>
            <a:ext cx="97536" cy="3792083"/>
          </a:xfrm>
          <a:prstGeom prst="roundRect">
            <a:avLst>
              <a:gd name="adj" fmla="val 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5168326" y="5091454"/>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促进政府机关内部管理规范化、科学化，提高行政效率和服务质量。</a:t>
            </a:r>
          </a:p>
        </p:txBody>
      </p:sp>
      <p:sp>
        <p:nvSpPr>
          <p:cNvPr id="10" name="TextBox 10"/>
          <p:cNvSpPr txBox="1"/>
          <p:nvPr/>
        </p:nvSpPr>
        <p:spPr>
          <a:xfrm>
            <a:off x="8648852" y="1125085"/>
            <a:ext cx="1988995"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加强对政府机关的监督，防止权力滥用和腐败现象的发生。</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目的和意义</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680034" y="1744495"/>
            <a:ext cx="4212758" cy="68618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4575" b="1">
                <a:solidFill>
                  <a:schemeClr val="dk1">
                    <a:alpha val="100000"/>
                  </a:schemeClr>
                </a:solidFill>
                <a:latin typeface="Arial"/>
                <a:ea typeface="Arial"/>
                <a:cs typeface="Arial"/>
              </a:rPr>
              <a:t>02</a:t>
            </a:r>
          </a:p>
        </p:txBody>
      </p:sp>
      <p:sp>
        <p:nvSpPr>
          <p:cNvPr id="3" name="TextBox 3"/>
          <p:cNvSpPr txBox="1"/>
          <p:nvPr/>
        </p:nvSpPr>
        <p:spPr>
          <a:xfrm>
            <a:off x="1464584" y="3009242"/>
            <a:ext cx="9262831" cy="210426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dk1">
                    <a:alpha val="100000"/>
                  </a:schemeClr>
                </a:solidFill>
                <a:latin typeface="Arial"/>
                <a:ea typeface="Arial"/>
                <a:cs typeface="Arial"/>
              </a:rPr>
              <a:t>政府机关管理制度概述</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17624" b="17624"/>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政府机关管理制度是指对政府机关内部运作和管理的一系列规定和准则，包括组织架构、职责权限、工作流程、行为规范等方面的内容。</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政府机关管理制度具有法定性、权威性、规范性和系统性等特点，旨在确保政府机关能够高效、有序、公正地履行职责，维护社会公共利益。</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定义与特点</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特点</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定义</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15458" r="15458"/>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853566"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科学合理的制度能够规范工作流程，减少冗余和浪费，提高工作效率。</a:t>
            </a: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提高政府机关工作效率</a:t>
            </a:r>
          </a:p>
        </p:txBody>
      </p:sp>
      <p:sp>
        <p:nvSpPr>
          <p:cNvPr id="7" name="AutoShape 7"/>
          <p:cNvSpPr/>
          <p:nvPr/>
        </p:nvSpPr>
        <p:spPr>
          <a:xfrm>
            <a:off x="7873179" y="1681685"/>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7873179" y="1300998"/>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保障公正公平</a:t>
            </a:r>
          </a:p>
        </p:txBody>
      </p:sp>
      <p:sp>
        <p:nvSpPr>
          <p:cNvPr id="10" name="AutoShape 10"/>
          <p:cNvSpPr/>
          <p:nvPr/>
        </p:nvSpPr>
        <p:spPr>
          <a:xfrm>
            <a:off x="3853566" y="4213236"/>
            <a:ext cx="3657600" cy="1989696"/>
          </a:xfrm>
          <a:prstGeom prst="rect">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3853566"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提升政府形象</a:t>
            </a:r>
          </a:p>
        </p:txBody>
      </p:sp>
      <p:sp>
        <p:nvSpPr>
          <p:cNvPr id="13" name="AutoShape 13"/>
          <p:cNvSpPr/>
          <p:nvPr/>
        </p:nvSpPr>
        <p:spPr>
          <a:xfrm>
            <a:off x="7873179" y="4213236"/>
            <a:ext cx="3657600" cy="1989696"/>
          </a:xfrm>
          <a:prstGeom prst="rect">
            <a:avLst/>
          </a:prstGeom>
          <a:solidFill>
            <a:schemeClr val="accent2">
              <a:alpha val="79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873179" y="3895299"/>
            <a:ext cx="3657600" cy="719328"/>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606" b="1">
                <a:solidFill>
                  <a:srgbClr val="FFFFFF">
                    <a:alpha val="100000"/>
                  </a:srgbClr>
                </a:solidFill>
                <a:latin typeface="Microsoft Yahei"/>
                <a:ea typeface="Microsoft Yahei"/>
                <a:cs typeface="Microsoft Yahei"/>
              </a:rPr>
              <a:t>促进国家治理体系现代化</a:t>
            </a: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制度能够保障政府机关在行使权力时遵循公正公平的原则，防止权力滥用和腐败现象。</a:t>
            </a: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良好的制度能够提升政府形象，增强公众对政府的信任和支持。</a:t>
            </a: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制度是实现国家治理体系现代化的重要保障，能够推动政府机关更好地适应社会发展需求。</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制度的重要性</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https://d.book118.com/347010050134006053</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39</Paragraphs>
  <Slides>9</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9</vt:i4>
      </vt:variant>
    </vt:vector>
  </HeadingPairs>
  <TitlesOfParts>
    <vt:vector baseType="lpstr" size="13">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2024-09-27T15:51:37.711</cp:lastPrinted>
  <dcterms:created xsi:type="dcterms:W3CDTF">2024-09-27T07:51:37Z</dcterms:created>
  <dcterms:modified xsi:type="dcterms:W3CDTF">2024-09-27T07:51:39Z</dcterms:modified>
</cp:coreProperties>
</file>