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6FE6CC-7FF1-48BB-9BFA-E03007EE64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90884B-1D34-4BF9-A8F4-718FCD3920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68A2BD-A880-4E2A-A520-D27E2AEB95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EA76B4-4385-459F-AC65-02D9FD0948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0392D6-16AA-4A69-A2EE-E3C3425EED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266F20-4D19-4006-880D-132C7316EC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A89812-C920-466A-B2B2-6F60DC7F99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879871-0BCE-45CE-8E2D-7F52C5C2E1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F0FDE6-776C-4553-BED2-03E6A54F47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B1F7EB-FFAB-4789-B747-42EE6E466A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D72F3C-31B8-4D95-878D-8AAC4ED065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01101302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solidFill>
                <a:latin typeface="Microsoft Yahei"/>
                <a:ea typeface="Microsoft Yahei"/>
                <a:cs typeface="Microsoft Yahei"/>
              </a:rPr>
              <a:t>美术培训行业现状调查</a:t>
            </a:r>
            <a:endParaRPr lang="en-US" sz="1100"/>
          </a:p>
        </p:txBody>
      </p:sp>
      <p:sp>
        <p:nvSpPr>
          <p:cNvPr id="5" name="AutoShape 5"/>
          <p:cNvSpPr/>
          <p:nvPr/>
        </p:nvSpPr>
        <p:spPr>
          <a:xfrm>
            <a:off x="5838648" y="4167778"/>
            <a:ext cx="2333375"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汇报人：&lt;XXX&gt;</a:t>
            </a:r>
            <a:endParaRPr lang="en-US" sz="1100"/>
          </a:p>
        </p:txBody>
      </p:sp>
      <p:sp>
        <p:nvSpPr>
          <p:cNvPr id="6" name="AutoShape 6"/>
          <p:cNvSpPr/>
          <p:nvPr/>
        </p:nvSpPr>
        <p:spPr>
          <a:xfrm>
            <a:off x="8587678" y="4167778"/>
            <a:ext cx="2820047"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2023-12-30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416406" y="2921955"/>
            <a:ext cx="2531669" cy="859536"/>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sp>
        <p:nvSpPr>
          <p:cNvPr id="5" name="AutoShape 5"/>
          <p:cNvSpPr/>
          <p:nvPr/>
        </p:nvSpPr>
        <p:spPr>
          <a:xfrm>
            <a:off x="5638202" y="869785"/>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solidFill>
                <a:latin typeface="Microsoft Yahei"/>
                <a:ea typeface="Microsoft Yahei"/>
                <a:cs typeface="Microsoft Yahei"/>
              </a:rPr>
              <a:t>美术培训行业概述</a:t>
            </a:r>
            <a:endParaRPr lang="en-US" sz="1100"/>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美术培训市场需求分析</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美术培训市场竞争格局</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美术培训行业政策环境</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美术培训行业发展趋势和挑战</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美术培训行业概述</a:t>
            </a:r>
            <a:endParaRPr lang="en-US" sz="1100"/>
          </a:p>
        </p:txBody>
      </p:sp>
      <p:sp>
        <p:nvSpPr>
          <p:cNvPr id="3" name="TextBox 3"/>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solidFill>
                <a:latin typeface="Microsoft Yahei"/>
                <a:ea typeface="Microsoft Yahei"/>
                <a:cs typeface="Microsoft Yahei"/>
              </a:rPr>
              <a:t>随着社会对艺术教育的重视程度不断提高，美术培训行业的规模也在不断扩大。目前，全国美术培训机构的数量已经超过万家，涵盖了从幼儿到成人的各个年龄段。</a:t>
            </a:r>
            <a:endParaRPr lang="en-US" sz="1100"/>
          </a:p>
          <a:p>
            <a:pPr>
              <a:lnSpc>
                <a:spcPct val="150000"/>
              </a:lnSpc>
              <a:spcBef>
                <a:spcPts val="375"/>
              </a:spcBef>
            </a:pPr>
            <a:endParaRPr lang="en-US" sz="1500">
              <a:solidFill>
                <a:srgbClr val="FFFFFF"/>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solidFill>
                <a:latin typeface="Microsoft Yahei"/>
                <a:ea typeface="Microsoft Yahei"/>
                <a:cs typeface="Microsoft Yahei"/>
              </a:rPr>
              <a:t>近年来，美术培训行业的年增长率一直保持在10%以上，未来几年仍将保持较快的增长速度。这主要得益于家长对子女艺术教育的重视程度提高、社会对创意产业的支持力度加大以及消费者对个性化、高品质艺术培训服务的需求增加等因素。</a:t>
            </a:r>
            <a:endParaRPr lang="en-US" sz="1100"/>
          </a:p>
          <a:p>
            <a:endParaRPr lang="en-US" sz="1500">
              <a:solidFill>
                <a:srgbClr val="FFFFFF"/>
              </a:solidFill>
              <a:latin typeface="Microsoft Yahei"/>
              <a:ea typeface="Microsoft Yahei"/>
              <a:cs typeface="Microsoft Yahei"/>
            </a:endParaRPr>
          </a:p>
          <a:p>
            <a:pPr>
              <a:lnSpc>
                <a:spcPct val="150000"/>
              </a:lnSpc>
              <a:spcBef>
                <a:spcPts val="375"/>
              </a:spcBef>
            </a:pPr>
            <a:endParaRPr lang="en-US" sz="1500">
              <a:solidFill>
                <a:srgbClr val="FFFFFF"/>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solidFill>
                <a:latin typeface="Microsoft Yahei"/>
                <a:ea typeface="Microsoft Yahei"/>
                <a:cs typeface="Microsoft Yahei"/>
              </a:rPr>
              <a:t>行业规模</a:t>
            </a:r>
            <a:endParaRPr lang="en-US" sz="1100"/>
          </a:p>
        </p:txBody>
      </p:sp>
      <p:sp>
        <p:nvSpPr>
          <p:cNvPr id="7" name="AutoShape 7"/>
          <p:cNvSpPr/>
          <p:nvPr/>
        </p:nvSpPr>
        <p:spPr>
          <a:xfrm>
            <a:off x="2127391" y="3718013"/>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solidFill>
                <a:latin typeface="Microsoft Yahei"/>
                <a:ea typeface="Microsoft Yahei"/>
                <a:cs typeface="Microsoft Yahei"/>
              </a:rPr>
              <a:t>增长趋势</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行业规模和增长趋势</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专业美术培训机构</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这些机构通常以提供专业的美术培训服务为主，涵盖素描、色彩、油画、国画等多个领域。它们通常拥有较为完善的教师团队和教学设施，针对不同年龄段和水平的学员提供个性化的培训服务。</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教育机构中的美术课程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许多教育机构为了满足学生和家长对艺术教育的需求，纷纷开设了美术课程。这些课程通常由学校内部的美术教师或聘请的专业教师授课，课程设置和教学方法相对比较统一。</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线上美术培训平台</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互联网技术的发展，越来越多的线上美术培训平台开始涌现。这些平台通常提供远程在线教学服务，学员可以通过网络实时参与课程，与教师进行互动交流。线上美术培训平台通常以灵活的学习方式和较低的价格吸引学员。</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行业主要参与者</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563" r="24563"/>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一线城市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一线城市如北京、上海、广州等地的美术培训机构数量较多，这些地区的消费水平和对艺术教育的需求也相对较高。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二三线城市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随着经济的发展和消费者对艺术教育需求的增加，二三线城市的美术培训机构数量也在逐渐增加。特别是在一些文化氛围较为浓厚的城市，如杭州、成都等地的美术培训机构发展较快。</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农村地区</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尽管农村地区的美术培训机构数量较少，但随着人们对艺术教育的认识不断提高，一些有远见的培训机构也开始在农村地区开设分支机构或开展合作办学，以满足当地居民对美术培训的需求。</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行业地域分布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美术培训市场需求分析</a:t>
            </a:r>
            <a:endParaRPr lang="en-US" sz="1100"/>
          </a:p>
        </p:txBody>
      </p:sp>
      <p:sp>
        <p:nvSpPr>
          <p:cNvPr id="3" name="TextBox 3"/>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888" b="17888"/>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兴趣培养</a:t>
            </a:r>
            <a:endParaRPr lang="en-US" sz="1100"/>
          </a:p>
        </p:txBody>
      </p:sp>
      <p:sp>
        <p:nvSpPr>
          <p:cNvPr id="7" name="AutoShape 7"/>
          <p:cNvSpPr/>
          <p:nvPr/>
        </p:nvSpPr>
        <p:spPr>
          <a:xfrm>
            <a:off x="1306341" y="1734252"/>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越来越多的家长意识到美术教育对于孩子综合素质发展的重要性，希望通过美术培训培养孩子的审美能力、创造力和想象力。</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提高技能</a:t>
            </a:r>
            <a:endParaRPr lang="en-US" sz="1100"/>
          </a:p>
        </p:txBody>
      </p:sp>
      <p:sp>
        <p:nvSpPr>
          <p:cNvPr id="11" name="AutoShape 11"/>
          <p:cNvSpPr/>
          <p:nvPr/>
        </p:nvSpPr>
        <p:spPr>
          <a:xfrm>
            <a:off x="1306341" y="348681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部分学生希望通过美术培训提高绘画技能，为将来的升学和职业发展增加竞争力。</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压力释放</a:t>
            </a:r>
            <a:endParaRPr lang="en-US" sz="1100"/>
          </a:p>
        </p:txBody>
      </p:sp>
      <p:sp>
        <p:nvSpPr>
          <p:cNvPr id="15" name="AutoShape 15"/>
          <p:cNvSpPr/>
          <p:nvPr/>
        </p:nvSpPr>
        <p:spPr>
          <a:xfrm>
            <a:off x="1306341" y="5222301"/>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在学业压力较大的当下，美术培训也被部分学生视为一种放松和调节情绪的方式。</a:t>
            </a:r>
            <a:endParaRPr lang="en-US" sz="1100"/>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学生和家长需求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l="2495" r="2495"/>
          <a:stretch>
            <a:fillRect/>
          </a:stretch>
        </p:blipFill>
        <p:spPr>
          <a:xfrm>
            <a:off x="6907441" y="1792193"/>
            <a:ext cx="4502196" cy="2732629"/>
          </a:xfrm>
          <a:prstGeom prst="rect">
            <a:avLst/>
          </a:prstGeom>
        </p:spPr>
      </p:pic>
      <p:sp>
        <p:nvSpPr>
          <p:cNvPr id="4" name="AutoShape 4"/>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804696" y="1372731"/>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品牌宣传</a:t>
            </a:r>
            <a:endParaRPr lang="en-US" sz="1100"/>
          </a:p>
        </p:txBody>
      </p:sp>
      <p:sp>
        <p:nvSpPr>
          <p:cNvPr id="16" name="AutoShape 16"/>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262116" y="1570452"/>
            <a:ext cx="438150" cy="30480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8" name="AutoShape 18"/>
          <p:cNvSpPr/>
          <p:nvPr/>
        </p:nvSpPr>
        <p:spPr>
          <a:xfrm>
            <a:off x="1804696" y="1724535"/>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企业通过与知名美术培训机构合作，组织各类美术活动或展览，提升品牌形象和文化内涵。</a:t>
            </a:r>
            <a:endParaRPr lang="en-US" sz="1100"/>
          </a:p>
        </p:txBody>
      </p:sp>
      <p:sp>
        <p:nvSpPr>
          <p:cNvPr id="19" name="AutoShape 19"/>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1272601" y="3332919"/>
            <a:ext cx="416357"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1" name="AutoShape 21"/>
          <p:cNvSpPr/>
          <p:nvPr/>
        </p:nvSpPr>
        <p:spPr>
          <a:xfrm>
            <a:off x="1804696" y="3127969"/>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创意设计</a:t>
            </a:r>
            <a:endParaRPr lang="en-US" sz="1100"/>
          </a:p>
        </p:txBody>
      </p:sp>
      <p:sp>
        <p:nvSpPr>
          <p:cNvPr id="22" name="AutoShape 22"/>
          <p:cNvSpPr/>
          <p:nvPr/>
        </p:nvSpPr>
        <p:spPr>
          <a:xfrm>
            <a:off x="1804696" y="347977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企业需要美术人才为其提供创意设计支持，如广告、产品包装、室内设计等领域。</a:t>
            </a:r>
            <a:endParaRPr lang="en-US" sz="1100"/>
          </a:p>
        </p:txBody>
      </p:sp>
      <p:sp>
        <p:nvSpPr>
          <p:cNvPr id="23" name="AutoShape 23"/>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271991" y="5124907"/>
            <a:ext cx="441594"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5" name="AutoShape 25"/>
          <p:cNvSpPr/>
          <p:nvPr/>
        </p:nvSpPr>
        <p:spPr>
          <a:xfrm>
            <a:off x="1822337" y="489538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人才储备</a:t>
            </a:r>
            <a:endParaRPr lang="en-US" sz="1100"/>
          </a:p>
        </p:txBody>
      </p:sp>
      <p:sp>
        <p:nvSpPr>
          <p:cNvPr id="26" name="AutoShape 26"/>
          <p:cNvSpPr/>
          <p:nvPr/>
        </p:nvSpPr>
        <p:spPr>
          <a:xfrm>
            <a:off x="1804696" y="5247188"/>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部分企业通过与美术培训机构合作，发掘和培养具有潜力的艺术人才，为企业的艺术项目或团队注入新鲜血液。</a:t>
            </a:r>
            <a:endParaRPr lang="en-US" sz="1100"/>
          </a:p>
        </p:txBody>
      </p:sp>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企业和机构需求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随着社会对美术人才的专业化要求不断提高，美术培训市场呈现出越来越明显的专业化趋势。</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专业化需求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不同年龄段、不同职业背景的人群对于美术培训的需求呈现多元化特点，要求美术培训内容更加丰富多样。</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多元化需求</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458" r="17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消费者对于美术培训的需求更加个性化，要求培训机构能够根据学员的特点和需求量身定制培训方案。</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个性化需求</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市场需求变化趋势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美术培训市场竞争格局</a:t>
            </a:r>
            <a:endParaRPr lang="en-US" sz="1100"/>
          </a:p>
        </p:txBody>
      </p:sp>
      <p:sp>
        <p:nvSpPr>
          <p:cNvPr id="3" name="TextBox 3"/>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市场竞争现状</a:t>
            </a:r>
          </a:p>
        </p:txBody>
      </p:sp>
      <p:sp>
        <p:nvSpPr>
          <p:cNvPr id="26" name="AutoShape 26"/>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01</a:t>
            </a:r>
          </a:p>
        </p:txBody>
      </p:sp>
      <p:sp>
        <p:nvSpPr>
          <p:cNvPr id="28" name="TextBox 28"/>
          <p:cNvSpPr txBox="1"/>
          <p:nvPr/>
        </p:nvSpPr>
        <p:spPr>
          <a:xfrm>
            <a:off x="5784437" y="2262505"/>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美术培训市场参与者众多，包括个体工作室、连锁培训机构、在线教育平台等。</a:t>
            </a:r>
          </a:p>
        </p:txBody>
      </p:sp>
      <p:sp>
        <p:nvSpPr>
          <p:cNvPr id="29" name="AutoShape 29"/>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02</a:t>
            </a:r>
          </a:p>
        </p:txBody>
      </p:sp>
      <p:sp>
        <p:nvSpPr>
          <p:cNvPr id="31" name="TextBox 31"/>
          <p:cNvSpPr txBox="1"/>
          <p:nvPr/>
        </p:nvSpPr>
        <p:spPr>
          <a:xfrm>
            <a:off x="5784437" y="371514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市场竞争激烈，价格战、师资比拼、课程创新等成为竞争手段。</a:t>
            </a:r>
          </a:p>
        </p:txBody>
      </p:sp>
      <p:sp>
        <p:nvSpPr>
          <p:cNvPr id="32" name="AutoShape 32"/>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5784437" y="520438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市场份额分布不均，少数大型机构占据主导地位，大量小型机构瓜分剩余市场份额。</a:t>
            </a:r>
          </a:p>
        </p:txBody>
      </p:sp>
      <p:sp>
        <p:nvSpPr>
          <p:cNvPr id="34" name="TextBox 34"/>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品牌影响力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知名品牌机构在市场竞争中具有明显优势，品牌口碑成为家长选择的重要依据。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教学质量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教学质量是培训机构的核心竞争力，优秀师资和教学方法是吸引学员的关键。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服务质量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除了教学本身，服务质量也是影响学员满意度和忠诚度的因素，包括课程咨询、售后服务等。</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市场竞争特点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https://d.book118.com/347011013024006025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2024-08-29T13:48:24.540</cp:lastPrinted>
  <dcterms:created xsi:type="dcterms:W3CDTF">2024-08-29T05:48:24Z</dcterms:created>
  <dcterms:modified xsi:type="dcterms:W3CDTF">2024-08-29T05:48:26Z</dcterms:modified>
</cp:coreProperties>
</file>