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C31A768-9FEC-46F7-9AE2-4C8B1DBBBA51}"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6" name="PlaceHolder 1"/>
          <p:cNvSpPr>
            <a:spLocks noGrp="1"/>
          </p:cNvSpPr>
          <p:nvPr>
            <p:ph type="sldImg"/>
          </p:nvPr>
        </p:nvSpPr>
        <p:spPr>
          <a:xfrm>
            <a:off x="685800" y="1143000"/>
            <a:ext cx="5486040" cy="3085920"/>
          </a:xfrm>
          <a:prstGeom prst="rect">
            <a:avLst/>
          </a:prstGeom>
          <a:ln w="0">
            <a:noFill/>
          </a:ln>
        </p:spPr>
      </p:sp>
      <p:sp>
        <p:nvSpPr>
          <p:cNvPr id="38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 name="PlaceHolder 1"/>
          <p:cNvSpPr>
            <a:spLocks noGrp="1"/>
          </p:cNvSpPr>
          <p:nvPr>
            <p:ph type="sldImg"/>
          </p:nvPr>
        </p:nvSpPr>
        <p:spPr>
          <a:xfrm>
            <a:off x="685800" y="1143000"/>
            <a:ext cx="5486040" cy="3085920"/>
          </a:xfrm>
          <a:prstGeom prst="rect">
            <a:avLst/>
          </a:prstGeom>
          <a:ln w="0">
            <a:noFill/>
          </a:ln>
        </p:spPr>
      </p:sp>
      <p:sp>
        <p:nvSpPr>
          <p:cNvPr id="39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2" name="PlaceHolder 1"/>
          <p:cNvSpPr>
            <a:spLocks noGrp="1"/>
          </p:cNvSpPr>
          <p:nvPr>
            <p:ph type="sldImg"/>
          </p:nvPr>
        </p:nvSpPr>
        <p:spPr>
          <a:xfrm>
            <a:off x="685800" y="1143000"/>
            <a:ext cx="5486040" cy="3085920"/>
          </a:xfrm>
          <a:prstGeom prst="rect">
            <a:avLst/>
          </a:prstGeom>
          <a:ln w="0">
            <a:noFill/>
          </a:ln>
        </p:spPr>
      </p:sp>
      <p:sp>
        <p:nvSpPr>
          <p:cNvPr id="39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5" name="PlaceHolder 1"/>
          <p:cNvSpPr>
            <a:spLocks noGrp="1"/>
          </p:cNvSpPr>
          <p:nvPr>
            <p:ph type="sldImg"/>
          </p:nvPr>
        </p:nvSpPr>
        <p:spPr>
          <a:xfrm>
            <a:off x="685800" y="1143000"/>
            <a:ext cx="5486040" cy="3085920"/>
          </a:xfrm>
          <a:prstGeom prst="rect">
            <a:avLst/>
          </a:prstGeom>
          <a:ln w="0">
            <a:noFill/>
          </a:ln>
        </p:spPr>
      </p:sp>
      <p:sp>
        <p:nvSpPr>
          <p:cNvPr id="39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8" name="PlaceHolder 1"/>
          <p:cNvSpPr>
            <a:spLocks noGrp="1"/>
          </p:cNvSpPr>
          <p:nvPr>
            <p:ph type="sldImg"/>
          </p:nvPr>
        </p:nvSpPr>
        <p:spPr>
          <a:xfrm>
            <a:off x="685800" y="1143000"/>
            <a:ext cx="5486040" cy="3085920"/>
          </a:xfrm>
          <a:prstGeom prst="rect">
            <a:avLst/>
          </a:prstGeom>
          <a:ln w="0">
            <a:noFill/>
          </a:ln>
        </p:spPr>
      </p:sp>
      <p:sp>
        <p:nvSpPr>
          <p:cNvPr id="39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1" name="PlaceHolder 1"/>
          <p:cNvSpPr>
            <a:spLocks noGrp="1"/>
          </p:cNvSpPr>
          <p:nvPr>
            <p:ph type="sldImg"/>
          </p:nvPr>
        </p:nvSpPr>
        <p:spPr>
          <a:xfrm>
            <a:off x="685800" y="1143000"/>
            <a:ext cx="5486040" cy="3085920"/>
          </a:xfrm>
          <a:prstGeom prst="rect">
            <a:avLst/>
          </a:prstGeom>
          <a:ln w="0">
            <a:noFill/>
          </a:ln>
        </p:spPr>
      </p:sp>
      <p:sp>
        <p:nvSpPr>
          <p:cNvPr id="40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1B0759-2688-4F00-9F21-2F44E789AD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428E6F-E891-430E-9AE9-C149650F2F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6F605C-9141-41C8-91B5-B50B96EEC4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F49B01-3F28-4D69-BC79-2C1576ACC2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92D403-247F-45D1-BD02-2917F37ED8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9E0B974-5501-4837-88B6-C84A2EA23E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2D5B57-87FA-4E79-9175-124CF89906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874DC9-B89C-44BB-9075-4451326C36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B3825A-21F4-4E3B-AA86-D1E0AF3E49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C9EB1A-656F-4B1B-A407-67A73C4F7A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A71E07-6B14-4112-AF27-6A6B5A5B25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209BBE21-92FF-441B-89DD-1421A79A45C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4D7DB67-40B5-4D51-AAA1-DC77FB7BC5D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7031061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任意多边形: 形状 18"/>
          <p:cNvSpPr/>
          <p:nvPr/>
        </p:nvSpPr>
        <p:spPr>
          <a:xfrm>
            <a:off x="60739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73"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保健美容行业安全生产规章制度培训</a:t>
            </a:r>
            <a:endParaRPr lang="en-US" sz="6000" b="0" strike="noStrike" spc="-1">
              <a:solidFill>
                <a:schemeClr val="dk1"/>
              </a:solidFill>
              <a:latin typeface="Arial"/>
            </a:endParaRPr>
          </a:p>
        </p:txBody>
      </p:sp>
      <p:sp>
        <p:nvSpPr>
          <p:cNvPr id="74"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5"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 name="任意多边形: 形状 15"/>
          <p:cNvSpPr/>
          <p:nvPr/>
        </p:nvSpPr>
        <p:spPr>
          <a:xfrm>
            <a:off x="-2549520" y="234936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7" name="任意多边形: 形状 16"/>
          <p:cNvSpPr/>
          <p:nvPr/>
        </p:nvSpPr>
        <p:spPr>
          <a:xfrm>
            <a:off x="10299600" y="-1333440"/>
            <a:ext cx="3784320" cy="3784320"/>
          </a:xfrm>
          <a:custGeom>
            <a:gdLst>
              <a:gd name="textAreaLeft" fmla="*/ 0 w 3784320"/>
              <a:gd name="textAreaRight" fmla="*/ 3784680 w 3784320"/>
              <a:gd name="textAreaTop" fmla="*/ 0 h 3784320"/>
              <a:gd name="textAreaBottom" fmla="*/ 3784680 h 37843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0E3754">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8"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9"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保健美容行业安全生产规章制度培训</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安全生产规章制度培训内容</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安全生产规章制度培训的具体措施</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保健美容行业安全生产规章制度培训的实施</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安全生产规章制度培训的监督与改进</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0"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保健美容行业安全生产规章制度培训</a:t>
            </a:r>
            <a:endParaRPr lang="en-US" sz="3600" b="0" strike="noStrike" spc="-1">
              <a:solidFill>
                <a:schemeClr val="dk1"/>
              </a:solidFill>
              <a:latin typeface="Arial"/>
            </a:endParaRPr>
          </a:p>
        </p:txBody>
      </p:sp>
      <p:sp>
        <p:nvSpPr>
          <p:cNvPr id="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5"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保健美容行业概述</a:t>
            </a:r>
            <a:endParaRPr lang="en-US" sz="2800" b="0" strike="noStrike" spc="-1">
              <a:solidFill>
                <a:srgbClr val="000000"/>
              </a:solidFill>
              <a:latin typeface="Arial"/>
            </a:endParaRPr>
          </a:p>
        </p:txBody>
      </p:sp>
      <p:sp>
        <p:nvSpPr>
          <p:cNvPr id="86"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保健美容行业是一个快速发展的领域，涵盖了美容、保健、</a:t>
            </a:r>
            <a:r>
              <a:rPr lang="en-US" sz="1800" b="0" strike="noStrike" spc="148">
                <a:solidFill>
                  <a:schemeClr val="dk1"/>
                </a:solidFill>
                <a:latin typeface="Arial"/>
                <a:ea typeface="微软雅黑"/>
              </a:rPr>
              <a:t>SPA</a:t>
            </a:r>
            <a:r>
              <a:rPr lang="zh-CN" sz="1800" b="0" strike="noStrike" spc="148">
                <a:solidFill>
                  <a:schemeClr val="dk1"/>
                </a:solidFill>
                <a:latin typeface="Arial"/>
                <a:ea typeface="微软雅黑"/>
              </a:rPr>
              <a:t>等多个方面。随着消费者对美容健康的需求越来越高，这个行业也面临着更多的挑战和机遇。</a:t>
            </a:r>
            <a:endParaRPr lang="en-US" sz="1800" b="0" strike="noStrike" spc="-1">
              <a:solidFill>
                <a:srgbClr val="000000"/>
              </a:solidFill>
              <a:latin typeface="Arial"/>
            </a:endParaRPr>
          </a:p>
        </p:txBody>
      </p:sp>
      <p:sp>
        <p:nvSpPr>
          <p:cNvPr id="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88"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9"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0"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1"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保健美容行业安全生产意义</a:t>
            </a:r>
            <a:endParaRPr lang="en-US" sz="3600" b="0" strike="noStrike" spc="-1">
              <a:solidFill>
                <a:schemeClr val="dk1"/>
              </a:solidFill>
              <a:latin typeface="Arial"/>
            </a:endParaRPr>
          </a:p>
        </p:txBody>
      </p:sp>
      <p:sp>
        <p:nvSpPr>
          <p:cNvPr id="9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9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保障员工和顾客安全</a:t>
            </a:r>
            <a:endParaRPr lang="en-US" sz="2000" b="0" strike="noStrike" spc="-1">
              <a:solidFill>
                <a:srgbClr val="000000"/>
              </a:solidFill>
              <a:latin typeface="Arial"/>
            </a:endParaRPr>
          </a:p>
        </p:txBody>
      </p:sp>
      <p:sp>
        <p:nvSpPr>
          <p:cNvPr id="9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9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重要举措</a:t>
            </a:r>
            <a:endParaRPr lang="en-US" sz="2000" b="0" strike="noStrike" spc="-1">
              <a:solidFill>
                <a:srgbClr val="000000"/>
              </a:solidFill>
              <a:latin typeface="Arial"/>
            </a:endParaRPr>
          </a:p>
        </p:txBody>
      </p:sp>
      <p:sp>
        <p:nvSpPr>
          <p:cNvPr id="9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9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企业可持续发展基础</a:t>
            </a:r>
            <a:endParaRPr lang="en-US" sz="2000" b="0" strike="noStrike" spc="-1">
              <a:solidFill>
                <a:srgbClr val="000000"/>
              </a:solidFill>
              <a:latin typeface="Arial"/>
            </a:endParaRPr>
          </a:p>
        </p:txBody>
      </p:sp>
      <p:sp>
        <p:nvSpPr>
          <p:cNvPr id="9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0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01"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81111" lnSpcReduction="20000"/>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保健美容行业安全生产现状</a:t>
            </a:r>
            <a:endParaRPr lang="en-US" sz="3600" b="0" strike="noStrike" spc="-1">
              <a:solidFill>
                <a:schemeClr val="dk1"/>
              </a:solidFill>
              <a:latin typeface="Arial"/>
            </a:endParaRPr>
          </a:p>
        </p:txBody>
      </p:sp>
      <p:sp>
        <p:nvSpPr>
          <p:cNvPr id="102" name="content"/>
          <p:cNvSpPr/>
          <p:nvPr/>
        </p:nvSpPr>
        <p:spPr>
          <a:xfrm>
            <a:off x="246960" y="1633320"/>
            <a:ext cx="5336640" cy="3968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目前，保健美容行业还存在一些安全生产隐患，例如技术水平不均衡、设备维护不到位、员工安全意识不强等问题。这些问题需要通过规章制度的培训来解决。</a:t>
            </a:r>
            <a:endParaRPr lang="en-US" sz="2000" b="0" strike="noStrike" spc="-1">
              <a:solidFill>
                <a:srgbClr val="000000"/>
              </a:solidFill>
              <a:latin typeface="Arial"/>
            </a:endParaRPr>
          </a:p>
        </p:txBody>
      </p:sp>
      <p:sp>
        <p:nvSpPr>
          <p:cNvPr id="103"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平行四边形 1"/>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6" name="矩形 9"/>
          <p:cNvSpPr/>
          <p:nvPr/>
        </p:nvSpPr>
        <p:spPr>
          <a:xfrm>
            <a:off x="0" y="0"/>
            <a:ext cx="12191760" cy="6857640"/>
          </a:xfrm>
          <a:custGeom>
            <a:gdLst>
              <a:gd name="textAreaLeft" fmla="*/ 0 w 12191760"/>
              <a:gd name="textAreaRight" fmla="*/ 12192120 w 12191760"/>
              <a:gd name="textAreaTop" fmla="*/ 0 h 6857640"/>
              <a:gd name="textAreaBottom" fmla="*/ 6858000 h 6857640"/>
            </a:gdLst>
            <a:rect l="textAreaLeft" t="textAreaTop" r="textAreaRight" b="textAreaBottom"/>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7"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保健美容行业安全生产规章制度培训的重要性</a:t>
            </a:r>
            <a:endParaRPr lang="en-US" sz="3600" b="0" strike="noStrike" spc="-1">
              <a:solidFill>
                <a:schemeClr val="dk1"/>
              </a:solidFill>
              <a:latin typeface="Arial"/>
            </a:endParaRPr>
          </a:p>
        </p:txBody>
      </p:sp>
      <p:sp>
        <p:nvSpPr>
          <p:cNvPr id="108"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109"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提高员工安全意识</a:t>
            </a:r>
            <a:endParaRPr lang="en-US" sz="2000" b="0" strike="noStrike" spc="-1">
              <a:solidFill>
                <a:srgbClr val="000000"/>
              </a:solidFill>
              <a:latin typeface="Arial"/>
            </a:endParaRPr>
          </a:p>
        </p:txBody>
      </p:sp>
      <p:sp>
        <p:nvSpPr>
          <p:cNvPr id="11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1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1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确保员工和顾客安全</a:t>
            </a:r>
            <a:endParaRPr lang="en-US" sz="2000" b="0" strike="noStrike" spc="-1">
              <a:solidFill>
                <a:srgbClr val="000000"/>
              </a:solidFill>
              <a:latin typeface="Arial"/>
            </a:endParaRPr>
          </a:p>
        </p:txBody>
      </p:sp>
      <p:sp>
        <p:nvSpPr>
          <p:cNvPr id="11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1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1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减少事故发生可能性</a:t>
            </a:r>
            <a:endParaRPr lang="en-US" sz="2000" b="0" strike="noStrike" spc="-1">
              <a:solidFill>
                <a:srgbClr val="000000"/>
              </a:solidFill>
              <a:latin typeface="Arial"/>
            </a:endParaRPr>
          </a:p>
        </p:txBody>
      </p:sp>
      <p:sp>
        <p:nvSpPr>
          <p:cNvPr id="116" name="椭圆 1"/>
          <p:cNvSpPr/>
          <p:nvPr/>
        </p:nvSpPr>
        <p:spPr>
          <a:xfrm>
            <a:off x="669240" y="47948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8"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安全操作规程</a:t>
            </a:r>
            <a:endParaRPr lang="en-US" sz="1800" b="0" strike="noStrike" spc="-1">
              <a:solidFill>
                <a:srgbClr val="000000"/>
              </a:solidFill>
              <a:latin typeface="Arial"/>
            </a:endParaRPr>
          </a:p>
        </p:txBody>
      </p:sp>
      <p:sp>
        <p:nvSpPr>
          <p:cNvPr id="119"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操作步骤详解</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安全操作注意事项</a:t>
            </a:r>
            <a:endParaRPr lang="en-US" sz="1400" b="0" strike="noStrike" spc="-1">
              <a:solidFill>
                <a:srgbClr val="000000"/>
              </a:solidFill>
              <a:latin typeface="Arial"/>
            </a:endParaRPr>
          </a:p>
        </p:txBody>
      </p:sp>
      <p:sp>
        <p:nvSpPr>
          <p:cNvPr id="12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21"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应急预案培训</a:t>
            </a:r>
            <a:endParaRPr lang="en-US" sz="1800" b="0" strike="noStrike" spc="-1">
              <a:solidFill>
                <a:srgbClr val="000000"/>
              </a:solidFill>
              <a:latin typeface="Arial"/>
            </a:endParaRPr>
          </a:p>
        </p:txBody>
      </p:sp>
      <p:sp>
        <p:nvSpPr>
          <p:cNvPr id="122"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应急事件处理流程</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危险源识别和排除方法</a:t>
            </a:r>
            <a:endParaRPr lang="en-US" sz="1400" b="0" strike="noStrike" spc="-1">
              <a:solidFill>
                <a:srgbClr val="000000"/>
              </a:solidFill>
              <a:latin typeface="Arial"/>
            </a:endParaRPr>
          </a:p>
        </p:txBody>
      </p:sp>
      <p:sp>
        <p:nvSpPr>
          <p:cNvPr id="12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24"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设备维护培训</a:t>
            </a:r>
            <a:endParaRPr lang="en-US" sz="1800" b="0" strike="noStrike" spc="-1">
              <a:solidFill>
                <a:srgbClr val="000000"/>
              </a:solidFill>
              <a:latin typeface="Arial"/>
            </a:endParaRPr>
          </a:p>
        </p:txBody>
      </p:sp>
      <p:sp>
        <p:nvSpPr>
          <p:cNvPr id="125"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定期维护保养指南</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设备故障处理方法</a:t>
            </a:r>
            <a:endParaRPr lang="en-US" sz="1400" b="0" strike="noStrike" spc="-1">
              <a:solidFill>
                <a:srgbClr val="000000"/>
              </a:solidFill>
              <a:latin typeface="Arial"/>
            </a:endParaRPr>
          </a:p>
        </p:txBody>
      </p:sp>
      <p:sp>
        <p:nvSpPr>
          <p:cNvPr id="126"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安全生产规章制度培训内容</a:t>
            </a:r>
            <a:endParaRPr lang="en-US" sz="3600" b="0" strike="noStrike" spc="-1">
              <a:solidFill>
                <a:schemeClr val="dk1"/>
              </a:solidFill>
              <a:latin typeface="Arial"/>
            </a:endParaRPr>
          </a:p>
        </p:txBody>
      </p:sp>
      <p:sp>
        <p:nvSpPr>
          <p:cNvPr id="12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28"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安全意识培训</a:t>
            </a:r>
            <a:endParaRPr lang="en-US" sz="1800" b="0" strike="noStrike" spc="-1">
              <a:solidFill>
                <a:srgbClr val="000000"/>
              </a:solidFill>
              <a:latin typeface="Arial"/>
            </a:endParaRPr>
          </a:p>
        </p:txBody>
      </p:sp>
      <p:sp>
        <p:nvSpPr>
          <p:cNvPr id="129"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员工应如何正确使用设备</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如何应对突发事件</a:t>
            </a:r>
            <a:endParaRPr lang="en-US" sz="14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0"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安全生产规章制度培训内容</a:t>
            </a:r>
            <a:endParaRPr lang="en-US" sz="3600" b="0" strike="noStrike" spc="-1">
              <a:solidFill>
                <a:schemeClr val="dk1"/>
              </a:solidFill>
              <a:latin typeface="Arial"/>
            </a:endParaRPr>
          </a:p>
        </p:txBody>
      </p:sp>
      <p:sp>
        <p:nvSpPr>
          <p:cNvPr id="13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3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75000" lnSpcReduction="20000"/>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安全生产规章制度的基本概念</a:t>
            </a:r>
            <a:endParaRPr lang="en-US" sz="3600" b="0" strike="noStrike" spc="-1">
              <a:solidFill>
                <a:schemeClr val="dk1"/>
              </a:solidFill>
              <a:latin typeface="Arial"/>
            </a:endParaRPr>
          </a:p>
        </p:txBody>
      </p:sp>
      <p:sp>
        <p:nvSpPr>
          <p:cNvPr id="135" name="content"/>
          <p:cNvSpPr/>
          <p:nvPr/>
        </p:nvSpPr>
        <p:spPr>
          <a:xfrm>
            <a:off x="246960" y="1633320"/>
            <a:ext cx="5336640" cy="3968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安全生产规章制度是企业内部制定的关于安全生产工作的规范和制度，是员工工作的依据。有了明确的规章制度，员工才能知道如何做好安全生产工作。</a:t>
            </a:r>
            <a:endParaRPr lang="en-US" sz="2000" b="0" strike="noStrike" spc="-1">
              <a:solidFill>
                <a:srgbClr val="000000"/>
              </a:solidFill>
              <a:latin typeface="Arial"/>
            </a:endParaRPr>
          </a:p>
        </p:txBody>
      </p:sp>
      <p:sp>
        <p:nvSpPr>
          <p:cNvPr id="136"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平行四边形 1"/>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9"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安全生产规章制度培训的内容</a:t>
            </a:r>
            <a:endParaRPr lang="en-US" sz="3600" b="0" strike="noStrike" spc="-1">
              <a:solidFill>
                <a:schemeClr val="dk1"/>
              </a:solidFill>
              <a:latin typeface="Arial"/>
            </a:endParaRPr>
          </a:p>
        </p:txBody>
      </p:sp>
      <p:sp>
        <p:nvSpPr>
          <p:cNvPr id="141"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了解国家相关安全生产政策法规</a:t>
            </a:r>
            <a:endParaRPr lang="en-US" sz="1600" b="0" strike="noStrike" spc="-1">
              <a:solidFill>
                <a:srgbClr val="000000"/>
              </a:solidFill>
              <a:latin typeface="Arial"/>
            </a:endParaRPr>
          </a:p>
        </p:txBody>
      </p:sp>
      <p:sp>
        <p:nvSpPr>
          <p:cNvPr id="142"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政策法规</a:t>
            </a:r>
            <a:endParaRPr lang="en-US" sz="2000" b="0" strike="noStrike" spc="-1">
              <a:solidFill>
                <a:srgbClr val="000000"/>
              </a:solidFill>
              <a:latin typeface="Arial"/>
            </a:endParaRPr>
          </a:p>
        </p:txBody>
      </p:sp>
      <p:sp>
        <p:nvSpPr>
          <p:cNvPr id="143"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学习公司内部安全操作规程</a:t>
            </a:r>
            <a:endParaRPr lang="en-US" sz="1600" b="0" strike="noStrike" spc="-1">
              <a:solidFill>
                <a:srgbClr val="000000"/>
              </a:solidFill>
              <a:latin typeface="Arial"/>
            </a:endParaRPr>
          </a:p>
        </p:txBody>
      </p:sp>
      <p:sp>
        <p:nvSpPr>
          <p:cNvPr id="144"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安全操作规程</a:t>
            </a:r>
            <a:endParaRPr lang="en-US" sz="2000" b="0" strike="noStrike" spc="-1">
              <a:solidFill>
                <a:srgbClr val="000000"/>
              </a:solidFill>
              <a:latin typeface="Arial"/>
            </a:endParaRPr>
          </a:p>
        </p:txBody>
      </p:sp>
      <p:sp>
        <p:nvSpPr>
          <p:cNvPr id="145"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掌握紧急情况下的有效应对方法</a:t>
            </a:r>
            <a:endParaRPr lang="en-US" sz="1600" b="0" strike="noStrike" spc="-1">
              <a:solidFill>
                <a:srgbClr val="000000"/>
              </a:solidFill>
              <a:latin typeface="Arial"/>
            </a:endParaRPr>
          </a:p>
        </p:txBody>
      </p:sp>
      <p:sp>
        <p:nvSpPr>
          <p:cNvPr id="146"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应急处置措施</a:t>
            </a:r>
            <a:endParaRPr lang="en-US" sz="2000" b="0" strike="noStrike" spc="-1">
              <a:solidFill>
                <a:srgbClr val="000000"/>
              </a:solidFill>
              <a:latin typeface="Arial"/>
            </a:endParaRPr>
          </a:p>
        </p:txBody>
      </p:sp>
      <p:sp>
        <p:nvSpPr>
          <p:cNvPr id="147"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48"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9" name="矩形 9"/>
          <p:cNvSpPr/>
          <p:nvPr/>
        </p:nvSpPr>
        <p:spPr>
          <a:xfrm>
            <a:off x="0" y="0"/>
            <a:ext cx="12191760" cy="6857640"/>
          </a:xfrm>
          <a:custGeom>
            <a:gdLst>
              <a:gd name="textAreaLeft" fmla="*/ 0 w 12191760"/>
              <a:gd name="textAreaRight" fmla="*/ 12192120 w 12191760"/>
              <a:gd name="textAreaTop" fmla="*/ 0 h 6857640"/>
              <a:gd name="textAreaBottom" fmla="*/ 6858000 h 6857640"/>
            </a:gdLst>
            <a:rect l="textAreaLeft" t="textAreaTop" r="textAreaRight" b="textAreaBottom"/>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安全生产规章制度培训的形式</a:t>
            </a:r>
            <a:endParaRPr lang="en-US" sz="3600" b="0" strike="noStrike" spc="-1">
              <a:solidFill>
                <a:schemeClr val="dk1"/>
              </a:solidFill>
              <a:latin typeface="Arial"/>
            </a:endParaRPr>
          </a:p>
        </p:txBody>
      </p:sp>
      <p:sp>
        <p:nvSpPr>
          <p:cNvPr id="15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集中培训方式，效果明显</a:t>
            </a:r>
            <a:endParaRPr lang="en-US" sz="1600" b="0" strike="noStrike" spc="-1">
              <a:solidFill>
                <a:srgbClr val="000000"/>
              </a:solidFill>
              <a:latin typeface="Arial"/>
            </a:endParaRPr>
          </a:p>
        </p:txBody>
      </p:sp>
      <p:sp>
        <p:nvSpPr>
          <p:cNvPr id="15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课堂培训</a:t>
            </a:r>
            <a:endParaRPr lang="en-US" sz="2000" b="0" strike="noStrike" spc="-1">
              <a:solidFill>
                <a:srgbClr val="000000"/>
              </a:solidFill>
              <a:latin typeface="Arial"/>
            </a:endParaRPr>
          </a:p>
        </p:txBody>
      </p:sp>
      <p:sp>
        <p:nvSpPr>
          <p:cNvPr id="15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5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直观模拟真实场景，效果好</a:t>
            </a:r>
            <a:endParaRPr lang="en-US" sz="1600" b="0" strike="noStrike" spc="-1">
              <a:solidFill>
                <a:srgbClr val="000000"/>
              </a:solidFill>
              <a:latin typeface="Arial"/>
            </a:endParaRPr>
          </a:p>
        </p:txBody>
      </p:sp>
      <p:sp>
        <p:nvSpPr>
          <p:cNvPr id="15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实地演练</a:t>
            </a:r>
            <a:endParaRPr lang="en-US" sz="2000" b="0" strike="noStrike" spc="-1">
              <a:solidFill>
                <a:srgbClr val="000000"/>
              </a:solidFill>
              <a:latin typeface="Arial"/>
            </a:endParaRPr>
          </a:p>
        </p:txBody>
      </p:sp>
      <p:sp>
        <p:nvSpPr>
          <p:cNvPr id="15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5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方便灵活，随时随地</a:t>
            </a:r>
            <a:endParaRPr lang="en-US" sz="1600" b="0" strike="noStrike" spc="-1">
              <a:solidFill>
                <a:srgbClr val="000000"/>
              </a:solidFill>
              <a:latin typeface="Arial"/>
            </a:endParaRPr>
          </a:p>
        </p:txBody>
      </p:sp>
      <p:sp>
        <p:nvSpPr>
          <p:cNvPr id="15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在线学习</a:t>
            </a:r>
            <a:endParaRPr lang="en-US" sz="2000" b="0" strike="noStrike" spc="-1">
              <a:solidFill>
                <a:srgbClr val="000000"/>
              </a:solidFill>
              <a:latin typeface="Arial"/>
            </a:endParaRPr>
          </a:p>
        </p:txBody>
      </p:sp>
      <p:sp>
        <p:nvSpPr>
          <p:cNvPr id="159" name="椭圆 1"/>
          <p:cNvSpPr/>
          <p:nvPr/>
        </p:nvSpPr>
        <p:spPr>
          <a:xfrm>
            <a:off x="669240" y="47948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定期组织</a:t>
            </a:r>
            <a:endParaRPr lang="en-US" sz="1800" b="0" strike="noStrike" spc="-1">
              <a:solidFill>
                <a:srgbClr val="000000"/>
              </a:solidFill>
              <a:latin typeface="Arial"/>
            </a:endParaRPr>
          </a:p>
        </p:txBody>
      </p:sp>
      <p:sp>
        <p:nvSpPr>
          <p:cNvPr id="162"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帮助员工保持安全生产意识</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提升工作水平</a:t>
            </a:r>
            <a:endParaRPr lang="en-US" sz="1400" b="0" strike="noStrike" spc="-1">
              <a:solidFill>
                <a:srgbClr val="000000"/>
              </a:solidFill>
              <a:latin typeface="Arial"/>
            </a:endParaRPr>
          </a:p>
        </p:txBody>
      </p:sp>
      <p:sp>
        <p:nvSpPr>
          <p:cNvPr id="16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65"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6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68"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6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安全生产规章制度培训的周期</a:t>
            </a:r>
            <a:endParaRPr lang="en-US" sz="3600" b="0" strike="noStrike" spc="-1">
              <a:solidFill>
                <a:schemeClr val="dk1"/>
              </a:solidFill>
              <a:latin typeface="Arial"/>
            </a:endParaRPr>
          </a:p>
        </p:txBody>
      </p:sp>
      <p:sp>
        <p:nvSpPr>
          <p:cNvPr id="17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持续过程</a:t>
            </a:r>
            <a:endParaRPr lang="en-US" sz="1800" b="0" strike="noStrike" spc="-1">
              <a:solidFill>
                <a:srgbClr val="000000"/>
              </a:solidFill>
              <a:latin typeface="Arial"/>
            </a:endParaRPr>
          </a:p>
        </p:txBody>
      </p:sp>
      <p:sp>
        <p:nvSpPr>
          <p:cNvPr id="172"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培训不是一次性的</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受益于长期持续学习</a:t>
            </a:r>
            <a:endParaRPr lang="en-US" sz="14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7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4"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安全生产规章制度培训的内容</a:t>
            </a:r>
            <a:endParaRPr lang="en-US" sz="2800" b="0" strike="noStrike" spc="-1">
              <a:solidFill>
                <a:srgbClr val="000000"/>
              </a:solidFill>
              <a:latin typeface="Arial"/>
            </a:endParaRPr>
          </a:p>
        </p:txBody>
      </p:sp>
      <p:sp>
        <p:nvSpPr>
          <p:cNvPr id="175"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安全生产规章制度培训内容包括了各项安全生产的政策法规、安全操作规程、应急处置措施等，员工需要全面了解和掌握这些内容，才能做好相应的工作。</a:t>
            </a:r>
            <a:endParaRPr lang="en-US" sz="1800" b="0" strike="noStrike" spc="-1">
              <a:solidFill>
                <a:srgbClr val="000000"/>
              </a:solidFill>
              <a:latin typeface="Arial"/>
            </a:endParaRPr>
          </a:p>
        </p:txBody>
      </p:sp>
      <p:sp>
        <p:nvSpPr>
          <p:cNvPr id="17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177"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8"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0"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安全生产规章制度培训的具体措施</a:t>
            </a:r>
            <a:endParaRPr lang="en-US" sz="3600" b="0" strike="noStrike" spc="-1">
              <a:solidFill>
                <a:schemeClr val="dk1"/>
              </a:solidFill>
              <a:latin typeface="Arial"/>
            </a:endParaRPr>
          </a:p>
        </p:txBody>
      </p:sp>
      <p:sp>
        <p:nvSpPr>
          <p:cNvPr id="1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 name="矩形 9"/>
          <p:cNvSpPr/>
          <p:nvPr/>
        </p:nvSpPr>
        <p:spPr>
          <a:xfrm>
            <a:off x="0" y="0"/>
            <a:ext cx="12191760" cy="6857640"/>
          </a:xfrm>
          <a:custGeom>
            <a:gdLst>
              <a:gd name="textAreaLeft" fmla="*/ 0 w 12191760"/>
              <a:gd name="textAreaRight" fmla="*/ 12192120 w 12191760"/>
              <a:gd name="textAreaTop" fmla="*/ 0 h 6857640"/>
              <a:gd name="textAreaBottom" fmla="*/ 6858000 h 6857640"/>
            </a:gdLst>
            <a:rect l="textAreaLeft" t="textAreaTop" r="textAreaRight" b="textAreaBottom"/>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5"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建立完善的安全生产管理制度</a:t>
            </a:r>
            <a:endParaRPr lang="en-US" sz="3600" b="0" strike="noStrike" spc="-1">
              <a:solidFill>
                <a:schemeClr val="dk1"/>
              </a:solidFill>
              <a:latin typeface="Arial"/>
            </a:endParaRPr>
          </a:p>
        </p:txBody>
      </p:sp>
      <p:sp>
        <p:nvSpPr>
          <p:cNvPr id="186"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明确责任人员及其职责</a:t>
            </a:r>
            <a:endParaRPr lang="en-US" sz="1600" b="0" strike="noStrike" spc="-1">
              <a:solidFill>
                <a:srgbClr val="000000"/>
              </a:solidFill>
              <a:latin typeface="Arial"/>
            </a:endParaRPr>
          </a:p>
        </p:txBody>
      </p:sp>
      <p:sp>
        <p:nvSpPr>
          <p:cNvPr id="187"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安全生产责任制</a:t>
            </a:r>
            <a:endParaRPr lang="en-US" sz="2000" b="0" strike="noStrike" spc="-1">
              <a:solidFill>
                <a:srgbClr val="000000"/>
              </a:solidFill>
              <a:latin typeface="Arial"/>
            </a:endParaRPr>
          </a:p>
        </p:txBody>
      </p:sp>
      <p:sp>
        <p:nvSpPr>
          <p:cNvPr id="18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8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定期进行安全检查和评估</a:t>
            </a:r>
            <a:endParaRPr lang="en-US" sz="1600" b="0" strike="noStrike" spc="-1">
              <a:solidFill>
                <a:srgbClr val="000000"/>
              </a:solidFill>
              <a:latin typeface="Arial"/>
            </a:endParaRPr>
          </a:p>
        </p:txBody>
      </p:sp>
      <p:sp>
        <p:nvSpPr>
          <p:cNvPr id="19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安全检查制度</a:t>
            </a:r>
            <a:endParaRPr lang="en-US" sz="2000" b="0" strike="noStrike" spc="-1">
              <a:solidFill>
                <a:srgbClr val="000000"/>
              </a:solidFill>
              <a:latin typeface="Arial"/>
            </a:endParaRPr>
          </a:p>
        </p:txBody>
      </p:sp>
      <p:sp>
        <p:nvSpPr>
          <p:cNvPr id="19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9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制定具体的安全生产标准</a:t>
            </a:r>
            <a:endParaRPr lang="en-US" sz="1600" b="0" strike="noStrike" spc="-1">
              <a:solidFill>
                <a:srgbClr val="000000"/>
              </a:solidFill>
              <a:latin typeface="Arial"/>
            </a:endParaRPr>
          </a:p>
        </p:txBody>
      </p:sp>
      <p:sp>
        <p:nvSpPr>
          <p:cNvPr id="19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安全生产标准</a:t>
            </a:r>
            <a:endParaRPr lang="en-US" sz="2000" b="0" strike="noStrike" spc="-1">
              <a:solidFill>
                <a:srgbClr val="000000"/>
              </a:solidFill>
              <a:latin typeface="Arial"/>
            </a:endParaRPr>
          </a:p>
        </p:txBody>
      </p:sp>
      <p:sp>
        <p:nvSpPr>
          <p:cNvPr id="194" name="椭圆 1"/>
          <p:cNvSpPr/>
          <p:nvPr/>
        </p:nvSpPr>
        <p:spPr>
          <a:xfrm>
            <a:off x="669240" y="47948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6"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培训形式</a:t>
            </a:r>
            <a:endParaRPr lang="en-US" sz="1800" b="0" strike="noStrike" spc="-1">
              <a:solidFill>
                <a:srgbClr val="000000"/>
              </a:solidFill>
              <a:latin typeface="Arial"/>
            </a:endParaRPr>
          </a:p>
        </p:txBody>
      </p:sp>
      <p:sp>
        <p:nvSpPr>
          <p:cNvPr id="197"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定期讲座</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在线学习平台</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实地演示</a:t>
            </a:r>
            <a:endParaRPr lang="en-US" sz="1400" b="0" strike="noStrike" spc="-1">
              <a:solidFill>
                <a:srgbClr val="000000"/>
              </a:solidFill>
              <a:latin typeface="Arial"/>
            </a:endParaRPr>
          </a:p>
        </p:txBody>
      </p:sp>
      <p:sp>
        <p:nvSpPr>
          <p:cNvPr id="19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9"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培训评估</a:t>
            </a:r>
            <a:endParaRPr lang="en-US" sz="1800" b="0" strike="noStrike" spc="-1">
              <a:solidFill>
                <a:srgbClr val="000000"/>
              </a:solidFill>
              <a:latin typeface="Arial"/>
            </a:endParaRPr>
          </a:p>
        </p:txBody>
      </p:sp>
      <p:sp>
        <p:nvSpPr>
          <p:cNvPr id="200"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考核测试</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实操评估</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反馈问卷调查</a:t>
            </a:r>
            <a:endParaRPr lang="en-US" sz="1400" b="0" strike="noStrike" spc="-1">
              <a:solidFill>
                <a:srgbClr val="000000"/>
              </a:solidFill>
              <a:latin typeface="Arial"/>
            </a:endParaRPr>
          </a:p>
        </p:txBody>
      </p:sp>
      <p:sp>
        <p:nvSpPr>
          <p:cNvPr id="20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2"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培训效果</a:t>
            </a:r>
            <a:endParaRPr lang="en-US" sz="1800" b="0" strike="noStrike" spc="-1">
              <a:solidFill>
                <a:srgbClr val="000000"/>
              </a:solidFill>
              <a:latin typeface="Arial"/>
            </a:endParaRPr>
          </a:p>
        </p:txBody>
      </p:sp>
      <p:sp>
        <p:nvSpPr>
          <p:cNvPr id="203"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提升员工安全意识</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减少事故发生率</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营造安全文化氛围</a:t>
            </a:r>
            <a:endParaRPr lang="en-US" sz="1400" b="0" strike="noStrike" spc="-1">
              <a:solidFill>
                <a:srgbClr val="000000"/>
              </a:solidFill>
              <a:latin typeface="Arial"/>
            </a:endParaRPr>
          </a:p>
        </p:txBody>
      </p:sp>
      <p:sp>
        <p:nvSpPr>
          <p:cNvPr id="204"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加强员工安全意识培训</a:t>
            </a:r>
            <a:endParaRPr lang="en-US" sz="3600" b="0" strike="noStrike" spc="-1">
              <a:solidFill>
                <a:schemeClr val="dk1"/>
              </a:solidFill>
              <a:latin typeface="Arial"/>
            </a:endParaRPr>
          </a:p>
        </p:txBody>
      </p:sp>
      <p:sp>
        <p:nvSpPr>
          <p:cNvPr id="20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6"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培训内容</a:t>
            </a:r>
            <a:endParaRPr lang="en-US" sz="1800" b="0" strike="noStrike" spc="-1">
              <a:solidFill>
                <a:srgbClr val="000000"/>
              </a:solidFill>
              <a:latin typeface="Arial"/>
            </a:endParaRPr>
          </a:p>
        </p:txBody>
      </p:sp>
      <p:sp>
        <p:nvSpPr>
          <p:cNvPr id="207"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安全意识教育</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事故案例分析</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安全操作规程</a:t>
            </a:r>
            <a:endParaRPr lang="en-US" sz="14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9"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开展应急处置演练</a:t>
            </a:r>
            <a:endParaRPr lang="en-US" sz="3600" b="0" strike="noStrike" spc="-1">
              <a:solidFill>
                <a:schemeClr val="dk1"/>
              </a:solidFill>
              <a:latin typeface="Arial"/>
            </a:endParaRPr>
          </a:p>
        </p:txBody>
      </p:sp>
      <p:sp>
        <p:nvSpPr>
          <p:cNvPr id="210"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火灾应急演练</a:t>
            </a:r>
            <a:endParaRPr lang="en-US" sz="1600" b="0" strike="noStrike" spc="-1">
              <a:solidFill>
                <a:srgbClr val="000000"/>
              </a:solidFill>
              <a:latin typeface="Arial"/>
            </a:endParaRPr>
          </a:p>
        </p:txBody>
      </p:sp>
      <p:sp>
        <p:nvSpPr>
          <p:cNvPr id="211"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演练内容</a:t>
            </a:r>
            <a:endParaRPr lang="en-US" sz="2000" b="0" strike="noStrike" spc="-1">
              <a:solidFill>
                <a:srgbClr val="000000"/>
              </a:solidFill>
              <a:latin typeface="Arial"/>
            </a:endParaRPr>
          </a:p>
        </p:txBody>
      </p:sp>
      <p:sp>
        <p:nvSpPr>
          <p:cNvPr id="212"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模拟事故现场</a:t>
            </a:r>
            <a:endParaRPr lang="en-US" sz="1600" b="0" strike="noStrike" spc="-1">
              <a:solidFill>
                <a:srgbClr val="000000"/>
              </a:solidFill>
              <a:latin typeface="Arial"/>
            </a:endParaRPr>
          </a:p>
        </p:txBody>
      </p:sp>
      <p:sp>
        <p:nvSpPr>
          <p:cNvPr id="213"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演练步骤</a:t>
            </a:r>
            <a:endParaRPr lang="en-US" sz="2000" b="0" strike="noStrike" spc="-1">
              <a:solidFill>
                <a:srgbClr val="000000"/>
              </a:solidFill>
              <a:latin typeface="Arial"/>
            </a:endParaRPr>
          </a:p>
        </p:txBody>
      </p:sp>
      <p:sp>
        <p:nvSpPr>
          <p:cNvPr id="214"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每季度至少一次</a:t>
            </a:r>
            <a:endParaRPr lang="en-US" sz="1600" b="0" strike="noStrike" spc="-1">
              <a:solidFill>
                <a:srgbClr val="000000"/>
              </a:solidFill>
              <a:latin typeface="Arial"/>
            </a:endParaRPr>
          </a:p>
        </p:txBody>
      </p:sp>
      <p:sp>
        <p:nvSpPr>
          <p:cNvPr id="215"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演练频率</a:t>
            </a:r>
            <a:endParaRPr lang="en-US" sz="2000" b="0" strike="noStrike" spc="-1">
              <a:solidFill>
                <a:srgbClr val="000000"/>
              </a:solidFill>
              <a:latin typeface="Arial"/>
            </a:endParaRPr>
          </a:p>
        </p:txBody>
      </p:sp>
      <p:sp>
        <p:nvSpPr>
          <p:cNvPr id="216"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提高应急反应速度</a:t>
            </a:r>
            <a:endParaRPr lang="en-US" sz="1600" b="0" strike="noStrike" spc="-1">
              <a:solidFill>
                <a:srgbClr val="000000"/>
              </a:solidFill>
              <a:latin typeface="Arial"/>
            </a:endParaRPr>
          </a:p>
        </p:txBody>
      </p:sp>
      <p:sp>
        <p:nvSpPr>
          <p:cNvPr id="217"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演练效果</a:t>
            </a:r>
            <a:endParaRPr lang="en-US" sz="20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21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9"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设立安全生产奖惩制度</a:t>
            </a:r>
            <a:endParaRPr lang="en-US" sz="2800" b="0" strike="noStrike" spc="-1">
              <a:solidFill>
                <a:srgbClr val="000000"/>
              </a:solidFill>
              <a:latin typeface="Arial"/>
            </a:endParaRPr>
          </a:p>
        </p:txBody>
      </p:sp>
      <p:sp>
        <p:nvSpPr>
          <p:cNvPr id="220"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企业可以设立安全生产奖惩制度，奖励遵守规章制度的员工，惩罚违反规定的员工，以此促进员工的安全生产意识和行为规范。这种制度可以激励员工遵守安全规定，减少安全事故的发生，提高工作效率。</a:t>
            </a:r>
            <a:endParaRPr lang="en-US" sz="1800" b="0" strike="noStrike" spc="-1">
              <a:solidFill>
                <a:srgbClr val="000000"/>
              </a:solidFill>
              <a:latin typeface="Arial"/>
            </a:endParaRPr>
          </a:p>
        </p:txBody>
      </p:sp>
      <p:sp>
        <p:nvSpPr>
          <p:cNvPr id="22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222"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3"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4"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https://d.book118.com/347031061012006055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131</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保健美容行业安全生产规章制度培训</vt:lpstr>
      <vt:lpstr>目录</vt:lpstr>
      <vt:lpstr>第1章 保健美容行业安全生产规章制度培训</vt:lpstr>
      <vt:lpstr> </vt:lpstr>
      <vt:lpstr>保健美容行业安全生产意义</vt:lpstr>
      <vt:lpstr>保健美容行业安全生产现状</vt:lpstr>
      <vt:lpstr>保健美容行业安全生产规章制度培训的重要性</vt:lpstr>
      <vt:lpstr>安全生产规章制度培训内容</vt:lpstr>
      <vt:lpstr>第2章 安全生产规章制度培训内容</vt:lpstr>
      <vt:lpstr>安全生产规章制度的基本概念</vt:lpstr>
      <vt:lpstr>安全生产规章制度培训的内容</vt:lpstr>
      <vt:lpstr>安全生产规章制度培训的形式</vt:lpstr>
      <vt:lpstr>安全生产规章制度培训的周期</vt:lpstr>
      <vt:lpstr> </vt:lpstr>
      <vt:lpstr>第3章 安全生产规章制度培训的具体措施</vt:lpstr>
      <vt:lpstr>建立完善的安全生产管理制度</vt:lpstr>
      <vt:lpstr>加强员工安全意识培训</vt:lpstr>
      <vt:lpstr>开展应急处置演练</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2024-09-29T14:59:16.241</cp:lastPrinted>
  <dcterms:created xsi:type="dcterms:W3CDTF">2024-09-29T06:59:16Z</dcterms:created>
  <dcterms:modified xsi:type="dcterms:W3CDTF">2024-09-29T06:59:18Z</dcterms:modified>
</cp:coreProperties>
</file>