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9D54CFF-0519-4EE3-8AAE-AED67D29D3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9F0AA4-006C-4602-90A4-13D1860D3A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4E07FCF-ACF8-4ED7-9C04-85BE3EB9AA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3D996C-AB1D-4BE9-91EF-A8BB909F09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125C346-A8D2-47A3-A473-E1619773CC8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B6529D-3BB6-44CF-9C43-F000CDD1B93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2B1F0F-5250-4F4B-939D-AFA271748D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97463C-E650-4034-A96A-B10C9E0AD9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900759-DEA4-419C-9934-6830DAEA2B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926253-C426-4A05-9002-71F5AA5A25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CEFBB4-2710-4BED-AFAF-B7A09E39D0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7036100156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2024-01-20</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设立旅游度假公司组建方案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旅游度假市场现状及前景分析</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公司定位与战略规划</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组织架构设计与人员配置</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运营管理模式及流程设计</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投资预算与回报分析</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旅游度假市场现状及前景分析</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市场规模与增长趋势</a:t>
              </a:r>
            </a:p>
          </p:txBody>
        </p:sp>
      </p:grpSp>
      <p:grpSp>
        <p:nvGrpSpPr>
          <p:cNvPr id="25" name="Group 25"/>
          <p:cNvGrpSpPr/>
          <p:nvPr/>
        </p:nvGrpSpPr>
        <p:grpSpPr>
          <a:xfrm>
            <a:off x="2005013" y="2780824"/>
            <a:ext cx="2267763" cy="1552257"/>
            <a:chOff x="2005013" y="2780824"/>
            <a:chExt cx="2267763" cy="1552257"/>
          </a:xfrm>
        </p:grpSpPr>
        <p:sp>
          <p:nvSpPr>
            <p:cNvPr id="26" name="TextBox 26"/>
            <p:cNvSpPr txBox="1"/>
            <p:nvPr/>
          </p:nvSpPr>
          <p:spPr>
            <a:xfrm>
              <a:off x="2005013"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全球旅游度假市场规模持续扩大，预计未来几年将保持稳步增长。</a:t>
              </a:r>
            </a:p>
          </p:txBody>
        </p:sp>
      </p:grpSp>
      <p:grpSp>
        <p:nvGrpSpPr>
          <p:cNvPr id="27" name="Group 27"/>
          <p:cNvGrpSpPr/>
          <p:nvPr/>
        </p:nvGrpSpPr>
        <p:grpSpPr>
          <a:xfrm>
            <a:off x="5850265" y="2780824"/>
            <a:ext cx="2267763" cy="1552257"/>
            <a:chOff x="5850265" y="2780824"/>
            <a:chExt cx="2267763" cy="1552257"/>
          </a:xfrm>
        </p:grpSpPr>
        <p:sp>
          <p:nvSpPr>
            <p:cNvPr id="28" name="TextBox 28"/>
            <p:cNvSpPr txBox="1"/>
            <p:nvPr/>
          </p:nvSpPr>
          <p:spPr>
            <a:xfrm>
              <a:off x="5850265"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新兴市场如中国、印度等国家的旅游度假需求增长迅速，为市场提供了广阔的空间。</a:t>
              </a:r>
            </a:p>
          </p:txBody>
        </p:sp>
      </p:grpSp>
      <p:grpSp>
        <p:nvGrpSpPr>
          <p:cNvPr id="29" name="Group 29"/>
          <p:cNvGrpSpPr/>
          <p:nvPr/>
        </p:nvGrpSpPr>
        <p:grpSpPr>
          <a:xfrm>
            <a:off x="9743259" y="2780824"/>
            <a:ext cx="2267763" cy="1552257"/>
            <a:chOff x="9743259" y="2780824"/>
            <a:chExt cx="2267763" cy="1552257"/>
          </a:xfrm>
        </p:grpSpPr>
        <p:sp>
          <p:nvSpPr>
            <p:cNvPr id="30" name="TextBox 30"/>
            <p:cNvSpPr txBox="1"/>
            <p:nvPr/>
          </p:nvSpPr>
          <p:spPr>
            <a:xfrm>
              <a:off x="9743259"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随着全球经济的复苏和消费者信心的提升，旅游度假市场有望迎来新的增长高峰。</a:t>
              </a:r>
            </a:p>
          </p:txBody>
        </p:sp>
      </p:grpSp>
      <p:pic>
        <p:nvPicPr>
          <p:cNvPr id="31" name="Picture 31"/>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2" name="Picture 32"/>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3" name="Picture 33"/>
          <p:cNvPicPr>
            <a:picLocks noChangeAspect="1"/>
          </p:cNvPicPr>
          <p:nvPr/>
        </p:nvPicPr>
        <p:blipFill>
          <a:blip r:embed="rId5">
            <a:alphaModFix amt="71000"/>
          </a:blip>
          <a:stretch>
            <a:fillRect/>
          </a:stretch>
        </p:blipFill>
        <p:spPr>
          <a:xfrm>
            <a:off x="8142758" y="2093595"/>
            <a:ext cx="1561421" cy="2859405"/>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23925" y="4246563"/>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998538" y="4265613"/>
            <a:ext cx="2270125" cy="2249487"/>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071563" y="4287838"/>
            <a:ext cx="2187575" cy="2128837"/>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46175" y="4305300"/>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201738" y="4324350"/>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255713" y="4344988"/>
            <a:ext cx="2012950" cy="1776412"/>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06513" y="4364038"/>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58900" y="4384675"/>
            <a:ext cx="1933575" cy="1538288"/>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409700" y="4403725"/>
            <a:ext cx="1897063" cy="1420813"/>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462088" y="4424363"/>
            <a:ext cx="1854200" cy="1303337"/>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512888" y="4443413"/>
            <a:ext cx="1817687" cy="1185862"/>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566863" y="4462463"/>
            <a:ext cx="1774825" cy="1065212"/>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616075" y="4483100"/>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670050" y="4502150"/>
            <a:ext cx="1695450" cy="830263"/>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722438" y="4522788"/>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773238" y="4541838"/>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827213" y="4560888"/>
            <a:ext cx="1574800" cy="474662"/>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876425" y="4581525"/>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930400" y="4600575"/>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547813" y="4407218"/>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01</a:t>
            </a:r>
            <a:endParaRPr lang="en-US" sz="1100"/>
          </a:p>
        </p:txBody>
      </p:sp>
      <p:sp>
        <p:nvSpPr>
          <p:cNvPr id="22" name="Freeform 22"/>
          <p:cNvSpPr/>
          <p:nvPr/>
        </p:nvSpPr>
        <p:spPr>
          <a:xfrm>
            <a:off x="3670300" y="2686050"/>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744913" y="2705100"/>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817938" y="2727325"/>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892550" y="2744788"/>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948113" y="2763838"/>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002088" y="2784475"/>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052888" y="2803525"/>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105275" y="2824163"/>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56075" y="2843213"/>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208463" y="2863850"/>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259263" y="2882900"/>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313238" y="2901950"/>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62450" y="2922588"/>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416425" y="2941638"/>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68813" y="2962275"/>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519613" y="2981325"/>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73588" y="3000375"/>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2800" y="3021013"/>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676775" y="3040063"/>
            <a:ext cx="1495425" cy="238125"/>
          </a:xfrm>
          <a:prstGeom prst="ellipse">
            <a:avLst/>
          </a:prstGeom>
          <a:solidFill>
            <a:srgbClr val="FFFFFF">
              <a:alpha val="100000"/>
            </a:srgbClr>
          </a:solidFill>
          <a:ln w="1191">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294188" y="2838450"/>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02</a:t>
            </a:r>
            <a:endParaRPr lang="en-US" sz="1100"/>
          </a:p>
        </p:txBody>
      </p:sp>
      <p:sp>
        <p:nvSpPr>
          <p:cNvPr id="42" name="Freeform 42"/>
          <p:cNvSpPr/>
          <p:nvPr/>
        </p:nvSpPr>
        <p:spPr>
          <a:xfrm>
            <a:off x="6318250" y="1019175"/>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392863" y="1038225"/>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6465888" y="1060450"/>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540500" y="1077913"/>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6063" y="1096963"/>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650038" y="1117600"/>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6700838" y="1136650"/>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6753225" y="1157288"/>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6804025" y="1176338"/>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6856413" y="1196975"/>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6907213" y="1216025"/>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6961188" y="1235075"/>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7010400" y="1255713"/>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7064375" y="1274763"/>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7116763" y="1295400"/>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7167563" y="1314450"/>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7221538" y="1333500"/>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7270750" y="1354138"/>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324725" y="1373188"/>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942138" y="1169670"/>
            <a:ext cx="755650"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03</a:t>
            </a:r>
            <a:endParaRPr lang="en-US" sz="1100"/>
          </a:p>
        </p:txBody>
      </p:sp>
      <p:grpSp>
        <p:nvGrpSpPr>
          <p:cNvPr id="62" name="Group 62"/>
          <p:cNvGrpSpPr/>
          <p:nvPr/>
        </p:nvGrpSpPr>
        <p:grpSpPr>
          <a:xfrm>
            <a:off x="7284451" y="1940227"/>
            <a:ext cx="550450" cy="526446"/>
            <a:chOff x="7284451" y="1940227"/>
            <a:chExt cx="550450" cy="526446"/>
          </a:xfrm>
        </p:grpSpPr>
        <p:sp>
          <p:nvSpPr>
            <p:cNvPr id="63" name="Freeform 63"/>
            <p:cNvSpPr/>
            <p:nvPr/>
          </p:nvSpPr>
          <p:spPr>
            <a:xfrm>
              <a:off x="7486190" y="2318655"/>
              <a:ext cx="148018" cy="148018"/>
            </a:xfrm>
            <a:custGeom>
              <a:rect l="l" t="t" r="r" b="b"/>
              <a:pathLst>
                <a:path w="412" h="412">
                  <a:moveTo>
                    <a:pt x="206" y="413"/>
                  </a:moveTo>
                  <a:lnTo>
                    <a:pt x="0" y="0"/>
                  </a:lnTo>
                  <a:lnTo>
                    <a:pt x="413" y="0"/>
                  </a:lnTo>
                  <a:lnTo>
                    <a:pt x="206" y="41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7284451" y="1940227"/>
              <a:ext cx="550450" cy="400622"/>
            </a:xfrm>
            <a:custGeom>
              <a:rect l="l" t="t" r="r" b="b"/>
              <a:pathLst>
                <a:path w="2438400" h="1774825">
                  <a:moveTo>
                    <a:pt x="290196" y="0"/>
                  </a:moveTo>
                  <a:cubicBezTo>
                    <a:pt x="2151973" y="0"/>
                    <a:pt x="2151973" y="0"/>
                    <a:pt x="2151973" y="0"/>
                  </a:cubicBezTo>
                  <a:cubicBezTo>
                    <a:pt x="2310262" y="0"/>
                    <a:pt x="2438400" y="128119"/>
                    <a:pt x="2438400" y="286384"/>
                  </a:cubicBezTo>
                  <a:lnTo>
                    <a:pt x="2438400" y="1484673"/>
                  </a:lnTo>
                  <a:cubicBezTo>
                    <a:pt x="2438400" y="1646706"/>
                    <a:pt x="2310262" y="1774825"/>
                    <a:pt x="2151973" y="1774825"/>
                  </a:cubicBezTo>
                  <a:cubicBezTo>
                    <a:pt x="290196" y="1774825"/>
                    <a:pt x="290196" y="1774825"/>
                    <a:pt x="290196" y="1774825"/>
                  </a:cubicBezTo>
                  <a:cubicBezTo>
                    <a:pt x="131907" y="1774825"/>
                    <a:pt x="0" y="1646706"/>
                    <a:pt x="0" y="1484673"/>
                  </a:cubicBezTo>
                  <a:cubicBezTo>
                    <a:pt x="0" y="286384"/>
                    <a:pt x="0" y="286384"/>
                    <a:pt x="0" y="286384"/>
                  </a:cubicBezTo>
                  <a:cubicBezTo>
                    <a:pt x="0" y="128119"/>
                    <a:pt x="131907" y="0"/>
                    <a:pt x="290196" y="0"/>
                  </a:cubicBezTo>
                  <a:close/>
                  <a:moveTo>
                    <a:pt x="471488" y="425450"/>
                  </a:moveTo>
                  <a:lnTo>
                    <a:pt x="471488" y="598488"/>
                  </a:lnTo>
                  <a:lnTo>
                    <a:pt x="1971676" y="598488"/>
                  </a:lnTo>
                  <a:lnTo>
                    <a:pt x="1971676" y="425450"/>
                  </a:lnTo>
                  <a:lnTo>
                    <a:pt x="471488" y="425450"/>
                  </a:lnTo>
                  <a:close/>
                  <a:moveTo>
                    <a:pt x="471488" y="801688"/>
                  </a:moveTo>
                  <a:lnTo>
                    <a:pt x="471488" y="971551"/>
                  </a:lnTo>
                  <a:lnTo>
                    <a:pt x="1971676" y="971551"/>
                  </a:lnTo>
                  <a:lnTo>
                    <a:pt x="1971676" y="801688"/>
                  </a:lnTo>
                  <a:lnTo>
                    <a:pt x="471488" y="801688"/>
                  </a:lnTo>
                  <a:close/>
                  <a:moveTo>
                    <a:pt x="471488" y="1174750"/>
                  </a:moveTo>
                  <a:lnTo>
                    <a:pt x="471488" y="1347788"/>
                  </a:lnTo>
                  <a:lnTo>
                    <a:pt x="1971676" y="1347788"/>
                  </a:lnTo>
                  <a:lnTo>
                    <a:pt x="1971676" y="1174750"/>
                  </a:lnTo>
                  <a:lnTo>
                    <a:pt x="471488" y="117475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5" name="Group 65"/>
          <p:cNvGrpSpPr/>
          <p:nvPr/>
        </p:nvGrpSpPr>
        <p:grpSpPr>
          <a:xfrm>
            <a:off x="4612704" y="3605816"/>
            <a:ext cx="534543" cy="529019"/>
            <a:chOff x="4612704" y="3605816"/>
            <a:chExt cx="534543" cy="529019"/>
          </a:xfrm>
        </p:grpSpPr>
        <p:sp>
          <p:nvSpPr>
            <p:cNvPr id="66" name="Freeform 66"/>
            <p:cNvSpPr/>
            <p:nvPr/>
          </p:nvSpPr>
          <p:spPr>
            <a:xfrm>
              <a:off x="4612704" y="3902234"/>
              <a:ext cx="534543" cy="232601"/>
            </a:xfrm>
            <a:custGeom>
              <a:rect l="l" t="t" r="r" b="b"/>
              <a:pathLst>
                <a:path w="205" h="89">
                  <a:moveTo>
                    <a:pt x="103" y="19"/>
                  </a:moveTo>
                  <a:cubicBezTo>
                    <a:pt x="82" y="19"/>
                    <a:pt x="62" y="12"/>
                    <a:pt x="47" y="0"/>
                  </a:cubicBezTo>
                  <a:cubicBezTo>
                    <a:pt x="0" y="0"/>
                    <a:pt x="0" y="0"/>
                    <a:pt x="0" y="0"/>
                  </a:cubicBezTo>
                  <a:cubicBezTo>
                    <a:pt x="0" y="67"/>
                    <a:pt x="0" y="67"/>
                    <a:pt x="0" y="67"/>
                  </a:cubicBezTo>
                  <a:cubicBezTo>
                    <a:pt x="0" y="79"/>
                    <a:pt x="10" y="89"/>
                    <a:pt x="22" y="89"/>
                  </a:cubicBezTo>
                  <a:cubicBezTo>
                    <a:pt x="183" y="89"/>
                    <a:pt x="183" y="89"/>
                    <a:pt x="183" y="89"/>
                  </a:cubicBezTo>
                  <a:cubicBezTo>
                    <a:pt x="195" y="89"/>
                    <a:pt x="205" y="79"/>
                    <a:pt x="205" y="67"/>
                  </a:cubicBezTo>
                  <a:cubicBezTo>
                    <a:pt x="205" y="0"/>
                    <a:pt x="205" y="0"/>
                    <a:pt x="205" y="0"/>
                  </a:cubicBezTo>
                  <a:cubicBezTo>
                    <a:pt x="158" y="0"/>
                    <a:pt x="158" y="0"/>
                    <a:pt x="158" y="0"/>
                  </a:cubicBezTo>
                  <a:cubicBezTo>
                    <a:pt x="143" y="12"/>
                    <a:pt x="124" y="19"/>
                    <a:pt x="103" y="1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Freeform 67"/>
            <p:cNvSpPr/>
            <p:nvPr/>
          </p:nvSpPr>
          <p:spPr>
            <a:xfrm>
              <a:off x="4612704" y="3605816"/>
              <a:ext cx="534543" cy="307467"/>
            </a:xfrm>
            <a:custGeom>
              <a:rect l="l" t="t" r="r" b="b"/>
              <a:pathLst>
                <a:path w="205" h="118">
                  <a:moveTo>
                    <a:pt x="183" y="42"/>
                  </a:moveTo>
                  <a:cubicBezTo>
                    <a:pt x="180" y="42"/>
                    <a:pt x="180" y="42"/>
                    <a:pt x="180" y="42"/>
                  </a:cubicBezTo>
                  <a:cubicBezTo>
                    <a:pt x="154" y="42"/>
                    <a:pt x="154" y="42"/>
                    <a:pt x="154" y="42"/>
                  </a:cubicBezTo>
                  <a:cubicBezTo>
                    <a:pt x="154" y="22"/>
                    <a:pt x="154" y="22"/>
                    <a:pt x="154" y="22"/>
                  </a:cubicBezTo>
                  <a:cubicBezTo>
                    <a:pt x="154" y="10"/>
                    <a:pt x="144" y="0"/>
                    <a:pt x="132" y="0"/>
                  </a:cubicBezTo>
                  <a:cubicBezTo>
                    <a:pt x="73" y="0"/>
                    <a:pt x="73" y="0"/>
                    <a:pt x="73" y="0"/>
                  </a:cubicBezTo>
                  <a:cubicBezTo>
                    <a:pt x="61" y="0"/>
                    <a:pt x="51" y="10"/>
                    <a:pt x="51" y="22"/>
                  </a:cubicBezTo>
                  <a:cubicBezTo>
                    <a:pt x="51" y="42"/>
                    <a:pt x="51" y="42"/>
                    <a:pt x="51" y="42"/>
                  </a:cubicBezTo>
                  <a:cubicBezTo>
                    <a:pt x="25" y="42"/>
                    <a:pt x="25" y="42"/>
                    <a:pt x="25" y="42"/>
                  </a:cubicBezTo>
                  <a:cubicBezTo>
                    <a:pt x="22" y="42"/>
                    <a:pt x="22" y="42"/>
                    <a:pt x="22" y="42"/>
                  </a:cubicBezTo>
                  <a:cubicBezTo>
                    <a:pt x="10" y="42"/>
                    <a:pt x="0" y="52"/>
                    <a:pt x="0" y="64"/>
                  </a:cubicBezTo>
                  <a:cubicBezTo>
                    <a:pt x="0" y="101"/>
                    <a:pt x="0" y="101"/>
                    <a:pt x="0" y="101"/>
                  </a:cubicBezTo>
                  <a:cubicBezTo>
                    <a:pt x="54" y="101"/>
                    <a:pt x="54" y="101"/>
                    <a:pt x="54" y="101"/>
                  </a:cubicBezTo>
                  <a:cubicBezTo>
                    <a:pt x="67" y="112"/>
                    <a:pt x="84" y="118"/>
                    <a:pt x="103" y="118"/>
                  </a:cubicBezTo>
                  <a:cubicBezTo>
                    <a:pt x="121" y="118"/>
                    <a:pt x="138" y="112"/>
                    <a:pt x="151" y="101"/>
                  </a:cubicBezTo>
                  <a:cubicBezTo>
                    <a:pt x="205" y="101"/>
                    <a:pt x="205" y="101"/>
                    <a:pt x="205" y="101"/>
                  </a:cubicBezTo>
                  <a:cubicBezTo>
                    <a:pt x="205" y="64"/>
                    <a:pt x="205" y="64"/>
                    <a:pt x="205" y="64"/>
                  </a:cubicBezTo>
                  <a:cubicBezTo>
                    <a:pt x="205" y="52"/>
                    <a:pt x="195" y="42"/>
                    <a:pt x="183" y="42"/>
                  </a:cubicBezTo>
                  <a:close/>
                  <a:moveTo>
                    <a:pt x="67" y="26"/>
                  </a:moveTo>
                  <a:cubicBezTo>
                    <a:pt x="67" y="22"/>
                    <a:pt x="67" y="22"/>
                    <a:pt x="67" y="22"/>
                  </a:cubicBezTo>
                  <a:cubicBezTo>
                    <a:pt x="67" y="19"/>
                    <a:pt x="70" y="17"/>
                    <a:pt x="73" y="17"/>
                  </a:cubicBezTo>
                  <a:cubicBezTo>
                    <a:pt x="132" y="17"/>
                    <a:pt x="132" y="17"/>
                    <a:pt x="132" y="17"/>
                  </a:cubicBezTo>
                  <a:cubicBezTo>
                    <a:pt x="135" y="17"/>
                    <a:pt x="138" y="19"/>
                    <a:pt x="138" y="22"/>
                  </a:cubicBezTo>
                  <a:cubicBezTo>
                    <a:pt x="138" y="26"/>
                    <a:pt x="138" y="26"/>
                    <a:pt x="138" y="26"/>
                  </a:cubicBezTo>
                  <a:cubicBezTo>
                    <a:pt x="138" y="42"/>
                    <a:pt x="138" y="42"/>
                    <a:pt x="138" y="42"/>
                  </a:cubicBezTo>
                  <a:cubicBezTo>
                    <a:pt x="67" y="42"/>
                    <a:pt x="67" y="42"/>
                    <a:pt x="67" y="42"/>
                  </a:cubicBezTo>
                  <a:lnTo>
                    <a:pt x="67" y="26"/>
                  </a:lnTo>
                  <a:close/>
                  <a:moveTo>
                    <a:pt x="101" y="101"/>
                  </a:moveTo>
                  <a:cubicBezTo>
                    <a:pt x="92" y="101"/>
                    <a:pt x="85" y="94"/>
                    <a:pt x="85" y="86"/>
                  </a:cubicBezTo>
                  <a:cubicBezTo>
                    <a:pt x="85" y="77"/>
                    <a:pt x="92" y="70"/>
                    <a:pt x="101" y="70"/>
                  </a:cubicBezTo>
                  <a:cubicBezTo>
                    <a:pt x="110" y="70"/>
                    <a:pt x="117" y="77"/>
                    <a:pt x="117" y="86"/>
                  </a:cubicBezTo>
                  <a:cubicBezTo>
                    <a:pt x="117" y="94"/>
                    <a:pt x="110" y="101"/>
                    <a:pt x="101" y="10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1862868" y="5125181"/>
            <a:ext cx="477964" cy="611315"/>
            <a:chOff x="1862868" y="5125181"/>
            <a:chExt cx="477964" cy="611315"/>
          </a:xfrm>
        </p:grpSpPr>
        <p:sp>
          <p:nvSpPr>
            <p:cNvPr id="69" name="Freeform 69"/>
            <p:cNvSpPr/>
            <p:nvPr/>
          </p:nvSpPr>
          <p:spPr>
            <a:xfrm>
              <a:off x="2040604" y="5125181"/>
              <a:ext cx="121158" cy="611219"/>
            </a:xfrm>
            <a:custGeom>
              <a:rect l="l" t="t" r="r" b="b"/>
              <a:pathLst>
                <a:path w="64" h="321">
                  <a:moveTo>
                    <a:pt x="64" y="289"/>
                  </a:moveTo>
                  <a:cubicBezTo>
                    <a:pt x="64" y="307"/>
                    <a:pt x="49" y="321"/>
                    <a:pt x="32" y="321"/>
                  </a:cubicBezTo>
                  <a:cubicBezTo>
                    <a:pt x="14" y="321"/>
                    <a:pt x="0" y="307"/>
                    <a:pt x="0" y="289"/>
                  </a:cubicBezTo>
                  <a:cubicBezTo>
                    <a:pt x="0" y="32"/>
                    <a:pt x="0" y="32"/>
                    <a:pt x="0" y="32"/>
                  </a:cubicBezTo>
                  <a:cubicBezTo>
                    <a:pt x="0" y="14"/>
                    <a:pt x="14" y="0"/>
                    <a:pt x="32" y="0"/>
                  </a:cubicBezTo>
                  <a:cubicBezTo>
                    <a:pt x="49" y="0"/>
                    <a:pt x="64" y="14"/>
                    <a:pt x="64" y="32"/>
                  </a:cubicBezTo>
                  <a:lnTo>
                    <a:pt x="64" y="2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Freeform 70"/>
            <p:cNvSpPr/>
            <p:nvPr/>
          </p:nvSpPr>
          <p:spPr>
            <a:xfrm>
              <a:off x="1862868" y="5498180"/>
              <a:ext cx="119824" cy="238316"/>
            </a:xfrm>
            <a:custGeom>
              <a:rect l="l" t="t" r="r" b="b"/>
              <a:pathLst>
                <a:path w="62" h="125">
                  <a:moveTo>
                    <a:pt x="63" y="93"/>
                  </a:moveTo>
                  <a:cubicBezTo>
                    <a:pt x="63" y="111"/>
                    <a:pt x="49" y="125"/>
                    <a:pt x="32" y="125"/>
                  </a:cubicBezTo>
                  <a:cubicBezTo>
                    <a:pt x="14" y="125"/>
                    <a:pt x="0" y="111"/>
                    <a:pt x="0" y="93"/>
                  </a:cubicBezTo>
                  <a:cubicBezTo>
                    <a:pt x="0" y="32"/>
                    <a:pt x="0" y="32"/>
                    <a:pt x="0" y="32"/>
                  </a:cubicBezTo>
                  <a:cubicBezTo>
                    <a:pt x="0" y="14"/>
                    <a:pt x="14" y="0"/>
                    <a:pt x="32" y="0"/>
                  </a:cubicBezTo>
                  <a:cubicBezTo>
                    <a:pt x="49" y="0"/>
                    <a:pt x="63" y="14"/>
                    <a:pt x="63" y="32"/>
                  </a:cubicBezTo>
                  <a:lnTo>
                    <a:pt x="63" y="9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Freeform 71"/>
            <p:cNvSpPr/>
            <p:nvPr/>
          </p:nvSpPr>
          <p:spPr>
            <a:xfrm>
              <a:off x="2219674" y="5321777"/>
              <a:ext cx="121158" cy="414719"/>
            </a:xfrm>
            <a:custGeom>
              <a:rect l="l" t="t" r="r" b="b"/>
              <a:pathLst>
                <a:path w="64" h="218">
                  <a:moveTo>
                    <a:pt x="64" y="186"/>
                  </a:moveTo>
                  <a:cubicBezTo>
                    <a:pt x="64" y="204"/>
                    <a:pt x="49" y="218"/>
                    <a:pt x="32" y="218"/>
                  </a:cubicBezTo>
                  <a:cubicBezTo>
                    <a:pt x="14" y="218"/>
                    <a:pt x="0" y="204"/>
                    <a:pt x="0" y="186"/>
                  </a:cubicBezTo>
                  <a:cubicBezTo>
                    <a:pt x="0" y="32"/>
                    <a:pt x="0" y="32"/>
                    <a:pt x="0" y="32"/>
                  </a:cubicBezTo>
                  <a:cubicBezTo>
                    <a:pt x="0" y="14"/>
                    <a:pt x="14" y="0"/>
                    <a:pt x="32" y="0"/>
                  </a:cubicBezTo>
                  <a:cubicBezTo>
                    <a:pt x="49" y="0"/>
                    <a:pt x="64" y="14"/>
                    <a:pt x="64" y="32"/>
                  </a:cubicBezTo>
                  <a:lnTo>
                    <a:pt x="64" y="18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454963" y="93878"/>
            <a:ext cx="10641129" cy="914400"/>
            <a:chOff x="454963" y="93878"/>
            <a:chExt cx="10641129" cy="914400"/>
          </a:xfrm>
        </p:grpSpPr>
        <p:sp>
          <p:nvSpPr>
            <p:cNvPr id="73" name="AutoShape 7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TextBox 9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消费者需求特点</a:t>
              </a:r>
            </a:p>
          </p:txBody>
        </p:sp>
      </p:grpSp>
      <p:grpSp>
        <p:nvGrpSpPr>
          <p:cNvPr id="94" name="Group 94"/>
          <p:cNvGrpSpPr/>
          <p:nvPr/>
        </p:nvGrpSpPr>
        <p:grpSpPr>
          <a:xfrm>
            <a:off x="6318250" y="3326131"/>
            <a:ext cx="2267763" cy="1552257"/>
            <a:chOff x="6318250" y="3326131"/>
            <a:chExt cx="2267763" cy="1552257"/>
          </a:xfrm>
        </p:grpSpPr>
        <p:sp>
          <p:nvSpPr>
            <p:cNvPr id="95" name="TextBox 95"/>
            <p:cNvSpPr txBox="1"/>
            <p:nvPr/>
          </p:nvSpPr>
          <p:spPr>
            <a:xfrm>
              <a:off x="6318250" y="33261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对于旅游度假产品的品质和服务水平要求不断提高。</a:t>
              </a:r>
            </a:p>
          </p:txBody>
        </p:sp>
      </p:grpSp>
      <p:grpSp>
        <p:nvGrpSpPr>
          <p:cNvPr id="96" name="Group 96"/>
          <p:cNvGrpSpPr/>
          <p:nvPr/>
        </p:nvGrpSpPr>
        <p:grpSpPr>
          <a:xfrm>
            <a:off x="8927905" y="1448118"/>
            <a:ext cx="2267763" cy="1552257"/>
            <a:chOff x="8927905" y="1448118"/>
            <a:chExt cx="2267763" cy="1552257"/>
          </a:xfrm>
        </p:grpSpPr>
        <p:sp>
          <p:nvSpPr>
            <p:cNvPr id="97" name="TextBox 97"/>
            <p:cNvSpPr txBox="1"/>
            <p:nvPr/>
          </p:nvSpPr>
          <p:spPr>
            <a:xfrm>
              <a:off x="8927905" y="144811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消费者更加关注旅游度假产品的文化内涵和环保理念。</a:t>
              </a:r>
            </a:p>
          </p:txBody>
        </p:sp>
      </p:grpSp>
      <p:grpSp>
        <p:nvGrpSpPr>
          <p:cNvPr id="98" name="Group 98"/>
          <p:cNvGrpSpPr/>
          <p:nvPr/>
        </p:nvGrpSpPr>
        <p:grpSpPr>
          <a:xfrm>
            <a:off x="3402013" y="4962843"/>
            <a:ext cx="2267763" cy="1552257"/>
            <a:chOff x="3402013" y="4962843"/>
            <a:chExt cx="2267763" cy="1552257"/>
          </a:xfrm>
        </p:grpSpPr>
        <p:sp>
          <p:nvSpPr>
            <p:cNvPr id="99" name="TextBox 99"/>
            <p:cNvSpPr txBox="1"/>
            <p:nvPr/>
          </p:nvSpPr>
          <p:spPr>
            <a:xfrm>
              <a:off x="3402013" y="49628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消费者越来越注重个性化、定制化的旅游度假体验。</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行业竞争格局与发展机遇</a:t>
              </a:r>
            </a:p>
          </p:txBody>
        </p:sp>
      </p:grpSp>
      <p:sp>
        <p:nvSpPr>
          <p:cNvPr id="24" name="AutoShape 24"/>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7" name="Group 27"/>
          <p:cNvGrpSpPr/>
          <p:nvPr/>
        </p:nvGrpSpPr>
        <p:grpSpPr>
          <a:xfrm>
            <a:off x="5257991" y="1574521"/>
            <a:ext cx="859155" cy="624840"/>
            <a:chOff x="5257991" y="1574521"/>
            <a:chExt cx="859155" cy="624840"/>
          </a:xfrm>
        </p:grpSpPr>
        <p:sp>
          <p:nvSpPr>
            <p:cNvPr id="28" name="TextBox 28"/>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01</a:t>
              </a:r>
            </a:p>
          </p:txBody>
        </p:sp>
      </p:grpSp>
      <p:sp>
        <p:nvSpPr>
          <p:cNvPr id="29" name="AutoShape 29"/>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5257991" y="3286601"/>
            <a:ext cx="935355" cy="624840"/>
            <a:chOff x="5257991" y="3286601"/>
            <a:chExt cx="935355" cy="624840"/>
          </a:xfrm>
        </p:grpSpPr>
        <p:sp>
          <p:nvSpPr>
            <p:cNvPr id="33" name="TextBox 33"/>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02</a:t>
              </a:r>
            </a:p>
          </p:txBody>
        </p:sp>
      </p:grpSp>
      <p:sp>
        <p:nvSpPr>
          <p:cNvPr id="34" name="AutoShape 34"/>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5257991" y="5005674"/>
            <a:ext cx="935355" cy="624840"/>
            <a:chOff x="5257991" y="5005674"/>
            <a:chExt cx="935355" cy="624840"/>
          </a:xfrm>
        </p:grpSpPr>
        <p:sp>
          <p:nvSpPr>
            <p:cNvPr id="38" name="TextBox 38"/>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03</a:t>
              </a:r>
            </a:p>
          </p:txBody>
        </p:sp>
      </p:grpSp>
      <p:sp>
        <p:nvSpPr>
          <p:cNvPr id="39" name="TextBox 39"/>
          <p:cNvSpPr txBox="1"/>
          <p:nvPr/>
        </p:nvSpPr>
        <p:spPr>
          <a:xfrm>
            <a:off x="6542983" y="1318593"/>
            <a:ext cx="4495800" cy="1104900"/>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200">
                <a:solidFill>
                  <a:schemeClr val="dk1">
                    <a:alpha val="100000"/>
                  </a:schemeClr>
                </a:solidFill>
                <a:latin typeface="Microsoft Yahei"/>
                <a:ea typeface="Microsoft Yahei"/>
                <a:cs typeface="Microsoft Yahei"/>
              </a:rPr>
              <a:t>旅游度假市场竞争激烈，但市场细分和差异化竞争为新兴公司提供了机会。</a:t>
            </a:r>
          </a:p>
        </p:txBody>
      </p:sp>
      <p:sp>
        <p:nvSpPr>
          <p:cNvPr id="40" name="TextBox 40"/>
          <p:cNvSpPr txBox="1"/>
          <p:nvPr/>
        </p:nvSpPr>
        <p:spPr>
          <a:xfrm>
            <a:off x="6542983" y="3081419"/>
            <a:ext cx="4495800" cy="13811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行业整合加速，大型旅游企业纷纷通过并购、合作等方式拓展市场份额。</a:t>
            </a:r>
          </a:p>
        </p:txBody>
      </p:sp>
      <p:sp>
        <p:nvSpPr>
          <p:cNvPr id="41" name="TextBox 41"/>
          <p:cNvSpPr txBox="1"/>
          <p:nvPr/>
        </p:nvSpPr>
        <p:spPr>
          <a:xfrm>
            <a:off x="6542983" y="4773978"/>
            <a:ext cx="4499225" cy="13811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科技创新对旅游度假行业的影响日益显著，为行业带来新的发展机遇。例如，智能化技术的应用提升了旅游度假产品的便捷性和舒适度；大数据和人工智能等技术的运用有助于企业更精准地把握消费者需求，提供个性化服务。</a:t>
            </a:r>
          </a:p>
        </p:txBody>
      </p:sp>
      <p:sp>
        <p:nvSpPr>
          <p:cNvPr id="42" name="AutoShape 42"/>
          <p:cNvSpPr/>
          <p:nvPr/>
        </p:nvSpPr>
        <p:spPr>
          <a:xfrm>
            <a:off x="1199617" y="2591922"/>
            <a:ext cx="2395784" cy="2042488"/>
          </a:xfrm>
          <a:prstGeom prst="hexagon">
            <a:avLst>
              <a:gd name="adj" fmla="val 25000"/>
              <a:gd name="vf" fmla="val 115470"/>
            </a:avLst>
          </a:prstGeom>
          <a:no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3" name="Freeform 43"/>
          <p:cNvSpPr/>
          <p:nvPr/>
        </p:nvSpPr>
        <p:spPr>
          <a:xfrm>
            <a:off x="1961410" y="3129442"/>
            <a:ext cx="872198" cy="87219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公司定位与战略规划</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中高端旅游消费者</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以追求高品质旅游体验的中高端消费者为主要目标客户，提供个性化、专业化的旅游度假服务。</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企业客户</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与各大企业合作，提供商务旅行、会议策划、团队建设等多元化服务。</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旅游爱好者</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针对热爱旅游、喜欢探索的旅游爱好者，提供主题鲜明、特色突出的旅游度假产品。</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目标客户群体定位</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根据客户需求，提供个性化、定制化的旅游度假方案，包括行程规划、酒店预订、交通安排等。</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个性化定制服务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整合国内外优质旅游资源，包括知名景点、特色酒店、当地美食等，为客户提供丰富多彩的旅游体验。</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优质旅游资源整合</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组建具备专业知识和丰富经验的服务团队，提供全程无忧的旅游度假服务。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专业化服务团队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产品及服务特色打造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社交媒体传播</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充分利用社交媒体平台，发布旅游度假产品、活动信息，与客户互动，提高品牌知名度和美誉度。</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合作伙伴推广</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与航空公司、酒店集团、景点管理机构等合作伙伴建立长期合作关系，共同推广旅游度假产品，扩大品牌影响力。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品牌形象塑造</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以高品质、专业化、个性化为品牌形象核心，通过统一的视觉设计、宣传口号等塑造独特的品牌形象。</a:t>
            </a:r>
          </a:p>
        </p:txBody>
      </p:sp>
      <p:pic>
        <p:nvPicPr>
          <p:cNvPr id="10" name="Picture 10"/>
          <p:cNvPicPr>
            <a:picLocks noChangeAspect="1"/>
          </p:cNvPicPr>
          <p:nvPr/>
        </p:nvPicPr>
        <p:blipFill>
          <a:blip r:embed="rId2"/>
          <a:srcRect l="14648" r="14648"/>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品牌形象塑造与传播策略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组织架构设计与人员配置</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行政部门</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负责公司日常行政事务管理，包括文件传递、会议组织、办公用品采购等。</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人力资源部</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负责员工招聘、培训、绩效考核、薪酬福利管理等。</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财务部</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负责公司财务管理，包括预算编制、成本控制、财务分析等。</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市场部</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负责市场调研、品牌推广、营销策略制定等。</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销售部</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负责旅游产品推广、客户关系维护、销售业绩达成等。</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运营部</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负责旅游线路设计、资源整合、地接服务管理等。</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部门设置及职责划分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关键岗位人员选拔与培训</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l="21508" r="21508"/>
          <a:stretch>
            <a:fillRect/>
          </a:stretch>
        </p:blipFill>
        <p:spPr>
          <a:xfrm>
            <a:off x="4901338" y="2257609"/>
            <a:ext cx="2386669" cy="2355913"/>
          </a:xfrm>
          <a:prstGeom prst="rect">
            <a:avLst/>
          </a:prstGeom>
          <a:ln w="12668"/>
        </p:spPr>
      </p:pic>
      <p:grpSp>
        <p:nvGrpSpPr>
          <p:cNvPr id="44" name="Group 44"/>
          <p:cNvGrpSpPr/>
          <p:nvPr/>
        </p:nvGrpSpPr>
        <p:grpSpPr>
          <a:xfrm>
            <a:off x="653186" y="1428545"/>
            <a:ext cx="3394996" cy="490334"/>
            <a:chOff x="653186" y="1428545"/>
            <a:chExt cx="3394996" cy="490334"/>
          </a:xfrm>
        </p:grpSpPr>
        <p:sp>
          <p:nvSpPr>
            <p:cNvPr id="45" name="TextBox 45"/>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高层管理人员</a:t>
              </a:r>
            </a:p>
          </p:txBody>
        </p:sp>
      </p:grpSp>
      <p:grpSp>
        <p:nvGrpSpPr>
          <p:cNvPr id="46" name="Group 46"/>
          <p:cNvGrpSpPr/>
          <p:nvPr/>
        </p:nvGrpSpPr>
        <p:grpSpPr>
          <a:xfrm>
            <a:off x="885016" y="1781107"/>
            <a:ext cx="2931336" cy="1654845"/>
            <a:chOff x="885016" y="1781107"/>
            <a:chExt cx="2931336" cy="1654845"/>
          </a:xfrm>
        </p:grpSpPr>
        <p:sp>
          <p:nvSpPr>
            <p:cNvPr id="47" name="TextBox 47"/>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具备丰富的旅游行业经验和战略眼光，能够制定公司发展战略和业务规划。</a:t>
              </a:r>
            </a:p>
          </p:txBody>
        </p:sp>
      </p:grpSp>
      <p:grpSp>
        <p:nvGrpSpPr>
          <p:cNvPr id="48" name="Group 48"/>
          <p:cNvGrpSpPr/>
          <p:nvPr/>
        </p:nvGrpSpPr>
        <p:grpSpPr>
          <a:xfrm>
            <a:off x="653186" y="3877672"/>
            <a:ext cx="3394996" cy="490334"/>
            <a:chOff x="653186" y="3877672"/>
            <a:chExt cx="3394996" cy="490334"/>
          </a:xfrm>
        </p:grpSpPr>
        <p:sp>
          <p:nvSpPr>
            <p:cNvPr id="49" name="TextBox 49"/>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运营管理人员</a:t>
              </a:r>
            </a:p>
          </p:txBody>
        </p:sp>
      </p:grpSp>
      <p:grpSp>
        <p:nvGrpSpPr>
          <p:cNvPr id="50" name="Group 50"/>
          <p:cNvGrpSpPr/>
          <p:nvPr/>
        </p:nvGrpSpPr>
        <p:grpSpPr>
          <a:xfrm>
            <a:off x="885016" y="4230233"/>
            <a:ext cx="2931336" cy="1654845"/>
            <a:chOff x="885016" y="4230233"/>
            <a:chExt cx="2931336" cy="1654845"/>
          </a:xfrm>
        </p:grpSpPr>
        <p:sp>
          <p:nvSpPr>
            <p:cNvPr id="51" name="TextBox 51"/>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具备专业的旅游知识和资源整合能力，能够确保旅游产品的顺利运营和客户满意度。</a:t>
              </a:r>
            </a:p>
          </p:txBody>
        </p:sp>
      </p:grpSp>
      <p:grpSp>
        <p:nvGrpSpPr>
          <p:cNvPr id="52" name="Group 52"/>
          <p:cNvGrpSpPr/>
          <p:nvPr/>
        </p:nvGrpSpPr>
        <p:grpSpPr>
          <a:xfrm>
            <a:off x="8276691" y="1360283"/>
            <a:ext cx="3394996" cy="490334"/>
            <a:chOff x="8276691" y="1360283"/>
            <a:chExt cx="3394996" cy="490334"/>
          </a:xfrm>
        </p:grpSpPr>
        <p:sp>
          <p:nvSpPr>
            <p:cNvPr id="53" name="TextBox 53"/>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市场营销人员</a:t>
              </a:r>
            </a:p>
          </p:txBody>
        </p:sp>
      </p:grpSp>
      <p:grpSp>
        <p:nvGrpSpPr>
          <p:cNvPr id="54" name="Group 54"/>
          <p:cNvGrpSpPr/>
          <p:nvPr/>
        </p:nvGrpSpPr>
        <p:grpSpPr>
          <a:xfrm>
            <a:off x="8508521" y="1712845"/>
            <a:ext cx="2931336" cy="1654845"/>
            <a:chOff x="8508521" y="1712845"/>
            <a:chExt cx="2931336" cy="1654845"/>
          </a:xfrm>
        </p:grpSpPr>
        <p:sp>
          <p:nvSpPr>
            <p:cNvPr id="55" name="TextBox 55"/>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具备市场敏感度和创新思维，能够制定有效的营销策略和推广方案。</a:t>
              </a:r>
            </a:p>
          </p:txBody>
        </p:sp>
      </p:grpSp>
      <p:grpSp>
        <p:nvGrpSpPr>
          <p:cNvPr id="56" name="Group 56"/>
          <p:cNvGrpSpPr/>
          <p:nvPr/>
        </p:nvGrpSpPr>
        <p:grpSpPr>
          <a:xfrm>
            <a:off x="8276691" y="3809410"/>
            <a:ext cx="3394996" cy="490334"/>
            <a:chOff x="8276691" y="3809410"/>
            <a:chExt cx="3394996" cy="490334"/>
          </a:xfrm>
        </p:grpSpPr>
        <p:sp>
          <p:nvSpPr>
            <p:cNvPr id="57" name="TextBox 57"/>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销售人员</a:t>
              </a:r>
            </a:p>
          </p:txBody>
        </p:sp>
      </p:grpSp>
      <p:grpSp>
        <p:nvGrpSpPr>
          <p:cNvPr id="58" name="Group 58"/>
          <p:cNvGrpSpPr/>
          <p:nvPr/>
        </p:nvGrpSpPr>
        <p:grpSpPr>
          <a:xfrm>
            <a:off x="8508521" y="4161971"/>
            <a:ext cx="2931336" cy="1654845"/>
            <a:chOff x="8508521" y="4161971"/>
            <a:chExt cx="2931336" cy="1654845"/>
          </a:xfrm>
        </p:grpSpPr>
        <p:sp>
          <p:nvSpPr>
            <p:cNvPr id="59" name="TextBox 59"/>
            <p:cNvSpPr txBox="1"/>
            <p:nvPr/>
          </p:nvSpPr>
          <p:spPr>
            <a:xfrm>
              <a:off x="8508521" y="4161971"/>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具备良好的沟通能力和服务意识，能够与客户建立良好关系并实现销售目标。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https://d.book118.com/347036100156006045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2024-09-20T18:14:55.613</cp:lastPrinted>
  <dcterms:created xsi:type="dcterms:W3CDTF">2024-09-20T10:14:55Z</dcterms:created>
  <dcterms:modified xsi:type="dcterms:W3CDTF">2024-09-20T10:14:57Z</dcterms:modified>
</cp:coreProperties>
</file>