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75399-8214-4593-BACC-B674A941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62884-A6C6-49DF-B80A-7EBEFD03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C18F-0302-4B0E-B725-E089DA8EF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20785-CCD6-4A36-A14D-BBD06003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5587B-4D9F-4559-9963-9577F36D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E605B7-9C93-4199-97CD-8FA1FD03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F39A4-951B-414D-B09D-C5E724C3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5D0D6-E695-4E91-8112-36405878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E3DB3-9F8A-4CC3-8DC6-64C4FA385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2740A-7FC3-4455-9106-B8A602F7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7B96-6FA6-4EDD-AD1F-6BC24626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90" r:id="rId2"/>
    <p:sldLayoutId id="2147488291" r:id="rId3"/>
    <p:sldLayoutId id="2147488292" r:id="rId4"/>
    <p:sldLayoutId id="2147488293" r:id="rId5"/>
    <p:sldLayoutId id="2147488294" r:id="rId6"/>
    <p:sldLayoutId id="2147488295" r:id="rId7"/>
    <p:sldLayoutId id="2147488296" r:id="rId8"/>
    <p:sldLayoutId id="2147488297" r:id="rId9"/>
    <p:sldLayoutId id="2147488298" r:id="rId10"/>
    <p:sldLayoutId id="21474882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13" Type="http://schemas.openxmlformats.org/officeDocument/2006/relationships/tags" Target="../tags/tag430.xml" /><Relationship Id="rId14" Type="http://schemas.openxmlformats.org/officeDocument/2006/relationships/tags" Target="../tags/tag431.xml" /><Relationship Id="rId15" Type="http://schemas.openxmlformats.org/officeDocument/2006/relationships/tags" Target="../tags/tag432.xml" /><Relationship Id="rId16" Type="http://schemas.openxmlformats.org/officeDocument/2006/relationships/tags" Target="../tags/tag433.xml" /><Relationship Id="rId17" Type="http://schemas.openxmlformats.org/officeDocument/2006/relationships/tags" Target="../tags/tag434.xml" /><Relationship Id="rId18" Type="http://schemas.openxmlformats.org/officeDocument/2006/relationships/tags" Target="../tags/tag435.xml" /><Relationship Id="rId19" Type="http://schemas.openxmlformats.org/officeDocument/2006/relationships/tags" Target="../tags/tag436.xml" /><Relationship Id="rId2" Type="http://schemas.openxmlformats.org/officeDocument/2006/relationships/tags" Target="../tags/tag419.xml" /><Relationship Id="rId20" Type="http://schemas.openxmlformats.org/officeDocument/2006/relationships/tags" Target="../tags/tag437.xml" /><Relationship Id="rId21" Type="http://schemas.openxmlformats.org/officeDocument/2006/relationships/tags" Target="../tags/tag438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tags" Target="../tags/tag424.xml" /><Relationship Id="rId8" Type="http://schemas.openxmlformats.org/officeDocument/2006/relationships/tags" Target="../tags/tag425.xml" /><Relationship Id="rId9" Type="http://schemas.openxmlformats.org/officeDocument/2006/relationships/tags" Target="../tags/tag4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7.xml" /><Relationship Id="rId11" Type="http://schemas.openxmlformats.org/officeDocument/2006/relationships/tags" Target="../tags/tag448.xml" /><Relationship Id="rId12" Type="http://schemas.openxmlformats.org/officeDocument/2006/relationships/tags" Target="../tags/tag449.xml" /><Relationship Id="rId13" Type="http://schemas.openxmlformats.org/officeDocument/2006/relationships/tags" Target="../tags/tag450.xml" /><Relationship Id="rId2" Type="http://schemas.openxmlformats.org/officeDocument/2006/relationships/tags" Target="../tags/tag43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tags" Target="../tags/tag444.xml" /><Relationship Id="rId8" Type="http://schemas.openxmlformats.org/officeDocument/2006/relationships/tags" Target="../tags/tag445.xml" /><Relationship Id="rId9" Type="http://schemas.openxmlformats.org/officeDocument/2006/relationships/tags" Target="../tags/tag4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9.xml" /><Relationship Id="rId11" Type="http://schemas.openxmlformats.org/officeDocument/2006/relationships/tags" Target="../tags/tag460.xml" /><Relationship Id="rId12" Type="http://schemas.openxmlformats.org/officeDocument/2006/relationships/tags" Target="../tags/tag461.xml" /><Relationship Id="rId13" Type="http://schemas.openxmlformats.org/officeDocument/2006/relationships/tags" Target="../tags/tag462.xml" /><Relationship Id="rId2" Type="http://schemas.openxmlformats.org/officeDocument/2006/relationships/tags" Target="../tags/tag451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tags" Target="../tags/tag456.xml" /><Relationship Id="rId8" Type="http://schemas.openxmlformats.org/officeDocument/2006/relationships/tags" Target="../tags/tag457.xml" /><Relationship Id="rId9" Type="http://schemas.openxmlformats.org/officeDocument/2006/relationships/tags" Target="../tags/tag4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4.xml" /><Relationship Id="rId11" Type="http://schemas.openxmlformats.org/officeDocument/2006/relationships/tags" Target="../tags/tag475.xml" /><Relationship Id="rId12" Type="http://schemas.openxmlformats.org/officeDocument/2006/relationships/tags" Target="../tags/tag476.xml" /><Relationship Id="rId13" Type="http://schemas.openxmlformats.org/officeDocument/2006/relationships/tags" Target="../tags/tag477.xml" /><Relationship Id="rId14" Type="http://schemas.openxmlformats.org/officeDocument/2006/relationships/tags" Target="../tags/tag478.xml" /><Relationship Id="rId15" Type="http://schemas.openxmlformats.org/officeDocument/2006/relationships/tags" Target="../tags/tag479.xml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2" Type="http://schemas.openxmlformats.org/officeDocument/2006/relationships/tags" Target="../tags/tag466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0.xml" /><Relationship Id="rId11" Type="http://schemas.openxmlformats.org/officeDocument/2006/relationships/tags" Target="../tags/tag491.xml" /><Relationship Id="rId12" Type="http://schemas.openxmlformats.org/officeDocument/2006/relationships/tags" Target="../tags/tag492.xml" /><Relationship Id="rId13" Type="http://schemas.openxmlformats.org/officeDocument/2006/relationships/tags" Target="../tags/tag493.xml" /><Relationship Id="rId14" Type="http://schemas.openxmlformats.org/officeDocument/2006/relationships/tags" Target="../tags/tag494.xml" /><Relationship Id="rId15" Type="http://schemas.openxmlformats.org/officeDocument/2006/relationships/tags" Target="../tags/tag495.xml" /><Relationship Id="rId16" Type="http://schemas.openxmlformats.org/officeDocument/2006/relationships/tags" Target="../tags/tag496.xml" /><Relationship Id="rId17" Type="http://schemas.openxmlformats.org/officeDocument/2006/relationships/tags" Target="../tags/tag497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6.xml" /><Relationship Id="rId11" Type="http://schemas.openxmlformats.org/officeDocument/2006/relationships/tags" Target="../tags/tag507.xml" /><Relationship Id="rId12" Type="http://schemas.openxmlformats.org/officeDocument/2006/relationships/tags" Target="../tags/tag508.xml" /><Relationship Id="rId13" Type="http://schemas.openxmlformats.org/officeDocument/2006/relationships/tags" Target="../tags/tag509.xml" /><Relationship Id="rId2" Type="http://schemas.openxmlformats.org/officeDocument/2006/relationships/tags" Target="../tags/tag498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Relationship Id="rId7" Type="http://schemas.openxmlformats.org/officeDocument/2006/relationships/tags" Target="../tags/tag503.xml" /><Relationship Id="rId8" Type="http://schemas.openxmlformats.org/officeDocument/2006/relationships/tags" Target="../tags/tag504.xml" /><Relationship Id="rId9" Type="http://schemas.openxmlformats.org/officeDocument/2006/relationships/tags" Target="../tags/tag5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8.xml" /><Relationship Id="rId11" Type="http://schemas.openxmlformats.org/officeDocument/2006/relationships/tags" Target="../tags/tag519.xml" /><Relationship Id="rId12" Type="http://schemas.openxmlformats.org/officeDocument/2006/relationships/tags" Target="../tags/tag520.xml" /><Relationship Id="rId13" Type="http://schemas.openxmlformats.org/officeDocument/2006/relationships/tags" Target="../tags/tag521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Relationship Id="rId9" Type="http://schemas.openxmlformats.org/officeDocument/2006/relationships/tags" Target="../tags/tag5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3.xml" /><Relationship Id="rId11" Type="http://schemas.openxmlformats.org/officeDocument/2006/relationships/tags" Target="../tags/tag534.xml" /><Relationship Id="rId12" Type="http://schemas.openxmlformats.org/officeDocument/2006/relationships/tags" Target="../tags/tag535.xml" /><Relationship Id="rId13" Type="http://schemas.openxmlformats.org/officeDocument/2006/relationships/tags" Target="../tags/tag536.xml" /><Relationship Id="rId2" Type="http://schemas.openxmlformats.org/officeDocument/2006/relationships/tags" Target="../tags/tag525.xml" /><Relationship Id="rId3" Type="http://schemas.openxmlformats.org/officeDocument/2006/relationships/tags" Target="../tags/tag526.xml" /><Relationship Id="rId4" Type="http://schemas.openxmlformats.org/officeDocument/2006/relationships/tags" Target="../tags/tag527.xml" /><Relationship Id="rId5" Type="http://schemas.openxmlformats.org/officeDocument/2006/relationships/tags" Target="../tags/tag528.xml" /><Relationship Id="rId6" Type="http://schemas.openxmlformats.org/officeDocument/2006/relationships/tags" Target="../tags/tag529.xml" /><Relationship Id="rId7" Type="http://schemas.openxmlformats.org/officeDocument/2006/relationships/tags" Target="../tags/tag530.xml" /><Relationship Id="rId8" Type="http://schemas.openxmlformats.org/officeDocument/2006/relationships/tags" Target="../tags/tag531.xml" /><Relationship Id="rId9" Type="http://schemas.openxmlformats.org/officeDocument/2006/relationships/tags" Target="../tags/tag5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501205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煤炭产业结构与竞争格局分析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煤炭产业结构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煤炭市场竞争格局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煤炭产业供需平衡分析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煤炭产业投资与风险分析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煤炭产业发展趋势与展望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煤炭产业结构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煤炭产业链构成</a:t>
            </a:r>
            <a:endParaRPr lang="zh-CN" altLang="en-US"/>
          </a:p>
        </p:txBody>
      </p:sp>
      <p:sp>
        <p:nvSpPr>
          <p:cNvPr id="1050400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02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04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06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煤炭洗选：将开采出的原煤进行清洗、筛选，以去除杂质和降低灰分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煤炭开采：包括露天开采和地下开采两种方式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煤炭运输：包括铁路运输、公路运输、水路运输和管道运输等多种方式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煤炭消费：包括电力、钢铁、化工、建材等多个领域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煤炭产业政策</a:t>
            </a:r>
            <a:endParaRPr lang="zh-CN" altLang="en-US"/>
          </a:p>
        </p:txBody>
      </p:sp>
      <p:sp>
        <p:nvSpPr>
          <p:cNvPr id="10504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6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国家政策：支持煤炭产业发展，鼓励企业进行技术创新和转型升级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产业政策：优化煤炭产业结构，促进煤炭企业兼并重组，提高产业集中度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区域政策：根据不同地区的资源禀赋和需求情况，制定相应的煤炭产业发展政策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环保政策：加强煤炭开采、运输、储存等环节的环保监管，推动清洁能源发展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煤炭产业技术发展</a:t>
            </a:r>
            <a:endParaRPr lang="zh-CN" altLang="en-US"/>
          </a:p>
        </p:txBody>
      </p:sp>
      <p:sp>
        <p:nvSpPr>
          <p:cNvPr id="105054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煤炭开采技术：从人工开采到机械化、自动化、智能化开采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煤炭洗选技术：从简单的物理洗选到化学洗选、生物洗选等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煤炭利用技术：从直接燃烧到清洁燃烧、煤化工等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煤炭环保技术：从简单的除尘、脱硫到综合治理、绿色矿山建设等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煤炭产业市场特点</a:t>
            </a:r>
            <a:endParaRPr lang="zh-CN" altLang="en-US"/>
          </a:p>
        </p:txBody>
      </p:sp>
      <p:sp>
        <p:nvSpPr>
          <p:cNvPr id="105061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市场集中度较高：大型煤炭企业占据主导地位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区域性特征明显：不同地区的煤炭资源禀赋、开采条件、运输成本等因素导致市场分割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价格波动较大：受国际市场、政策调控、供需关系等多重因素影响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环保压力增大：随着环保政策的收紧，煤炭产业面临转型升级的压力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7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煤炭市场竞争格局</a:t>
            </a:r>
            <a:endParaRPr lang="zh-CN" altLang="en-US"/>
          </a:p>
        </p:txBody>
      </p:sp>
      <p:sp>
        <p:nvSpPr>
          <p:cNvPr id="105068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煤炭企业竞争格局</a:t>
            </a:r>
            <a:endParaRPr lang="zh-CN" altLang="en-US"/>
          </a:p>
        </p:txBody>
      </p:sp>
      <p:sp>
        <p:nvSpPr>
          <p:cNvPr id="105100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煤炭企业地域分布不均，部分地区竞争更为激烈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煤炭企业数量众多，竞争激烈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煤炭企业规模差异较大，大型企业具有竞争优势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煤炭企业技术水平参差不齐，技术先进的企业具有竞争优势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煤炭产品差异化竞争</a:t>
            </a:r>
            <a:endParaRPr lang="zh-CN" altLang="en-US"/>
          </a:p>
        </p:txBody>
      </p:sp>
      <p:sp>
        <p:nvSpPr>
          <p:cNvPr id="105107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煤炭产品服务：提供多样化的煤炭产品服务，如运输、仓储、加工等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8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9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9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煤炭产品质量：不同品质的煤炭产品，如低硫煤、高热值煤等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9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9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9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煤炭产品价格：不同价格区间的煤炭产品，如高端市场、中端市场和低端市场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0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煤炭产品创新：研发新型煤炭产品，如清洁煤、煤化工产品等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煤炭市场集中度分析</a:t>
            </a:r>
            <a:endParaRPr lang="zh-CN" altLang="en-US"/>
          </a:p>
        </p:txBody>
      </p:sp>
      <p:sp>
        <p:nvSpPr>
          <p:cNvPr id="1051154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56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1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煤炭市场集中度：衡量市场竞争程度的重要指标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0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62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煤炭市场集中度计算方法：市场份额、赫芬达尔指数等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6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68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煤炭市场集中度现状：分析不同地区、不同类型煤炭市场的集中度情况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2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74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影响煤炭市场集中度的因素：资源禀赋、政策环境、市场竞争等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煤炭市场竞争趋势</a:t>
            </a:r>
            <a:endParaRPr lang="zh-CN" altLang="en-US"/>
          </a:p>
        </p:txBody>
      </p:sp>
      <p:sp>
        <p:nvSpPr>
          <p:cNvPr id="10512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2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2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市场集中度提高：大型煤炭企业通过兼并重组等方式扩大市场份额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3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3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价格竞争加剧：煤炭价格波动较大，企业之间竞争激烈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3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技术创新推动：煤炭企业加大研发投入，提高生产效率和产品质量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3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4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4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环保政策影响：政府对煤炭行业的环保要求越来越严格，影响市场竞争格局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8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煤炭产业供需平衡分析</a:t>
            </a:r>
            <a:endParaRPr lang="zh-CN" altLang="en-US"/>
          </a:p>
        </p:txBody>
      </p:sp>
      <p:sp>
        <p:nvSpPr>
          <p:cNvPr id="105129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煤炭市场需求分析</a:t>
            </a:r>
            <a:endParaRPr lang="zh-CN" altLang="en-US"/>
          </a:p>
        </p:txBody>
      </p:sp>
      <p:sp>
        <p:nvSpPr>
          <p:cNvPr id="1051612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4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煤炭消费量：近年来持续增长，但增速有所放缓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0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煤炭消费结构：电力、钢铁、化工等行业为主要消费领域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6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煤炭价格：受市场供需关系、政策调控等因素影响，波动较大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2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煤炭进口：我国煤炭进口量逐年增加，对国际市场有一定依赖度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https://d.book118.com/347045012053006041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6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2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煤炭产业结构与竞争格局分析</vt:lpstr>
      <vt:lpstr>目录</vt:lpstr>
      <vt:lpstr>煤炭产业结构</vt:lpstr>
      <vt:lpstr>煤炭产业链构成</vt:lpstr>
      <vt:lpstr>煤炭产业政策</vt:lpstr>
      <vt:lpstr>煤炭产业技术发展</vt:lpstr>
      <vt:lpstr>煤炭产业市场特点</vt:lpstr>
      <vt:lpstr>煤炭市场竞争格局</vt:lpstr>
      <vt:lpstr>煤炭企业竞争格局</vt:lpstr>
      <vt:lpstr>煤炭产品差异化竞争</vt:lpstr>
      <vt:lpstr>煤炭市场集中度分析</vt:lpstr>
      <vt:lpstr>煤炭市场竞争趋势</vt:lpstr>
      <vt:lpstr>煤炭产业供需平衡分析</vt:lpstr>
      <vt:lpstr>煤炭市场需求分析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2024-09-14T02:38:21.843</cp:lastPrinted>
  <dcterms:created xsi:type="dcterms:W3CDTF">2024-09-13T18:38:21Z</dcterms:created>
  <dcterms:modified xsi:type="dcterms:W3CDTF">2024-09-13T18:38:24Z</dcterms:modified>
</cp:coreProperties>
</file>