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C50303-D5AB-4F23-9FB0-654810D9C2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A126B5-29CF-4048-A257-E5163C5C42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E8CC02-57F4-4E93-9646-8935DE0FAD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9F2E78-1A5B-427B-B637-B89A2E7F7E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95D47B-9B8C-4420-86D6-678804A2521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3A5D950-235A-4955-BA27-06E8B3B04A8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681679-83AA-4B86-868C-1ED95A46D0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6FB821-06AF-4A69-B3E6-AD125D1426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2FF775C-BDC4-4382-A2DD-B2B014C097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FBA105-72E8-4343-B6DD-E253E81059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3DEFD5-4B3D-4803-8A0B-40C7A9663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704503403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《长期股权投资习题》ppt课件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长期股权投资概述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长期股权投资的初始计量</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长期股权投资的后续计量</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长期股权投资的转换和重分类</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长期股权投资习题解析</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长期股权投资概述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长期股权投资的定义</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长期股权投资是指企业通过购买、交换等方式获得其他企业的权益性资产，持有这些权益性资产的目的通常是为了获得长期的收益。</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长期股权投资通常不准备随时出售，持有时间较长，一般超过一个会计年度。</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592" r="30592"/>
          <a:stretch>
            <a:fillRect/>
          </a:stretch>
        </p:blipFill>
        <p:spPr>
          <a:xfrm>
            <a:off x="1241255" y="1314002"/>
            <a:ext cx="2902137"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长期股权投资的分类</a:t>
              </a:r>
            </a:p>
          </p:txBody>
        </p:sp>
      </p:grpSp>
      <p:cxnSp>
        <p:nvCxnSpPr>
          <p:cNvPr id="25" name="Connector 25"/>
          <p:cNvCxnSpPr/>
          <p:nvPr/>
        </p:nvCxnSpPr>
        <p:spPr>
          <a:xfrm>
            <a:off x="4146550" y="1868488"/>
            <a:ext cx="141922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按照投资方式划分，长期股权投资可以分为权益性投资和债权性投资。</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按照投资对象划分，长期股权投资可以分为对子公司、联营企业和合营企业的投资。</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按照投资目的划分，长期股权投资可以分为战略性投资和财务性投资。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47" r="-47"/>
          </a:stretch>
        </a:blipFill>
      </p:bgPr>
    </p:bg>
    <p:spTree>
      <p:nvGrpSpPr>
        <p:cNvPr id="1" name=""/>
        <p:cNvGrpSpPr/>
        <p:nvPr/>
      </p:nvGrpSpPr>
      <p:grpSpPr>
        <a:xfrm>
          <a:off x="0" y="0"/>
          <a:ext cx="0" cy="0"/>
        </a:xfrm>
      </p:grpSpPr>
      <p:sp>
        <p:nvSpPr>
          <p:cNvPr id="2" name="AutoShape 2"/>
          <p:cNvSpPr/>
          <p:nvPr/>
        </p:nvSpPr>
        <p:spPr>
          <a:xfrm>
            <a:off x="0" y="3232150"/>
            <a:ext cx="12192000" cy="36258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408081"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98856"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89631" y="1698593"/>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82025" y="1687544"/>
            <a:ext cx="2133600" cy="93631"/>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408081"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长期股权投资持有时间较长，不准备随时出售。</a:t>
            </a:r>
          </a:p>
        </p:txBody>
      </p:sp>
      <p:sp>
        <p:nvSpPr>
          <p:cNvPr id="8" name="TextBox 8"/>
          <p:cNvSpPr txBox="1"/>
          <p:nvPr/>
        </p:nvSpPr>
        <p:spPr>
          <a:xfrm>
            <a:off x="3798856" y="4497387"/>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由于长期股权投资涉及对企业重大决策的参与，因此风险相对较大。</a:t>
            </a:r>
          </a:p>
        </p:txBody>
      </p:sp>
      <p:sp>
        <p:nvSpPr>
          <p:cNvPr id="9" name="TextBox 9"/>
          <p:cNvSpPr txBox="1"/>
          <p:nvPr/>
        </p:nvSpPr>
        <p:spPr>
          <a:xfrm>
            <a:off x="6189631"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长期股权投资的收益与企业经营状况密切相关，因此收益不确定。</a:t>
            </a:r>
          </a:p>
        </p:txBody>
      </p:sp>
      <p:sp>
        <p:nvSpPr>
          <p:cNvPr id="10" name="TextBox 10"/>
          <p:cNvSpPr txBox="1"/>
          <p:nvPr/>
        </p:nvSpPr>
        <p:spPr>
          <a:xfrm>
            <a:off x="8582025" y="4531775"/>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rgbClr val="FFFFFF">
                    <a:alpha val="100000"/>
                  </a:srgbClr>
                </a:solidFill>
                <a:latin typeface="Microsoft Yahei"/>
                <a:ea typeface="Microsoft Yahei"/>
                <a:cs typeface="Microsoft Yahei"/>
              </a:rPr>
              <a:t>长期股权投资对企业价值的影响较大，可能影响企业的财务状况和经营成果。</a:t>
            </a:r>
          </a:p>
        </p:txBody>
      </p:sp>
      <p:sp>
        <p:nvSpPr>
          <p:cNvPr id="11" name="TextBox 11"/>
          <p:cNvSpPr txBox="1"/>
          <p:nvPr/>
        </p:nvSpPr>
        <p:spPr>
          <a:xfrm>
            <a:off x="140808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长期持有</a:t>
            </a:r>
          </a:p>
        </p:txBody>
      </p:sp>
      <p:sp>
        <p:nvSpPr>
          <p:cNvPr id="12" name="TextBox 12"/>
          <p:cNvSpPr txBox="1"/>
          <p:nvPr/>
        </p:nvSpPr>
        <p:spPr>
          <a:xfrm>
            <a:off x="3798856"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风险较大</a:t>
            </a:r>
          </a:p>
        </p:txBody>
      </p:sp>
      <p:sp>
        <p:nvSpPr>
          <p:cNvPr id="13" name="TextBox 13"/>
          <p:cNvSpPr txBox="1"/>
          <p:nvPr/>
        </p:nvSpPr>
        <p:spPr>
          <a:xfrm>
            <a:off x="6189631"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收益不确定</a:t>
            </a:r>
          </a:p>
        </p:txBody>
      </p:sp>
      <p:sp>
        <p:nvSpPr>
          <p:cNvPr id="14" name="TextBox 14"/>
          <p:cNvSpPr txBox="1"/>
          <p:nvPr/>
        </p:nvSpPr>
        <p:spPr>
          <a:xfrm>
            <a:off x="8582025" y="4084100"/>
            <a:ext cx="21240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对企业价值的影响较大</a:t>
            </a:r>
          </a:p>
        </p:txBody>
      </p:sp>
      <p:pic>
        <p:nvPicPr>
          <p:cNvPr id="15" name="Picture 15"/>
          <p:cNvPicPr>
            <a:picLocks noChangeAspect="1"/>
          </p:cNvPicPr>
          <p:nvPr/>
        </p:nvPicPr>
        <p:blipFill>
          <a:blip r:embed="rId2"/>
          <a:srcRect l="21875" r="21875"/>
          <a:stretch>
            <a:fillRect/>
          </a:stretch>
        </p:blipFill>
        <p:spPr>
          <a:xfrm>
            <a:off x="1408081" y="1897094"/>
            <a:ext cx="2133600" cy="2133600"/>
          </a:xfrm>
          <a:prstGeom prst="rect">
            <a:avLst/>
          </a:prstGeom>
        </p:spPr>
      </p:pic>
      <p:pic>
        <p:nvPicPr>
          <p:cNvPr id="16" name="Picture 16"/>
          <p:cNvPicPr>
            <a:picLocks noChangeAspect="1"/>
          </p:cNvPicPr>
          <p:nvPr/>
        </p:nvPicPr>
        <p:blipFill>
          <a:blip r:embed="rId3"/>
          <a:srcRect l="16667" r="16667"/>
          <a:stretch>
            <a:fillRect/>
          </a:stretch>
        </p:blipFill>
        <p:spPr>
          <a:xfrm>
            <a:off x="3798856" y="1897094"/>
            <a:ext cx="2133600" cy="2133600"/>
          </a:xfrm>
          <a:prstGeom prst="rect">
            <a:avLst/>
          </a:prstGeom>
        </p:spPr>
      </p:pic>
      <p:pic>
        <p:nvPicPr>
          <p:cNvPr id="17" name="Picture 17"/>
          <p:cNvPicPr>
            <a:picLocks noChangeAspect="1"/>
          </p:cNvPicPr>
          <p:nvPr/>
        </p:nvPicPr>
        <p:blipFill>
          <a:blip r:embed="rId4"/>
          <a:srcRect l="16792" r="16792"/>
          <a:stretch>
            <a:fillRect/>
          </a:stretch>
        </p:blipFill>
        <p:spPr>
          <a:xfrm>
            <a:off x="6189631" y="1897094"/>
            <a:ext cx="2133600" cy="2133600"/>
          </a:xfrm>
          <a:prstGeom prst="rect">
            <a:avLst/>
          </a:prstGeom>
        </p:spPr>
      </p:pic>
      <p:pic>
        <p:nvPicPr>
          <p:cNvPr id="18" name="Picture 18"/>
          <p:cNvPicPr>
            <a:picLocks noChangeAspect="1"/>
          </p:cNvPicPr>
          <p:nvPr/>
        </p:nvPicPr>
        <p:blipFill>
          <a:blip r:embed="rId5"/>
          <a:srcRect l="16667" r="16667"/>
          <a:stretch>
            <a:fillRect/>
          </a:stretch>
        </p:blipFill>
        <p:spPr>
          <a:xfrm>
            <a:off x="8582025" y="1897094"/>
            <a:ext cx="2133600" cy="2133600"/>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长期股权投资的初始计量</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成本法是指以取得长期股权投资时的实际成本作为初始投资成本，后续计量时一般采用历史成本法。</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适用范围</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适用于对子公司和没有重大影响的联营企业、合营企业的投资。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初始计量</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按照实际支付的购买价款、相关税费和其他直接费用，扣除已宣告但尚未发放的现金股利后的金额，作为长期股权投资的初始投资成本。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长期股权投资的成本法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适用范围</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适用于对合营企业或联营企业的投资。</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初始计量</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按照投资时被投资单位所有者权益份额确定长期股权投资的初始投资成本。</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定义</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权益法是指长期股权投资的初始投资成本与被投资单位所有者权益份额之间的差额调整长期股权投资的账面价值。</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长期股权投资的权益法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按照被投资单位净资产重新评估的价值作为长期股权投资的初始投资成本。</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重估价值法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按照市场价格作为长期股权投资的初始投资成本。</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市价法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以类似项目作为参照来确定长期股权投资的初始投资成本。</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类似项目法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长期股权投资的其他计量方法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长期股权投资的后续计量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https://d.book118.com/347045034031006034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54</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2024-09-07T23:53:31.987</cp:lastPrinted>
  <dcterms:created xsi:type="dcterms:W3CDTF">2024-09-07T15:53:32Z</dcterms:created>
  <dcterms:modified xsi:type="dcterms:W3CDTF">2024-09-07T15:53:33Z</dcterms:modified>
</cp:coreProperties>
</file>