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525000" cy="53467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814DDF-FCD8-486B-859D-7091CF95C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4B5547-46AA-4E12-B714-0AE4848A7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621547-B4C5-42EF-A69B-18E2F08FF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E6CE0B-E9C7-4E79-9DA0-F41950CA9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BA6E0E-66E0-42CC-AAFF-641DCED8BE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834180-7D1B-4BFE-B201-FB3718ED7E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1AEC0B-0653-4686-B965-9C73F54E7A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A53149-E577-4FD8-AEB3-778B660FD8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E02A43-6D1D-4D60-BA53-885730220D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EC0ADC-9218-4AF2-997D-22DFA7172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52095E-E780-4380-BBFE-BB93C20978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04600505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7204440" y="335826"/>
            <a:ext cx="4174634" cy="4088344"/>
          </a:xfrm>
          <a:prstGeom prst="ellipse">
            <a:avLst/>
          </a:prstGeom>
          <a:solidFill>
            <a:schemeClr val="accent1">
              <a:alpha val="78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1405618">
            <a:off x="6512344" y="2992309"/>
            <a:ext cx="1990536" cy="1934856"/>
          </a:xfrm>
          <a:prstGeom prst="ellipse">
            <a:avLst/>
          </a:prstGeom>
          <a:solidFill>
            <a:schemeClr val="accent2">
              <a:alpha val="58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rot="-8770700">
            <a:off x="-830713" y="-968277"/>
            <a:ext cx="2104423" cy="2171951"/>
          </a:xfrm>
          <a:prstGeom prst="ellipse">
            <a:avLst/>
          </a:prstGeom>
          <a:solidFill>
            <a:schemeClr val="accent1">
              <a:alpha val="4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563720" y="4213502"/>
            <a:ext cx="451494" cy="464686"/>
          </a:xfrm>
          <a:prstGeom prst="ellipse">
            <a:avLst/>
          </a:prstGeom>
          <a:solidFill>
            <a:schemeClr val="accent2">
              <a:alpha val="51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856147" y="3787876"/>
            <a:ext cx="5715000"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a:solidFill>
                  <a:schemeClr val="accent1"/>
                </a:solidFill>
                <a:latin typeface="Microsoft Yahei"/>
                <a:ea typeface="Microsoft Yahei"/>
                <a:cs typeface="Microsoft Yahei"/>
              </a:rPr>
              <a:t>xx年xx月xx日</a:t>
            </a:r>
          </a:p>
        </p:txBody>
      </p:sp>
      <p:sp>
        <p:nvSpPr>
          <p:cNvPr id="9" name="TextBox 9"/>
          <p:cNvSpPr txBox="1"/>
          <p:nvPr/>
        </p:nvSpPr>
        <p:spPr>
          <a:xfrm>
            <a:off x="856147" y="3364546"/>
            <a:ext cx="6273013" cy="4905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575">
              <a:solidFill>
                <a:schemeClr val="accent1"/>
              </a:solidFill>
              <a:latin typeface="Microsoft Yahei"/>
              <a:ea typeface="Microsoft Yahei"/>
              <a:cs typeface="Microsoft Yahei"/>
            </a:endParaRPr>
          </a:p>
        </p:txBody>
      </p:sp>
      <p:sp>
        <p:nvSpPr>
          <p:cNvPr id="10" name="TextBox 10"/>
          <p:cNvSpPr txBox="1"/>
          <p:nvPr/>
        </p:nvSpPr>
        <p:spPr>
          <a:xfrm>
            <a:off x="856147" y="1151922"/>
            <a:ext cx="6230618" cy="1733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1"/>
                </a:solidFill>
                <a:latin typeface="Microsoft Yahei"/>
                <a:ea typeface="Microsoft Yahei"/>
                <a:cs typeface="Microsoft Yahei"/>
              </a:rPr>
              <a:t>论电力项目建设财务监控的加强策略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1261" y="0"/>
            <a:ext cx="3078497" cy="5357813"/>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1945863" y="-2054816"/>
            <a:ext cx="4305017" cy="4305017"/>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1070470" y="-1193497"/>
            <a:ext cx="2554230" cy="2554230"/>
          </a:xfrm>
          <a:prstGeom prst="ellipse">
            <a:avLst/>
          </a:prstGeom>
          <a:solidFill>
            <a:schemeClr val="accent3">
              <a:alpha val="67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TextBox 7"/>
          <p:cNvSpPr txBox="1"/>
          <p:nvPr/>
        </p:nvSpPr>
        <p:spPr>
          <a:xfrm>
            <a:off x="3754141" y="890588"/>
            <a:ext cx="5127370" cy="242292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75"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电力项目建设财务监控现状分析</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加强电力项目建设财务监控的策略</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保障策略实施的建议</a:t>
            </a:r>
          </a:p>
          <a:p>
            <a:pPr marL="203200" lvl="0" indent="-203200">
              <a:lnSpc>
                <a:spcPct val="150000"/>
              </a:lnSpc>
              <a:buFont typeface="Arial"/>
              <a:buChar char="•"/>
            </a:pPr>
            <a:r>
              <a:rPr lang="en-US" sz="1875" b="1">
                <a:solidFill>
                  <a:schemeClr val="accent1"/>
                </a:solidFill>
                <a:latin typeface="Microsoft Yahei"/>
                <a:ea typeface="Microsoft Yahei"/>
                <a:cs typeface="Microsoft Yahei"/>
              </a:rPr>
              <a:t>研究结论与展望</a:t>
            </a:r>
          </a:p>
        </p:txBody>
      </p:sp>
      <p:sp>
        <p:nvSpPr>
          <p:cNvPr id="8" name="TextBox 8"/>
          <p:cNvSpPr txBox="1"/>
          <p:nvPr/>
        </p:nvSpPr>
        <p:spPr>
          <a:xfrm>
            <a:off x="6811833" y="4652963"/>
            <a:ext cx="3444166" cy="9906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375"/>
              </a:spcBef>
            </a:pPr>
            <a:r>
              <a:rPr lang="en-US" sz="4500" b="1">
                <a:solidFill>
                  <a:schemeClr val="accent3">
                    <a:lumMod val="40000"/>
                    <a:lumOff val="60000"/>
                    <a:alpha val="34000"/>
                  </a:schemeClr>
                </a:solidFill>
                <a:latin typeface="Microsoft Yahei"/>
                <a:ea typeface="Microsoft Yahei"/>
                <a:cs typeface="Microsoft Yahei"/>
              </a:rPr>
              <a:t>contents</a:t>
            </a:r>
          </a:p>
        </p:txBody>
      </p:sp>
      <p:sp>
        <p:nvSpPr>
          <p:cNvPr id="9" name="TextBox 9"/>
          <p:cNvSpPr txBox="1"/>
          <p:nvPr/>
        </p:nvSpPr>
        <p:spPr>
          <a:xfrm>
            <a:off x="-212036" y="2782468"/>
            <a:ext cx="2833586" cy="20955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000" b="1">
                <a:solidFill>
                  <a:srgbClr val="FFFFFF"/>
                </a:solidFill>
                <a:latin typeface="Microsoft Yahei"/>
                <a:ea typeface="Microsoft Yahei"/>
                <a:cs typeface="Microsoft Yahei"/>
              </a:rPr>
              <a:t>目</a:t>
            </a:r>
          </a:p>
          <a:p>
            <a:pPr algn="ctr">
              <a:lnSpc>
                <a:spcPct val="100000"/>
              </a:lnSpc>
            </a:pPr>
            <a:r>
              <a:rPr lang="en-US" sz="600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01</a:t>
            </a:r>
          </a:p>
        </p:txBody>
      </p:sp>
      <p:sp>
        <p:nvSpPr>
          <p:cNvPr id="13" name="TextBox 13"/>
          <p:cNvSpPr txBox="1"/>
          <p:nvPr/>
        </p:nvSpPr>
        <p:spPr>
          <a:xfrm>
            <a:off x="1077186" y="2456520"/>
            <a:ext cx="7370628"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2792877" y="910427"/>
            <a:ext cx="3919068" cy="4479316"/>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5" name="Picture 5"/>
          <p:cNvPicPr>
            <a:picLocks noChangeAspect="1"/>
          </p:cNvPicPr>
          <p:nvPr/>
        </p:nvPicPr>
        <p:blipFill>
          <a:blip r:embed="rId3">
            <a:alphaModFix amt="70000"/>
          </a:blip>
          <a:stretch>
            <a:fillRect/>
          </a:stretch>
        </p:blipFill>
        <p:spPr>
          <a:xfrm>
            <a:off x="126559" y="910427"/>
            <a:ext cx="3359487" cy="4479316"/>
          </a:xfrm>
          <a:prstGeom prst="parallelogram">
            <a:avLst/>
          </a:prstGeom>
        </p:spPr>
      </p:pic>
      <p:sp>
        <p:nvSpPr>
          <p:cNvPr id="6" name="AutoShape 6"/>
          <p:cNvSpPr/>
          <p:nvPr/>
        </p:nvSpPr>
        <p:spPr>
          <a:xfrm>
            <a:off x="3053803" y="1062827"/>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399703"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2838918"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2977060" y="963386"/>
            <a:ext cx="624764"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01</a:t>
            </a:r>
          </a:p>
        </p:txBody>
      </p:sp>
      <p:sp>
        <p:nvSpPr>
          <p:cNvPr id="10" name="TextBox 10"/>
          <p:cNvSpPr txBox="1"/>
          <p:nvPr/>
        </p:nvSpPr>
        <p:spPr>
          <a:xfrm>
            <a:off x="4129538" y="932430"/>
            <a:ext cx="4784560"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电力行业是我国经济发展的支柱产业，电力项目的建设对于国家能源安全和经济发展具有重要意义。</a:t>
            </a:r>
          </a:p>
        </p:txBody>
      </p:sp>
      <p:sp>
        <p:nvSpPr>
          <p:cNvPr id="11" name="AutoShape 11"/>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TextBox 31"/>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研究背景与意义</a:t>
            </a:r>
          </a:p>
        </p:txBody>
      </p:sp>
      <p:sp>
        <p:nvSpPr>
          <p:cNvPr id="32" name="AutoShape 32"/>
          <p:cNvSpPr/>
          <p:nvPr/>
        </p:nvSpPr>
        <p:spPr>
          <a:xfrm>
            <a:off x="2710377" y="2421256"/>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3056277"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2495493"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2538314" y="2321815"/>
            <a:ext cx="861389"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02</a:t>
            </a:r>
          </a:p>
        </p:txBody>
      </p:sp>
      <p:sp>
        <p:nvSpPr>
          <p:cNvPr id="36" name="TextBox 36"/>
          <p:cNvSpPr txBox="1"/>
          <p:nvPr/>
        </p:nvSpPr>
        <p:spPr>
          <a:xfrm>
            <a:off x="3754267" y="2290859"/>
            <a:ext cx="4784560"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电力项目建设具有投资规模大、建设周期长的特点，因此需要加强财务管理，确保资金的安全、合规和效益。</a:t>
            </a:r>
          </a:p>
        </p:txBody>
      </p:sp>
      <p:sp>
        <p:nvSpPr>
          <p:cNvPr id="37" name="AutoShape 37"/>
          <p:cNvSpPr/>
          <p:nvPr/>
        </p:nvSpPr>
        <p:spPr>
          <a:xfrm>
            <a:off x="2397038" y="3779684"/>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2742938"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2182153"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TextBox 40"/>
          <p:cNvSpPr txBox="1"/>
          <p:nvPr/>
        </p:nvSpPr>
        <p:spPr>
          <a:xfrm>
            <a:off x="2220253" y="3680244"/>
            <a:ext cx="871649"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03</a:t>
            </a:r>
          </a:p>
        </p:txBody>
      </p:sp>
      <p:sp>
        <p:nvSpPr>
          <p:cNvPr id="41" name="TextBox 41"/>
          <p:cNvSpPr txBox="1"/>
          <p:nvPr/>
        </p:nvSpPr>
        <p:spPr>
          <a:xfrm>
            <a:off x="3486046" y="3649287"/>
            <a:ext cx="4784560"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目前，电力项目建设财务监控存在一些问题，如资金管理不规范、监控手段不足等，因此开展加强电力项目建设财务监控的研究具有重要意义。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4" name="Picture 4"/>
          <p:cNvPicPr>
            <a:picLocks noChangeAspect="1"/>
          </p:cNvPicPr>
          <p:nvPr/>
        </p:nvPicPr>
        <p:blipFill>
          <a:blip r:embed="rId3">
            <a:alphaModFix amt="70000"/>
          </a:blip>
          <a:stretch>
            <a:fillRect/>
          </a:stretch>
        </p:blipFill>
        <p:spPr>
          <a:xfrm>
            <a:off x="733971" y="1105724"/>
            <a:ext cx="3783825" cy="3783825"/>
          </a:xfrm>
          <a:prstGeom prst="roundRect">
            <a:avLst/>
          </a:prstGeom>
        </p:spPr>
      </p:pic>
      <p:sp>
        <p:nvSpPr>
          <p:cNvPr id="5" name="TextBox 5"/>
          <p:cNvSpPr txBox="1"/>
          <p:nvPr/>
        </p:nvSpPr>
        <p:spPr>
          <a:xfrm>
            <a:off x="4891990" y="1567100"/>
            <a:ext cx="3718928"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研究电力项目建设财务监控的现状、存在的问题及其原因，提出相应的加强策略。</a:t>
            </a: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研究内容</a:t>
            </a:r>
          </a:p>
        </p:txBody>
      </p:sp>
      <p:sp>
        <p:nvSpPr>
          <p:cNvPr id="7" name="TextBox 7"/>
          <p:cNvSpPr txBox="1"/>
          <p:nvPr/>
        </p:nvSpPr>
        <p:spPr>
          <a:xfrm>
            <a:off x="4891990" y="3515137"/>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Microsoft Yahei"/>
                <a:ea typeface="Microsoft Yahei"/>
                <a:cs typeface="Microsoft Yahei"/>
              </a:rPr>
              <a:t>通过文献综述、案例分析和实地调研等方法，对电力项目建设财务监控的现状和问题进行分析，提出相应的解决方案和加强策略。</a:t>
            </a: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Microsoft Yahei"/>
                <a:ea typeface="Microsoft Yahei"/>
                <a:cs typeface="Microsoft Yahei"/>
              </a:rPr>
              <a:t>研究方法</a:t>
            </a:r>
          </a:p>
        </p:txBody>
      </p:sp>
      <p:sp>
        <p:nvSpPr>
          <p:cNvPr id="9" name="AutoShape 9"/>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研究内容与方法</a:t>
            </a: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596741" y="1105319"/>
            <a:ext cx="5262477"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研究目的</a:t>
            </a:r>
          </a:p>
        </p:txBody>
      </p:sp>
      <p:sp>
        <p:nvSpPr>
          <p:cNvPr id="5" name="TextBox 5"/>
          <p:cNvSpPr txBox="1"/>
          <p:nvPr/>
        </p:nvSpPr>
        <p:spPr>
          <a:xfrm>
            <a:off x="596741" y="1635662"/>
            <a:ext cx="5262477"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通过研究，提出有效的电力项目建设财务监控加强策略，提高电力项目建设的财务管理水平，保障电力行业的可持续发展。</a:t>
            </a:r>
          </a:p>
        </p:txBody>
      </p:sp>
      <p:sp>
        <p:nvSpPr>
          <p:cNvPr id="6" name="TextBox 6"/>
          <p:cNvSpPr txBox="1"/>
          <p:nvPr/>
        </p:nvSpPr>
        <p:spPr>
          <a:xfrm>
            <a:off x="538745" y="3085265"/>
            <a:ext cx="510031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Microsoft Yahei"/>
                <a:ea typeface="Microsoft Yahei"/>
                <a:cs typeface="Microsoft Yahei"/>
              </a:rPr>
              <a:t>研究目标</a:t>
            </a:r>
          </a:p>
        </p:txBody>
      </p:sp>
      <p:sp>
        <p:nvSpPr>
          <p:cNvPr id="7" name="TextBox 7"/>
          <p:cNvSpPr txBox="1"/>
          <p:nvPr/>
        </p:nvSpPr>
        <p:spPr>
          <a:xfrm>
            <a:off x="538745" y="3629644"/>
            <a:ext cx="5320474"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本研究旨在通过对电力项目建设财务监控的深入分析，提出切实可行的加强策略，实现电力项目建设的财务管理优化和效益提升。</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TextBox 28"/>
          <p:cNvSpPr txBox="1"/>
          <p:nvPr/>
        </p:nvSpPr>
        <p:spPr>
          <a:xfrm>
            <a:off x="854864" y="671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研究目的与目标</a:t>
            </a:r>
          </a:p>
        </p:txBody>
      </p:sp>
      <p:sp>
        <p:nvSpPr>
          <p:cNvPr id="29" name="AutoShape 29"/>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2" name="Connector 32"/>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3">
            <a:alphaModFix amt="70000"/>
          </a:blip>
          <a:srcRect l="25094" r="25094"/>
          <a:stretch>
            <a:fillRect/>
          </a:stretch>
        </p:blipFill>
        <p:spPr>
          <a:xfrm>
            <a:off x="6096320" y="1015032"/>
            <a:ext cx="2874862" cy="3833150"/>
          </a:xfrm>
          <a:prstGeom prst="rect">
            <a:avLst/>
          </a:prstGeom>
        </p:spPr>
      </p:pic>
      <p:sp>
        <p:nvSpPr>
          <p:cNvPr id="34" name="AutoShape 34"/>
          <p:cNvSpPr/>
          <p:nvPr/>
        </p:nvSpPr>
        <p:spPr>
          <a:xfrm>
            <a:off x="7978616" y="-1006838"/>
            <a:ext cx="1695299" cy="1695299"/>
          </a:xfrm>
          <a:prstGeom prst="ellipse">
            <a:avLst/>
          </a:prstGeom>
          <a:solidFill>
            <a:schemeClr val="accent1">
              <a:alpha val="2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666156" y="2835515"/>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248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1158219" y="2835515"/>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8" name="Connector 38"/>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02</a:t>
            </a:r>
          </a:p>
        </p:txBody>
      </p:sp>
      <p:sp>
        <p:nvSpPr>
          <p:cNvPr id="13" name="TextBox 13"/>
          <p:cNvSpPr txBox="1"/>
          <p:nvPr/>
        </p:nvSpPr>
        <p:spPr>
          <a:xfrm>
            <a:off x="1077186" y="2456520"/>
            <a:ext cx="7370628"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电力项目建设财务监控现状分析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7006715" y="-2240253"/>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1072918" y="4455343"/>
            <a:ext cx="3521603" cy="3521603"/>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6" name="Picture 6"/>
          <p:cNvPicPr>
            <a:picLocks noChangeAspect="1"/>
          </p:cNvPicPr>
          <p:nvPr/>
        </p:nvPicPr>
        <p:blipFill>
          <a:blip r:embed="rId3">
            <a:alphaModFix/>
          </a:blip>
          <a:srcRect l="16667" r="16667"/>
          <a:stretch>
            <a:fillRect/>
          </a:stretch>
        </p:blipFill>
        <p:spPr>
          <a:xfrm>
            <a:off x="6759211" y="375275"/>
            <a:ext cx="2683537" cy="2683537"/>
          </a:xfrm>
          <a:prstGeom prst="snip2DiagRect">
            <a:avLst/>
          </a:prstGeom>
        </p:spPr>
      </p:pic>
      <p:pic>
        <p:nvPicPr>
          <p:cNvPr id="7" name="Picture 7"/>
          <p:cNvPicPr>
            <a:picLocks noChangeAspect="1"/>
          </p:cNvPicPr>
          <p:nvPr/>
        </p:nvPicPr>
        <p:blipFill>
          <a:blip r:embed="rId4">
            <a:alphaModFix/>
          </a:blip>
          <a:srcRect l="16667" r="16667"/>
          <a:stretch>
            <a:fillRect/>
          </a:stretch>
        </p:blipFill>
        <p:spPr>
          <a:xfrm>
            <a:off x="4573088" y="2573212"/>
            <a:ext cx="2666058" cy="2666058"/>
          </a:xfrm>
          <a:prstGeom prst="snip2DiagRect">
            <a:avLst/>
          </a:prstGeom>
        </p:spPr>
      </p:pic>
      <p:sp>
        <p:nvSpPr>
          <p:cNvPr id="8" name="TextBox 8"/>
          <p:cNvSpPr txBox="1"/>
          <p:nvPr/>
        </p:nvSpPr>
        <p:spPr>
          <a:xfrm>
            <a:off x="413929" y="938255"/>
            <a:ext cx="3704868" cy="1619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200">
                <a:solidFill>
                  <a:schemeClr val="dk1"/>
                </a:solidFill>
                <a:latin typeface="Microsoft Yahei"/>
                <a:ea typeface="Microsoft Yahei"/>
                <a:cs typeface="Microsoft Yahei"/>
              </a:rPr>
              <a:t>现有的电力项目建设财务监控体系，主要包括投资估算、概算审查、施工图预算编制、合同管理、工程量清单编制、资金计划与控制、结算审查和决算审计等环节。这些环节相互关联、相互制约，形成了一个较为完整的财务监控体系。</a:t>
            </a:r>
          </a:p>
        </p:txBody>
      </p:sp>
      <p:sp>
        <p:nvSpPr>
          <p:cNvPr id="9" name="AutoShape 9"/>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TextBox 29"/>
          <p:cNvSpPr txBox="1"/>
          <p:nvPr/>
        </p:nvSpPr>
        <p:spPr>
          <a:xfrm>
            <a:off x="854864" y="73387"/>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现有电力项目建设财务监控体系概述</a:t>
            </a:r>
          </a:p>
        </p:txBody>
      </p:sp>
      <p:sp>
        <p:nvSpPr>
          <p:cNvPr id="30" name="AutoShape 30"/>
          <p:cNvSpPr/>
          <p:nvPr/>
        </p:nvSpPr>
        <p:spPr>
          <a:xfrm>
            <a:off x="8767517" y="476579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8861334" y="476348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8950456" y="476483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36896" y="477183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119065" y="476860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8767517" y="485780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8861334" y="485550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8950456" y="485684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36896" y="486384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9119065" y="486062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8767517" y="494981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8861334" y="494751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8950456" y="494885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36896" y="495585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9119065" y="495263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8767517" y="504182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8861334" y="503952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8950456" y="504086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36896" y="504787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AutoShape 49"/>
          <p:cNvSpPr/>
          <p:nvPr/>
        </p:nvSpPr>
        <p:spPr>
          <a:xfrm>
            <a:off x="9119065" y="504464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2835654" y="1120993"/>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940923" y="1226262"/>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6" name="Connector 6"/>
          <p:cNvCxnSpPr/>
          <p:nvPr/>
        </p:nvCxnSpPr>
        <p:spPr>
          <a:xfrm flipH="1">
            <a:off x="3084924" y="1619533"/>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442804" y="953528"/>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监控体系不够完善</a:t>
            </a:r>
          </a:p>
        </p:txBody>
      </p:sp>
      <p:sp>
        <p:nvSpPr>
          <p:cNvPr id="8" name="TextBox 8"/>
          <p:cNvSpPr txBox="1"/>
          <p:nvPr/>
        </p:nvSpPr>
        <p:spPr>
          <a:xfrm>
            <a:off x="3442804" y="1382153"/>
            <a:ext cx="5383822"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现有的财务监控体系主要关注建设前期的投资决策和建设过程中的成本控制，而对于建设后期的评估和反馈以及整个过程的监督力度不够。</a:t>
            </a:r>
          </a:p>
        </p:txBody>
      </p:sp>
      <p:sp>
        <p:nvSpPr>
          <p:cNvPr id="9" name="AutoShape 9"/>
          <p:cNvSpPr/>
          <p:nvPr/>
        </p:nvSpPr>
        <p:spPr>
          <a:xfrm>
            <a:off x="-426256" y="1916924"/>
            <a:ext cx="3024183" cy="3024183"/>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3">
            <a:alphaModFix/>
          </a:blip>
          <a:srcRect l="14624" r="14624"/>
          <a:stretch>
            <a:fillRect/>
          </a:stretch>
        </p:blipFill>
        <p:spPr>
          <a:xfrm>
            <a:off x="-269179" y="2074002"/>
            <a:ext cx="2710028" cy="2710028"/>
          </a:xfrm>
          <a:prstGeom prst="ellipse">
            <a:avLst/>
          </a:prstGeom>
        </p:spPr>
      </p:pic>
      <p:sp>
        <p:nvSpPr>
          <p:cNvPr id="11" name="AutoShape 11"/>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TextBox 31"/>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现有财务监控体系运作中存在的问题</a:t>
            </a:r>
          </a:p>
        </p:txBody>
      </p:sp>
      <p:sp>
        <p:nvSpPr>
          <p:cNvPr id="32" name="AutoShape 32"/>
          <p:cNvSpPr/>
          <p:nvPr/>
        </p:nvSpPr>
        <p:spPr>
          <a:xfrm>
            <a:off x="2835654" y="2464997"/>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2940923" y="2570266"/>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4" name="Connector 34"/>
          <p:cNvCxnSpPr/>
          <p:nvPr/>
        </p:nvCxnSpPr>
        <p:spPr>
          <a:xfrm flipH="1">
            <a:off x="3084924" y="2963536"/>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5" name="TextBox 35"/>
          <p:cNvSpPr txBox="1"/>
          <p:nvPr/>
        </p:nvSpPr>
        <p:spPr>
          <a:xfrm>
            <a:off x="3442804" y="2297532"/>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信息不对称</a:t>
            </a:r>
          </a:p>
        </p:txBody>
      </p:sp>
      <p:sp>
        <p:nvSpPr>
          <p:cNvPr id="36" name="TextBox 36"/>
          <p:cNvSpPr txBox="1"/>
          <p:nvPr/>
        </p:nvSpPr>
        <p:spPr>
          <a:xfrm>
            <a:off x="3442804" y="2726157"/>
            <a:ext cx="5383822"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由于建设方与施工方之间的信息不对称，导致难以准确掌握施工过程中的所有情况和细节，从而影响财务监控的效果。</a:t>
            </a:r>
          </a:p>
        </p:txBody>
      </p:sp>
      <p:sp>
        <p:nvSpPr>
          <p:cNvPr id="37" name="AutoShape 37"/>
          <p:cNvSpPr/>
          <p:nvPr/>
        </p:nvSpPr>
        <p:spPr>
          <a:xfrm>
            <a:off x="2835654" y="3809001"/>
            <a:ext cx="498540" cy="498540"/>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2940923" y="3914270"/>
            <a:ext cx="288002" cy="28800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9" name="Connector 39"/>
          <p:cNvCxnSpPr/>
          <p:nvPr/>
        </p:nvCxnSpPr>
        <p:spPr>
          <a:xfrm flipH="1">
            <a:off x="3084924" y="4307540"/>
            <a:ext cx="0" cy="68167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0" name="TextBox 40"/>
          <p:cNvSpPr txBox="1"/>
          <p:nvPr/>
        </p:nvSpPr>
        <p:spPr>
          <a:xfrm>
            <a:off x="3442804" y="3641536"/>
            <a:ext cx="5383822"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监控手段单一</a:t>
            </a:r>
          </a:p>
        </p:txBody>
      </p:sp>
      <p:sp>
        <p:nvSpPr>
          <p:cNvPr id="41" name="TextBox 41"/>
          <p:cNvSpPr txBox="1"/>
          <p:nvPr/>
        </p:nvSpPr>
        <p:spPr>
          <a:xfrm>
            <a:off x="3442804" y="4070161"/>
            <a:ext cx="5383822"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现有的财务监控手段相对单一，主要是通过财务报表的审查和审计，缺乏更为全面和有效的监控手段。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2792877" y="910427"/>
            <a:ext cx="3919068" cy="4479316"/>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5" name="Picture 5"/>
          <p:cNvPicPr>
            <a:picLocks noChangeAspect="1"/>
          </p:cNvPicPr>
          <p:nvPr/>
        </p:nvPicPr>
        <p:blipFill>
          <a:blip r:embed="rId3">
            <a:alphaModFix amt="70000"/>
          </a:blip>
          <a:srcRect l="24969" r="24969"/>
          <a:stretch>
            <a:fillRect/>
          </a:stretch>
        </p:blipFill>
        <p:spPr>
          <a:xfrm>
            <a:off x="126559" y="910427"/>
            <a:ext cx="3359487" cy="4479316"/>
          </a:xfrm>
          <a:prstGeom prst="parallelogram">
            <a:avLst/>
          </a:prstGeom>
        </p:spPr>
      </p:pic>
      <p:sp>
        <p:nvSpPr>
          <p:cNvPr id="6" name="TextBox 6"/>
          <p:cNvSpPr txBox="1"/>
          <p:nvPr/>
        </p:nvSpPr>
        <p:spPr>
          <a:xfrm>
            <a:off x="4118922" y="910427"/>
            <a:ext cx="4912911"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制度不健全</a:t>
            </a:r>
          </a:p>
        </p:txBody>
      </p:sp>
      <p:sp>
        <p:nvSpPr>
          <p:cNvPr id="7" name="AutoShape 7"/>
          <p:cNvSpPr/>
          <p:nvPr/>
        </p:nvSpPr>
        <p:spPr>
          <a:xfrm>
            <a:off x="3053803" y="1062827"/>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3399703"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2838918" y="1062827"/>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2977060" y="963386"/>
            <a:ext cx="624764"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01</a:t>
            </a:r>
          </a:p>
        </p:txBody>
      </p:sp>
      <p:sp>
        <p:nvSpPr>
          <p:cNvPr id="11" name="TextBox 11"/>
          <p:cNvSpPr txBox="1"/>
          <p:nvPr/>
        </p:nvSpPr>
        <p:spPr>
          <a:xfrm>
            <a:off x="4118922" y="1321964"/>
            <a:ext cx="4784560"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电力项目建设财务监控相关的法规和制度不够完善，缺乏相应的标准和规范，导致在实际操作中难以执行和落实。</a:t>
            </a:r>
          </a:p>
        </p:txBody>
      </p:sp>
      <p:sp>
        <p:nvSpPr>
          <p:cNvPr id="12" name="AutoShape 1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问题存在的原因分析</a:t>
            </a:r>
          </a:p>
        </p:txBody>
      </p:sp>
      <p:sp>
        <p:nvSpPr>
          <p:cNvPr id="33" name="TextBox 33"/>
          <p:cNvSpPr txBox="1"/>
          <p:nvPr/>
        </p:nvSpPr>
        <p:spPr>
          <a:xfrm>
            <a:off x="3775497" y="2268856"/>
            <a:ext cx="4912911"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意识不强</a:t>
            </a:r>
          </a:p>
        </p:txBody>
      </p:sp>
      <p:sp>
        <p:nvSpPr>
          <p:cNvPr id="34" name="AutoShape 34"/>
          <p:cNvSpPr/>
          <p:nvPr/>
        </p:nvSpPr>
        <p:spPr>
          <a:xfrm>
            <a:off x="2710377" y="2421256"/>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3056277"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2495493" y="2421256"/>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2538314" y="2321815"/>
            <a:ext cx="861389"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02</a:t>
            </a:r>
          </a:p>
        </p:txBody>
      </p:sp>
      <p:sp>
        <p:nvSpPr>
          <p:cNvPr id="38" name="TextBox 38"/>
          <p:cNvSpPr txBox="1"/>
          <p:nvPr/>
        </p:nvSpPr>
        <p:spPr>
          <a:xfrm>
            <a:off x="3775497" y="2680393"/>
            <a:ext cx="4784560"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部分电力企业的管理层对于财务监控的重要性认识不足，缺乏对财务监控工作的重视和支持，导致财务监控工作难以有效开展。</a:t>
            </a:r>
          </a:p>
        </p:txBody>
      </p:sp>
      <p:sp>
        <p:nvSpPr>
          <p:cNvPr id="39" name="TextBox 39"/>
          <p:cNvSpPr txBox="1"/>
          <p:nvPr/>
        </p:nvSpPr>
        <p:spPr>
          <a:xfrm>
            <a:off x="3462158" y="3627284"/>
            <a:ext cx="4912911"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chemeClr val="accent1"/>
                </a:solidFill>
                <a:latin typeface="Microsoft Yahei"/>
                <a:ea typeface="Microsoft Yahei"/>
                <a:cs typeface="Microsoft Yahei"/>
              </a:rPr>
              <a:t>人员素质不高</a:t>
            </a:r>
          </a:p>
        </p:txBody>
      </p:sp>
      <p:sp>
        <p:nvSpPr>
          <p:cNvPr id="40" name="AutoShape 40"/>
          <p:cNvSpPr/>
          <p:nvPr/>
        </p:nvSpPr>
        <p:spPr>
          <a:xfrm>
            <a:off x="2397038" y="3779684"/>
            <a:ext cx="548022" cy="4297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2742938"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2182153" y="3779684"/>
            <a:ext cx="429769" cy="42976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TextBox 43"/>
          <p:cNvSpPr txBox="1"/>
          <p:nvPr/>
        </p:nvSpPr>
        <p:spPr>
          <a:xfrm>
            <a:off x="2248828" y="3680244"/>
            <a:ext cx="871649" cy="6191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FFF"/>
                </a:solidFill>
                <a:latin typeface="Microsoft Yahei"/>
                <a:ea typeface="Microsoft Yahei"/>
                <a:cs typeface="Microsoft Yahei"/>
              </a:rPr>
              <a:t>03</a:t>
            </a:r>
          </a:p>
        </p:txBody>
      </p:sp>
      <p:sp>
        <p:nvSpPr>
          <p:cNvPr id="44" name="TextBox 44"/>
          <p:cNvSpPr txBox="1"/>
          <p:nvPr/>
        </p:nvSpPr>
        <p:spPr>
          <a:xfrm>
            <a:off x="3462158" y="4038822"/>
            <a:ext cx="4784560" cy="10477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部分电力企业的财务人员对于电力项目建设的相关知识了解不够深入，缺乏相应的专业素质和能力，导致在财务监控过程中难以发现和解决问题。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077186" y="1004265"/>
            <a:ext cx="7370628" cy="350795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3518859" y="0"/>
            <a:ext cx="2487282" cy="207108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8447814" y="617795"/>
            <a:ext cx="386470" cy="38647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690716" y="4512223"/>
            <a:ext cx="386470" cy="38647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0" y="0"/>
            <a:ext cx="776346" cy="77634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8748654" y="4581466"/>
            <a:ext cx="776346" cy="77634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1077186" y="3769012"/>
            <a:ext cx="743212" cy="743212"/>
          </a:xfrm>
          <a:prstGeom prst="fram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7704602" y="1004265"/>
            <a:ext cx="743212" cy="743212"/>
          </a:xfrm>
          <a:prstGeom prst="fram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811261" y="-515866"/>
            <a:ext cx="8023022" cy="302508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375"/>
              </a:spcBef>
            </a:pPr>
            <a:r>
              <a:rPr lang="en-US" sz="9600" b="1">
                <a:solidFill>
                  <a:schemeClr val="lt1"/>
                </a:solidFill>
                <a:latin typeface="Microsoft Yahei"/>
                <a:ea typeface="Microsoft Yahei"/>
                <a:cs typeface="Microsoft Yahei"/>
              </a:rPr>
              <a:t>03</a:t>
            </a:r>
          </a:p>
        </p:txBody>
      </p:sp>
      <p:sp>
        <p:nvSpPr>
          <p:cNvPr id="13" name="TextBox 13"/>
          <p:cNvSpPr txBox="1"/>
          <p:nvPr/>
        </p:nvSpPr>
        <p:spPr>
          <a:xfrm>
            <a:off x="1077186" y="2456520"/>
            <a:ext cx="7370628" cy="233362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chemeClr val="lt1"/>
                </a:solidFill>
                <a:latin typeface="Microsoft Yahei"/>
                <a:ea typeface="Microsoft Yahei"/>
                <a:cs typeface="Microsoft Yahei"/>
              </a:rPr>
              <a:t>加强电力项目建设财务监控的策略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https://d.book118.com/347046005054006031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2024-09-03T12:56:10.710</cp:lastPrinted>
  <dcterms:created xsi:type="dcterms:W3CDTF">2024-09-03T04:56:10Z</dcterms:created>
  <dcterms:modified xsi:type="dcterms:W3CDTF">2024-09-03T04:56:12Z</dcterms:modified>
</cp:coreProperties>
</file>