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4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639FB-6C01-4A7B-894F-9ABD75BBD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6D93A-F425-4472-8301-B6A848DC5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11FB9-25B8-4C68-B4B6-511544DE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82EED-359E-4BEB-A22C-2F9C4069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AAFC7E-1D9C-4F40-B976-A56919A0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4853D-B458-487D-A0A7-A29940565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FE2A3-8A88-4C3E-997E-1ECD1A1D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1D102-02A4-42B3-9BEA-528357CF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9D93E-6D10-40CD-ABC1-B8777B06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A6C46-71EE-4688-9CE4-B5D7F2C2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0ED87-E0C4-4541-A83E-16A54BC4A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22" Type="http://schemas.openxmlformats.org/officeDocument/2006/relationships/tags" Target="../tags/tag138.xml" /><Relationship Id="rId23" Type="http://schemas.openxmlformats.org/officeDocument/2006/relationships/tags" Target="../tags/tag139.xml" /><Relationship Id="rId24" Type="http://schemas.openxmlformats.org/officeDocument/2006/relationships/tags" Target="../tags/tag140.xml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27" Type="http://schemas.openxmlformats.org/officeDocument/2006/relationships/tags" Target="../tags/tag143.xml" /><Relationship Id="rId28" Type="http://schemas.openxmlformats.org/officeDocument/2006/relationships/tags" Target="../tags/tag144.xml" /><Relationship Id="rId29" Type="http://schemas.openxmlformats.org/officeDocument/2006/relationships/tags" Target="../tags/tag145.xml" /><Relationship Id="rId3" Type="http://schemas.openxmlformats.org/officeDocument/2006/relationships/tags" Target="../tags/tag119.xml" /><Relationship Id="rId30" Type="http://schemas.openxmlformats.org/officeDocument/2006/relationships/tags" Target="../tags/tag146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30402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脊髓损伤的影像学检查和诊断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4991549" y="2439352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582927" y="254247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脊髓损伤的影像学检查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9" name="序号"/>
          <p:cNvSpPr txBox="1"/>
          <p:nvPr>
            <p:custDataLst>
              <p:tags r:id="rId5"/>
            </p:custDataLst>
          </p:nvPr>
        </p:nvSpPr>
        <p:spPr>
          <a:xfrm>
            <a:off x="4991549" y="3330507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20" name="项标题"/>
          <p:cNvSpPr txBox="1"/>
          <p:nvPr>
            <p:custDataLst>
              <p:tags r:id="rId6"/>
            </p:custDataLst>
          </p:nvPr>
        </p:nvSpPr>
        <p:spPr>
          <a:xfrm>
            <a:off x="6582927" y="343363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脊髓损伤的诊断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2" name="序号"/>
          <p:cNvSpPr txBox="1"/>
          <p:nvPr>
            <p:custDataLst>
              <p:tags r:id="rId7"/>
            </p:custDataLst>
          </p:nvPr>
        </p:nvSpPr>
        <p:spPr>
          <a:xfrm>
            <a:off x="4991549" y="4221662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23" name="项标题"/>
          <p:cNvSpPr txBox="1"/>
          <p:nvPr>
            <p:custDataLst>
              <p:tags r:id="rId8"/>
            </p:custDataLst>
          </p:nvPr>
        </p:nvSpPr>
        <p:spPr>
          <a:xfrm>
            <a:off x="6582927" y="43247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脊髓损伤影像学检查和诊断的意义</a:t>
            </a:r>
            <a:endParaRPr lang="zh-CN" altLang="en-US" sz="1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9"/>
            </p:custDataLst>
          </p:nvPr>
        </p:nvSpPr>
        <p:spPr>
          <a:xfrm>
            <a:off x="4991549" y="5112817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5" name="项标题"/>
          <p:cNvSpPr txBox="1"/>
          <p:nvPr>
            <p:custDataLst>
              <p:tags r:id="rId10"/>
            </p:custDataLst>
          </p:nvPr>
        </p:nvSpPr>
        <p:spPr>
          <a:xfrm>
            <a:off x="6582927" y="521594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脊髓损伤影像学检查和诊断的未来发展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脊髓损伤的影像学检查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X线检查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优点：操作简便，成本低，可重复检查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原理：利用X射线穿透人体，通过探测器接收信号，形成影像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适应症：适用于脊柱骨折、椎间盘突出等疾病的检查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注意事项：检查前需去除金属物品，避免影响成像效果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CT检查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CT检查原理：利用X射线和计算机技术获取脊髓图像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CT检查注意事项：检查前需去除金属物品，检查过程中保持静止不动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CT检查适应症：脊髓损伤、肿瘤、感染等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CT检查优势：无创、快速、准确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MRI检查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MRI检查注意事项：检查前需去除金属物品，保持安静，配合医生指令进行呼吸和动作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MRI检查适应症：脊髓损伤、肿瘤、炎症、畸形等疾病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MRI检查优点：无创、无痛、无辐射，能清晰地显示脊髓损伤的部位、范围和程度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MRI检查原理：利用磁共振现象，通过射频脉冲激发人体内的氢质子产生信号，通过计算机处理形成图像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其他影像学检查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CT扫描：用于检查脊髓损伤的部位和程度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MRI扫描：用于检查脊髓损伤的细节和范围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血管造影：用于检查脊髓损伤的血管情况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神经电生理检查：用于评估脊髓损伤后的神经功能状态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脊髓损伤的诊断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800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6698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97302" y="2341672"/>
            <a:ext cx="1431226" cy="32079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临床表现：感觉、运动、自主神经功能障碍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527807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529705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630309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影像学检查：MRI、CT、X线等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60814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62712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63316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神经电生理检查：肌电图、神经传导速度等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3821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5720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6323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实验室检查：血常规、生化、免疫等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26829" y="1962036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28727" y="1962036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29330" y="2342937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病理检查：组织活检、细胞学等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859836" y="1962036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861734" y="1962036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962337" y="2342937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诊断流程：初步诊断、进一步检查、确诊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诊断流程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961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961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140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247809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病史采集：了解患者的受伤机制、症状和体征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222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222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394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73281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实验室检查：进行血常规、生化等检查，排除其他疾病可能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6961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6961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140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247809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体格检查：检查患者的神经功能状态，如肌力、感觉、反射等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222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222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394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73281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诊断依据：根据病史、体格检查、影像学检查和实验室检查结果，综合判断是否为脊髓损伤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6961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6961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140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247809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影像学检查：进行CT、MRI等检查，观察脊髓损伤的部位和程度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222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222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394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73281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治疗方案：根据诊断结果，制定相应的治疗方案，如手术、药物治疗、康复训练等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鉴别诊断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脊髓损伤与颈椎病：颈椎病通常表现为颈部疼痛和僵硬，而脊髓损伤则表现为四肢无力、感觉障碍等。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脊髓损伤与神经根型腰椎病：神经根型腰椎病通常表现为下肢疼痛和麻木，而脊髓损伤则表现为四肢无力、感觉障碍等。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脊髓损伤与神经根型颈椎病：神经根型颈椎病通常表现为上肢疼痛和麻木，而脊髓损伤则表现为四肢无力、感觉障碍等。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脊髓损伤与腰椎病：腰椎病通常表现为腰部疼痛和活动受限，而脊髓损伤则表现为四肢无力、感觉障碍等。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https://d.book118.com/347103040201006041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7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汉仪正圆-75W</vt:lpstr>
      <vt:lpstr>汉仪正圆 55简</vt:lpstr>
      <vt:lpstr>微软雅黑</vt:lpstr>
      <vt:lpstr>Office Theme</vt:lpstr>
      <vt:lpstr>脊髓损伤的影像学检查和诊断</vt:lpstr>
      <vt:lpstr>目录</vt:lpstr>
      <vt:lpstr>脊髓损伤的影像学检查</vt:lpstr>
      <vt:lpstr>X线检查</vt:lpstr>
      <vt:lpstr>CT检查</vt:lpstr>
      <vt:lpstr>MRI检查</vt:lpstr>
      <vt:lpstr>其他影像学检查</vt:lpstr>
      <vt:lpstr>脊髓损伤的诊断</vt:lpstr>
      <vt:lpstr>诊断标准</vt:lpstr>
      <vt:lpstr>诊断流程</vt:lpstr>
      <vt:lpstr>鉴别诊断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2024-09-15T00:10:20.081</cp:lastPrinted>
  <dcterms:created xsi:type="dcterms:W3CDTF">2024-09-14T16:10:20Z</dcterms:created>
  <dcterms:modified xsi:type="dcterms:W3CDTF">2024-09-14T16:10:22Z</dcterms:modified>
</cp:coreProperties>
</file>