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0519E0-74B9-407F-B31A-520FB4D802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C9DE9A-D767-4098-8E2A-68E1A3C1C4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8AC49C-0DA5-42A9-BF1E-2126513A89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44870B6-7A90-4D2B-A47D-5FB0700DE8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2AF938-6342-48A3-B382-CB4E4907CAF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958C8B-2AD4-4FEF-9A88-49DEB6E226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F4CE5FB-4B71-4932-B0D6-94B0941BA4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3EADD0-204D-4977-8C5B-C9EF043EA4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7FF11F-2942-449F-9E87-B3B2139D62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04116A-73B1-41D2-AECF-A8811D7F00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99CB65-4D02-4C63-8C98-48965228ED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hf hdr="0" ftr="0" dt="0"/>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1">
          <a:blip r:embed="rId12"/>
          <a:stretch>
            <a:fillRect/>
          </a:stretch>
        </a:blipFill>
        <a:effectLst/>
      </p:bgPr>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711600306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微软雅黑" panose="020b0503020204020204" charset="-122"/>
                <a:ea typeface="微软雅黑" panose="020b0503020204020204" charset="-122"/>
                <a:cs typeface="微软雅黑" panose="020b0503020204020204" charset="-122"/>
              </a:rPr>
              <a:t>提升商超销售人员的沟通与谈判能力</a:t>
            </a:r>
            <a:endParaRPr lang="en-US" sz="4950"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rPr>
              <a:t>汇报人：</a:t>
            </a:r>
            <a:endParaRPr lang="en-US" sz="2025">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rPr>
              <a:t>2024-01-08</a:t>
            </a:r>
            <a:endParaRPr lang="en-US" sz="2025">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12"/>
          </p:nvPr>
        </p:nvSpPr>
        <p:spPr/>
        <p:txBody>
          <a:bodyPr/>
          <a:lstStyle/>
          <a:p>
            <a:fld id="{B6F15528-21DE-4FAA-801E-634DDDAF4B2B}" type="slidenum">
              <a:rPr lang="en-US" smtClean="0"/>
              <a:t>1</a:t>
            </a:fld>
            <a:endParaRPr lang="en-US"/>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panose="020b0503020204020204" charset="-122"/>
                <a:ea typeface="微软雅黑" panose="020b0503020204020204" charset="-122"/>
                <a:cs typeface="微软雅黑" panose="020b0503020204020204" charset="-122"/>
              </a:rPr>
              <a:t>目录</a:t>
            </a:r>
            <a:endParaRPr lang="en-US" sz="1100"/>
          </a:p>
        </p:txBody>
      </p:sp>
      <p:sp>
        <p:nvSpPr>
          <p:cNvPr id="5" name="AutoShape 5"/>
          <p:cNvSpPr/>
          <p:nvPr/>
        </p:nvSpPr>
        <p:spPr>
          <a:xfrm>
            <a:off x="887095" y="1677767"/>
            <a:ext cx="1851660" cy="36830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沟通与谈判基础</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商超销售中的沟通技巧</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商超销售中的谈判技巧</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提升沟通与谈判能力的实践与训练</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案例分析</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spcBef>
                <a:spcPts val="375"/>
              </a:spcBef>
              <a:buFont typeface="Arial"/>
              <a:buChar char="•"/>
            </a:pPr>
            <a:r>
              <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总结与展望</a:t>
            </a:r>
            <a:endParaRPr lang="en-US" sz="24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灯片编号占位符 8"/>
          <p:cNvSpPr>
            <a:spLocks noGrp="1"/>
          </p:cNvSpPr>
          <p:nvPr>
            <p:ph type="sldNum" sz="quarter" idx="12"/>
          </p:nvPr>
        </p:nvSpPr>
        <p:spPr/>
        <p:txBody>
          <a:bodyPr/>
          <a:lstStyle/>
          <a:p>
            <a:fld id="{B6F15528-21DE-4FAA-801E-634DDDAF4B2B}" type="slidenum">
              <a:rPr lang="en-US" smtClean="0"/>
              <a:t>2</a:t>
            </a:fld>
            <a:endParaRPr lang="en-US"/>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rPr>
                <a:t>01</a:t>
              </a:r>
              <a:endPar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rPr>
              <a:t>沟通与谈判基础</a:t>
            </a:r>
            <a:endPar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12"/>
          </p:nvPr>
        </p:nvSpPr>
        <p:spPr/>
        <p:txBody>
          <a:bodyPr/>
          <a:lstStyle/>
          <a:p>
            <a:fld id="{B6F15528-21DE-4FAA-801E-634DDDAF4B2B}" type="slidenum">
              <a:rPr lang="en-US" smtClean="0"/>
              <a:t>3</a:t>
            </a:fld>
            <a:endParaRPr lang="en-US"/>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建立信任关系</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传递信息</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解决问题</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5" name="Picture 5"/>
          <p:cNvPicPr>
            <a:picLocks noChangeAspect="1"/>
          </p:cNvPicPr>
          <p:nvPr/>
        </p:nvPicPr>
        <p:blipFill>
          <a:blip r:embed="rId2"/>
          <a:srcRect l="2376" r="237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3255" r="3255"/>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12500" r="12500"/>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沟通的重要性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有效的沟通有助于销售人员与客户建立互信关系，为后续合作打下基础。</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沟通是传递产品信息、促销活动等关键信息的渠道，确保客户了解并作出相应决策。</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通过沟通，销售人员能够及时了解客户需求和问题，提供解决方案，提升客户满意度。</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3" name="灯片编号占位符 32"/>
          <p:cNvSpPr>
            <a:spLocks noGrp="1"/>
          </p:cNvSpPr>
          <p:nvPr>
            <p:ph type="sldNum" sz="quarter" idx="12"/>
          </p:nvPr>
        </p:nvSpPr>
        <p:spPr/>
        <p:txBody>
          <a:bodyPr/>
          <a:lstStyle/>
          <a:p>
            <a:fld id="{B6F15528-21DE-4FAA-801E-634DDDAF4B2B}" type="slidenum">
              <a:rPr lang="en-US" smtClean="0"/>
              <a:t>4</a:t>
            </a:fld>
            <a:endParaRPr 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Picture 2"/>
          <p:cNvPicPr>
            <a:picLocks noChangeAspect="1"/>
          </p:cNvPicPr>
          <p:nvPr/>
        </p:nvPicPr>
        <p:blipFill>
          <a:blip r:embed="rId2"/>
          <a:srcRect l="31643" r="3164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935" r="3193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谈判是双方或多方为了达成协议或解决争议而进行的沟通和协商过程。</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通过谈判，销售人员希望与客户达成合作意向、争取更有利的交易条件或解决争议。</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谈判的定义与目的</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3" name="灯片编号占位符 32"/>
          <p:cNvSpPr>
            <a:spLocks noGrp="1"/>
          </p:cNvSpPr>
          <p:nvPr>
            <p:ph type="sldNum" sz="quarter" idx="12"/>
          </p:nvPr>
        </p:nvSpPr>
        <p:spPr/>
        <p:txBody>
          <a:bodyPr/>
          <a:lstStyle/>
          <a:p>
            <a:fld id="{B6F15528-21DE-4FAA-801E-634DDDAF4B2B}" type="slidenum">
              <a:rPr lang="en-US" smtClean="0"/>
              <a:t>5</a:t>
            </a:fld>
            <a:endParaRPr 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良好的沟通有助于建立良好的谈判关系，而成功的谈判也需要有效的沟通技巧。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相互促进</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2500" r="2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共同目标</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4268" r="2426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相互影响</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沟通与谈判都旨在实现双方共同利益，促进合作与发展。</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沟通方式和谈判策略相互影响，销售人员需灵活运用，以达到最佳效果。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沟通与谈判的关系</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8" name="灯片编号占位符 47"/>
          <p:cNvSpPr>
            <a:spLocks noGrp="1"/>
          </p:cNvSpPr>
          <p:nvPr>
            <p:ph type="sldNum" sz="quarter" idx="12"/>
          </p:nvPr>
        </p:nvSpPr>
        <p:spPr/>
        <p:txBody>
          <a:bodyPr/>
          <a:lstStyle/>
          <a:p>
            <a:fld id="{B6F15528-21DE-4FAA-801E-634DDDAF4B2B}" type="slidenum">
              <a:rPr lang="en-US" smtClean="0"/>
              <a:t>6</a:t>
            </a:fld>
            <a:endParaRPr 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rPr>
                <a:t>02</a:t>
              </a:r>
              <a:endPar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rPr>
              <a:t>商超销售中的沟通技巧</a:t>
            </a:r>
            <a:endPar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12"/>
          </p:nvPr>
        </p:nvSpPr>
        <p:spPr/>
        <p:txBody>
          <a:bodyPr/>
          <a:lstStyle/>
          <a:p>
            <a:fld id="{B6F15528-21DE-4FAA-801E-634DDDAF4B2B}" type="slidenum">
              <a:rPr lang="en-US" smtClean="0"/>
              <a:t>7</a:t>
            </a:fld>
            <a:endParaRPr 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微软雅黑" panose="020b0503020204020204" charset="-122"/>
                <a:ea typeface="微软雅黑" panose="020b0503020204020204" charset="-122"/>
                <a:cs typeface="微软雅黑" panose="020b0503020204020204" charset="-122"/>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微软雅黑" panose="020b0503020204020204" charset="-122"/>
                <a:ea typeface="微软雅黑" panose="020b0503020204020204" charset="-122"/>
                <a:cs typeface="微软雅黑" panose="020b0503020204020204" charset="-122"/>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微软雅黑" panose="020b0503020204020204" charset="-122"/>
                <a:ea typeface="微软雅黑" panose="020b0503020204020204" charset="-122"/>
                <a:cs typeface="微软雅黑" panose="020b0503020204020204" charset="-122"/>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微软雅黑" panose="020b0503020204020204" charset="-122"/>
                <a:ea typeface="微软雅黑" panose="020b0503020204020204" charset="-122"/>
                <a:cs typeface="微软雅黑" panose="020b0503020204020204" charset="-122"/>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微软雅黑" panose="020b0503020204020204" charset="-122"/>
                <a:ea typeface="微软雅黑" panose="020b0503020204020204" charset="-122"/>
                <a:cs typeface="微软雅黑" panose="020b0503020204020204" charset="-122"/>
              </a:rPr>
              <a:t>保持专注</a:t>
            </a:r>
            <a:endParaRPr lang="en-US" sz="157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微软雅黑" panose="020b0503020204020204" charset="-122"/>
                <a:ea typeface="微软雅黑" panose="020b0503020204020204" charset="-122"/>
                <a:cs typeface="微软雅黑" panose="020b0503020204020204" charset="-122"/>
              </a:rPr>
              <a:t>理解意图</a:t>
            </a:r>
            <a:endParaRPr lang="en-US" sz="157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微软雅黑" panose="020b0503020204020204" charset="-122"/>
                <a:ea typeface="微软雅黑" panose="020b0503020204020204" charset="-122"/>
                <a:cs typeface="微软雅黑" panose="020b0503020204020204" charset="-122"/>
              </a:rPr>
              <a:t>反馈理解</a:t>
            </a:r>
            <a:endParaRPr lang="en-US" sz="1575" b="1">
              <a:solidFill>
                <a:schemeClr val="accent5">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倾听技巧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倾听是有效沟通的关键，销售人员应全神贯注地听取顾客的需求和意见，避免打断或过早做出反应。</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在沟通中保持眼神接触，身体姿势放松，不要分心或中断对话。</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在对方发言后，用简短的语言或点头等方式确认自己理解了对方的意图。</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努力理解对方的观点、需求和情感，不要仅仅关注表面信息。</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8" name="灯片编号占位符 47"/>
          <p:cNvSpPr>
            <a:spLocks noGrp="1"/>
          </p:cNvSpPr>
          <p:nvPr>
            <p:ph type="sldNum" sz="quarter" idx="12"/>
          </p:nvPr>
        </p:nvSpPr>
        <p:spPr/>
        <p:txBody>
          <a:bodyPr/>
          <a:lstStyle/>
          <a:p>
            <a:fld id="{B6F15528-21DE-4FAA-801E-634DDDAF4B2B}" type="slidenum">
              <a:rPr lang="en-US" smtClean="0"/>
              <a:t>8</a:t>
            </a:fld>
            <a:endParaRPr lang="en-US"/>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准备充分</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简洁明了</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热情自信</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表达技巧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1" name="TextBox 41"/>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提前准备好要表达的内容，明确自己的观点和产品优势。</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2" name="TextBox 42"/>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销售人员需要清晰、有条理地表达自己的观点和产品信息，以吸引顾客的注意力。</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3" name="TextBox 43"/>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以自信的语气和表情表达，展现对产品的热情和信心。</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4" name="TextBox 44"/>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用简洁的语言表达，避免使用过于复杂的词汇或长句。</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5" name="灯片编号占位符 44"/>
          <p:cNvSpPr>
            <a:spLocks noGrp="1"/>
          </p:cNvSpPr>
          <p:nvPr>
            <p:ph type="sldNum" sz="quarter" idx="12"/>
          </p:nvPr>
        </p:nvSpPr>
        <p:spPr/>
        <p:txBody>
          <a:bodyPr/>
          <a:lstStyle/>
          <a:p>
            <a:fld id="{B6F15528-21DE-4FAA-801E-634DDDAF4B2B}" type="slidenum">
              <a:rPr lang="en-US" smtClean="0"/>
              <a:t>9</a:t>
            </a:fld>
            <a:endParaRPr 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Picture 2"/>
          <p:cNvPicPr>
            <a:picLocks noChangeAspect="1"/>
          </p:cNvPicPr>
          <p:nvPr/>
        </p:nvPicPr>
        <p:blipFill>
          <a:blip r:embed="rId2"/>
          <a:srcRect l="18786" r="18786"/>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4815" r="1481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9290" r="19290"/>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提问技巧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通过提问技巧，销售人员可以更好地了解顾客需求，引导对话方向，并促进互动。</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提出开放式问题以了解顾客的意见、需求和偏好。</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提出引导性问题以引导顾客思考解决方案或产品优势。</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提出选择性问题以帮助顾客做出决策或缩小选择范围。</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总结</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开放式问题</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引导性问题</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选择性问题</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59" name="灯片编号占位符 58"/>
          <p:cNvSpPr>
            <a:spLocks noGrp="1"/>
          </p:cNvSpPr>
          <p:nvPr>
            <p:ph type="sldNum" sz="quarter" idx="12"/>
          </p:nvPr>
        </p:nvSpPr>
        <p:spPr/>
        <p:txBody>
          <a:bodyPr/>
          <a:lstStyle/>
          <a:p>
            <a:fld id="{B6F15528-21DE-4FAA-801E-634DDDAF4B2B}" type="slidenum">
              <a:rPr lang="en-US" smtClean="0"/>
              <a:t>10</a:t>
            </a:fld>
            <a:endParaRPr 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cxnSp>
        <p:nvCxnSpPr>
          <p:cNvPr id="2" name="Connector 2"/>
          <p:cNvCxnSpPr/>
          <p:nvPr/>
        </p:nvCxnSpPr>
        <p:spPr>
          <a:xfrm>
            <a:off x="601200" y="4075200"/>
            <a:ext cx="10990800" cy="0"/>
          </a:xfrm>
          <a:prstGeom prst="line">
            <a:avLst/>
          </a:prstGeom>
          <a:ln w="6350">
            <a:solidFill>
              <a:schemeClr val="lt1">
                <a:lumMod val="75000"/>
              </a:schemeClr>
            </a:solidFill>
            <a:prstDash val="dash"/>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flipH="1">
            <a:off x="6257147" y="2030095"/>
            <a:ext cx="0" cy="4230000"/>
          </a:xfrm>
          <a:prstGeom prst="line">
            <a:avLst/>
          </a:prstGeom>
          <a:ln w="635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sp>
        <p:nvSpPr>
          <p:cNvPr id="4" name="AutoShape 4"/>
          <p:cNvSpPr/>
          <p:nvPr/>
        </p:nvSpPr>
        <p:spPr>
          <a:xfrm>
            <a:off x="1142086" y="1767350"/>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微软雅黑" panose="020b0503020204020204" charset="-122"/>
                <a:ea typeface="微软雅黑" panose="020b0503020204020204" charset="-122"/>
                <a:cs typeface="微软雅黑" panose="020b0503020204020204" charset="-122"/>
              </a:rPr>
              <a:t>1</a:t>
            </a:r>
            <a:endParaRPr lang="en-US" sz="1100"/>
          </a:p>
        </p:txBody>
      </p:sp>
      <p:sp>
        <p:nvSpPr>
          <p:cNvPr id="5" name="AutoShape 5"/>
          <p:cNvSpPr/>
          <p:nvPr/>
        </p:nvSpPr>
        <p:spPr>
          <a:xfrm>
            <a:off x="6478905" y="1767350"/>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微软雅黑" panose="020b0503020204020204" charset="-122"/>
                <a:ea typeface="微软雅黑" panose="020b0503020204020204" charset="-122"/>
                <a:cs typeface="微软雅黑" panose="020b0503020204020204" charset="-122"/>
              </a:rPr>
              <a:t>2</a:t>
            </a:r>
            <a:endParaRPr lang="en-US" sz="1100"/>
          </a:p>
        </p:txBody>
      </p:sp>
      <p:sp>
        <p:nvSpPr>
          <p:cNvPr id="6" name="AutoShape 6"/>
          <p:cNvSpPr/>
          <p:nvPr/>
        </p:nvSpPr>
        <p:spPr>
          <a:xfrm>
            <a:off x="1142086" y="4317885"/>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endParaRPr lang="en-US" sz="1100"/>
          </a:p>
        </p:txBody>
      </p:sp>
      <p:sp>
        <p:nvSpPr>
          <p:cNvPr id="7" name="AutoShape 7"/>
          <p:cNvSpPr/>
          <p:nvPr/>
        </p:nvSpPr>
        <p:spPr>
          <a:xfrm>
            <a:off x="6478905" y="4317885"/>
            <a:ext cx="342900" cy="342900"/>
          </a:xfrm>
          <a:prstGeom prst="ellipse">
            <a:avLst/>
          </a:prstGeom>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微软雅黑" panose="020b0503020204020204" charset="-122"/>
                <a:ea typeface="微软雅黑" panose="020b0503020204020204" charset="-122"/>
                <a:cs typeface="微软雅黑" panose="020b0503020204020204" charset="-122"/>
              </a:rPr>
              <a:t>4</a:t>
            </a:r>
            <a:endParaRPr lang="en-US" sz="1100"/>
          </a:p>
        </p:txBody>
      </p:sp>
      <p:sp>
        <p:nvSpPr>
          <p:cNvPr id="8" name="TextBox 8"/>
          <p:cNvSpPr txBox="1"/>
          <p:nvPr/>
        </p:nvSpPr>
        <p:spPr>
          <a:xfrm>
            <a:off x="1542696"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总结</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1542696"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建设性反馈</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6922201" y="1714963"/>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肯定反馈</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6922201" y="4265497"/>
            <a:ext cx="4314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响应反馈</a:t>
            </a:r>
            <a:endPar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反馈技巧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4" name="TextBox 34"/>
          <p:cNvSpPr txBox="1"/>
          <p:nvPr/>
        </p:nvSpPr>
        <p:spPr>
          <a:xfrm>
            <a:off x="1542696"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反馈技巧是沟通中不可或缺的一环，销售人员应及时、具体地给予顾客反馈，以促进沟通效果。</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5" name="TextBox 35"/>
          <p:cNvSpPr txBox="1"/>
          <p:nvPr/>
        </p:nvSpPr>
        <p:spPr>
          <a:xfrm>
            <a:off x="6922201" y="2043430"/>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反馈技巧是沟通中不可或缺的一环，销售人员应及时、具体地给予顾客反馈，以促进沟通效果。</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6" name="TextBox 36"/>
          <p:cNvSpPr txBox="1"/>
          <p:nvPr/>
        </p:nvSpPr>
        <p:spPr>
          <a:xfrm>
            <a:off x="1542696"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反馈技巧是沟通中不可或缺的一环，销售人员应及时、具体地给予顾客反馈，以促进沟通效果。</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7" name="TextBox 37"/>
          <p:cNvSpPr txBox="1"/>
          <p:nvPr/>
        </p:nvSpPr>
        <p:spPr>
          <a:xfrm>
            <a:off x="7027295" y="4622092"/>
            <a:ext cx="4313071" cy="194640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rPr>
              <a:t>反馈技巧是沟通中不可或缺的一环，销售人员应及时、具体地给予顾客反馈，以促进沟通效果。</a:t>
            </a:r>
            <a:endParaRPr lang="en-US" sz="1350">
              <a:solidFill>
                <a:srgbClr val="02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8" name="灯片编号占位符 37"/>
          <p:cNvSpPr>
            <a:spLocks noGrp="1"/>
          </p:cNvSpPr>
          <p:nvPr>
            <p:ph type="sldNum" sz="quarter" idx="12"/>
          </p:nvPr>
        </p:nvSpPr>
        <p:spPr/>
        <p:txBody>
          <a:bodyPr/>
          <a:lstStyle/>
          <a:p>
            <a:fld id="{B6F15528-21DE-4FAA-801E-634DDDAF4B2B}" type="slidenum">
              <a:rPr lang="en-US" smtClean="0"/>
              <a:t>11</a:t>
            </a:fld>
            <a:endParaRPr 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rPr>
                <a:t>03</a:t>
              </a:r>
              <a:endParaRPr lang="en-US" sz="8400"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rPr>
              <a:t>商超销售中的谈判技巧</a:t>
            </a:r>
            <a:endParaRPr lang="en-US" sz="4500" b="1">
              <a:solidFill>
                <a:schemeClr val="accent3">
                  <a:lumMod val="75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12"/>
          </p:nvPr>
        </p:nvSpPr>
        <p:spPr/>
        <p:txBody>
          <a:bodyPr/>
          <a:lstStyle/>
          <a:p>
            <a:fld id="{B6F15528-21DE-4FAA-801E-634DDDAF4B2B}" type="slidenum">
              <a:rPr lang="en-US" smtClean="0"/>
              <a:t>12</a:t>
            </a:fld>
            <a:endParaRPr lang="en-US"/>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panose="020f0502020204030204"/>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894" b="489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建立信任</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建立良好的第一印象</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在谈判开始时，给对方留下良好的第一印象，包括礼貌、专业和真诚。</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倾听和尊重</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在谈判过程中，积极倾听对方的意见和需求，并表达尊重，以建立互信关系。</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rPr>
                <a:t>透明度和诚信</a:t>
              </a:r>
              <a:endParaRPr lang="en-US" sz="20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保持信息的透明度，提供准确和真实的信息，以展示诚信和可靠性。</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45" name="灯片编号占位符 44"/>
          <p:cNvSpPr>
            <a:spLocks noGrp="1"/>
          </p:cNvSpPr>
          <p:nvPr>
            <p:ph type="sldNum" sz="quarter" idx="12"/>
          </p:nvPr>
        </p:nvSpPr>
        <p:spPr/>
        <p:txBody>
          <a:bodyPr/>
          <a:lstStyle/>
          <a:p>
            <a:fld id="{B6F15528-21DE-4FAA-801E-634DDDAF4B2B}" type="slidenum">
              <a:rPr lang="en-US" smtClean="0"/>
              <a:t>13</a:t>
            </a:fld>
            <a:endParaRPr lang="en-US"/>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识别自己的优势和劣势，以便在谈判中发挥最大的影响力。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5" name="Picture 5"/>
          <p:cNvPicPr>
            <a:picLocks noChangeAspect="1"/>
          </p:cNvPicPr>
          <p:nvPr/>
        </p:nvPicPr>
        <p:blipFill>
          <a:blip r:embed="rId2"/>
          <a:srcRect t="24" b="24"/>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25" r="1662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了解自己的优势</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通过收集和分析信息，了解对方的弱点和需求，以制定有效的谈判策略。</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收集信息</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在谈判中，可以利用对方的需求或弱点来争取更好的条件。</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利用对方的弱点</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识别和利用谈判筹码</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5" name="灯片编号占位符 44"/>
          <p:cNvSpPr>
            <a:spLocks noGrp="1"/>
          </p:cNvSpPr>
          <p:nvPr>
            <p:ph type="sldNum" sz="quarter" idx="12"/>
          </p:nvPr>
        </p:nvSpPr>
        <p:spPr/>
        <p:txBody>
          <a:bodyPr/>
          <a:lstStyle/>
          <a:p>
            <a:fld id="{B6F15528-21DE-4FAA-801E-634DDDAF4B2B}" type="slidenum">
              <a:rPr lang="en-US" smtClean="0"/>
              <a:t>14</a:t>
            </a:fld>
            <a:endParaRPr 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https://d.book118.com/347116003063006031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2024-09-03T15:04:16.321</cp:lastPrinted>
  <dcterms:created xsi:type="dcterms:W3CDTF">2024-09-03T07:04:16Z</dcterms:created>
  <dcterms:modified xsi:type="dcterms:W3CDTF">2024-09-03T07:04:18Z</dcterms:modified>
</cp:coreProperties>
</file>