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x-wav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9144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0CBB0-CA7B-453D-812C-92A365E26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70365-6E21-419B-A79B-D73357DC3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C78C00-9A23-48F3-858F-BD9531DEA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C5825A-AFE1-4406-B699-6FA4E8D0C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662E17-D339-464F-B2EF-E896C0250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24521C-90EC-4E53-BE41-48954CB51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0EC65E-2E2F-4AA6-8C83-A5A8EA12E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711201-E2D6-4856-95D6-3A0447F91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082378-5F30-4735-AD68-921F1AF33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A0919-568A-42E4-A7F7-5D2E392CA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669B2-2E62-4F7F-A42F-55006C8DB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竖版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Only" preserve="1">
  <p:cSld name="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标题 102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27" name="文本占位符 1026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marL="0" lv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Relationship Id="rId4" Type="http://schemas.openxmlformats.org/officeDocument/2006/relationships/audio" Target="../media/chimes1.wav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audio" Target="../media/media2.wav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2205513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82" name="副标题 71681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/>
          <a:p>
            <a:pPr defTabSz="914400">
              <a:buSzTx/>
            </a:pPr>
            <a:endParaRPr sz="3200" kern="1200" baseline="0">
              <a:latin typeface="Arial" pitchFamily="34" charset="0"/>
              <a:ea typeface="宋体" pitchFamily="2" charset="-122"/>
            </a:endParaRPr>
          </a:p>
        </p:txBody>
      </p:sp>
      <p:pic>
        <p:nvPicPr>
          <p:cNvPr id="71683" name="标题 71682" descr="huanghe01a"/>
          <p:cNvPicPr>
            <a:picLocks noChangeAspect="1"/>
          </p:cNvPicPr>
          <p:nvPr>
            <p:ph type="ctrTitle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71684" name="矩形 71683"/>
          <p:cNvSpPr/>
          <p:nvPr/>
        </p:nvSpPr>
        <p:spPr>
          <a:xfrm>
            <a:off x="0" y="5105400"/>
            <a:ext cx="6400800" cy="17526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lvl="0"/>
            <a:r>
              <a:rPr lang="zh-CN" altLang="en-US" b="1" i="1">
                <a:ea typeface="楷体_GB2312" pitchFamily="49" charset="-122"/>
              </a:rPr>
              <a:t>冼星海作曲</a:t>
            </a:r>
          </a:p>
          <a:p>
            <a:pPr lvl="0"/>
            <a:r>
              <a:rPr lang="zh-CN" altLang="en-US" b="1" i="1">
                <a:ea typeface="楷体_GB2312" pitchFamily="49" charset="-122"/>
              </a:rPr>
              <a:t>光未然作词</a:t>
            </a:r>
          </a:p>
        </p:txBody>
      </p:sp>
    </p:spTree>
  </p:cSld>
  <p:clrMapOvr>
    <a:masterClrMapping/>
  </p:clrMapOvr>
  <p:transition spd="med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dur="3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3000"/>
                                        <p:tgtEl>
                                          <p:spTgt spid="716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16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16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16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16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16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16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4" grpId="0" uiExpand="1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706" name="文本框 72705"/>
          <p:cNvSpPr txBox="1"/>
          <p:nvPr/>
        </p:nvSpPr>
        <p:spPr>
          <a:xfrm>
            <a:off x="1752600" y="0"/>
            <a:ext cx="5410200" cy="15541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9600" b="1">
                <a:solidFill>
                  <a:srgbClr val="660033"/>
                </a:solidFill>
                <a:latin typeface="Arial" pitchFamily="34" charset="0"/>
              </a:rPr>
              <a:t>学习目标</a:t>
            </a:r>
          </a:p>
        </p:txBody>
      </p:sp>
      <p:sp>
        <p:nvSpPr>
          <p:cNvPr id="72707" name="文本框 72706"/>
          <p:cNvSpPr txBox="1"/>
          <p:nvPr/>
        </p:nvSpPr>
        <p:spPr>
          <a:xfrm>
            <a:off x="395288" y="2276475"/>
            <a:ext cx="8077200" cy="30797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en-US" altLang="zh-CN" sz="2800" b="1">
                <a:latin typeface="黑体" pitchFamily="2" charset="-122"/>
                <a:ea typeface="黑体" pitchFamily="2" charset="-122"/>
                <a:sym typeface="Arial" pitchFamily="34" charset="0"/>
              </a:rPr>
              <a:t>1.</a:t>
            </a:r>
            <a:r>
              <a:rPr lang="zh-CN" altLang="en-US" sz="2800" b="1">
                <a:latin typeface="黑体" pitchFamily="2" charset="-122"/>
                <a:ea typeface="黑体" pitchFamily="2" charset="-122"/>
                <a:sym typeface="Arial" pitchFamily="34" charset="0"/>
              </a:rPr>
              <a:t>感受黄河的悠久历史与波澜壮阔的形象，理解黄河所凝聚着的中华民族的伟大精神．</a:t>
            </a:r>
          </a:p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en-US" altLang="zh-CN" sz="2800" b="1">
                <a:latin typeface="黑体" pitchFamily="2" charset="-122"/>
                <a:ea typeface="黑体" pitchFamily="2" charset="-122"/>
              </a:rPr>
              <a:t>2.</a:t>
            </a:r>
            <a:r>
              <a:rPr lang="zh-CN" altLang="en-US" sz="2800" b="1">
                <a:latin typeface="黑体" pitchFamily="2" charset="-122"/>
                <a:ea typeface="黑体" pitchFamily="2" charset="-122"/>
              </a:rPr>
              <a:t>有感情的朗读歌词，充分展开想象体会歌词中体现出的英雄气魄，体味诗人的爱国情感．</a:t>
            </a:r>
          </a:p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en-US" altLang="zh-CN" sz="2800" b="1">
                <a:latin typeface="黑体" pitchFamily="2" charset="-122"/>
                <a:ea typeface="黑体" pitchFamily="2" charset="-122"/>
              </a:rPr>
              <a:t>3.</a:t>
            </a:r>
            <a:r>
              <a:rPr lang="zh-CN" altLang="en-US" sz="2800" b="1">
                <a:latin typeface="黑体" pitchFamily="2" charset="-122"/>
                <a:ea typeface="黑体" pitchFamily="2" charset="-122"/>
              </a:rPr>
              <a:t>理解歌词中比喻，拟人修辞手法的运用，并学习运用到写作中去．</a:t>
            </a:r>
          </a:p>
        </p:txBody>
      </p:sp>
    </p:spTree>
  </p:cSld>
  <p:clrMapOvr>
    <a:masterClrMapping/>
  </p:clrMapOvr>
  <p:transition spd="slow">
    <p:split orient="vert" dir="in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3730" name="图片 73729" descr="C70BV3KVQL_100_500_3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3731" name="矩形 73730"/>
          <p:cNvSpPr/>
          <p:nvPr/>
        </p:nvSpPr>
        <p:spPr>
          <a:xfrm>
            <a:off x="0" y="0"/>
            <a:ext cx="9144000" cy="946150"/>
          </a:xfrm>
          <a:prstGeom prst="rect">
            <a:avLst/>
          </a:prstGeom>
          <a:solidFill>
            <a:schemeClr val="bg1">
              <a:alpha val="0"/>
            </a:schemeClr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en-US" altLang="zh-CN" sz="2000">
                <a:solidFill>
                  <a:schemeClr val="tx2"/>
                </a:solidFill>
                <a:latin typeface="Arial" pitchFamily="34" charset="0"/>
                <a:ea typeface="华文新魏" pitchFamily="2" charset="-122"/>
              </a:rPr>
              <a:t>                                          </a:t>
            </a:r>
            <a:r>
              <a:rPr lang="zh-CN" altLang="en-US" sz="4000">
                <a:solidFill>
                  <a:srgbClr val="000000"/>
                </a:solidFill>
                <a:latin typeface="Arial" pitchFamily="34" charset="0"/>
                <a:ea typeface="华文新魏" pitchFamily="2" charset="-122"/>
              </a:rPr>
              <a:t>黄河颂</a:t>
            </a:r>
            <a:r>
              <a:rPr lang="zh-CN" altLang="en-US" sz="2800">
                <a:solidFill>
                  <a:srgbClr val="000000"/>
                </a:solidFill>
                <a:latin typeface="Arial" pitchFamily="34" charset="0"/>
              </a:rPr>
              <a:t>      </a:t>
            </a:r>
            <a:r>
              <a:rPr lang="zh-CN" altLang="en-US" sz="1400">
                <a:solidFill>
                  <a:srgbClr val="000000"/>
                </a:solidFill>
                <a:latin typeface="Arial" pitchFamily="34" charset="0"/>
                <a:ea typeface="华文新魏" pitchFamily="2" charset="-122"/>
              </a:rPr>
              <a:t>作词：光未然</a:t>
            </a:r>
          </a:p>
          <a:p>
            <a:pPr>
              <a:buFont typeface="Arial" pitchFamily="34" charset="0"/>
              <a:buNone/>
            </a:pPr>
            <a:r>
              <a:rPr lang="zh-CN" altLang="en-US" sz="1600">
                <a:solidFill>
                  <a:srgbClr val="000000"/>
                </a:solidFill>
                <a:latin typeface="Arial" pitchFamily="34" charset="0"/>
              </a:rPr>
              <a:t>                                                                                        </a:t>
            </a:r>
            <a:r>
              <a:rPr lang="zh-CN" altLang="en-US" sz="1400">
                <a:solidFill>
                  <a:srgbClr val="000000"/>
                </a:solidFill>
                <a:latin typeface="Arial" pitchFamily="34" charset="0"/>
                <a:ea typeface="华文新魏" pitchFamily="2" charset="-122"/>
              </a:rPr>
              <a:t>作曲：冼星海</a:t>
            </a:r>
          </a:p>
        </p:txBody>
      </p:sp>
      <p:sp>
        <p:nvSpPr>
          <p:cNvPr id="73732" name="矩形 73731"/>
          <p:cNvSpPr/>
          <p:nvPr/>
        </p:nvSpPr>
        <p:spPr>
          <a:xfrm>
            <a:off x="0" y="908050"/>
            <a:ext cx="9144000" cy="1008063"/>
          </a:xfrm>
          <a:prstGeom prst="rect">
            <a:avLst/>
          </a:prstGeom>
          <a:noFill/>
          <a:ln w="9525">
            <a:noFill/>
          </a:ln>
        </p:spPr>
        <p:txBody>
          <a:bodyPr anchor="ctr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en-US" altLang="zh-CN" sz="2800">
                <a:latin typeface="华文隶书" pitchFamily="2" charset="-122"/>
                <a:ea typeface="华文隶书" pitchFamily="2" charset="-122"/>
              </a:rPr>
              <a:t>    </a:t>
            </a:r>
            <a:r>
              <a:rPr lang="en-US" altLang="x-none" sz="1600">
                <a:solidFill>
                  <a:srgbClr val="000000"/>
                </a:solidFill>
                <a:latin typeface="华文隶书" pitchFamily="2" charset="-122"/>
                <a:ea typeface="华文隶书" pitchFamily="2" charset="-122"/>
              </a:rPr>
              <a:t>(</a:t>
            </a:r>
            <a:r>
              <a:rPr lang="zh-CN" altLang="en-US" sz="1600">
                <a:solidFill>
                  <a:srgbClr val="000000"/>
                </a:solidFill>
                <a:latin typeface="华文隶书" pitchFamily="2" charset="-122"/>
                <a:ea typeface="华文隶书" pitchFamily="2" charset="-122"/>
              </a:rPr>
              <a:t>朗诵词</a:t>
            </a:r>
            <a:r>
              <a:rPr lang="en-US" altLang="x-none" sz="1600">
                <a:solidFill>
                  <a:srgbClr val="000000"/>
                </a:solidFill>
                <a:latin typeface="华文隶书" pitchFamily="2" charset="-122"/>
                <a:ea typeface="华文隶书" pitchFamily="2" charset="-122"/>
              </a:rPr>
              <a:t>)</a:t>
            </a:r>
          </a:p>
          <a:p>
            <a:pPr>
              <a:buFont typeface="Arial" pitchFamily="34" charset="0"/>
              <a:buNone/>
            </a:pPr>
            <a:r>
              <a:rPr lang="en-US" altLang="x-none" sz="1600">
                <a:solidFill>
                  <a:srgbClr val="000000"/>
                </a:solidFill>
                <a:latin typeface="华文隶书" pitchFamily="2" charset="-122"/>
                <a:ea typeface="华文隶书" pitchFamily="2" charset="-122"/>
              </a:rPr>
              <a:t>      </a:t>
            </a:r>
            <a:r>
              <a:rPr lang="zh-CN" altLang="en-US" sz="1600">
                <a:solidFill>
                  <a:srgbClr val="000000"/>
                </a:solidFill>
                <a:latin typeface="华文隶书" pitchFamily="2" charset="-122"/>
                <a:ea typeface="华文隶书" pitchFamily="2" charset="-122"/>
              </a:rPr>
              <a:t>朋友！</a:t>
            </a:r>
            <a:r>
              <a:rPr lang="en-US" altLang="x-none" sz="1600">
                <a:solidFill>
                  <a:srgbClr val="000000"/>
                </a:solidFill>
                <a:latin typeface="华文隶书" pitchFamily="2" charset="-122"/>
                <a:ea typeface="华文隶书" pitchFamily="2" charset="-122"/>
              </a:rPr>
              <a:t>/</a:t>
            </a:r>
            <a:r>
              <a:rPr lang="zh-CN" altLang="en-US" sz="1600">
                <a:solidFill>
                  <a:srgbClr val="000000"/>
                </a:solidFill>
                <a:latin typeface="华文隶书" pitchFamily="2" charset="-122"/>
                <a:ea typeface="华文隶书" pitchFamily="2" charset="-122"/>
              </a:rPr>
              <a:t>黄河以它英雄的气魄，</a:t>
            </a:r>
            <a:r>
              <a:rPr lang="en-US" altLang="x-none" sz="1600">
                <a:solidFill>
                  <a:srgbClr val="000000"/>
                </a:solidFill>
                <a:latin typeface="华文隶书" pitchFamily="2" charset="-122"/>
                <a:ea typeface="华文隶书" pitchFamily="2" charset="-122"/>
              </a:rPr>
              <a:t>/</a:t>
            </a:r>
            <a:r>
              <a:rPr lang="zh-CN" altLang="en-US" sz="1600">
                <a:solidFill>
                  <a:srgbClr val="000000"/>
                </a:solidFill>
                <a:latin typeface="华文隶书" pitchFamily="2" charset="-122"/>
                <a:ea typeface="华文隶书" pitchFamily="2" charset="-122"/>
              </a:rPr>
              <a:t>出现在亚洲的原野；</a:t>
            </a:r>
            <a:r>
              <a:rPr lang="en-US" altLang="x-none" sz="1600">
                <a:solidFill>
                  <a:srgbClr val="000000"/>
                </a:solidFill>
                <a:latin typeface="华文隶书" pitchFamily="2" charset="-122"/>
                <a:ea typeface="华文隶书" pitchFamily="2" charset="-122"/>
              </a:rPr>
              <a:t>/</a:t>
            </a:r>
            <a:r>
              <a:rPr lang="zh-CN" altLang="en-US" sz="1600">
                <a:solidFill>
                  <a:srgbClr val="000000"/>
                </a:solidFill>
                <a:latin typeface="华文隶书" pitchFamily="2" charset="-122"/>
                <a:ea typeface="华文隶书" pitchFamily="2" charset="-122"/>
              </a:rPr>
              <a:t>它表现出我们民族的精神：</a:t>
            </a:r>
            <a:r>
              <a:rPr lang="en-US" altLang="x-none" sz="1600">
                <a:solidFill>
                  <a:srgbClr val="000000"/>
                </a:solidFill>
                <a:latin typeface="华文隶书" pitchFamily="2" charset="-122"/>
                <a:ea typeface="华文隶书" pitchFamily="2" charset="-122"/>
              </a:rPr>
              <a:t>/</a:t>
            </a:r>
            <a:r>
              <a:rPr lang="zh-CN" altLang="en-US" sz="1600">
                <a:solidFill>
                  <a:srgbClr val="000000"/>
                </a:solidFill>
                <a:latin typeface="华文隶书" pitchFamily="2" charset="-122"/>
                <a:ea typeface="华文隶书" pitchFamily="2" charset="-122"/>
              </a:rPr>
              <a:t>伟大而又坚强！</a:t>
            </a:r>
            <a:r>
              <a:rPr lang="en-US" altLang="x-none" sz="1600">
                <a:solidFill>
                  <a:srgbClr val="000000"/>
                </a:solidFill>
                <a:latin typeface="华文隶书" pitchFamily="2" charset="-122"/>
                <a:ea typeface="华文隶书" pitchFamily="2" charset="-122"/>
              </a:rPr>
              <a:t>/ </a:t>
            </a:r>
            <a:r>
              <a:rPr lang="zh-CN" altLang="en-US" sz="1600">
                <a:solidFill>
                  <a:srgbClr val="000000"/>
                </a:solidFill>
                <a:latin typeface="华文隶书" pitchFamily="2" charset="-122"/>
                <a:ea typeface="华文隶书" pitchFamily="2" charset="-122"/>
              </a:rPr>
              <a:t>这里，</a:t>
            </a:r>
            <a:r>
              <a:rPr lang="en-US" altLang="x-none" sz="1600">
                <a:solidFill>
                  <a:srgbClr val="000000"/>
                </a:solidFill>
                <a:latin typeface="华文隶书" pitchFamily="2" charset="-122"/>
                <a:ea typeface="华文隶书" pitchFamily="2" charset="-122"/>
              </a:rPr>
              <a:t>/</a:t>
            </a:r>
            <a:r>
              <a:rPr lang="zh-CN" altLang="en-US" sz="1600">
                <a:solidFill>
                  <a:srgbClr val="000000"/>
                </a:solidFill>
                <a:latin typeface="华文隶书" pitchFamily="2" charset="-122"/>
                <a:ea typeface="华文隶书" pitchFamily="2" charset="-122"/>
              </a:rPr>
              <a:t>我们向着黄河，</a:t>
            </a:r>
            <a:r>
              <a:rPr lang="en-US" altLang="x-none" sz="1600">
                <a:solidFill>
                  <a:srgbClr val="000000"/>
                </a:solidFill>
                <a:latin typeface="华文隶书" pitchFamily="2" charset="-122"/>
                <a:ea typeface="华文隶书" pitchFamily="2" charset="-122"/>
              </a:rPr>
              <a:t>/ </a:t>
            </a:r>
            <a:r>
              <a:rPr lang="zh-CN" altLang="en-US" sz="1600">
                <a:solidFill>
                  <a:srgbClr val="000000"/>
                </a:solidFill>
                <a:latin typeface="华文隶书" pitchFamily="2" charset="-122"/>
                <a:ea typeface="华文隶书" pitchFamily="2" charset="-122"/>
              </a:rPr>
              <a:t>唱出我们的赞歌。</a:t>
            </a:r>
          </a:p>
        </p:txBody>
      </p:sp>
      <p:grpSp>
        <p:nvGrpSpPr>
          <p:cNvPr id="73733" name="组合 73732"/>
          <p:cNvGrpSpPr/>
          <p:nvPr/>
        </p:nvGrpSpPr>
        <p:grpSpPr>
          <a:xfrm>
            <a:off x="0" y="2014538"/>
            <a:ext cx="9178925" cy="4838700"/>
            <a:chExt cx="5845" cy="3048"/>
          </a:xfrm>
        </p:grpSpPr>
        <p:sp>
          <p:nvSpPr>
            <p:cNvPr id="73734" name="矩形 73733"/>
            <p:cNvSpPr/>
            <p:nvPr/>
          </p:nvSpPr>
          <p:spPr>
            <a:xfrm>
              <a:off x="0" y="0"/>
              <a:ext cx="1882" cy="3048"/>
            </a:xfrm>
            <a:prstGeom prst="rect">
              <a:avLst/>
            </a:prstGeom>
            <a:solidFill>
              <a:schemeClr val="bg1">
                <a:alpha val="0"/>
              </a:schemeClr>
            </a:solidFill>
            <a:ln w="9525">
              <a:noFill/>
            </a:ln>
          </p:spPr>
          <p:txBody>
            <a:bodyPr anchor="ctr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buFont typeface="Arial" pitchFamily="34" charset="0"/>
                <a:buNone/>
              </a:pPr>
              <a:endParaRPr lang="en-US" altLang="zh-CN" sz="2400">
                <a:latin typeface="Arial" pitchFamily="34" charset="0"/>
                <a:ea typeface="华文新魏" pitchFamily="2" charset="-122"/>
              </a:endParaRPr>
            </a:p>
            <a:p>
              <a:pPr>
                <a:buFont typeface="Arial" pitchFamily="34" charset="0"/>
                <a:buNone/>
              </a:pPr>
              <a:r>
                <a:rPr lang="en-US" altLang="zh-CN" sz="2400">
                  <a:latin typeface="Arial" pitchFamily="34" charset="0"/>
                  <a:ea typeface="华文新魏" pitchFamily="2" charset="-122"/>
                </a:rPr>
                <a:t>  </a:t>
              </a:r>
              <a:r>
                <a:rPr lang="zh-CN" altLang="en-US" sz="2400">
                  <a:solidFill>
                    <a:srgbClr val="000000"/>
                  </a:solidFill>
                  <a:latin typeface="Arial" pitchFamily="34" charset="0"/>
                  <a:ea typeface="华文新魏" pitchFamily="2" charset="-122"/>
                </a:rPr>
                <a:t>我站在高山之巅，</a:t>
              </a:r>
            </a:p>
            <a:p>
              <a:pPr>
                <a:buFont typeface="Arial" pitchFamily="34" charset="0"/>
                <a:buNone/>
              </a:pPr>
              <a:r>
                <a:rPr lang="zh-CN" altLang="en-US" sz="2400">
                  <a:solidFill>
                    <a:srgbClr val="000000"/>
                  </a:solidFill>
                  <a:latin typeface="Arial" pitchFamily="34" charset="0"/>
                  <a:ea typeface="华文新魏" pitchFamily="2" charset="-122"/>
                </a:rPr>
                <a:t>  望黄河滚滚，</a:t>
              </a:r>
            </a:p>
            <a:p>
              <a:pPr>
                <a:buFont typeface="Arial" pitchFamily="34" charset="0"/>
                <a:buNone/>
              </a:pPr>
              <a:r>
                <a:rPr lang="zh-CN" altLang="en-US" sz="2400">
                  <a:solidFill>
                    <a:srgbClr val="000000"/>
                  </a:solidFill>
                  <a:latin typeface="Arial" pitchFamily="34" charset="0"/>
                  <a:ea typeface="华文新魏" pitchFamily="2" charset="-122"/>
                </a:rPr>
                <a:t>  奔向东南。</a:t>
              </a:r>
            </a:p>
            <a:p>
              <a:pPr>
                <a:buFont typeface="Arial" pitchFamily="34" charset="0"/>
                <a:buNone/>
              </a:pPr>
              <a:r>
                <a:rPr lang="zh-CN" altLang="en-US" sz="2400">
                  <a:solidFill>
                    <a:srgbClr val="000000"/>
                  </a:solidFill>
                  <a:latin typeface="Arial" pitchFamily="34" charset="0"/>
                  <a:ea typeface="华文新魏" pitchFamily="2" charset="-122"/>
                </a:rPr>
                <a:t>  惊涛澎湃，</a:t>
              </a:r>
            </a:p>
            <a:p>
              <a:pPr>
                <a:buFont typeface="Arial" pitchFamily="34" charset="0"/>
                <a:buNone/>
              </a:pPr>
              <a:r>
                <a:rPr lang="zh-CN" altLang="en-US" sz="2400">
                  <a:solidFill>
                    <a:srgbClr val="000000"/>
                  </a:solidFill>
                  <a:latin typeface="Arial" pitchFamily="34" charset="0"/>
                  <a:ea typeface="华文新魏" pitchFamily="2" charset="-122"/>
                </a:rPr>
                <a:t>  掀起万丈狂澜；</a:t>
              </a:r>
            </a:p>
            <a:p>
              <a:pPr>
                <a:buFont typeface="Arial" pitchFamily="34" charset="0"/>
                <a:buNone/>
              </a:pPr>
              <a:r>
                <a:rPr lang="zh-CN" altLang="en-US" sz="2400">
                  <a:solidFill>
                    <a:srgbClr val="000000"/>
                  </a:solidFill>
                  <a:latin typeface="Arial" pitchFamily="34" charset="0"/>
                  <a:ea typeface="华文新魏" pitchFamily="2" charset="-122"/>
                </a:rPr>
                <a:t>  浊流宛转，</a:t>
              </a:r>
            </a:p>
            <a:p>
              <a:pPr>
                <a:buFont typeface="Arial" pitchFamily="34" charset="0"/>
                <a:buNone/>
              </a:pPr>
              <a:r>
                <a:rPr lang="zh-CN" altLang="en-US" sz="2400">
                  <a:solidFill>
                    <a:srgbClr val="000000"/>
                  </a:solidFill>
                  <a:latin typeface="Arial" pitchFamily="34" charset="0"/>
                  <a:ea typeface="华文新魏" pitchFamily="2" charset="-122"/>
                </a:rPr>
                <a:t>  结成九曲连环；</a:t>
              </a:r>
            </a:p>
            <a:p>
              <a:pPr>
                <a:buFont typeface="Arial" pitchFamily="34" charset="0"/>
                <a:buNone/>
              </a:pPr>
              <a:r>
                <a:rPr lang="zh-CN" altLang="en-US" sz="2400">
                  <a:solidFill>
                    <a:srgbClr val="000000"/>
                  </a:solidFill>
                  <a:latin typeface="Arial" pitchFamily="34" charset="0"/>
                  <a:ea typeface="华文新魏" pitchFamily="2" charset="-122"/>
                </a:rPr>
                <a:t>  从昆仑山下，</a:t>
              </a:r>
            </a:p>
            <a:p>
              <a:pPr>
                <a:buFont typeface="Arial" pitchFamily="34" charset="0"/>
                <a:buNone/>
              </a:pPr>
              <a:r>
                <a:rPr lang="zh-CN" altLang="en-US" sz="2400">
                  <a:solidFill>
                    <a:srgbClr val="000000"/>
                  </a:solidFill>
                  <a:latin typeface="Arial" pitchFamily="34" charset="0"/>
                  <a:ea typeface="华文新魏" pitchFamily="2" charset="-122"/>
                </a:rPr>
                <a:t>  奔向黄海之边；</a:t>
              </a:r>
            </a:p>
            <a:p>
              <a:pPr>
                <a:buFont typeface="Arial" pitchFamily="34" charset="0"/>
                <a:buNone/>
              </a:pPr>
              <a:r>
                <a:rPr lang="zh-CN" altLang="en-US" sz="2400">
                  <a:solidFill>
                    <a:srgbClr val="000000"/>
                  </a:solidFill>
                  <a:latin typeface="Arial" pitchFamily="34" charset="0"/>
                  <a:ea typeface="华文新魏" pitchFamily="2" charset="-122"/>
                </a:rPr>
                <a:t>  把中原大地</a:t>
              </a:r>
            </a:p>
            <a:p>
              <a:pPr>
                <a:buFont typeface="Arial" pitchFamily="34" charset="0"/>
                <a:buNone/>
              </a:pPr>
              <a:r>
                <a:rPr lang="zh-CN" altLang="en-US" sz="2400">
                  <a:solidFill>
                    <a:srgbClr val="000000"/>
                  </a:solidFill>
                  <a:latin typeface="Arial" pitchFamily="34" charset="0"/>
                  <a:ea typeface="华文新魏" pitchFamily="2" charset="-122"/>
                </a:rPr>
                <a:t>  劈成南北两面。</a:t>
              </a:r>
            </a:p>
            <a:p>
              <a:pPr>
                <a:buFont typeface="Arial" pitchFamily="34" charset="0"/>
                <a:buNone/>
              </a:pPr>
              <a:endParaRPr lang="zh-CN" altLang="en-US" sz="2400">
                <a:solidFill>
                  <a:srgbClr val="000000"/>
                </a:solidFill>
                <a:latin typeface="Arial" pitchFamily="34" charset="0"/>
                <a:ea typeface="华文新魏" pitchFamily="2" charset="-122"/>
              </a:endParaRPr>
            </a:p>
          </p:txBody>
        </p:sp>
        <p:sp>
          <p:nvSpPr>
            <p:cNvPr id="73735" name="矩形 73734"/>
            <p:cNvSpPr/>
            <p:nvPr/>
          </p:nvSpPr>
          <p:spPr>
            <a:xfrm>
              <a:off x="1746" y="0"/>
              <a:ext cx="2200" cy="3048"/>
            </a:xfrm>
            <a:prstGeom prst="rect">
              <a:avLst/>
            </a:prstGeom>
            <a:solidFill>
              <a:schemeClr val="bg1">
                <a:alpha val="0"/>
              </a:schemeClr>
            </a:solidFill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buFont typeface="Arial" pitchFamily="34" charset="0"/>
                <a:buNone/>
              </a:pPr>
              <a:endParaRPr lang="en-US" altLang="zh-CN" sz="2400">
                <a:latin typeface="Arial" pitchFamily="34" charset="0"/>
                <a:ea typeface="华文新魏" pitchFamily="2" charset="-122"/>
              </a:endParaRPr>
            </a:p>
            <a:p>
              <a:pPr>
                <a:buFont typeface="Arial" pitchFamily="34" charset="0"/>
                <a:buNone/>
              </a:pPr>
              <a:r>
                <a:rPr lang="zh-CN" altLang="en-US" sz="2400">
                  <a:solidFill>
                    <a:srgbClr val="000000"/>
                  </a:solidFill>
                  <a:latin typeface="Arial" pitchFamily="34" charset="0"/>
                  <a:ea typeface="华文新魏" pitchFamily="2" charset="-122"/>
                </a:rPr>
                <a:t>啊，黄河！</a:t>
              </a:r>
            </a:p>
            <a:p>
              <a:pPr>
                <a:buFont typeface="Arial" pitchFamily="34" charset="0"/>
                <a:buNone/>
              </a:pPr>
              <a:r>
                <a:rPr lang="zh-CN" altLang="en-US" sz="2400">
                  <a:solidFill>
                    <a:srgbClr val="000000"/>
                  </a:solidFill>
                  <a:latin typeface="Arial" pitchFamily="34" charset="0"/>
                  <a:ea typeface="华文新魏" pitchFamily="2" charset="-122"/>
                </a:rPr>
                <a:t>你是中华民族的摇篮！</a:t>
              </a:r>
            </a:p>
            <a:p>
              <a:pPr>
                <a:buFont typeface="Arial" pitchFamily="34" charset="0"/>
                <a:buNone/>
              </a:pPr>
              <a:r>
                <a:rPr lang="zh-CN" altLang="en-US" sz="2400">
                  <a:solidFill>
                    <a:srgbClr val="000000"/>
                  </a:solidFill>
                  <a:latin typeface="Arial" pitchFamily="34" charset="0"/>
                  <a:ea typeface="华文新魏" pitchFamily="2" charset="-122"/>
                </a:rPr>
                <a:t>五千年的古国文化，</a:t>
              </a:r>
            </a:p>
            <a:p>
              <a:pPr>
                <a:buFont typeface="Arial" pitchFamily="34" charset="0"/>
                <a:buNone/>
              </a:pPr>
              <a:r>
                <a:rPr lang="zh-CN" altLang="en-US" sz="2400">
                  <a:solidFill>
                    <a:srgbClr val="000000"/>
                  </a:solidFill>
                  <a:latin typeface="Arial" pitchFamily="34" charset="0"/>
                  <a:ea typeface="华文新魏" pitchFamily="2" charset="-122"/>
                </a:rPr>
                <a:t>从你这发源；</a:t>
              </a:r>
            </a:p>
            <a:p>
              <a:pPr>
                <a:buFont typeface="Arial" pitchFamily="34" charset="0"/>
                <a:buNone/>
              </a:pPr>
              <a:r>
                <a:rPr lang="zh-CN" altLang="en-US" sz="2400">
                  <a:solidFill>
                    <a:srgbClr val="000000"/>
                  </a:solidFill>
                  <a:latin typeface="Arial" pitchFamily="34" charset="0"/>
                  <a:ea typeface="华文新魏" pitchFamily="2" charset="-122"/>
                </a:rPr>
                <a:t>多少英雄的故事，</a:t>
              </a:r>
            </a:p>
            <a:p>
              <a:pPr>
                <a:buFont typeface="Arial" pitchFamily="34" charset="0"/>
                <a:buNone/>
              </a:pPr>
              <a:r>
                <a:rPr lang="zh-CN" altLang="en-US" sz="2400">
                  <a:solidFill>
                    <a:srgbClr val="000000"/>
                  </a:solidFill>
                  <a:latin typeface="Arial" pitchFamily="34" charset="0"/>
                  <a:ea typeface="华文新魏" pitchFamily="2" charset="-122"/>
                </a:rPr>
                <a:t>在你的身边扮演！</a:t>
              </a:r>
            </a:p>
            <a:p>
              <a:pPr>
                <a:buFont typeface="Arial" pitchFamily="34" charset="0"/>
                <a:buNone/>
              </a:pPr>
              <a:r>
                <a:rPr lang="zh-CN" altLang="en-US" sz="2400">
                  <a:solidFill>
                    <a:srgbClr val="000000"/>
                  </a:solidFill>
                  <a:latin typeface="Arial" pitchFamily="34" charset="0"/>
                  <a:ea typeface="华文新魏" pitchFamily="2" charset="-122"/>
                </a:rPr>
                <a:t>啊，黄河！</a:t>
              </a:r>
            </a:p>
            <a:p>
              <a:pPr>
                <a:buFont typeface="Arial" pitchFamily="34" charset="0"/>
                <a:buNone/>
              </a:pPr>
              <a:r>
                <a:rPr lang="zh-CN" altLang="en-US" sz="2400">
                  <a:solidFill>
                    <a:srgbClr val="000000"/>
                  </a:solidFill>
                  <a:latin typeface="Arial" pitchFamily="34" charset="0"/>
                  <a:ea typeface="华文新魏" pitchFamily="2" charset="-122"/>
                </a:rPr>
                <a:t>你是伟大坚强，</a:t>
              </a:r>
            </a:p>
            <a:p>
              <a:pPr>
                <a:buFont typeface="Arial" pitchFamily="34" charset="0"/>
                <a:buNone/>
              </a:pPr>
              <a:r>
                <a:rPr lang="zh-CN" altLang="en-US" sz="2400">
                  <a:solidFill>
                    <a:srgbClr val="000000"/>
                  </a:solidFill>
                  <a:latin typeface="Arial" pitchFamily="34" charset="0"/>
                  <a:ea typeface="华文新魏" pitchFamily="2" charset="-122"/>
                </a:rPr>
                <a:t>像一个巨人</a:t>
              </a:r>
            </a:p>
            <a:p>
              <a:pPr>
                <a:buFont typeface="Arial" pitchFamily="34" charset="0"/>
                <a:buNone/>
              </a:pPr>
              <a:r>
                <a:rPr lang="zh-CN" altLang="en-US" sz="2400">
                  <a:solidFill>
                    <a:srgbClr val="000000"/>
                  </a:solidFill>
                  <a:latin typeface="Arial" pitchFamily="34" charset="0"/>
                  <a:ea typeface="华文新魏" pitchFamily="2" charset="-122"/>
                </a:rPr>
                <a:t>出现在亚洲平原之上，</a:t>
              </a:r>
            </a:p>
            <a:p>
              <a:pPr>
                <a:buFont typeface="Arial" pitchFamily="34" charset="0"/>
                <a:buNone/>
              </a:pPr>
              <a:r>
                <a:rPr lang="zh-CN" altLang="en-US" sz="2400">
                  <a:solidFill>
                    <a:srgbClr val="000000"/>
                  </a:solidFill>
                  <a:latin typeface="Arial" pitchFamily="34" charset="0"/>
                  <a:ea typeface="华文新魏" pitchFamily="2" charset="-122"/>
                </a:rPr>
                <a:t>用你那英雄的体魄</a:t>
              </a:r>
            </a:p>
            <a:p>
              <a:pPr>
                <a:buFont typeface="Arial" pitchFamily="34" charset="0"/>
                <a:buNone/>
              </a:pPr>
              <a:r>
                <a:rPr lang="zh-CN" altLang="en-US" sz="2400">
                  <a:solidFill>
                    <a:srgbClr val="000000"/>
                  </a:solidFill>
                  <a:latin typeface="Arial" pitchFamily="34" charset="0"/>
                  <a:ea typeface="华文新魏" pitchFamily="2" charset="-122"/>
                </a:rPr>
                <a:t>筑成我们民族的屏障。</a:t>
              </a:r>
            </a:p>
          </p:txBody>
        </p:sp>
        <p:sp>
          <p:nvSpPr>
            <p:cNvPr id="73736" name="矩形 73735"/>
            <p:cNvSpPr/>
            <p:nvPr/>
          </p:nvSpPr>
          <p:spPr>
            <a:xfrm>
              <a:off x="3787" y="0"/>
              <a:ext cx="2058" cy="3048"/>
            </a:xfrm>
            <a:prstGeom prst="rect">
              <a:avLst/>
            </a:prstGeom>
            <a:solidFill>
              <a:schemeClr val="bg1">
                <a:alpha val="0"/>
              </a:schemeClr>
            </a:solidFill>
            <a:ln w="9525">
              <a:noFill/>
            </a:ln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buFont typeface="Arial" pitchFamily="34" charset="0"/>
                <a:buNone/>
              </a:pPr>
              <a:endParaRPr lang="en-US" altLang="zh-CN" sz="2400">
                <a:solidFill>
                  <a:srgbClr val="3333FF"/>
                </a:solidFill>
                <a:latin typeface="Arial" pitchFamily="34" charset="0"/>
                <a:ea typeface="华文新魏" pitchFamily="2" charset="-122"/>
              </a:endParaRPr>
            </a:p>
            <a:p>
              <a:pPr>
                <a:buFont typeface="Arial" pitchFamily="34" charset="0"/>
                <a:buNone/>
              </a:pPr>
              <a:r>
                <a:rPr lang="zh-CN" altLang="en-US" sz="2400">
                  <a:solidFill>
                    <a:srgbClr val="000000"/>
                  </a:solidFill>
                  <a:latin typeface="Arial" pitchFamily="34" charset="0"/>
                  <a:ea typeface="华文新魏" pitchFamily="2" charset="-122"/>
                </a:rPr>
                <a:t>啊，黄河！</a:t>
              </a:r>
            </a:p>
            <a:p>
              <a:pPr>
                <a:buFont typeface="Arial" pitchFamily="34" charset="0"/>
                <a:buNone/>
              </a:pPr>
              <a:r>
                <a:rPr lang="zh-CN" altLang="en-US" sz="2400">
                  <a:solidFill>
                    <a:srgbClr val="000000"/>
                  </a:solidFill>
                  <a:latin typeface="Arial" pitchFamily="34" charset="0"/>
                  <a:ea typeface="华文新魏" pitchFamily="2" charset="-122"/>
                </a:rPr>
                <a:t>你一泻万丈，</a:t>
              </a:r>
            </a:p>
            <a:p>
              <a:pPr>
                <a:buFont typeface="Arial" pitchFamily="34" charset="0"/>
                <a:buNone/>
              </a:pPr>
              <a:r>
                <a:rPr lang="zh-CN" altLang="en-US" sz="2400">
                  <a:solidFill>
                    <a:srgbClr val="000000"/>
                  </a:solidFill>
                  <a:latin typeface="Arial" pitchFamily="34" charset="0"/>
                  <a:ea typeface="华文新魏" pitchFamily="2" charset="-122"/>
                </a:rPr>
                <a:t>浩浩荡荡，</a:t>
              </a:r>
            </a:p>
            <a:p>
              <a:pPr>
                <a:buFont typeface="Arial" pitchFamily="34" charset="0"/>
                <a:buNone/>
              </a:pPr>
              <a:r>
                <a:rPr lang="zh-CN" altLang="en-US" sz="2400">
                  <a:solidFill>
                    <a:srgbClr val="000000"/>
                  </a:solidFill>
                  <a:latin typeface="Arial" pitchFamily="34" charset="0"/>
                  <a:ea typeface="华文新魏" pitchFamily="2" charset="-122"/>
                </a:rPr>
                <a:t>向南北两岸</a:t>
              </a:r>
            </a:p>
            <a:p>
              <a:pPr>
                <a:buFont typeface="Arial" pitchFamily="34" charset="0"/>
                <a:buNone/>
              </a:pPr>
              <a:r>
                <a:rPr lang="zh-CN" altLang="en-US" sz="2400">
                  <a:solidFill>
                    <a:srgbClr val="000000"/>
                  </a:solidFill>
                  <a:latin typeface="Arial" pitchFamily="34" charset="0"/>
                  <a:ea typeface="华文新魏" pitchFamily="2" charset="-122"/>
                </a:rPr>
                <a:t>伸出千万条铁的臂膀。</a:t>
              </a:r>
            </a:p>
            <a:p>
              <a:pPr>
                <a:buFont typeface="Arial" pitchFamily="34" charset="0"/>
                <a:buNone/>
              </a:pPr>
              <a:r>
                <a:rPr lang="zh-CN" altLang="en-US" sz="2400">
                  <a:solidFill>
                    <a:srgbClr val="000000"/>
                  </a:solidFill>
                  <a:latin typeface="Arial" pitchFamily="34" charset="0"/>
                  <a:ea typeface="华文新魏" pitchFamily="2" charset="-122"/>
                </a:rPr>
                <a:t>我们民族的伟大精神，</a:t>
              </a:r>
            </a:p>
            <a:p>
              <a:pPr>
                <a:buFont typeface="Arial" pitchFamily="34" charset="0"/>
                <a:buNone/>
              </a:pPr>
              <a:r>
                <a:rPr lang="zh-CN" altLang="en-US" sz="2400">
                  <a:solidFill>
                    <a:srgbClr val="000000"/>
                  </a:solidFill>
                  <a:latin typeface="Arial" pitchFamily="34" charset="0"/>
                  <a:ea typeface="华文新魏" pitchFamily="2" charset="-122"/>
                </a:rPr>
                <a:t>将要在你的哺育下</a:t>
              </a:r>
            </a:p>
            <a:p>
              <a:pPr>
                <a:buFont typeface="Arial" pitchFamily="34" charset="0"/>
                <a:buNone/>
              </a:pPr>
              <a:r>
                <a:rPr lang="zh-CN" altLang="en-US" sz="2400">
                  <a:solidFill>
                    <a:srgbClr val="000000"/>
                  </a:solidFill>
                  <a:latin typeface="Arial" pitchFamily="34" charset="0"/>
                  <a:ea typeface="华文新魏" pitchFamily="2" charset="-122"/>
                </a:rPr>
                <a:t>发扬滋长！</a:t>
              </a:r>
            </a:p>
            <a:p>
              <a:pPr>
                <a:buFont typeface="Arial" pitchFamily="34" charset="0"/>
                <a:buNone/>
              </a:pPr>
              <a:r>
                <a:rPr lang="zh-CN" altLang="en-US" sz="2400">
                  <a:solidFill>
                    <a:srgbClr val="000000"/>
                  </a:solidFill>
                  <a:latin typeface="Arial" pitchFamily="34" charset="0"/>
                  <a:ea typeface="华文新魏" pitchFamily="2" charset="-122"/>
                </a:rPr>
                <a:t>我们祖国的英雄儿女，</a:t>
              </a:r>
            </a:p>
            <a:p>
              <a:pPr>
                <a:buFont typeface="Arial" pitchFamily="34" charset="0"/>
                <a:buNone/>
              </a:pPr>
              <a:r>
                <a:rPr lang="zh-CN" altLang="en-US" sz="2400">
                  <a:solidFill>
                    <a:srgbClr val="000000"/>
                  </a:solidFill>
                  <a:latin typeface="Arial" pitchFamily="34" charset="0"/>
                  <a:ea typeface="华文新魏" pitchFamily="2" charset="-122"/>
                </a:rPr>
                <a:t>将要学习你的榜样，</a:t>
              </a:r>
            </a:p>
            <a:p>
              <a:pPr>
                <a:buFont typeface="Arial" pitchFamily="34" charset="0"/>
                <a:buNone/>
              </a:pPr>
              <a:r>
                <a:rPr lang="zh-CN" altLang="en-US" sz="2400">
                  <a:solidFill>
                    <a:srgbClr val="000000"/>
                  </a:solidFill>
                  <a:latin typeface="Arial" pitchFamily="34" charset="0"/>
                  <a:ea typeface="华文新魏" pitchFamily="2" charset="-122"/>
                </a:rPr>
                <a:t>像你一样的伟大坚强！</a:t>
              </a:r>
            </a:p>
            <a:p>
              <a:pPr>
                <a:buFont typeface="Arial" pitchFamily="34" charset="0"/>
                <a:buNone/>
              </a:pPr>
              <a:r>
                <a:rPr lang="zh-CN" altLang="en-US" sz="2400">
                  <a:solidFill>
                    <a:srgbClr val="000000"/>
                  </a:solidFill>
                  <a:latin typeface="Arial" pitchFamily="34" charset="0"/>
                  <a:ea typeface="华文新魏" pitchFamily="2" charset="-122"/>
                </a:rPr>
                <a:t>像你一样的伟大坚强！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4754" name="内容占位符 74753" descr="039_hhlk"/>
          <p:cNvPicPr>
            <a:picLocks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44450"/>
            <a:ext cx="9144000" cy="6827838"/>
          </a:xfrm>
        </p:spPr>
      </p:pic>
      <p:sp>
        <p:nvSpPr>
          <p:cNvPr id="74755" name="AutoShape 3"/>
          <p:cNvSpPr/>
          <p:nvPr/>
        </p:nvSpPr>
        <p:spPr>
          <a:xfrm>
            <a:off x="539750" y="260350"/>
            <a:ext cx="2881313" cy="1296988"/>
          </a:xfrm>
          <a:prstGeom prst="wave">
            <a:avLst>
              <a:gd name="adj1" fmla="val 13005"/>
              <a:gd name="adj2" fmla="val 28"/>
            </a:avLst>
          </a:prstGeom>
          <a:solidFill>
            <a:srgbClr val="00CC99"/>
          </a:solidFill>
          <a:ln w="9525"/>
          <a:scene3d>
            <a:camera prst="legacyObliqueTopRight">
              <a:rot lat="0" lon="0" rev="0"/>
            </a:camera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00CC99"/>
            </a:extrusionClr>
          </a:sp3d>
        </p:spPr>
        <p:txBody>
          <a:bodyPr wrap="none" anchor="ctr">
            <a:flatTx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r>
              <a:rPr lang="zh-CN" altLang="en-US" sz="4000">
                <a:solidFill>
                  <a:srgbClr val="FF0000"/>
                </a:solidFill>
                <a:latin typeface="Arial" pitchFamily="34" charset="0"/>
              </a:rPr>
              <a:t>考考你</a:t>
            </a:r>
          </a:p>
        </p:txBody>
      </p:sp>
      <p:sp>
        <p:nvSpPr>
          <p:cNvPr id="74756" name="文本框 74755"/>
          <p:cNvSpPr txBox="1"/>
          <p:nvPr/>
        </p:nvSpPr>
        <p:spPr>
          <a:xfrm>
            <a:off x="1258888" y="2492375"/>
            <a:ext cx="7561262" cy="762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4400" b="1">
                <a:solidFill>
                  <a:srgbClr val="FF0066"/>
                </a:solidFill>
                <a:latin typeface="Arial" pitchFamily="34" charset="0"/>
              </a:rPr>
              <a:t>有关黄河的知识你知道多少？</a:t>
            </a:r>
          </a:p>
        </p:txBody>
      </p:sp>
    </p:spTree>
  </p:cSld>
  <p:clrMapOvr>
    <a:masterClrMapping/>
  </p:clrMapOvr>
  <p:transition spd="med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47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5778" name="图片 75777" descr="039_hhlk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2783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5779" name="内容占位符 75778"/>
          <p:cNvSpPr>
            <a:spLocks noGrp="1"/>
          </p:cNvSpPr>
          <p:nvPr>
            <p:ph/>
          </p:nvPr>
        </p:nvSpPr>
        <p:spPr>
          <a:xfrm>
            <a:off x="0" y="0"/>
            <a:ext cx="9144000" cy="6742113"/>
          </a:xfrm>
        </p:spPr>
        <p:txBody>
          <a:bodyPr/>
          <a:lstStyle/>
          <a:p>
            <a:pPr>
              <a:buNone/>
            </a:pPr>
            <a:r>
              <a:rPr lang="zh-CN" altLang="en-US"/>
              <a:t> </a:t>
            </a:r>
            <a:r>
              <a:rPr lang="zh-CN" altLang="en-US" sz="3600" b="1"/>
              <a:t>黄河是中国第二长河，世界第五长河，世界上含沙量最多的河流。被誉为中国的“母亲河”。黄河长达</a:t>
            </a:r>
            <a:r>
              <a:rPr lang="en-US" altLang="x-none" sz="3600" b="1"/>
              <a:t>6300</a:t>
            </a:r>
            <a:r>
              <a:rPr lang="zh-CN" altLang="en-US" sz="3600" b="1"/>
              <a:t>千米。从高空俯瞰，它非常像一个巨大的“几”字。上、中游分界点是内蒙古自治区的河口镇，中、下游分界点是河南省的旧孟津。黄河源于青藏高原巴颜喀拉山，在山东省东营市垦利县注入渤海。干流贯穿九个省、自治区，分别为：青海、四川、甘肃、宁夏、内蒙古、陕西、山西、河南、山东，注入渤海。年径流量</a:t>
            </a:r>
            <a:r>
              <a:rPr lang="en-US" altLang="x-none" sz="3600" b="1"/>
              <a:t>574</a:t>
            </a:r>
            <a:r>
              <a:rPr lang="zh-CN" altLang="en-US" sz="3600" b="1"/>
              <a:t>亿立方米，平均径流深度</a:t>
            </a:r>
            <a:r>
              <a:rPr lang="en-US" altLang="x-none" sz="3600" b="1"/>
              <a:t>79</a:t>
            </a:r>
            <a:r>
              <a:rPr lang="zh-CN" altLang="en-US" sz="3600" b="1"/>
              <a:t>米。 </a:t>
            </a:r>
          </a:p>
        </p:txBody>
      </p:sp>
    </p:spTree>
  </p:cSld>
  <p:clrMapOvr>
    <a:masterClrMapping/>
  </p:clrMapOvr>
  <p:transition spd="med">
    <p:blinds dir="vert"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802" name="图片 76801" descr="由地图看黄河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188" y="1052513"/>
            <a:ext cx="7991475" cy="556101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6803" name="未知"/>
          <p:cNvSpPr/>
          <p:nvPr/>
        </p:nvSpPr>
        <p:spPr>
          <a:xfrm>
            <a:off x="3379788" y="3184525"/>
            <a:ext cx="2916237" cy="1068388"/>
          </a:xfrm>
          <a:custGeom>
            <a:rect l="l" t="t" r="r" b="b"/>
            <a:pathLst>
              <a:path w="2101" h="709">
                <a:moveTo>
                  <a:pt x="2101" y="213"/>
                </a:moveTo>
                <a:cubicBezTo>
                  <a:pt x="2069" y="234"/>
                  <a:pt x="2031" y="254"/>
                  <a:pt x="1994" y="266"/>
                </a:cubicBezTo>
                <a:cubicBezTo>
                  <a:pt x="1991" y="275"/>
                  <a:pt x="1992" y="286"/>
                  <a:pt x="1985" y="293"/>
                </a:cubicBezTo>
                <a:cubicBezTo>
                  <a:pt x="1979" y="299"/>
                  <a:pt x="1967" y="297"/>
                  <a:pt x="1959" y="301"/>
                </a:cubicBezTo>
                <a:cubicBezTo>
                  <a:pt x="1866" y="340"/>
                  <a:pt x="1969" y="303"/>
                  <a:pt x="1897" y="328"/>
                </a:cubicBezTo>
                <a:cubicBezTo>
                  <a:pt x="1872" y="401"/>
                  <a:pt x="1811" y="462"/>
                  <a:pt x="1746" y="505"/>
                </a:cubicBezTo>
                <a:cubicBezTo>
                  <a:pt x="1704" y="532"/>
                  <a:pt x="1602" y="528"/>
                  <a:pt x="1560" y="532"/>
                </a:cubicBezTo>
                <a:cubicBezTo>
                  <a:pt x="1495" y="575"/>
                  <a:pt x="1565" y="535"/>
                  <a:pt x="1418" y="558"/>
                </a:cubicBezTo>
                <a:cubicBezTo>
                  <a:pt x="1400" y="561"/>
                  <a:pt x="1365" y="576"/>
                  <a:pt x="1365" y="576"/>
                </a:cubicBezTo>
                <a:cubicBezTo>
                  <a:pt x="1350" y="573"/>
                  <a:pt x="1327" y="581"/>
                  <a:pt x="1321" y="567"/>
                </a:cubicBezTo>
                <a:cubicBezTo>
                  <a:pt x="1314" y="550"/>
                  <a:pt x="1339" y="514"/>
                  <a:pt x="1339" y="514"/>
                </a:cubicBezTo>
                <a:cubicBezTo>
                  <a:pt x="1333" y="455"/>
                  <a:pt x="1327" y="403"/>
                  <a:pt x="1312" y="346"/>
                </a:cubicBezTo>
                <a:cubicBezTo>
                  <a:pt x="1374" y="325"/>
                  <a:pt x="1359" y="346"/>
                  <a:pt x="1374" y="301"/>
                </a:cubicBezTo>
                <a:cubicBezTo>
                  <a:pt x="1362" y="283"/>
                  <a:pt x="1334" y="269"/>
                  <a:pt x="1339" y="248"/>
                </a:cubicBezTo>
                <a:cubicBezTo>
                  <a:pt x="1347" y="212"/>
                  <a:pt x="1353" y="190"/>
                  <a:pt x="1374" y="160"/>
                </a:cubicBezTo>
                <a:cubicBezTo>
                  <a:pt x="1377" y="151"/>
                  <a:pt x="1379" y="141"/>
                  <a:pt x="1383" y="133"/>
                </a:cubicBezTo>
                <a:cubicBezTo>
                  <a:pt x="1388" y="124"/>
                  <a:pt x="1403" y="117"/>
                  <a:pt x="1401" y="107"/>
                </a:cubicBezTo>
                <a:cubicBezTo>
                  <a:pt x="1399" y="96"/>
                  <a:pt x="1383" y="95"/>
                  <a:pt x="1374" y="89"/>
                </a:cubicBezTo>
                <a:cubicBezTo>
                  <a:pt x="1368" y="71"/>
                  <a:pt x="1374" y="42"/>
                  <a:pt x="1356" y="36"/>
                </a:cubicBezTo>
                <a:cubicBezTo>
                  <a:pt x="1286" y="12"/>
                  <a:pt x="1135" y="9"/>
                  <a:pt x="1135" y="9"/>
                </a:cubicBezTo>
                <a:cubicBezTo>
                  <a:pt x="1047" y="16"/>
                  <a:pt x="1027" y="0"/>
                  <a:pt x="984" y="62"/>
                </a:cubicBezTo>
                <a:cubicBezTo>
                  <a:pt x="978" y="80"/>
                  <a:pt x="965" y="117"/>
                  <a:pt x="966" y="133"/>
                </a:cubicBezTo>
                <a:cubicBezTo>
                  <a:pt x="968" y="152"/>
                  <a:pt x="984" y="186"/>
                  <a:pt x="984" y="186"/>
                </a:cubicBezTo>
                <a:cubicBezTo>
                  <a:pt x="965" y="215"/>
                  <a:pt x="942" y="229"/>
                  <a:pt x="922" y="257"/>
                </a:cubicBezTo>
                <a:cubicBezTo>
                  <a:pt x="896" y="334"/>
                  <a:pt x="905" y="324"/>
                  <a:pt x="816" y="337"/>
                </a:cubicBezTo>
                <a:cubicBezTo>
                  <a:pt x="803" y="341"/>
                  <a:pt x="763" y="350"/>
                  <a:pt x="763" y="372"/>
                </a:cubicBezTo>
                <a:cubicBezTo>
                  <a:pt x="763" y="383"/>
                  <a:pt x="780" y="384"/>
                  <a:pt x="789" y="390"/>
                </a:cubicBezTo>
                <a:cubicBezTo>
                  <a:pt x="786" y="402"/>
                  <a:pt x="789" y="418"/>
                  <a:pt x="780" y="426"/>
                </a:cubicBezTo>
                <a:cubicBezTo>
                  <a:pt x="766" y="438"/>
                  <a:pt x="745" y="437"/>
                  <a:pt x="727" y="443"/>
                </a:cubicBezTo>
                <a:cubicBezTo>
                  <a:pt x="686" y="456"/>
                  <a:pt x="644" y="465"/>
                  <a:pt x="603" y="479"/>
                </a:cubicBezTo>
                <a:cubicBezTo>
                  <a:pt x="585" y="476"/>
                  <a:pt x="567" y="474"/>
                  <a:pt x="550" y="470"/>
                </a:cubicBezTo>
                <a:cubicBezTo>
                  <a:pt x="532" y="465"/>
                  <a:pt x="497" y="452"/>
                  <a:pt x="497" y="452"/>
                </a:cubicBezTo>
                <a:cubicBezTo>
                  <a:pt x="467" y="455"/>
                  <a:pt x="436" y="451"/>
                  <a:pt x="408" y="461"/>
                </a:cubicBezTo>
                <a:cubicBezTo>
                  <a:pt x="374" y="472"/>
                  <a:pt x="380" y="537"/>
                  <a:pt x="399" y="567"/>
                </a:cubicBezTo>
                <a:cubicBezTo>
                  <a:pt x="407" y="580"/>
                  <a:pt x="429" y="573"/>
                  <a:pt x="444" y="576"/>
                </a:cubicBezTo>
                <a:cubicBezTo>
                  <a:pt x="462" y="637"/>
                  <a:pt x="502" y="642"/>
                  <a:pt x="550" y="674"/>
                </a:cubicBezTo>
                <a:cubicBezTo>
                  <a:pt x="558" y="697"/>
                  <a:pt x="572" y="709"/>
                  <a:pt x="532" y="709"/>
                </a:cubicBezTo>
                <a:cubicBezTo>
                  <a:pt x="518" y="709"/>
                  <a:pt x="437" y="669"/>
                  <a:pt x="426" y="665"/>
                </a:cubicBezTo>
                <a:cubicBezTo>
                  <a:pt x="361" y="643"/>
                  <a:pt x="404" y="656"/>
                  <a:pt x="275" y="647"/>
                </a:cubicBezTo>
                <a:cubicBezTo>
                  <a:pt x="215" y="626"/>
                  <a:pt x="284" y="658"/>
                  <a:pt x="240" y="594"/>
                </a:cubicBezTo>
                <a:cubicBezTo>
                  <a:pt x="235" y="586"/>
                  <a:pt x="222" y="588"/>
                  <a:pt x="213" y="585"/>
                </a:cubicBezTo>
                <a:cubicBezTo>
                  <a:pt x="210" y="576"/>
                  <a:pt x="212" y="563"/>
                  <a:pt x="204" y="558"/>
                </a:cubicBezTo>
                <a:cubicBezTo>
                  <a:pt x="189" y="547"/>
                  <a:pt x="151" y="541"/>
                  <a:pt x="151" y="541"/>
                </a:cubicBezTo>
                <a:cubicBezTo>
                  <a:pt x="114" y="551"/>
                  <a:pt x="112" y="556"/>
                  <a:pt x="71" y="541"/>
                </a:cubicBezTo>
                <a:cubicBezTo>
                  <a:pt x="61" y="537"/>
                  <a:pt x="55" y="526"/>
                  <a:pt x="45" y="523"/>
                </a:cubicBezTo>
                <a:cubicBezTo>
                  <a:pt x="30" y="519"/>
                  <a:pt x="15" y="523"/>
                  <a:pt x="0" y="523"/>
                </a:cubicBezTo>
              </a:path>
            </a:pathLst>
          </a:custGeom>
          <a:noFill/>
          <a:ln w="76200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804" name="文本框 76803"/>
          <p:cNvSpPr txBox="1"/>
          <p:nvPr/>
        </p:nvSpPr>
        <p:spPr>
          <a:xfrm>
            <a:off x="3059113" y="260350"/>
            <a:ext cx="3313112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3200">
                <a:solidFill>
                  <a:srgbClr val="6633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Arial" pitchFamily="34" charset="0"/>
                <a:ea typeface="华文中宋" pitchFamily="2" charset="-122"/>
              </a:rPr>
              <a:t>黄河的基本走向</a:t>
            </a:r>
          </a:p>
        </p:txBody>
      </p:sp>
    </p:spTree>
  </p:cSld>
  <p:clrMapOvr>
    <a:masterClrMapping/>
  </p:clrMapOvr>
  <p:transition spd="med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68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768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3000"/>
                                        <p:tgtEl>
                                          <p:spTgt spid="768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826" name="Rectangle 5"/>
          <p:cNvSpPr>
            <a:spLocks noGrp="1"/>
          </p:cNvSpPr>
          <p:nvPr>
            <p:ph type="title" idx="4294967295"/>
          </p:nvPr>
        </p:nvSpPr>
        <p:spPr>
          <a:xfrm>
            <a:off x="685800" y="609600"/>
            <a:ext cx="7772400" cy="1143000"/>
          </a:xfrm>
        </p:spPr>
        <p:txBody>
          <a:bodyPr vert="horz" wrap="square" anchor="ctr"/>
          <a:lstStyle/>
          <a:p>
            <a:endParaRPr/>
          </a:p>
        </p:txBody>
      </p:sp>
      <p:pic>
        <p:nvPicPr>
          <p:cNvPr id="77827" name="Picture 4" descr="047_hshtqg"/>
          <p:cNvPicPr>
            <a:picLocks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-455612"/>
            <a:ext cx="9144000" cy="6854825"/>
          </a:xfrm>
        </p:spPr>
      </p:pic>
      <p:sp>
        <p:nvSpPr>
          <p:cNvPr id="77828" name="WordArt 10"/>
          <p:cNvSpPr/>
          <p:nvPr/>
        </p:nvSpPr>
        <p:spPr>
          <a:xfrm>
            <a:off x="6084888" y="5661025"/>
            <a:ext cx="2743200" cy="4572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>
                <a:ln w="19050" cap="flat" cmpd="sng">
                  <a:solidFill>
                    <a:srgbClr val="99CCFF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66CC"/>
                </a:solidFill>
                <a:effectLst>
                  <a:outerShdw dist="35921" dir="2699999" algn="ctr" rotWithShape="0">
                    <a:srgbClr val="990000"/>
                  </a:outerShdw>
                </a:effectLst>
                <a:latin typeface="宋体" pitchFamily="2" charset="-122"/>
                <a:ea typeface="宋体" pitchFamily="2" charset="-122"/>
              </a:rPr>
              <a:t>黄水黄土奇观</a:t>
            </a:r>
            <a:endParaRPr lang="zh-CN" altLang="en-US" sz="3600" b="1">
              <a:ln w="19050" cap="flat" cmpd="sng">
                <a:solidFill>
                  <a:srgbClr val="99CCFF"/>
                </a:solidFill>
                <a:prstDash val="solid"/>
                <a:headEnd type="none" w="med" len="med"/>
                <a:tailEnd type="none" w="med" len="med"/>
              </a:ln>
              <a:solidFill>
                <a:srgbClr val="0066CC"/>
              </a:solidFill>
              <a:effectLst>
                <a:outerShdw dist="35921" dir="2699999" algn="ctr" rotWithShape="0">
                  <a:srgbClr val="990000"/>
                </a:outerShdw>
              </a:effectLst>
              <a:latin typeface="宋体" pitchFamily="2" charset="-122"/>
              <a:ea typeface="宋体" pitchFamily="2" charset="-122"/>
            </a:endParaRPr>
          </a:p>
        </p:txBody>
      </p:sp>
    </p:spTree>
  </p:cSld>
  <p:clrMapOvr>
    <a:masterClrMapping/>
  </p:clrMapOvr>
  <p:transition spd="slow">
    <p:blinds/>
    <p:sndAc>
      <p:stSnd>
        <p:snd r:embed="rId4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ur="100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78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78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78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8850" name="内容占位符 78849" descr="060_jqhh"/>
          <p:cNvPicPr>
            <a:picLocks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78851" name="矩形 78850"/>
          <p:cNvSpPr/>
          <p:nvPr/>
        </p:nvSpPr>
        <p:spPr>
          <a:xfrm>
            <a:off x="1524000" y="685800"/>
            <a:ext cx="5213350" cy="64135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 sz="3600">
                <a:solidFill>
                  <a:srgbClr val="3333CC"/>
                </a:solidFill>
                <a:latin typeface="Times New Roman" pitchFamily="18" charset="0"/>
              </a:rPr>
              <a:t>浊流宛转，结成九曲连环</a:t>
            </a:r>
          </a:p>
        </p:txBody>
      </p:sp>
      <p:sp>
        <p:nvSpPr>
          <p:cNvPr id="78852" name="矩形 78851"/>
          <p:cNvSpPr/>
          <p:nvPr/>
        </p:nvSpPr>
        <p:spPr>
          <a:xfrm>
            <a:off x="6858000" y="5562600"/>
            <a:ext cx="1657350" cy="647700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32056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2000">
                <a:ln w="9525" cap="flat" cmpd="sng">
                  <a:solidFill>
                    <a:srgbClr val="CC99FF"/>
                  </a:solidFill>
                  <a:prstDash val="solid"/>
                  <a:headEnd type="none" w="med" len="med"/>
                  <a:tailEnd type="none" w="med" len="med"/>
                </a:ln>
                <a:gradFill rotWithShape="0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699999" algn="ctr" rotWithShape="0">
                    <a:srgbClr val="9999FF">
                      <a:alpha val="78999"/>
                    </a:srgbClr>
                  </a:outerShdw>
                </a:effectLst>
                <a:latin typeface="宋体" pitchFamily="2" charset="-122"/>
                <a:ea typeface="宋体" pitchFamily="2" charset="-122"/>
              </a:rPr>
              <a:t>九曲黄河</a:t>
            </a:r>
            <a:endParaRPr lang="zh-CN" altLang="en-US" sz="2000">
              <a:ln w="9525" cap="flat" cmpd="sng">
                <a:solidFill>
                  <a:srgbClr val="CC99FF"/>
                </a:solidFill>
                <a:prstDash val="solid"/>
                <a:headEnd type="none" w="med" len="med"/>
                <a:tailEnd type="none" w="med" len="med"/>
              </a:ln>
              <a:gradFill rotWithShape="0">
                <a:gsLst>
                  <a:gs pos="0">
                    <a:srgbClr val="6600CC"/>
                  </a:gs>
                  <a:gs pos="100000">
                    <a:srgbClr val="CC00CC"/>
                  </a:gs>
                </a:gsLst>
                <a:lin ang="5400000" scaled="1"/>
              </a:gradFill>
              <a:effectLst>
                <a:outerShdw dist="53882" dir="2699999" algn="ctr" rotWithShape="0">
                  <a:srgbClr val="9999FF">
                    <a:alpha val="78999"/>
                  </a:srgbClr>
                </a:outerShdw>
              </a:effectLst>
              <a:latin typeface="宋体" pitchFamily="2" charset="-122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9874" name="内容占位符 79873" descr="039_hhlk"/>
          <p:cNvPicPr>
            <a:picLocks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44450"/>
            <a:ext cx="9144000" cy="6827838"/>
          </a:xfrm>
        </p:spPr>
      </p:pic>
      <p:sp>
        <p:nvSpPr>
          <p:cNvPr id="79875" name="AutoShape 3"/>
          <p:cNvSpPr/>
          <p:nvPr/>
        </p:nvSpPr>
        <p:spPr>
          <a:xfrm>
            <a:off x="539750" y="260350"/>
            <a:ext cx="2881313" cy="1296988"/>
          </a:xfrm>
          <a:prstGeom prst="wave">
            <a:avLst>
              <a:gd name="adj1" fmla="val 13005"/>
              <a:gd name="adj2" fmla="val 28"/>
            </a:avLst>
          </a:prstGeom>
          <a:solidFill>
            <a:srgbClr val="00CC99"/>
          </a:solidFill>
          <a:ln w="9525"/>
          <a:scene3d>
            <a:camera prst="legacyObliqueTopRight">
              <a:rot lat="0" lon="0" rev="0"/>
            </a:camera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00CC99"/>
            </a:extrusionClr>
          </a:sp3d>
        </p:spPr>
        <p:txBody>
          <a:bodyPr wrap="none" anchor="ctr">
            <a:flatTx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r>
              <a:rPr lang="zh-CN" altLang="en-US" sz="4000">
                <a:solidFill>
                  <a:srgbClr val="FF0000"/>
                </a:solidFill>
                <a:latin typeface="Arial" pitchFamily="34" charset="0"/>
              </a:rPr>
              <a:t>考考你</a:t>
            </a:r>
          </a:p>
        </p:txBody>
      </p:sp>
      <p:sp>
        <p:nvSpPr>
          <p:cNvPr id="79876" name="文本框 79875"/>
          <p:cNvSpPr txBox="1"/>
          <p:nvPr/>
        </p:nvSpPr>
        <p:spPr>
          <a:xfrm>
            <a:off x="1258888" y="2492375"/>
            <a:ext cx="7561262" cy="14319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4400" b="1">
                <a:solidFill>
                  <a:srgbClr val="FF0066"/>
                </a:solidFill>
                <a:latin typeface="Arial" pitchFamily="34" charset="0"/>
              </a:rPr>
              <a:t>有关作品及作者的知识你知道多少？</a:t>
            </a:r>
          </a:p>
        </p:txBody>
      </p:sp>
    </p:spTree>
  </p:cSld>
  <p:clrMapOvr>
    <a:masterClrMapping/>
  </p:clrMapOvr>
  <p:transition spd="med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98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898" name="文本框 80897"/>
          <p:cNvSpPr txBox="1"/>
          <p:nvPr/>
        </p:nvSpPr>
        <p:spPr>
          <a:xfrm>
            <a:off x="457200" y="304800"/>
            <a:ext cx="8135938" cy="52419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4400">
                <a:solidFill>
                  <a:schemeClr val="hlink"/>
                </a:solidFill>
                <a:latin typeface="楷体_GB2312" pitchFamily="49" charset="-122"/>
                <a:ea typeface="楷体_GB2312" pitchFamily="49" charset="-122"/>
              </a:rPr>
              <a:t>光未然</a:t>
            </a:r>
            <a:r>
              <a:rPr lang="zh-CN" altLang="en-US" sz="4400">
                <a:solidFill>
                  <a:srgbClr val="3333FF"/>
                </a:solidFill>
                <a:latin typeface="楷体_GB2312" pitchFamily="49" charset="-122"/>
                <a:ea typeface="楷体_GB2312" pitchFamily="49" charset="-122"/>
              </a:rPr>
              <a:t>  </a:t>
            </a:r>
            <a:r>
              <a:rPr lang="zh-CN" altLang="en-US" sz="2800" b="1">
                <a:solidFill>
                  <a:schemeClr val="tx2"/>
                </a:solidFill>
                <a:latin typeface="楷体_GB2312" pitchFamily="49" charset="-122"/>
                <a:ea typeface="楷体_GB2312" pitchFamily="49" charset="-122"/>
                <a:sym typeface="Arial" pitchFamily="34" charset="0"/>
              </a:rPr>
              <a:t>原名张光年，</a:t>
            </a:r>
            <a:r>
              <a:rPr lang="en-US" altLang="x-none" sz="2800" b="1">
                <a:solidFill>
                  <a:schemeClr val="tx2"/>
                </a:solidFill>
                <a:latin typeface="楷体_GB2312" pitchFamily="49" charset="-122"/>
                <a:ea typeface="楷体_GB2312" pitchFamily="49" charset="-122"/>
                <a:sym typeface="Arial" pitchFamily="34" charset="0"/>
              </a:rPr>
              <a:t>1913</a:t>
            </a:r>
            <a:r>
              <a:rPr lang="zh-CN" altLang="en-US" sz="2800" b="1">
                <a:solidFill>
                  <a:schemeClr val="tx2"/>
                </a:solidFill>
                <a:latin typeface="楷体_GB2312" pitchFamily="49" charset="-122"/>
                <a:ea typeface="楷体_GB2312" pitchFamily="49" charset="-122"/>
                <a:sym typeface="Arial" pitchFamily="34" charset="0"/>
              </a:rPr>
              <a:t>年出生，湖北光化县人。</a:t>
            </a:r>
            <a:r>
              <a:rPr lang="en-US" altLang="x-none" sz="2800" b="1">
                <a:solidFill>
                  <a:schemeClr val="tx2"/>
                </a:solidFill>
                <a:latin typeface="楷体_GB2312" pitchFamily="49" charset="-122"/>
                <a:ea typeface="楷体_GB2312" pitchFamily="49" charset="-122"/>
                <a:sym typeface="Arial" pitchFamily="34" charset="0"/>
              </a:rPr>
              <a:t>1935</a:t>
            </a:r>
            <a:r>
              <a:rPr lang="zh-CN" altLang="en-US" sz="2800" b="1">
                <a:solidFill>
                  <a:schemeClr val="tx2"/>
                </a:solidFill>
                <a:latin typeface="楷体_GB2312" pitchFamily="49" charset="-122"/>
                <a:ea typeface="楷体_GB2312" pitchFamily="49" charset="-122"/>
                <a:sym typeface="Arial" pitchFamily="34" charset="0"/>
              </a:rPr>
              <a:t>年创作</a:t>
            </a:r>
            <a:r>
              <a:rPr lang="en-US" altLang="x-none" sz="2800" b="1">
                <a:solidFill>
                  <a:schemeClr val="tx2"/>
                </a:solidFill>
                <a:latin typeface="楷体_GB2312" pitchFamily="49" charset="-122"/>
                <a:ea typeface="楷体_GB2312" pitchFamily="49" charset="-122"/>
              </a:rPr>
              <a:t>《</a:t>
            </a:r>
            <a:r>
              <a:rPr lang="zh-CN" altLang="en-US" sz="2800" b="1">
                <a:solidFill>
                  <a:schemeClr val="tx2"/>
                </a:solidFill>
                <a:latin typeface="楷体_GB2312" pitchFamily="49" charset="-122"/>
                <a:ea typeface="楷体_GB2312" pitchFamily="49" charset="-122"/>
              </a:rPr>
              <a:t>五月的鲜花</a:t>
            </a:r>
            <a:r>
              <a:rPr lang="en-US" altLang="x-none" sz="2800" b="1">
                <a:solidFill>
                  <a:schemeClr val="tx2"/>
                </a:solidFill>
                <a:latin typeface="楷体_GB2312" pitchFamily="49" charset="-122"/>
                <a:ea typeface="楷体_GB2312" pitchFamily="49" charset="-122"/>
              </a:rPr>
              <a:t>》</a:t>
            </a:r>
            <a:r>
              <a:rPr lang="zh-CN" altLang="en-US" sz="2800" b="1">
                <a:solidFill>
                  <a:schemeClr val="tx2"/>
                </a:solidFill>
                <a:latin typeface="楷体_GB2312" pitchFamily="49" charset="-122"/>
                <a:ea typeface="楷体_GB2312" pitchFamily="49" charset="-122"/>
              </a:rPr>
              <a:t>歌词，</a:t>
            </a:r>
            <a:r>
              <a:rPr lang="en-US" altLang="x-none" sz="2800" b="1">
                <a:solidFill>
                  <a:schemeClr val="tx2"/>
                </a:solidFill>
                <a:latin typeface="楷体_GB2312" pitchFamily="49" charset="-122"/>
                <a:ea typeface="楷体_GB2312" pitchFamily="49" charset="-122"/>
              </a:rPr>
              <a:t>1939</a:t>
            </a:r>
            <a:r>
              <a:rPr lang="zh-CN" altLang="en-US" sz="2800" b="1">
                <a:solidFill>
                  <a:schemeClr val="tx2"/>
                </a:solidFill>
                <a:latin typeface="楷体_GB2312" pitchFamily="49" charset="-122"/>
                <a:ea typeface="楷体_GB2312" pitchFamily="49" charset="-122"/>
              </a:rPr>
              <a:t>年到延安后创作了歌颂中华民族精神的组诗</a:t>
            </a:r>
            <a:r>
              <a:rPr lang="en-US" altLang="x-none" sz="2800" b="1">
                <a:solidFill>
                  <a:schemeClr val="tx2"/>
                </a:solidFill>
                <a:latin typeface="楷体_GB2312" pitchFamily="49" charset="-122"/>
                <a:ea typeface="楷体_GB2312" pitchFamily="49" charset="-122"/>
              </a:rPr>
              <a:t>《</a:t>
            </a:r>
            <a:r>
              <a:rPr lang="zh-CN" altLang="en-US" sz="2800" b="1">
                <a:solidFill>
                  <a:schemeClr val="tx2"/>
                </a:solidFill>
                <a:latin typeface="楷体_GB2312" pitchFamily="49" charset="-122"/>
                <a:ea typeface="楷体_GB2312" pitchFamily="49" charset="-122"/>
              </a:rPr>
              <a:t>黄河大合唱</a:t>
            </a:r>
            <a:r>
              <a:rPr lang="en-US" altLang="x-none" sz="2800" b="1">
                <a:solidFill>
                  <a:schemeClr val="tx2"/>
                </a:solidFill>
                <a:latin typeface="楷体_GB2312" pitchFamily="49" charset="-122"/>
                <a:ea typeface="楷体_GB2312" pitchFamily="49" charset="-122"/>
              </a:rPr>
              <a:t>》</a:t>
            </a:r>
          </a:p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en-US" altLang="x-none" sz="2800" b="1">
                <a:solidFill>
                  <a:schemeClr val="tx2"/>
                </a:solidFill>
                <a:latin typeface="楷体_GB2312" pitchFamily="49" charset="-122"/>
                <a:ea typeface="楷体_GB2312" pitchFamily="49" charset="-122"/>
              </a:rPr>
              <a:t>诗中雄奇的想像与现实图景交织在一起，组成一幅壮阔的历史画卷，歌唱苦难与抗争，刻画黄河的形象，反映中华民族英雄儿女抗战的真实场面。冼星海称赞它“充满美，充满写实、愤恨、悲壮的情绪，使一般没有渡过黄河的人和到过黄河的人都有一种同感。在歌词本身已尽量描写出数千年来的伟大黄河的历史了”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08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08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89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22" name="文本框 81921"/>
          <p:cNvSpPr txBox="1"/>
          <p:nvPr/>
        </p:nvSpPr>
        <p:spPr>
          <a:xfrm>
            <a:off x="2209800" y="533400"/>
            <a:ext cx="4648200" cy="823913"/>
          </a:xfrm>
          <a:prstGeom prst="rect">
            <a:avLst/>
          </a:prstGeom>
          <a:noFill/>
          <a:ln w="9525">
            <a:noFill/>
          </a:ln>
          <a:effectLst>
            <a:outerShdw dist="107763" dir="18900000" algn="ctr" rotWithShape="0">
              <a:schemeClr val="bg2"/>
            </a:outerShdw>
          </a:effec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 sz="4800" b="1">
                <a:solidFill>
                  <a:srgbClr val="99FF33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itchFamily="18" charset="0"/>
                <a:ea typeface="方正姚体" pitchFamily="2" charset="-122"/>
              </a:rPr>
              <a:t>作品的时代背景</a:t>
            </a:r>
          </a:p>
        </p:txBody>
      </p:sp>
      <p:sp>
        <p:nvSpPr>
          <p:cNvPr id="81923" name="文本框 81922"/>
          <p:cNvSpPr txBox="1"/>
          <p:nvPr/>
        </p:nvSpPr>
        <p:spPr>
          <a:xfrm>
            <a:off x="609600" y="1524000"/>
            <a:ext cx="8001000" cy="50276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en-US" altLang="zh-CN" sz="2800">
                <a:latin typeface="Times New Roman" pitchFamily="18" charset="0"/>
              </a:rPr>
              <a:t>       </a:t>
            </a:r>
            <a:r>
              <a:rPr lang="en-US" altLang="x-none" sz="3200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《</a:t>
            </a:r>
            <a:r>
              <a:rPr lang="zh-CN" altLang="en-US" sz="3200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黄河大合唱</a:t>
            </a:r>
            <a:r>
              <a:rPr lang="en-US" altLang="x-none" sz="3200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》</a:t>
            </a:r>
            <a:r>
              <a:rPr lang="zh-CN" altLang="en-US" sz="3200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写成于抗日战争时期，</a:t>
            </a:r>
            <a:r>
              <a:rPr lang="en-US" altLang="x-none" sz="3200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1938</a:t>
            </a:r>
            <a:r>
              <a:rPr lang="zh-CN" altLang="en-US" sz="3200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年秋冬，作者随抗日部队行军至大西北的黄河岸边。中国雄奇的山川，战士们英勇的身姿激发了作者的创作灵感，时代的呼唤促使他怀着高涨的爱国热情谱写了一篇大型朗诵诗</a:t>
            </a:r>
            <a:r>
              <a:rPr lang="en-US" altLang="x-none" sz="3200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《</a:t>
            </a:r>
            <a:r>
              <a:rPr lang="zh-CN" altLang="en-US" sz="3200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黄河吟</a:t>
            </a:r>
            <a:r>
              <a:rPr lang="en-US" altLang="x-none" sz="3200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》</a:t>
            </a:r>
            <a:r>
              <a:rPr lang="zh-CN" altLang="en-US" sz="3200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，后来被改写成</a:t>
            </a:r>
            <a:r>
              <a:rPr lang="en-US" altLang="x-none" sz="3200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《</a:t>
            </a:r>
            <a:r>
              <a:rPr lang="zh-CN" altLang="en-US" sz="3200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黄河大合唱</a:t>
            </a:r>
            <a:r>
              <a:rPr lang="en-US" altLang="x-none" sz="3200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》</a:t>
            </a:r>
            <a:r>
              <a:rPr lang="zh-CN" altLang="en-US" sz="3200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的歌词。作品由八个乐章组成，它以丰富的艺术形象，壮阔的历史场景和磅礴的气势，表现出黄河儿女的英雄气概。</a:t>
            </a:r>
            <a:r>
              <a:rPr lang="en-US" altLang="x-none" sz="3200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《</a:t>
            </a:r>
            <a:r>
              <a:rPr lang="zh-CN" altLang="en-US" sz="3200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黄河颂</a:t>
            </a:r>
            <a:r>
              <a:rPr lang="en-US" altLang="x-none" sz="3200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》</a:t>
            </a:r>
            <a:r>
              <a:rPr lang="zh-CN" altLang="en-US" sz="3200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便是其中的一个乐章。</a:t>
            </a:r>
            <a:r>
              <a:rPr lang="zh-CN" altLang="en-US" sz="3600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946" name="Rectangle 2"/>
          <p:cNvSpPr/>
          <p:nvPr/>
        </p:nvSpPr>
        <p:spPr>
          <a:xfrm>
            <a:off x="1403350" y="2276475"/>
            <a:ext cx="3028950" cy="57943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en-US" altLang="x-none" sz="3200">
                <a:latin typeface="Times New Roman" pitchFamily="18" charset="0"/>
              </a:rPr>
              <a:t>《</a:t>
            </a:r>
            <a:r>
              <a:rPr lang="zh-CN" altLang="en-US" sz="3200">
                <a:latin typeface="Times New Roman" pitchFamily="18" charset="0"/>
              </a:rPr>
              <a:t>黄河船夫曲</a:t>
            </a:r>
            <a:r>
              <a:rPr lang="en-US" altLang="x-none" sz="3200">
                <a:latin typeface="Times New Roman" pitchFamily="18" charset="0"/>
              </a:rPr>
              <a:t>》</a:t>
            </a:r>
          </a:p>
        </p:txBody>
      </p:sp>
      <p:sp>
        <p:nvSpPr>
          <p:cNvPr id="82947" name="Rectangle 3"/>
          <p:cNvSpPr/>
          <p:nvPr/>
        </p:nvSpPr>
        <p:spPr>
          <a:xfrm>
            <a:off x="5003800" y="2276475"/>
            <a:ext cx="2216150" cy="57943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en-US" altLang="x-none" sz="3200">
                <a:latin typeface="Times New Roman" pitchFamily="18" charset="0"/>
              </a:rPr>
              <a:t>《</a:t>
            </a:r>
            <a:r>
              <a:rPr lang="zh-CN" altLang="en-US" sz="3200">
                <a:latin typeface="Times New Roman" pitchFamily="18" charset="0"/>
              </a:rPr>
              <a:t>黄河颂</a:t>
            </a:r>
            <a:r>
              <a:rPr lang="en-US" altLang="x-none" sz="3200">
                <a:latin typeface="Times New Roman" pitchFamily="18" charset="0"/>
              </a:rPr>
              <a:t>》</a:t>
            </a:r>
          </a:p>
        </p:txBody>
      </p:sp>
      <p:sp>
        <p:nvSpPr>
          <p:cNvPr id="82948" name="Rectangle 4"/>
          <p:cNvSpPr/>
          <p:nvPr/>
        </p:nvSpPr>
        <p:spPr>
          <a:xfrm>
            <a:off x="1331913" y="3213100"/>
            <a:ext cx="3740150" cy="57943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en-US" altLang="x-none" sz="3200">
                <a:latin typeface="Times New Roman" pitchFamily="18" charset="0"/>
              </a:rPr>
              <a:t>《</a:t>
            </a:r>
            <a:r>
              <a:rPr lang="zh-CN" altLang="en-US" sz="3200">
                <a:latin typeface="Times New Roman" pitchFamily="18" charset="0"/>
              </a:rPr>
              <a:t>黄河之水天上来</a:t>
            </a:r>
            <a:r>
              <a:rPr lang="en-US" altLang="x-none" sz="2400">
                <a:latin typeface="Times New Roman" pitchFamily="18" charset="0"/>
              </a:rPr>
              <a:t>》</a:t>
            </a:r>
          </a:p>
        </p:txBody>
      </p:sp>
      <p:sp>
        <p:nvSpPr>
          <p:cNvPr id="82949" name="Rectangle 5"/>
          <p:cNvSpPr/>
          <p:nvPr/>
        </p:nvSpPr>
        <p:spPr>
          <a:xfrm>
            <a:off x="5003800" y="3213100"/>
            <a:ext cx="3028950" cy="57943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en-US" altLang="x-none" sz="3200">
                <a:latin typeface="Times New Roman" pitchFamily="18" charset="0"/>
              </a:rPr>
              <a:t>《</a:t>
            </a:r>
            <a:r>
              <a:rPr lang="zh-CN" altLang="en-US" sz="3200">
                <a:latin typeface="Times New Roman" pitchFamily="18" charset="0"/>
              </a:rPr>
              <a:t>黄河对口曲</a:t>
            </a:r>
            <a:r>
              <a:rPr lang="en-US" altLang="x-none" sz="3200">
                <a:latin typeface="Times New Roman" pitchFamily="18" charset="0"/>
              </a:rPr>
              <a:t>》</a:t>
            </a:r>
          </a:p>
        </p:txBody>
      </p:sp>
      <p:sp>
        <p:nvSpPr>
          <p:cNvPr id="82950" name="Rectangle 6"/>
          <p:cNvSpPr/>
          <p:nvPr/>
        </p:nvSpPr>
        <p:spPr>
          <a:xfrm>
            <a:off x="1331913" y="4076700"/>
            <a:ext cx="2216150" cy="57943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en-US" altLang="x-none" sz="3200">
                <a:latin typeface="Times New Roman" pitchFamily="18" charset="0"/>
              </a:rPr>
              <a:t>《</a:t>
            </a:r>
            <a:r>
              <a:rPr lang="zh-CN" altLang="en-US" sz="3200">
                <a:latin typeface="Times New Roman" pitchFamily="18" charset="0"/>
              </a:rPr>
              <a:t>黄水谣</a:t>
            </a:r>
            <a:r>
              <a:rPr lang="en-US" altLang="x-none" sz="3200">
                <a:latin typeface="Times New Roman" pitchFamily="18" charset="0"/>
              </a:rPr>
              <a:t>》</a:t>
            </a:r>
          </a:p>
        </p:txBody>
      </p:sp>
      <p:sp>
        <p:nvSpPr>
          <p:cNvPr id="82951" name="Rectangle 7"/>
          <p:cNvSpPr/>
          <p:nvPr/>
        </p:nvSpPr>
        <p:spPr>
          <a:xfrm>
            <a:off x="5003800" y="4076700"/>
            <a:ext cx="2114550" cy="57943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en-US" altLang="x-none" sz="3200">
                <a:latin typeface="Times New Roman" pitchFamily="18" charset="0"/>
              </a:rPr>
              <a:t>《</a:t>
            </a:r>
            <a:r>
              <a:rPr lang="zh-CN" altLang="en-US" sz="3200">
                <a:latin typeface="Times New Roman" pitchFamily="18" charset="0"/>
              </a:rPr>
              <a:t>黄河怨</a:t>
            </a:r>
            <a:r>
              <a:rPr lang="en-US" altLang="x-none" sz="2400">
                <a:solidFill>
                  <a:srgbClr val="FF3300"/>
                </a:solidFill>
                <a:latin typeface="Times New Roman" pitchFamily="18" charset="0"/>
              </a:rPr>
              <a:t>》</a:t>
            </a:r>
          </a:p>
        </p:txBody>
      </p:sp>
      <p:sp>
        <p:nvSpPr>
          <p:cNvPr id="82952" name="Rectangle 8"/>
          <p:cNvSpPr/>
          <p:nvPr/>
        </p:nvSpPr>
        <p:spPr>
          <a:xfrm>
            <a:off x="1331913" y="5013325"/>
            <a:ext cx="2622550" cy="57943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en-US" altLang="x-none" sz="3200">
                <a:latin typeface="Times New Roman" pitchFamily="18" charset="0"/>
              </a:rPr>
              <a:t>《</a:t>
            </a:r>
            <a:r>
              <a:rPr lang="zh-CN" altLang="en-US" sz="3200">
                <a:latin typeface="Times New Roman" pitchFamily="18" charset="0"/>
              </a:rPr>
              <a:t>保卫黄河</a:t>
            </a:r>
            <a:r>
              <a:rPr lang="en-US" altLang="x-none" sz="3200">
                <a:latin typeface="Times New Roman" pitchFamily="18" charset="0"/>
              </a:rPr>
              <a:t>》</a:t>
            </a:r>
          </a:p>
        </p:txBody>
      </p:sp>
      <p:sp>
        <p:nvSpPr>
          <p:cNvPr id="82953" name="Rectangle 9"/>
          <p:cNvSpPr/>
          <p:nvPr/>
        </p:nvSpPr>
        <p:spPr>
          <a:xfrm>
            <a:off x="5003800" y="5013325"/>
            <a:ext cx="3435350" cy="57943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en-US" altLang="x-none" sz="3200">
                <a:latin typeface="Times New Roman" pitchFamily="18" charset="0"/>
              </a:rPr>
              <a:t>《</a:t>
            </a:r>
            <a:r>
              <a:rPr lang="zh-CN" altLang="en-US" sz="3200">
                <a:latin typeface="Times New Roman" pitchFamily="18" charset="0"/>
              </a:rPr>
              <a:t>怒吼吧！黄河</a:t>
            </a:r>
            <a:r>
              <a:rPr lang="en-US" altLang="x-none" sz="3200">
                <a:latin typeface="Times New Roman" pitchFamily="18" charset="0"/>
              </a:rPr>
              <a:t>》</a:t>
            </a:r>
          </a:p>
        </p:txBody>
      </p:sp>
      <p:sp>
        <p:nvSpPr>
          <p:cNvPr id="82954" name="WordArt 10"/>
          <p:cNvSpPr/>
          <p:nvPr/>
        </p:nvSpPr>
        <p:spPr>
          <a:xfrm>
            <a:off x="1476375" y="981075"/>
            <a:ext cx="2879725" cy="935038"/>
          </a:xfrm>
          <a:prstGeom prst="rect">
            <a:avLst/>
          </a:prstGeom>
        </p:spPr>
        <p:txBody>
          <a:bodyPr wrap="none" fromWordArt="1">
            <a:prstTxWarp prst="textWave1">
              <a:avLst>
                <a:gd name="adj1" fmla="val 13005"/>
                <a:gd name="adj2" fmla="val 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rgbClr val="3333CC"/>
                </a:solidFill>
                <a:effectLst>
                  <a:outerShdw dist="53882" dir="2699999" algn="ctr" rotWithShape="0">
                    <a:srgbClr val="C0C0C0">
                      <a:alpha val="78000"/>
                    </a:srgbClr>
                  </a:outerShdw>
                </a:effectLst>
                <a:latin typeface="宋体" pitchFamily="2" charset="-122"/>
                <a:ea typeface="宋体" pitchFamily="2" charset="-122"/>
              </a:rPr>
              <a:t>黄河大合唱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29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29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8" presetClass="emph" presetSubtype="0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829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2" presetID="53" presetClass="entr" presetSubtype="0" dur="5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29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8" presetID="53" presetClass="entr" presetSubtype="0" dur="50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29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24" presetID="53" presetClass="entr" presetSubtype="0" dur="500" fill="hold" grpId="2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29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29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29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30" presetID="53" presetClass="entr" presetSubtype="0" dur="500" fill="hold" grpId="3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29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29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29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36" presetID="53" presetClass="entr" presetSubtype="0" dur="500" fill="hold" grpId="4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29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829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829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42" presetID="53" presetClass="entr" presetSubtype="0" dur="500" fill="hold" grpId="5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29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829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829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15500"/>
                            </p:stCondLst>
                            <p:childTnLst>
                              <p:par>
                                <p:cTn id="48" presetID="53" presetClass="entr" presetSubtype="0" dur="500" fill="hold" grpId="6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29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829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29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19500"/>
                            </p:stCondLst>
                            <p:childTnLst>
                              <p:par>
                                <p:cTn id="54" presetID="53" presetClass="entr" presetSubtype="0" dur="500" fill="hold" grpId="7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829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829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829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/>
      <p:bldP spid="82947" grpId="1"/>
      <p:bldP spid="82948" grpId="2"/>
      <p:bldP spid="82949" grpId="3"/>
      <p:bldP spid="82950" grpId="4"/>
      <p:bldP spid="82951" grpId="5"/>
      <p:bldP spid="82952" grpId="6"/>
      <p:bldP spid="82953" grpId="7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970" name="图片 83969" descr="112_tnhhh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3971" name="矩形 83970"/>
          <p:cNvSpPr/>
          <p:nvPr/>
        </p:nvSpPr>
        <p:spPr>
          <a:xfrm>
            <a:off x="323850" y="908050"/>
            <a:ext cx="7924800" cy="47291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4000" b="1">
                <a:latin typeface="Times New Roman" pitchFamily="18" charset="0"/>
              </a:rPr>
              <a:t>读准下面加横线的字音：</a:t>
            </a:r>
          </a:p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3200" b="1">
                <a:latin typeface="Times New Roman" pitchFamily="18" charset="0"/>
              </a:rPr>
              <a:t>    </a:t>
            </a:r>
          </a:p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3600" b="1" u="sng">
                <a:latin typeface="Times New Roman" pitchFamily="18" charset="0"/>
              </a:rPr>
              <a:t>澎湃</a:t>
            </a:r>
            <a:r>
              <a:rPr lang="zh-CN" altLang="en-US" sz="3600" b="1">
                <a:latin typeface="Times New Roman" pitchFamily="18" charset="0"/>
              </a:rPr>
              <a:t>（             ）（           ）</a:t>
            </a:r>
          </a:p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3600" b="1">
                <a:latin typeface="Times New Roman" pitchFamily="18" charset="0"/>
              </a:rPr>
              <a:t>气</a:t>
            </a:r>
            <a:r>
              <a:rPr lang="zh-CN" altLang="en-US" sz="3600" b="1" u="sng">
                <a:latin typeface="Times New Roman" pitchFamily="18" charset="0"/>
              </a:rPr>
              <a:t>魄</a:t>
            </a:r>
            <a:r>
              <a:rPr lang="zh-CN" altLang="en-US" sz="3600" b="1">
                <a:latin typeface="Times New Roman" pitchFamily="18" charset="0"/>
              </a:rPr>
              <a:t>（            ）  高山之</a:t>
            </a:r>
            <a:r>
              <a:rPr lang="zh-CN" altLang="en-US" sz="3600" b="1" u="sng">
                <a:latin typeface="Times New Roman" pitchFamily="18" charset="0"/>
              </a:rPr>
              <a:t>巅</a:t>
            </a:r>
            <a:r>
              <a:rPr lang="zh-CN" altLang="en-US" sz="3600" b="1">
                <a:latin typeface="Times New Roman" pitchFamily="18" charset="0"/>
              </a:rPr>
              <a:t>（           ）</a:t>
            </a:r>
          </a:p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3600" b="1">
                <a:latin typeface="Times New Roman" pitchFamily="18" charset="0"/>
              </a:rPr>
              <a:t>狂</a:t>
            </a:r>
            <a:r>
              <a:rPr lang="zh-CN" altLang="en-US" sz="3600" b="1" u="sng">
                <a:latin typeface="Times New Roman" pitchFamily="18" charset="0"/>
              </a:rPr>
              <a:t>澜</a:t>
            </a:r>
            <a:r>
              <a:rPr lang="zh-CN" altLang="en-US" sz="3600" b="1">
                <a:latin typeface="Times New Roman" pitchFamily="18" charset="0"/>
              </a:rPr>
              <a:t>（            ）   </a:t>
            </a:r>
            <a:r>
              <a:rPr lang="zh-CN" altLang="en-US" sz="3600" b="1" u="sng">
                <a:latin typeface="Times New Roman" pitchFamily="18" charset="0"/>
              </a:rPr>
              <a:t>哺</a:t>
            </a:r>
            <a:r>
              <a:rPr lang="zh-CN" altLang="en-US" sz="3600" b="1">
                <a:latin typeface="Times New Roman" pitchFamily="18" charset="0"/>
              </a:rPr>
              <a:t>育（             ）  </a:t>
            </a:r>
          </a:p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3600" b="1" u="sng">
                <a:latin typeface="Times New Roman" pitchFamily="18" charset="0"/>
              </a:rPr>
              <a:t>浊</a:t>
            </a:r>
            <a:r>
              <a:rPr lang="zh-CN" altLang="en-US" sz="3600" b="1">
                <a:latin typeface="Times New Roman" pitchFamily="18" charset="0"/>
              </a:rPr>
              <a:t>流（            ）   屏</a:t>
            </a:r>
            <a:r>
              <a:rPr lang="zh-CN" altLang="en-US" sz="3600" b="1" u="sng">
                <a:latin typeface="Times New Roman" pitchFamily="18" charset="0"/>
              </a:rPr>
              <a:t>障</a:t>
            </a:r>
            <a:r>
              <a:rPr lang="zh-CN" altLang="en-US" sz="3600" b="1">
                <a:latin typeface="Times New Roman" pitchFamily="18" charset="0"/>
              </a:rPr>
              <a:t>（             ）</a:t>
            </a:r>
          </a:p>
        </p:txBody>
      </p:sp>
      <p:sp>
        <p:nvSpPr>
          <p:cNvPr id="83972" name="文本框 83971"/>
          <p:cNvSpPr txBox="1"/>
          <p:nvPr/>
        </p:nvSpPr>
        <p:spPr>
          <a:xfrm>
            <a:off x="2124075" y="4221163"/>
            <a:ext cx="1143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en-US" altLang="x-none" sz="3600" b="1">
                <a:solidFill>
                  <a:srgbClr val="FF00FF"/>
                </a:solidFill>
                <a:latin typeface="Times New Roman" pitchFamily="18" charset="0"/>
              </a:rPr>
              <a:t>lán</a:t>
            </a:r>
          </a:p>
        </p:txBody>
      </p:sp>
      <p:sp>
        <p:nvSpPr>
          <p:cNvPr id="83973" name="文本框 83972"/>
          <p:cNvSpPr txBox="1"/>
          <p:nvPr/>
        </p:nvSpPr>
        <p:spPr>
          <a:xfrm>
            <a:off x="1979613" y="2492375"/>
            <a:ext cx="13716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en-US" altLang="x-none" sz="3600" b="1">
                <a:solidFill>
                  <a:srgbClr val="FF00FF"/>
                </a:solidFill>
                <a:latin typeface="Times New Roman" pitchFamily="18" charset="0"/>
              </a:rPr>
              <a:t>péng</a:t>
            </a:r>
          </a:p>
        </p:txBody>
      </p:sp>
      <p:sp>
        <p:nvSpPr>
          <p:cNvPr id="83974" name="文本框 83973"/>
          <p:cNvSpPr txBox="1"/>
          <p:nvPr/>
        </p:nvSpPr>
        <p:spPr>
          <a:xfrm>
            <a:off x="4356100" y="2492375"/>
            <a:ext cx="12954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en-US" altLang="x-none" sz="3600" b="1">
                <a:solidFill>
                  <a:srgbClr val="FF00FF"/>
                </a:solidFill>
                <a:latin typeface="Times New Roman" pitchFamily="18" charset="0"/>
              </a:rPr>
              <a:t>pài</a:t>
            </a:r>
          </a:p>
        </p:txBody>
      </p:sp>
      <p:sp>
        <p:nvSpPr>
          <p:cNvPr id="83975" name="文本框 83974"/>
          <p:cNvSpPr txBox="1"/>
          <p:nvPr/>
        </p:nvSpPr>
        <p:spPr>
          <a:xfrm>
            <a:off x="2051050" y="3213100"/>
            <a:ext cx="16002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en-US" altLang="x-none" sz="3600" b="1">
                <a:solidFill>
                  <a:srgbClr val="FF00FF"/>
                </a:solidFill>
                <a:latin typeface="Times New Roman" pitchFamily="18" charset="0"/>
              </a:rPr>
              <a:t>pò</a:t>
            </a:r>
          </a:p>
        </p:txBody>
      </p:sp>
      <p:sp>
        <p:nvSpPr>
          <p:cNvPr id="83976" name="文本框 83975"/>
          <p:cNvSpPr txBox="1"/>
          <p:nvPr/>
        </p:nvSpPr>
        <p:spPr>
          <a:xfrm>
            <a:off x="6300788" y="3357563"/>
            <a:ext cx="1143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en-US" altLang="x-none" sz="3600" b="1">
                <a:solidFill>
                  <a:srgbClr val="FF00FF"/>
                </a:solidFill>
                <a:latin typeface="Times New Roman" pitchFamily="18" charset="0"/>
              </a:rPr>
              <a:t>diān</a:t>
            </a:r>
          </a:p>
        </p:txBody>
      </p:sp>
      <p:sp>
        <p:nvSpPr>
          <p:cNvPr id="83977" name="文本框 83976"/>
          <p:cNvSpPr txBox="1"/>
          <p:nvPr/>
        </p:nvSpPr>
        <p:spPr>
          <a:xfrm>
            <a:off x="5580063" y="4149725"/>
            <a:ext cx="16764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en-US" altLang="x-none" sz="3600" b="1">
                <a:solidFill>
                  <a:srgbClr val="FF00FF"/>
                </a:solidFill>
                <a:latin typeface="Times New Roman" pitchFamily="18" charset="0"/>
              </a:rPr>
              <a:t>bǔ</a:t>
            </a:r>
          </a:p>
        </p:txBody>
      </p:sp>
      <p:sp>
        <p:nvSpPr>
          <p:cNvPr id="83978" name="文本框 83977"/>
          <p:cNvSpPr txBox="1"/>
          <p:nvPr/>
        </p:nvSpPr>
        <p:spPr>
          <a:xfrm>
            <a:off x="1979613" y="5084763"/>
            <a:ext cx="13716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en-US" altLang="x-none" sz="3600" b="1">
                <a:solidFill>
                  <a:srgbClr val="FF00FF"/>
                </a:solidFill>
                <a:latin typeface="Times New Roman" pitchFamily="18" charset="0"/>
              </a:rPr>
              <a:t>zhuó</a:t>
            </a:r>
          </a:p>
        </p:txBody>
      </p:sp>
      <p:sp>
        <p:nvSpPr>
          <p:cNvPr id="83979" name="文本框 83978"/>
          <p:cNvSpPr txBox="1"/>
          <p:nvPr/>
        </p:nvSpPr>
        <p:spPr>
          <a:xfrm>
            <a:off x="5364163" y="4868863"/>
            <a:ext cx="19812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en-US" altLang="x-none" sz="3600" b="1">
                <a:solidFill>
                  <a:srgbClr val="FF00FF"/>
                </a:solidFill>
                <a:latin typeface="Times New Roman" pitchFamily="18" charset="0"/>
              </a:rPr>
              <a:t>zhàng</a:t>
            </a:r>
          </a:p>
        </p:txBody>
      </p:sp>
      <p:sp>
        <p:nvSpPr>
          <p:cNvPr id="83980" name="动作按钮: 上一张 83979">
            <a:hlinkClick action="ppaction://hlinkshowjump?jump=firstslide"/>
          </p:cNvPr>
          <p:cNvSpPr/>
          <p:nvPr/>
        </p:nvSpPr>
        <p:spPr>
          <a:xfrm>
            <a:off x="8610600" y="6400800"/>
            <a:ext cx="533400" cy="457200"/>
          </a:xfrm>
          <a:prstGeom prst="actionButtonReturn">
            <a:avLst/>
          </a:prstGeom>
          <a:solidFill>
            <a:srgbClr val="00CC99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39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39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39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39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39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39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39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12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39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39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1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39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39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6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39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39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9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39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39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3" dur="5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39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39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1" grpId="0"/>
      <p:bldP spid="83972" grpId="1"/>
      <p:bldP spid="83973" grpId="2"/>
      <p:bldP spid="83974" grpId="3"/>
      <p:bldP spid="83975" grpId="4"/>
      <p:bldP spid="83976" grpId="5"/>
      <p:bldP spid="83977" grpId="6"/>
      <p:bldP spid="83978" grpId="7"/>
      <p:bldP spid="83979" grpId="8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4994" name="Picture 5" descr="黄河0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4925" y="0"/>
            <a:ext cx="9142413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4995" name="Text Box 6"/>
          <p:cNvSpPr txBox="1"/>
          <p:nvPr/>
        </p:nvSpPr>
        <p:spPr>
          <a:xfrm>
            <a:off x="76200" y="304800"/>
            <a:ext cx="2895600" cy="8223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4800" b="1">
                <a:solidFill>
                  <a:srgbClr val="FF0066"/>
                </a:solidFill>
                <a:latin typeface="Times New Roman" pitchFamily="18" charset="0"/>
              </a:rPr>
              <a:t>自主探究</a:t>
            </a:r>
          </a:p>
        </p:txBody>
      </p:sp>
      <p:sp>
        <p:nvSpPr>
          <p:cNvPr id="84996" name="Text Box 7"/>
          <p:cNvSpPr txBox="1"/>
          <p:nvPr/>
        </p:nvSpPr>
        <p:spPr>
          <a:xfrm>
            <a:off x="0" y="1341438"/>
            <a:ext cx="8686800" cy="15557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Aft>
                <a:spcPct val="50000"/>
              </a:spcAft>
              <a:buFont typeface="Arial" pitchFamily="34" charset="0"/>
              <a:buNone/>
            </a:pPr>
            <a:r>
              <a:rPr lang="en-US" altLang="x-none" sz="4800" b="1">
                <a:solidFill>
                  <a:srgbClr val="CC0000"/>
                </a:solidFill>
                <a:latin typeface="Times New Roman" pitchFamily="18" charset="0"/>
              </a:rPr>
              <a:t>1</a:t>
            </a:r>
            <a:r>
              <a:rPr lang="zh-CN" altLang="en-US" sz="4800" b="1">
                <a:solidFill>
                  <a:srgbClr val="CC0000"/>
                </a:solidFill>
                <a:latin typeface="Times New Roman" pitchFamily="18" charset="0"/>
              </a:rPr>
              <a:t>、</a:t>
            </a:r>
            <a:r>
              <a:rPr lang="zh-CN" altLang="en-US" sz="4800" b="1">
                <a:solidFill>
                  <a:srgbClr val="CC0000"/>
                </a:solidFill>
                <a:latin typeface="Times New Roman" pitchFamily="18" charset="0"/>
                <a:ea typeface="隶书" pitchFamily="49" charset="-122"/>
              </a:rPr>
              <a:t>本课题目是</a:t>
            </a:r>
            <a:r>
              <a:rPr lang="en-US" altLang="x-none" sz="4800" b="1">
                <a:solidFill>
                  <a:srgbClr val="CC0000"/>
                </a:solidFill>
                <a:latin typeface="Times New Roman" pitchFamily="18" charset="0"/>
                <a:ea typeface="隶书" pitchFamily="49" charset="-122"/>
              </a:rPr>
              <a:t>《</a:t>
            </a:r>
            <a:r>
              <a:rPr lang="zh-CN" altLang="en-US" sz="4800" b="1">
                <a:solidFill>
                  <a:srgbClr val="CC0000"/>
                </a:solidFill>
                <a:latin typeface="Times New Roman" pitchFamily="18" charset="0"/>
                <a:ea typeface="隶书" pitchFamily="49" charset="-122"/>
              </a:rPr>
              <a:t>黄河颂</a:t>
            </a:r>
            <a:r>
              <a:rPr lang="en-US" altLang="x-none" sz="4800" b="1">
                <a:solidFill>
                  <a:srgbClr val="CC0000"/>
                </a:solidFill>
                <a:latin typeface="Times New Roman" pitchFamily="18" charset="0"/>
                <a:ea typeface="隶书" pitchFamily="49" charset="-122"/>
              </a:rPr>
              <a:t>》</a:t>
            </a:r>
            <a:r>
              <a:rPr lang="zh-CN" altLang="en-US" sz="4800" b="1">
                <a:solidFill>
                  <a:srgbClr val="CC0000"/>
                </a:solidFill>
                <a:latin typeface="Times New Roman" pitchFamily="18" charset="0"/>
                <a:ea typeface="隶书" pitchFamily="49" charset="-122"/>
              </a:rPr>
              <a:t>，哪个词是关键？</a:t>
            </a:r>
          </a:p>
        </p:txBody>
      </p:sp>
      <p:sp>
        <p:nvSpPr>
          <p:cNvPr id="84997" name="文本框 84996"/>
          <p:cNvSpPr txBox="1"/>
          <p:nvPr/>
        </p:nvSpPr>
        <p:spPr>
          <a:xfrm>
            <a:off x="0" y="3141663"/>
            <a:ext cx="9144000" cy="30194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en-US" altLang="x-none" sz="4800" b="1">
                <a:solidFill>
                  <a:srgbClr val="CC0000"/>
                </a:solidFill>
                <a:latin typeface="Times New Roman" pitchFamily="18" charset="0"/>
                <a:ea typeface="隶书" pitchFamily="49" charset="-122"/>
              </a:rPr>
              <a:t>2</a:t>
            </a:r>
            <a:r>
              <a:rPr lang="zh-CN" altLang="en-US" sz="4800" b="1">
                <a:solidFill>
                  <a:srgbClr val="CC0000"/>
                </a:solidFill>
                <a:latin typeface="Times New Roman" pitchFamily="18" charset="0"/>
                <a:ea typeface="隶书" pitchFamily="49" charset="-122"/>
              </a:rPr>
              <a:t>、全诗分成朗诵词和歌词两大部分，朗诵词可以看作是一个序曲，它的主要内容和作用是什么？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849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https://d.book118.com/347122055131006052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 charset="-122"/>
        <a:cs typeface="Arial"/>
      </a:majorFont>
      <a:minorFont>
        <a:latin typeface="Arial"/>
        <a:ea typeface="宋体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7">
      <vt:lpstr>Arial</vt:lpstr>
      <vt:lpstr>Calibri</vt:lpstr>
      <vt:lpstr>宋体</vt:lpstr>
      <vt:lpstr>楷体_GB2312</vt:lpstr>
      <vt:lpstr>黑体</vt:lpstr>
      <vt:lpstr>华文新魏</vt:lpstr>
      <vt:lpstr>华文隶书</vt:lpstr>
      <vt:lpstr>华文中宋</vt:lpstr>
      <vt:lpstr>Times New Roman</vt:lpstr>
      <vt:lpstr>方正姚体</vt:lpstr>
      <vt:lpstr>隶书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2024-09-26T06:17:30.225</cp:lastPrinted>
  <dcterms:created xsi:type="dcterms:W3CDTF">2024-09-25T22:17:30Z</dcterms:created>
  <dcterms:modified xsi:type="dcterms:W3CDTF">2024-09-25T22:17:32Z</dcterms:modified>
</cp:coreProperties>
</file>