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51435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7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22885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2913063" y="0"/>
            <a:ext cx="222885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CEC565-67C1-413B-94C3-2F4E6F69A5DB}" type="datetimeFigureOut">
              <a:rPr lang="zh-CN" altLang="en-US" smtClean="0"/>
              <a:t>2024/2/24 Saturday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-47625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514350" y="4343400"/>
            <a:ext cx="41148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22885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2913063" y="8685213"/>
            <a:ext cx="222885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B75AD7-26FC-4314-ABF9-7150A4C6875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90862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tags" Target="../tags/tag1.xml" /><Relationship Id="rId4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FAB9F-C22A-4144-9CAB-412C36720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6755B-E1AB-491F-9549-93A60DC26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15AC3-E623-4900-B31B-3F43EA653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27C1DE-B467-4885-8BDE-5D816C43F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52A0AF-5C86-43F2-8093-A4A4BE102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978E75-25DA-44B3-AEBA-F936867C9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846B65-0C4B-41AB-AFC9-E5644B737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A2346-8A8C-49A8-849C-8391CF799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21D612-DB13-4C3A-9D9E-9EE10C52D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9E883-5A62-42AB-BC66-493221DCB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1A276-1417-4E1C-9666-28B21C04D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Cover_slides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Image 0" descr="https://assets.mindshow.fun/file/7263276/20240224101312_fwiu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Catalog_slides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Image 0" descr="https://assets.mindshow.fun/file/7263276/20240224101410_uz4x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Session_slides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Image 0" descr="https://assets.mindshow.fun/file/7263276/20240224101505_su7j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742" y="971515"/>
            <a:ext cx="2499115" cy="290309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Content_slides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Image 0" descr="https://assets.mindshow.fun/file/7263276/20240224101637_8b48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End_slides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Image 0" descr="https://assets.mindshow.fun/file/7263276/20240224104425_wksa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Relationship Id="rId4" Type="http://schemas.openxmlformats.org/officeDocument/2006/relationships/tags" Target="../tags/tag2.xml" /><Relationship Id="rId5" Type="http://schemas.openxmlformats.org/officeDocument/2006/relationships/image" Target="../media/image5.png" /><Relationship Id="rId6" Type="http://schemas.openxmlformats.org/officeDocument/2006/relationships/tags" Target="../tags/tag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25036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0"/>
          <p:cNvSpPr/>
          <p:nvPr/>
        </p:nvSpPr>
        <p:spPr>
          <a:xfrm>
            <a:off x="1190148" y="1821831"/>
            <a:ext cx="6763703" cy="1333500"/>
          </a:xfrm>
          <a:prstGeom prst="rect">
            <a:avLst/>
          </a:prstGeom>
          <a:noFill/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4410" b="1" smtClean="0">
                <a:solidFill>
                  <a:srgbClr val="D81B43"/>
                </a:solidFill>
                <a:latin typeface="微软雅黑" pitchFamily="34" charset="0"/>
                <a:ea typeface="微软雅黑" pitchFamily="34" charset="-122"/>
                <a:cs typeface="微软雅黑" pitchFamily="34" charset="-120"/>
              </a:rPr>
              <a:t>收心迎开学  启航逐梦想</a:t>
            </a:r>
            <a:endParaRPr lang="en-US" sz="4410"/>
          </a:p>
        </p:txBody>
      </p:sp>
      <p:sp>
        <p:nvSpPr>
          <p:cNvPr id="3" name="Text 1"/>
          <p:cNvSpPr/>
          <p:nvPr/>
        </p:nvSpPr>
        <p:spPr>
          <a:xfrm>
            <a:off x="3600450" y="3871913"/>
            <a:ext cx="1943100" cy="276225"/>
          </a:xfrm>
          <a:prstGeom prst="rect">
            <a:avLst/>
          </a:prstGeom>
          <a:noFill/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US" sz="1400"/>
          </a:p>
        </p:txBody>
      </p:sp>
      <p:sp>
        <p:nvSpPr>
          <p:cNvPr id="4" name="Text 2"/>
          <p:cNvSpPr/>
          <p:nvPr/>
        </p:nvSpPr>
        <p:spPr>
          <a:xfrm>
            <a:off x="3600450" y="4186238"/>
            <a:ext cx="1943100" cy="276225"/>
          </a:xfrm>
          <a:prstGeom prst="rect">
            <a:avLst/>
          </a:prstGeom>
          <a:noFill/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US" sz="1400"/>
          </a:p>
        </p:txBody>
      </p:sp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20640000">
            <a:off x="340079" y="172978"/>
            <a:ext cx="2871086" cy="2871086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>
            <a:off x="2839746" y="691731"/>
            <a:ext cx="3464508" cy="866807"/>
            <a:chOff x="4375052" y="1173818"/>
            <a:chExt cx="3464508" cy="866807"/>
          </a:xfrm>
        </p:grpSpPr>
        <p:sp>
          <p:nvSpPr>
            <p:cNvPr id="7" name="椭圆 6"/>
            <p:cNvSpPr/>
            <p:nvPr/>
          </p:nvSpPr>
          <p:spPr>
            <a:xfrm>
              <a:off x="4375052" y="1192019"/>
              <a:ext cx="825400" cy="825400"/>
            </a:xfrm>
            <a:prstGeom prst="ellipse">
              <a:avLst/>
            </a:prstGeom>
            <a:solidFill>
              <a:schemeClr val="accent5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>
              <a:off x="4449514" y="1173818"/>
              <a:ext cx="614149" cy="76944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4400" b="1" i="0" u="none" strike="noStrike" kern="1200" cap="all" spc="0" normalizeH="0" baseline="0" noProof="0" smtClean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汉仪中黑S" panose="00020600040101010101" charset="-122"/>
                  <a:sym typeface="汉仪中黑S" panose="00020600040101010101" charset="-122"/>
                </a:rPr>
                <a:t>主</a:t>
              </a:r>
              <a:endParaRPr kumimoji="0" lang="zh-CN" altLang="en-US" sz="44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9" name="椭圆 8"/>
            <p:cNvSpPr/>
            <p:nvPr/>
          </p:nvSpPr>
          <p:spPr>
            <a:xfrm>
              <a:off x="5255889" y="1215225"/>
              <a:ext cx="825400" cy="825400"/>
            </a:xfrm>
            <a:prstGeom prst="ellipse">
              <a:avLst/>
            </a:prstGeom>
            <a:solidFill>
              <a:schemeClr val="accent5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矩形 9"/>
            <p:cNvSpPr/>
            <p:nvPr/>
          </p:nvSpPr>
          <p:spPr>
            <a:xfrm>
              <a:off x="5330351" y="1197024"/>
              <a:ext cx="614149" cy="76944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4400" b="1" i="0" u="none" strike="noStrike" kern="1200" cap="none" spc="0" normalizeH="0" baseline="0" noProof="0" smtClean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</a:rPr>
                <a:t>题</a:t>
              </a:r>
              <a:endParaRPr kumimoji="0" lang="zh-CN" altLang="en-US" sz="44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11" name="椭圆 10"/>
            <p:cNvSpPr/>
            <p:nvPr/>
          </p:nvSpPr>
          <p:spPr>
            <a:xfrm>
              <a:off x="6136705" y="1210451"/>
              <a:ext cx="825400" cy="825400"/>
            </a:xfrm>
            <a:prstGeom prst="ellipse">
              <a:avLst/>
            </a:prstGeom>
            <a:solidFill>
              <a:schemeClr val="accent5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矩形 11"/>
            <p:cNvSpPr/>
            <p:nvPr/>
          </p:nvSpPr>
          <p:spPr>
            <a:xfrm>
              <a:off x="6228752" y="1192250"/>
              <a:ext cx="614149" cy="76944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4400" b="1" i="0" u="none" strike="noStrike" kern="1200" cap="none" spc="0" normalizeH="0" baseline="0" noProof="0" smtClean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</a:rPr>
                <a:t>班</a:t>
              </a:r>
              <a:endParaRPr kumimoji="0" lang="zh-CN" altLang="en-US" sz="44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13" name="椭圆 12"/>
            <p:cNvSpPr/>
            <p:nvPr/>
          </p:nvSpPr>
          <p:spPr>
            <a:xfrm>
              <a:off x="7014160" y="1213982"/>
              <a:ext cx="825400" cy="825400"/>
            </a:xfrm>
            <a:prstGeom prst="ellipse">
              <a:avLst/>
            </a:prstGeom>
            <a:solidFill>
              <a:schemeClr val="accent5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矩形 13"/>
            <p:cNvSpPr/>
            <p:nvPr/>
          </p:nvSpPr>
          <p:spPr>
            <a:xfrm>
              <a:off x="7106207" y="1195781"/>
              <a:ext cx="614149" cy="76944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4400" b="1" i="0" u="none" strike="noStrike" kern="1200" cap="none" spc="0" normalizeH="0" baseline="0" noProof="0" smtClean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</a:rPr>
                <a:t>会</a:t>
              </a:r>
              <a:endParaRPr kumimoji="0" lang="zh-CN" altLang="en-US" sz="44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pic>
        <p:nvPicPr>
          <p:cNvPr id="15" name="图片 1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556054" y="2802394"/>
            <a:ext cx="4090689" cy="2139038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0"/>
          <p:cNvSpPr/>
          <p:nvPr/>
        </p:nvSpPr>
        <p:spPr>
          <a:xfrm>
            <a:off x="2662238" y="428625"/>
            <a:ext cx="5162550" cy="828675"/>
          </a:xfrm>
          <a:prstGeom prst="rect">
            <a:avLst/>
          </a:prstGeom>
          <a:noFill/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4200" b="1">
                <a:solidFill>
                  <a:srgbClr val="D81B43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目      录</a:t>
            </a:r>
            <a:endParaRPr lang="en-US" sz="4200"/>
          </a:p>
        </p:txBody>
      </p:sp>
      <p:sp>
        <p:nvSpPr>
          <p:cNvPr id="3" name="Text 1"/>
          <p:cNvSpPr/>
          <p:nvPr/>
        </p:nvSpPr>
        <p:spPr>
          <a:xfrm>
            <a:off x="2662238" y="1338263"/>
            <a:ext cx="5386388" cy="3219450"/>
          </a:xfrm>
          <a:prstGeom prst="rect">
            <a:avLst/>
          </a:prstGeom>
          <a:noFill/>
        </p:spPr>
        <p:txBody>
          <a:bodyPr wrap="square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lnSpc>
                <a:spcPct val="150000"/>
              </a:lnSpc>
              <a:buSzTx/>
              <a:buFont typeface="Wingdings" panose="05000000000000000000" pitchFamily="2" charset="2"/>
              <a:buChar char="n"/>
            </a:pPr>
            <a:r>
              <a:rPr lang="en-US" sz="3430" b="1">
                <a:solidFill>
                  <a:srgbClr val="F5511E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假期生活记</a:t>
            </a:r>
            <a:endParaRPr lang="en-US" sz="3430" b="1"/>
          </a:p>
          <a:p>
            <a:pPr marL="457200" indent="-457200" algn="l">
              <a:lnSpc>
                <a:spcPct val="150000"/>
              </a:lnSpc>
              <a:buSzTx/>
              <a:buFont typeface="Wingdings" panose="05000000000000000000" pitchFamily="2" charset="2"/>
              <a:buChar char="n"/>
            </a:pPr>
            <a:r>
              <a:rPr lang="en-US" sz="3430" b="1">
                <a:solidFill>
                  <a:srgbClr val="F5511E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收心迎开学</a:t>
            </a:r>
            <a:endParaRPr lang="en-US" sz="3430" b="1"/>
          </a:p>
          <a:p>
            <a:pPr marL="457200" indent="-457200" algn="l">
              <a:lnSpc>
                <a:spcPct val="150000"/>
              </a:lnSpc>
              <a:buSzTx/>
              <a:buFont typeface="Wingdings" panose="05000000000000000000" pitchFamily="2" charset="2"/>
              <a:buChar char="n"/>
            </a:pPr>
            <a:r>
              <a:rPr lang="en-US" sz="3430" b="1">
                <a:solidFill>
                  <a:srgbClr val="F5511E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启航逐梦想</a:t>
            </a:r>
            <a:endParaRPr lang="en-US" sz="3430" b="1"/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20640000">
            <a:off x="340079" y="172978"/>
            <a:ext cx="2871086" cy="2871086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tretch>
            <a:fillRect/>
          </a:stretch>
        </p:blipFill>
        <p:spPr>
          <a:xfrm rot="20640000">
            <a:off x="6908147" y="2973824"/>
            <a:ext cx="1833282" cy="1833282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3"/>
          <a:stretch>
            <a:fillRect/>
          </a:stretch>
        </p:blipFill>
        <p:spPr>
          <a:xfrm rot="20640000">
            <a:off x="6167918" y="421622"/>
            <a:ext cx="1833282" cy="183328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0"/>
          <p:cNvSpPr/>
          <p:nvPr/>
        </p:nvSpPr>
        <p:spPr>
          <a:xfrm>
            <a:off x="5081588" y="1462088"/>
            <a:ext cx="1452563" cy="1243013"/>
          </a:xfrm>
          <a:prstGeom prst="rect">
            <a:avLst/>
          </a:prstGeom>
          <a:noFill/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3840" b="1">
                <a:solidFill>
                  <a:srgbClr val="D81B43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01</a:t>
            </a:r>
            <a:endParaRPr lang="en-US" sz="3840"/>
          </a:p>
        </p:txBody>
      </p:sp>
      <p:sp>
        <p:nvSpPr>
          <p:cNvPr id="3" name="Text 1"/>
          <p:cNvSpPr/>
          <p:nvPr/>
        </p:nvSpPr>
        <p:spPr>
          <a:xfrm>
            <a:off x="4382407" y="2471738"/>
            <a:ext cx="5101590" cy="1676400"/>
          </a:xfrm>
          <a:prstGeom prst="rect">
            <a:avLst/>
          </a:prstGeom>
          <a:noFill/>
        </p:spPr>
        <p:txBody>
          <a:bodyPr wrap="square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3500" b="1">
                <a:solidFill>
                  <a:srgbClr val="D81B43"/>
                </a:solidFill>
                <a:latin typeface="微软雅黑" pitchFamily="34" charset="0"/>
                <a:ea typeface="微软雅黑" pitchFamily="34" charset="-122"/>
                <a:cs typeface="微软雅黑" pitchFamily="34" charset="-120"/>
              </a:rPr>
              <a:t>假期生活记</a:t>
            </a:r>
            <a:endParaRPr lang="en-US" sz="3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0"/>
          <p:cNvSpPr/>
          <p:nvPr/>
        </p:nvSpPr>
        <p:spPr>
          <a:xfrm>
            <a:off x="981075" y="909638"/>
            <a:ext cx="7806690" cy="552450"/>
          </a:xfrm>
          <a:prstGeom prst="rect">
            <a:avLst/>
          </a:prstGeom>
          <a:noFill/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zh-CN" altLang="en-US" sz="2660" b="1" smtClean="0">
                <a:solidFill>
                  <a:srgbClr val="D81B43"/>
                </a:solidFill>
                <a:latin typeface="Noto Sans SC" pitchFamily="34" charset="0"/>
                <a:ea typeface="Noto Sans SC" pitchFamily="34" charset="-122"/>
              </a:rPr>
              <a:t>分享交流</a:t>
            </a:r>
            <a:endParaRPr lang="en-US" sz="2660"/>
          </a:p>
        </p:txBody>
      </p:sp>
      <p:sp>
        <p:nvSpPr>
          <p:cNvPr id="3" name="Text 1"/>
          <p:cNvSpPr/>
          <p:nvPr/>
        </p:nvSpPr>
        <p:spPr>
          <a:xfrm>
            <a:off x="981075" y="1438274"/>
            <a:ext cx="7715250" cy="3705225"/>
          </a:xfrm>
          <a:prstGeom prst="rect">
            <a:avLst/>
          </a:prstGeom>
          <a:noFill/>
        </p:spPr>
        <p:txBody>
          <a:bodyPr wrap="square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SzTx/>
            </a:pPr>
            <a:r>
              <a:rPr lang="en-US" sz="2800" smtClean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      新学期即将拉开帷幕</a:t>
            </a:r>
            <a:r>
              <a:rPr lang="en-US" sz="280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，同学们还沉醉在假期的欢乐中，回顾一下，你的假期是怎样度过的？</a:t>
            </a:r>
            <a:endParaRPr lang="en-US" sz="2800"/>
          </a:p>
        </p:txBody>
      </p:sp>
      <p:sp>
        <p:nvSpPr>
          <p:cNvPr id="4" name="矩形 3"/>
          <p:cNvSpPr/>
          <p:nvPr/>
        </p:nvSpPr>
        <p:spPr>
          <a:xfrm>
            <a:off x="1101329" y="413141"/>
            <a:ext cx="1980029" cy="52322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D81B43"/>
                </a:solidFill>
                <a:latin typeface="微软雅黑" pitchFamily="34" charset="0"/>
                <a:ea typeface="微软雅黑" pitchFamily="34" charset="-122"/>
                <a:cs typeface="微软雅黑" pitchFamily="34" charset="-120"/>
              </a:rPr>
              <a:t>假期生活记</a:t>
            </a:r>
            <a:endParaRPr lang="en-US" altLang="zh-CN" sz="28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0"/>
          <p:cNvSpPr/>
          <p:nvPr/>
        </p:nvSpPr>
        <p:spPr>
          <a:xfrm>
            <a:off x="981075" y="909638"/>
            <a:ext cx="7806690" cy="552450"/>
          </a:xfrm>
          <a:prstGeom prst="rect">
            <a:avLst/>
          </a:prstGeom>
          <a:noFill/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0" b="1">
                <a:solidFill>
                  <a:srgbClr val="D81B43"/>
                </a:solidFill>
                <a:latin typeface="Noto Sans SC" pitchFamily="34" charset="0"/>
                <a:ea typeface="Noto Sans SC" pitchFamily="34" charset="-122"/>
              </a:rPr>
              <a:t>分享交流</a:t>
            </a:r>
            <a:endParaRPr lang="en-US" altLang="zh-CN" sz="2660"/>
          </a:p>
        </p:txBody>
      </p:sp>
      <p:sp>
        <p:nvSpPr>
          <p:cNvPr id="3" name="Text 1"/>
          <p:cNvSpPr/>
          <p:nvPr/>
        </p:nvSpPr>
        <p:spPr>
          <a:xfrm>
            <a:off x="729252" y="1438275"/>
            <a:ext cx="8310336" cy="3705225"/>
          </a:xfrm>
          <a:prstGeom prst="rect">
            <a:avLst/>
          </a:prstGeom>
          <a:noFill/>
        </p:spPr>
        <p:txBody>
          <a:bodyPr wrap="square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SzTx/>
            </a:pPr>
            <a:r>
              <a:rPr lang="en-US" sz="2400" smtClean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       假期结束了</a:t>
            </a:r>
            <a:r>
              <a:rPr lang="en-US" sz="240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，一想到即将迎来的学习压力和规律的学习生活，内心是不是开始涌动出一种难以名状的烦躁</a:t>
            </a:r>
            <a:r>
              <a:rPr lang="en-US" sz="2400" smtClean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？</a:t>
            </a:r>
          </a:p>
          <a:p>
            <a:pPr algn="l">
              <a:lnSpc>
                <a:spcPct val="150000"/>
              </a:lnSpc>
              <a:buSzTx/>
            </a:pPr>
            <a:r>
              <a:rPr lang="en-US" sz="2400" smtClean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       那么</a:t>
            </a:r>
            <a:r>
              <a:rPr lang="en-US" sz="240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，我们该如何迅速摆脱这种状态，让自己全心投入到新的学习中，以最佳状态迎接学业的挑战呢？</a:t>
            </a:r>
            <a:endParaRPr lang="en-US" sz="2400"/>
          </a:p>
        </p:txBody>
      </p:sp>
      <p:sp>
        <p:nvSpPr>
          <p:cNvPr id="4" name="矩形 3"/>
          <p:cNvSpPr/>
          <p:nvPr/>
        </p:nvSpPr>
        <p:spPr>
          <a:xfrm>
            <a:off x="1101329" y="413141"/>
            <a:ext cx="1980029" cy="52322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D81B43"/>
                </a:solidFill>
                <a:latin typeface="微软雅黑" pitchFamily="34" charset="0"/>
                <a:ea typeface="微软雅黑" pitchFamily="34" charset="-122"/>
                <a:cs typeface="微软雅黑" pitchFamily="34" charset="-120"/>
              </a:rPr>
              <a:t>假期生活记</a:t>
            </a:r>
            <a:endParaRPr lang="en-US" altLang="zh-CN" sz="28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0"/>
          <p:cNvSpPr/>
          <p:nvPr/>
        </p:nvSpPr>
        <p:spPr>
          <a:xfrm>
            <a:off x="5081588" y="1462088"/>
            <a:ext cx="1452563" cy="1243013"/>
          </a:xfrm>
          <a:prstGeom prst="rect">
            <a:avLst/>
          </a:prstGeom>
          <a:noFill/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3840" b="1">
                <a:solidFill>
                  <a:srgbClr val="D81B43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02</a:t>
            </a:r>
            <a:endParaRPr lang="en-US" sz="3840"/>
          </a:p>
        </p:txBody>
      </p:sp>
      <p:sp>
        <p:nvSpPr>
          <p:cNvPr id="3" name="Text 1"/>
          <p:cNvSpPr/>
          <p:nvPr/>
        </p:nvSpPr>
        <p:spPr>
          <a:xfrm>
            <a:off x="3714750" y="2471738"/>
            <a:ext cx="5101590" cy="1676400"/>
          </a:xfrm>
          <a:prstGeom prst="rect">
            <a:avLst/>
          </a:prstGeom>
          <a:noFill/>
        </p:spPr>
        <p:txBody>
          <a:bodyPr wrap="square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3500" b="1">
                <a:solidFill>
                  <a:srgbClr val="D81B43"/>
                </a:solidFill>
                <a:latin typeface="微软雅黑" pitchFamily="34" charset="0"/>
                <a:ea typeface="微软雅黑" pitchFamily="34" charset="-122"/>
                <a:cs typeface="微软雅黑" pitchFamily="34" charset="-120"/>
              </a:rPr>
              <a:t>收心迎开学</a:t>
            </a:r>
            <a:endParaRPr lang="en-US" sz="35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0"/>
          <p:cNvSpPr/>
          <p:nvPr/>
        </p:nvSpPr>
        <p:spPr>
          <a:xfrm>
            <a:off x="981075" y="909638"/>
            <a:ext cx="7806690" cy="552450"/>
          </a:xfrm>
          <a:prstGeom prst="rect">
            <a:avLst/>
          </a:prstGeom>
          <a:noFill/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2660" b="1">
                <a:solidFill>
                  <a:srgbClr val="D81B43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一是调整自我状态</a:t>
            </a:r>
            <a:endParaRPr lang="en-US" sz="2660"/>
          </a:p>
        </p:txBody>
      </p:sp>
      <p:sp>
        <p:nvSpPr>
          <p:cNvPr id="3" name="Text 1"/>
          <p:cNvSpPr/>
          <p:nvPr/>
        </p:nvSpPr>
        <p:spPr>
          <a:xfrm>
            <a:off x="1428750" y="1438275"/>
            <a:ext cx="7715250" cy="3705225"/>
          </a:xfrm>
          <a:prstGeom prst="rect">
            <a:avLst/>
          </a:prstGeom>
          <a:noFill/>
        </p:spPr>
        <p:txBody>
          <a:bodyPr wrap="square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150000"/>
              </a:lnSpc>
              <a:buSzTx/>
              <a:buChar char="•"/>
            </a:pPr>
            <a:r>
              <a:rPr lang="en-US" sz="168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要注意“循序渐进”，逐渐地、有意识地增加学习时间，一个小时、两个小时、三个小时，甚至更多。在调整作息时间的基础上调整学习时间，慢慢找到学习的感觉和状态。</a:t>
            </a:r>
            <a:endParaRPr lang="en-US" sz="1680"/>
          </a:p>
          <a:p>
            <a:pPr marL="342900" indent="-342900" algn="l">
              <a:lnSpc>
                <a:spcPct val="150000"/>
              </a:lnSpc>
              <a:buSzTx/>
              <a:buChar char="•"/>
            </a:pPr>
            <a:r>
              <a:rPr lang="en-US" sz="168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调整自我状态。开学后短时间内很难适应开学后的学习生活，会出现身体疲倦、情绪低落、注意力不集中、学习效率不高等现象。别担心，这都是正常的过渡现象。</a:t>
            </a:r>
            <a:endParaRPr lang="en-US" sz="1680"/>
          </a:p>
          <a:p>
            <a:pPr marL="342900" indent="-342900" algn="l">
              <a:lnSpc>
                <a:spcPct val="150000"/>
              </a:lnSpc>
              <a:buSzTx/>
              <a:buChar char="•"/>
            </a:pPr>
            <a:r>
              <a:rPr lang="en-US" sz="168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需要逐渐调整自己的状态，按照学校的作息和学习要求来规范自己。只要我们明确学习目标，不断努力适应，很快就能回到学习的正常轨道上。同学们要保持积极的心态，尽快适应新学期的学习环境！</a:t>
            </a:r>
            <a:endParaRPr lang="en-US" sz="1680"/>
          </a:p>
        </p:txBody>
      </p:sp>
      <p:sp>
        <p:nvSpPr>
          <p:cNvPr id="4" name="矩形 3"/>
          <p:cNvSpPr/>
          <p:nvPr/>
        </p:nvSpPr>
        <p:spPr>
          <a:xfrm>
            <a:off x="1304529" y="386418"/>
            <a:ext cx="1980029" cy="52322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D81B43"/>
                </a:solidFill>
                <a:latin typeface="微软雅黑" pitchFamily="34" charset="0"/>
                <a:ea typeface="微软雅黑" pitchFamily="34" charset="-122"/>
                <a:cs typeface="微软雅黑" pitchFamily="34" charset="-120"/>
              </a:rPr>
              <a:t>收心迎开学</a:t>
            </a:r>
            <a:endParaRPr lang="en-US" altLang="zh-CN" sz="2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0"/>
          <p:cNvSpPr/>
          <p:nvPr/>
        </p:nvSpPr>
        <p:spPr>
          <a:xfrm>
            <a:off x="504825" y="911000"/>
            <a:ext cx="4086225" cy="552450"/>
          </a:xfrm>
          <a:prstGeom prst="rect">
            <a:avLst/>
          </a:prstGeom>
          <a:noFill/>
        </p:spPr>
        <p:txBody>
          <a:bodyPr wrap="square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b="1">
                <a:solidFill>
                  <a:srgbClr val="FF0000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二是调整学习状态</a:t>
            </a:r>
            <a:endParaRPr lang="en-US" sz="2400">
              <a:solidFill>
                <a:srgbClr val="FF0000"/>
              </a:solidFill>
            </a:endParaRPr>
          </a:p>
        </p:txBody>
      </p:sp>
      <p:sp>
        <p:nvSpPr>
          <p:cNvPr id="4" name="Text 1"/>
          <p:cNvSpPr/>
          <p:nvPr/>
        </p:nvSpPr>
        <p:spPr>
          <a:xfrm>
            <a:off x="504825" y="1309688"/>
            <a:ext cx="7957004" cy="3357563"/>
          </a:xfrm>
          <a:prstGeom prst="rect">
            <a:avLst/>
          </a:prstGeom>
          <a:noFill/>
        </p:spPr>
        <p:txBody>
          <a:bodyPr wrap="square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调整学习状态的。相较于学校环境，我们在假期的学习时间相对较短</a:t>
            </a:r>
            <a:r>
              <a:rPr lang="en-US" sz="2000" smtClean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。</a:t>
            </a:r>
          </a:p>
          <a:p>
            <a:pPr marL="342900" indent="-342900" algn="l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smtClean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开学之后</a:t>
            </a:r>
            <a:r>
              <a:rPr lang="en-US" sz="200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，我们需要马上适应紧张的学习生活，这对于我们的注意力和忍耐力都是一个巨大的考验</a:t>
            </a:r>
            <a:r>
              <a:rPr lang="en-US" sz="2000" smtClean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。</a:t>
            </a:r>
          </a:p>
          <a:p>
            <a:pPr marL="342900" indent="-342900" algn="l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smtClean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因此</a:t>
            </a:r>
            <a:r>
              <a:rPr lang="en-US" sz="200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，我们应根据个人实际情况进行适度调整，逐步提高学习强度。过程中要遵循循序渐进的原则，避免过度急躁引发不适，从而对学习产生负面情绪。</a:t>
            </a:r>
            <a:endParaRPr lang="en-US" sz="2000"/>
          </a:p>
        </p:txBody>
      </p:sp>
      <p:sp>
        <p:nvSpPr>
          <p:cNvPr id="5" name="矩形 4"/>
          <p:cNvSpPr/>
          <p:nvPr/>
        </p:nvSpPr>
        <p:spPr>
          <a:xfrm>
            <a:off x="1038810" y="386418"/>
            <a:ext cx="1980029" cy="52322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D81B43"/>
                </a:solidFill>
                <a:latin typeface="微软雅黑" pitchFamily="34" charset="0"/>
                <a:ea typeface="微软雅黑" pitchFamily="34" charset="-122"/>
                <a:cs typeface="微软雅黑" pitchFamily="34" charset="-120"/>
              </a:rPr>
              <a:t>收心迎开学</a:t>
            </a:r>
            <a:endParaRPr lang="en-US" altLang="zh-CN" sz="28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0"/>
          <p:cNvSpPr/>
          <p:nvPr/>
        </p:nvSpPr>
        <p:spPr>
          <a:xfrm>
            <a:off x="636134" y="911564"/>
            <a:ext cx="3233738" cy="1023938"/>
          </a:xfrm>
          <a:prstGeom prst="rect">
            <a:avLst/>
          </a:prstGeom>
          <a:noFill/>
        </p:spPr>
        <p:txBody>
          <a:bodyPr wrap="square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800" b="1">
                <a:solidFill>
                  <a:srgbClr val="FF0000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三是调整自己情绪</a:t>
            </a:r>
            <a:endParaRPr lang="en-US" sz="2800">
              <a:solidFill>
                <a:srgbClr val="FF0000"/>
              </a:solidFill>
            </a:endParaRPr>
          </a:p>
        </p:txBody>
      </p:sp>
      <p:sp>
        <p:nvSpPr>
          <p:cNvPr id="4" name="Text 1"/>
          <p:cNvSpPr/>
          <p:nvPr/>
        </p:nvSpPr>
        <p:spPr>
          <a:xfrm>
            <a:off x="636134" y="1676400"/>
            <a:ext cx="6940323" cy="3033713"/>
          </a:xfrm>
          <a:prstGeom prst="rect">
            <a:avLst/>
          </a:prstGeom>
          <a:noFill/>
        </p:spPr>
        <p:txBody>
          <a:bodyPr wrap="square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当出现心理健康问题或“开学综合症”时，</a:t>
            </a:r>
            <a:r>
              <a:rPr lang="en-US" sz="2000" smtClean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可以告诉自己,所有的情绪反应都是正常的</a:t>
            </a:r>
            <a:r>
              <a:rPr lang="en-US" sz="200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，是暂时的，经过调整是可以改变的</a:t>
            </a:r>
            <a:r>
              <a:rPr lang="en-US" sz="2000" smtClean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。</a:t>
            </a:r>
          </a:p>
          <a:p>
            <a:pPr marL="342900" indent="-342900" algn="l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smtClean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先暂时接纳自己的各种情绪反应，</a:t>
            </a:r>
          </a:p>
          <a:p>
            <a:pPr marL="342900" indent="-342900" algn="l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smtClean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然后可以尝试用</a:t>
            </a:r>
            <a:r>
              <a:rPr lang="en-US" sz="200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“SWTC”法进行调节，并勇于向家长和老师倾诉</a:t>
            </a:r>
            <a:r>
              <a:rPr lang="en-US" sz="2000" smtClean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。</a:t>
            </a:r>
            <a:endParaRPr lang="en-US" sz="2000"/>
          </a:p>
        </p:txBody>
      </p:sp>
      <p:sp>
        <p:nvSpPr>
          <p:cNvPr id="5" name="矩形 4"/>
          <p:cNvSpPr/>
          <p:nvPr/>
        </p:nvSpPr>
        <p:spPr>
          <a:xfrm>
            <a:off x="1304529" y="386418"/>
            <a:ext cx="1980029" cy="52322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D81B43"/>
                </a:solidFill>
                <a:latin typeface="微软雅黑" pitchFamily="34" charset="0"/>
                <a:ea typeface="微软雅黑" pitchFamily="34" charset="-122"/>
                <a:cs typeface="微软雅黑" pitchFamily="34" charset="-120"/>
              </a:rPr>
              <a:t>收心迎开学</a:t>
            </a:r>
            <a:endParaRPr lang="en-US" altLang="zh-CN" sz="28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0"/>
          <p:cNvSpPr/>
          <p:nvPr/>
        </p:nvSpPr>
        <p:spPr>
          <a:xfrm>
            <a:off x="809625" y="881063"/>
            <a:ext cx="7071632" cy="676275"/>
          </a:xfrm>
          <a:prstGeom prst="rect">
            <a:avLst/>
          </a:prstGeom>
          <a:noFill/>
        </p:spPr>
        <p:txBody>
          <a:bodyPr wrap="square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b="1">
                <a:solidFill>
                  <a:srgbClr val="FF0000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STOP“停”：中断负向思维的扩展</a:t>
            </a:r>
            <a:endParaRPr lang="en-US" sz="2400">
              <a:solidFill>
                <a:srgbClr val="FF0000"/>
              </a:solidFill>
            </a:endParaRPr>
          </a:p>
        </p:txBody>
      </p:sp>
      <p:sp>
        <p:nvSpPr>
          <p:cNvPr id="4" name="Text 1"/>
          <p:cNvSpPr/>
          <p:nvPr/>
        </p:nvSpPr>
        <p:spPr>
          <a:xfrm>
            <a:off x="809625" y="1704974"/>
            <a:ext cx="7753804" cy="2976563"/>
          </a:xfrm>
          <a:prstGeom prst="rect">
            <a:avLst/>
          </a:prstGeom>
          <a:noFill/>
        </p:spPr>
        <p:txBody>
          <a:bodyPr wrap="square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200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首先，通过呼吸进行放松，慢慢闭上眼睛</a:t>
            </a:r>
            <a:r>
              <a:rPr lang="en-US" sz="2000" smtClean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，</a:t>
            </a:r>
          </a:p>
          <a:p>
            <a:pPr marL="342900" indent="-342900" algn="l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2000" smtClean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把双手放到腹部做一个腹式呼吸</a:t>
            </a:r>
            <a:r>
              <a:rPr lang="en-US" sz="200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，先用力把气吐出去，</a:t>
            </a:r>
            <a:r>
              <a:rPr lang="en-US" sz="2000" smtClean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让肺部清空再深深吸一口气</a:t>
            </a:r>
            <a:r>
              <a:rPr lang="en-US" sz="200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，屏住三秒，用力大口吐气</a:t>
            </a:r>
            <a:r>
              <a:rPr lang="en-US" sz="2000" smtClean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，</a:t>
            </a:r>
          </a:p>
          <a:p>
            <a:pPr marL="342900" indent="-342900" algn="l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2000" smtClean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再花一分钟的时间回忆一件美好的事情</a:t>
            </a:r>
            <a:r>
              <a:rPr lang="en-US" sz="200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。</a:t>
            </a:r>
            <a:endParaRPr lang="en-US" sz="2000"/>
          </a:p>
        </p:txBody>
      </p:sp>
      <p:sp>
        <p:nvSpPr>
          <p:cNvPr id="5" name="矩形 4"/>
          <p:cNvSpPr/>
          <p:nvPr/>
        </p:nvSpPr>
        <p:spPr>
          <a:xfrm>
            <a:off x="1304529" y="386418"/>
            <a:ext cx="1980029" cy="52322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D81B43"/>
                </a:solidFill>
                <a:latin typeface="微软雅黑" pitchFamily="34" charset="0"/>
                <a:ea typeface="微软雅黑" pitchFamily="34" charset="-122"/>
                <a:cs typeface="微软雅黑" pitchFamily="34" charset="-120"/>
              </a:rPr>
              <a:t>收心迎开学</a:t>
            </a:r>
            <a:endParaRPr lang="en-US" altLang="zh-CN" sz="28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https://d.book118.com/347125036012006044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Calibri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Calibri Light</vt:lpstr>
      <vt:lpstr>微软雅黑</vt:lpstr>
      <vt:lpstr>楷体</vt:lpstr>
      <vt:lpstr>汉仪中黑S</vt:lpstr>
      <vt:lpstr>Noto Sans SC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2024-09-18T04:07:10.558</cp:lastPrinted>
  <dcterms:created xsi:type="dcterms:W3CDTF">2024-09-17T20:07:10Z</dcterms:created>
  <dcterms:modified xsi:type="dcterms:W3CDTF">2024-09-17T20:07:11Z</dcterms:modified>
</cp:coreProperties>
</file>