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2AE6C-78CC-4721-8B25-F2E8C0F68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0A8773-3214-43D4-AFA6-32CAAB702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0B0164-08A2-4A7F-9073-A9184D481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CFC30D-2B3B-40D4-99C5-CEE92363E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358DF4-53BA-4884-B021-C0D144235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B243F8-0E12-4271-BF01-C2DEE6DB1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B66095-50D6-4A3F-9C26-77486A0E0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B162BB-DA05-48B8-A3FC-2D19EDAD2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B004CA-0BBE-40B2-A206-3826EF252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063F5D-D25A-4DF7-962D-4922B3166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3027D-F1E6-4674-8138-C36D7610C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34112142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淘宝首饰市场分析报告模板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产品分析与优化建议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营销策略及推广手段探讨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供应链管理与物流配送优化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首饰市场定义与分类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首饰市场定义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首饰市场是指进行各类首饰商品交易的总和，包括金银珠宝、钻石翡翠、珍珠饰品、流行饰品等多个细分领域。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首饰市场分类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根据材质、工艺、设计风格等因素，首饰市场可进一步细分为高端奢侈品市场、中高端时尚市场、平价快时尚市场等。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淘宝首饰市场发展历程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目前，淘宝首饰市场已进入成熟稳定期，市场竞争格局趋于稳定，消费者购买行为更加理性和个性化。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成熟稳定阶段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淘宝首饰市场起步于电商平台发展初期，以个体手工艺人和小型批发商为主，产品种类相对单一，市场规模有限。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初期阶段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随着电商平台的迅速崛起和消费者购买力的提升，淘宝首饰市场进入快速发展期，品牌商家和设计师纷纷入驻，产品种类和品质得到极大提升。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时尚潮流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时尚潮流对于首饰市场的影响不可忽视，消费者在购买首饰时会关注当季的流行趋势和时尚元素，追求时尚与个性的完美结合。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消费者对于首饰的需求日益多元化，包括材质、款式、价格、品牌等多个方面，同时对于个性化定制和创意设计的需求也在不断增加。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品质追求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随着消费者购买力的提升和审美水平的提高，消费者对于首饰的品质要求也越来越高，注重产品的材质、工艺和细节处理。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情感价值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首饰作为情感表达的载体，在消费者心中具有特殊的情感价值，因此消费者在购买过程中会注重产品的情感寓意和纪念意义。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作为国内知名的电商平台，拥有丰富的首饰资源和庞大的用户基础，其品牌影响力较大，市场份额占据领先地位。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竞争对手B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专注于高端首饰市场，以品质和设计为核心竞争力，吸引了大量追求品质和个性的消费者。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近年来快速崛起的电商平台，以低价策略和丰富的促销活动吸引了大量年轻消费者，对市场份额的争夺具有较大潜力。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主要竞争对手概况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竞争对手A注重大众化设计，满足广泛消费者需求；竞争对手B强调个性化和创意设计，吸引特定消费群体；竞争对手C则倾向于时尚潮流设计，迎合年轻消费者口味。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竞争对手A和B均注重产品品质，提供正规渠道和品质保证服务；而竞争对手C则可能在品质上存在一定风险，需要消费者自行甄别。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价格区间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竞争对手A价格区间较广，覆盖高中低档首饰；竞争对手B主打高端市场，价格相对较高；竞争对手C则以低价策略为主，价格具有较大优势。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竞争产品差异化对比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竞争对手A采用市场渗透战略，通过广泛的价格区间和促销活动吸引消费者；竞争对手B采用高价战略，以品质和设计为支撑点；竞争对手C则采用低价战略，迅速抢占市场份额。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价格战略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A经常推出满减、折扣等促销活动，提高消费者购买意愿；竞争对手B则注重品牌建设和口碑传播，通过高端活动和限量发售等方式提升品牌影响力；竞争对手C则大力推行团购、秒杀等促销活动，以价格优势吸引消费者关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价格战略及促销活动对比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消费者行为研究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消费者购买决策过程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398507" y="100827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评估比较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630337" y="13608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消费者会对不同首饰产品进行评估比较，包括价格、质量、口碑等方面，以选择最符合自己需求的产品。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70038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信息搜索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01868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消费者在购买前会进行信息搜索，了解首饰的款式、材质、价格、品牌等信息，以便做出更明智的决策。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771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需求识别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35601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消费者在淘宝首饰市场浏览时，会受到各种刺激，如广告、推荐、社交分享等，从而激发购买需求。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733442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65273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在评估比较后，消费者会做出购买决策，选择购买自己认为最合适的产品。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51818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购后评价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683648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消费者购买后会对产品进行评价，分享自己的购买体验和使用感受，为其他消费者提供参考。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消费者偏好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淘宝首饰市场的消费者偏好多样化，包括对不同款式、材质、价格、品牌的偏好。一些消费者可能更注重首饰的设计和独特性，而另一些消费者则更注重价格和性价比。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消费者忠诚度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在淘宝首饰市场，消费者的忠诚度受到多种因素的影响，如产品质量、服务体验、品牌形象等。一些品牌通过提供优质的产品和服务，成功吸引了大量忠诚的消费者。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消费者偏好及忠诚度分析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017073" y="2029682"/>
            <a:ext cx="4161759" cy="3593306"/>
            <a:chOff x="4017073" y="2029682"/>
            <a:chExt cx="4161759" cy="3593306"/>
          </a:xfrm>
        </p:grpSpPr>
        <p:sp>
          <p:nvSpPr>
            <p:cNvPr id="3" name="AutoShape 3"/>
            <p:cNvSpPr/>
            <p:nvPr/>
          </p:nvSpPr>
          <p:spPr>
            <a:xfrm>
              <a:off x="5052726" y="2029682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flipV="1">
              <a:off x="5052726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flipH="1">
              <a:off x="4017073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flipH="1">
              <a:off x="6094762" y="3826288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768691" y="4711446"/>
            <a:ext cx="581882" cy="581882"/>
            <a:chOff x="4768691" y="4711446"/>
            <a:chExt cx="581882" cy="581882"/>
          </a:xfrm>
        </p:grpSpPr>
        <p:sp>
          <p:nvSpPr>
            <p:cNvPr id="8" name="Freeform 8"/>
            <p:cNvSpPr/>
            <p:nvPr/>
          </p:nvSpPr>
          <p:spPr>
            <a:xfrm>
              <a:off x="5015484" y="5009769"/>
              <a:ext cx="163925" cy="195167"/>
            </a:xfrm>
            <a:custGeom>
              <a:rect l="l" t="t" r="r" b="b"/>
              <a:pathLst>
                <a:path w="178" h="211">
                  <a:moveTo>
                    <a:pt x="20" y="92"/>
                  </a:moveTo>
                  <a:lnTo>
                    <a:pt x="20" y="92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36" y="106"/>
                  </a:lnTo>
                  <a:lnTo>
                    <a:pt x="36" y="106"/>
                  </a:lnTo>
                  <a:lnTo>
                    <a:pt x="40" y="104"/>
                  </a:lnTo>
                  <a:lnTo>
                    <a:pt x="48" y="102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70" y="98"/>
                  </a:lnTo>
                  <a:lnTo>
                    <a:pt x="74" y="100"/>
                  </a:lnTo>
                  <a:lnTo>
                    <a:pt x="80" y="108"/>
                  </a:lnTo>
                  <a:lnTo>
                    <a:pt x="80" y="108"/>
                  </a:lnTo>
                  <a:lnTo>
                    <a:pt x="82" y="114"/>
                  </a:lnTo>
                  <a:lnTo>
                    <a:pt x="84" y="122"/>
                  </a:lnTo>
                  <a:lnTo>
                    <a:pt x="84" y="140"/>
                  </a:lnTo>
                  <a:lnTo>
                    <a:pt x="84" y="140"/>
                  </a:lnTo>
                  <a:lnTo>
                    <a:pt x="84" y="166"/>
                  </a:lnTo>
                  <a:lnTo>
                    <a:pt x="86" y="18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102" y="202"/>
                  </a:lnTo>
                  <a:lnTo>
                    <a:pt x="110" y="208"/>
                  </a:lnTo>
                  <a:lnTo>
                    <a:pt x="118" y="212"/>
                  </a:lnTo>
                  <a:lnTo>
                    <a:pt x="118" y="212"/>
                  </a:lnTo>
                  <a:lnTo>
                    <a:pt x="124" y="210"/>
                  </a:lnTo>
                  <a:lnTo>
                    <a:pt x="128" y="204"/>
                  </a:lnTo>
                  <a:lnTo>
                    <a:pt x="140" y="194"/>
                  </a:lnTo>
                  <a:lnTo>
                    <a:pt x="140" y="194"/>
                  </a:lnTo>
                  <a:lnTo>
                    <a:pt x="144" y="188"/>
                  </a:lnTo>
                  <a:lnTo>
                    <a:pt x="148" y="178"/>
                  </a:lnTo>
                  <a:lnTo>
                    <a:pt x="152" y="168"/>
                  </a:lnTo>
                  <a:lnTo>
                    <a:pt x="154" y="160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4"/>
                  </a:lnTo>
                  <a:lnTo>
                    <a:pt x="158" y="118"/>
                  </a:lnTo>
                  <a:lnTo>
                    <a:pt x="168" y="108"/>
                  </a:lnTo>
                  <a:lnTo>
                    <a:pt x="168" y="108"/>
                  </a:lnTo>
                  <a:lnTo>
                    <a:pt x="172" y="102"/>
                  </a:lnTo>
                  <a:lnTo>
                    <a:pt x="176" y="96"/>
                  </a:lnTo>
                  <a:lnTo>
                    <a:pt x="178" y="88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6" y="80"/>
                  </a:lnTo>
                  <a:lnTo>
                    <a:pt x="172" y="80"/>
                  </a:lnTo>
                  <a:lnTo>
                    <a:pt x="166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6" y="76"/>
                  </a:lnTo>
                  <a:lnTo>
                    <a:pt x="152" y="70"/>
                  </a:lnTo>
                  <a:lnTo>
                    <a:pt x="148" y="54"/>
                  </a:lnTo>
                  <a:lnTo>
                    <a:pt x="148" y="54"/>
                  </a:lnTo>
                  <a:lnTo>
                    <a:pt x="144" y="46"/>
                  </a:lnTo>
                  <a:lnTo>
                    <a:pt x="140" y="40"/>
                  </a:lnTo>
                  <a:lnTo>
                    <a:pt x="136" y="32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22" y="26"/>
                  </a:lnTo>
                  <a:lnTo>
                    <a:pt x="116" y="26"/>
                  </a:lnTo>
                  <a:lnTo>
                    <a:pt x="110" y="26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88" y="14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56" y="4"/>
                  </a:lnTo>
                  <a:lnTo>
                    <a:pt x="48" y="4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4" y="76"/>
                  </a:lnTo>
                  <a:lnTo>
                    <a:pt x="12" y="84"/>
                  </a:lnTo>
                  <a:lnTo>
                    <a:pt x="20" y="92"/>
                  </a:lnTo>
                  <a:lnTo>
                    <a:pt x="20" y="92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768691" y="4711446"/>
              <a:ext cx="581882" cy="581882"/>
            </a:xfrm>
            <a:custGeom>
              <a:rect l="l" t="t" r="r" b="b"/>
              <a:pathLst>
                <a:path w="632" h="632">
                  <a:moveTo>
                    <a:pt x="316" y="632"/>
                  </a:moveTo>
                  <a:lnTo>
                    <a:pt x="316" y="632"/>
                  </a:lnTo>
                  <a:lnTo>
                    <a:pt x="348" y="630"/>
                  </a:lnTo>
                  <a:lnTo>
                    <a:pt x="380" y="624"/>
                  </a:lnTo>
                  <a:lnTo>
                    <a:pt x="410" y="616"/>
                  </a:lnTo>
                  <a:lnTo>
                    <a:pt x="438" y="606"/>
                  </a:lnTo>
                  <a:lnTo>
                    <a:pt x="466" y="592"/>
                  </a:lnTo>
                  <a:lnTo>
                    <a:pt x="492" y="578"/>
                  </a:lnTo>
                  <a:lnTo>
                    <a:pt x="516" y="558"/>
                  </a:lnTo>
                  <a:lnTo>
                    <a:pt x="538" y="538"/>
                  </a:lnTo>
                  <a:lnTo>
                    <a:pt x="560" y="516"/>
                  </a:lnTo>
                  <a:lnTo>
                    <a:pt x="578" y="492"/>
                  </a:lnTo>
                  <a:lnTo>
                    <a:pt x="594" y="466"/>
                  </a:lnTo>
                  <a:lnTo>
                    <a:pt x="606" y="438"/>
                  </a:lnTo>
                  <a:lnTo>
                    <a:pt x="618" y="410"/>
                  </a:lnTo>
                  <a:lnTo>
                    <a:pt x="626" y="378"/>
                  </a:lnTo>
                  <a:lnTo>
                    <a:pt x="630" y="348"/>
                  </a:lnTo>
                  <a:lnTo>
                    <a:pt x="632" y="316"/>
                  </a:lnTo>
                  <a:lnTo>
                    <a:pt x="632" y="316"/>
                  </a:lnTo>
                  <a:lnTo>
                    <a:pt x="630" y="282"/>
                  </a:lnTo>
                  <a:lnTo>
                    <a:pt x="626" y="252"/>
                  </a:lnTo>
                  <a:lnTo>
                    <a:pt x="618" y="222"/>
                  </a:lnTo>
                  <a:lnTo>
                    <a:pt x="606" y="192"/>
                  </a:lnTo>
                  <a:lnTo>
                    <a:pt x="594" y="164"/>
                  </a:lnTo>
                  <a:lnTo>
                    <a:pt x="578" y="138"/>
                  </a:lnTo>
                  <a:lnTo>
                    <a:pt x="560" y="114"/>
                  </a:lnTo>
                  <a:lnTo>
                    <a:pt x="538" y="92"/>
                  </a:lnTo>
                  <a:lnTo>
                    <a:pt x="516" y="72"/>
                  </a:lnTo>
                  <a:lnTo>
                    <a:pt x="492" y="54"/>
                  </a:lnTo>
                  <a:lnTo>
                    <a:pt x="466" y="38"/>
                  </a:lnTo>
                  <a:lnTo>
                    <a:pt x="438" y="24"/>
                  </a:lnTo>
                  <a:lnTo>
                    <a:pt x="410" y="14"/>
                  </a:lnTo>
                  <a:lnTo>
                    <a:pt x="380" y="6"/>
                  </a:lnTo>
                  <a:lnTo>
                    <a:pt x="348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84" y="0"/>
                  </a:lnTo>
                  <a:lnTo>
                    <a:pt x="252" y="6"/>
                  </a:lnTo>
                  <a:lnTo>
                    <a:pt x="222" y="14"/>
                  </a:lnTo>
                  <a:lnTo>
                    <a:pt x="192" y="24"/>
                  </a:lnTo>
                  <a:lnTo>
                    <a:pt x="164" y="38"/>
                  </a:lnTo>
                  <a:lnTo>
                    <a:pt x="138" y="54"/>
                  </a:lnTo>
                  <a:lnTo>
                    <a:pt x="114" y="72"/>
                  </a:lnTo>
                  <a:lnTo>
                    <a:pt x="92" y="92"/>
                  </a:lnTo>
                  <a:lnTo>
                    <a:pt x="72" y="114"/>
                  </a:lnTo>
                  <a:lnTo>
                    <a:pt x="54" y="138"/>
                  </a:lnTo>
                  <a:lnTo>
                    <a:pt x="38" y="164"/>
                  </a:lnTo>
                  <a:lnTo>
                    <a:pt x="24" y="192"/>
                  </a:lnTo>
                  <a:lnTo>
                    <a:pt x="14" y="222"/>
                  </a:lnTo>
                  <a:lnTo>
                    <a:pt x="6" y="252"/>
                  </a:lnTo>
                  <a:lnTo>
                    <a:pt x="2" y="282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2" y="348"/>
                  </a:lnTo>
                  <a:lnTo>
                    <a:pt x="6" y="378"/>
                  </a:lnTo>
                  <a:lnTo>
                    <a:pt x="14" y="410"/>
                  </a:lnTo>
                  <a:lnTo>
                    <a:pt x="24" y="438"/>
                  </a:lnTo>
                  <a:lnTo>
                    <a:pt x="38" y="466"/>
                  </a:lnTo>
                  <a:lnTo>
                    <a:pt x="54" y="492"/>
                  </a:lnTo>
                  <a:lnTo>
                    <a:pt x="72" y="516"/>
                  </a:lnTo>
                  <a:lnTo>
                    <a:pt x="92" y="538"/>
                  </a:lnTo>
                  <a:lnTo>
                    <a:pt x="114" y="558"/>
                  </a:lnTo>
                  <a:lnTo>
                    <a:pt x="138" y="578"/>
                  </a:lnTo>
                  <a:lnTo>
                    <a:pt x="164" y="592"/>
                  </a:lnTo>
                  <a:lnTo>
                    <a:pt x="192" y="606"/>
                  </a:lnTo>
                  <a:lnTo>
                    <a:pt x="222" y="616"/>
                  </a:lnTo>
                  <a:lnTo>
                    <a:pt x="252" y="624"/>
                  </a:lnTo>
                  <a:lnTo>
                    <a:pt x="284" y="630"/>
                  </a:lnTo>
                  <a:lnTo>
                    <a:pt x="316" y="632"/>
                  </a:lnTo>
                  <a:lnTo>
                    <a:pt x="316" y="632"/>
                  </a:lnTo>
                  <a:close/>
                  <a:moveTo>
                    <a:pt x="64" y="358"/>
                  </a:moveTo>
                  <a:lnTo>
                    <a:pt x="64" y="358"/>
                  </a:lnTo>
                  <a:lnTo>
                    <a:pt x="80" y="354"/>
                  </a:lnTo>
                  <a:lnTo>
                    <a:pt x="112" y="340"/>
                  </a:lnTo>
                  <a:lnTo>
                    <a:pt x="112" y="340"/>
                  </a:lnTo>
                  <a:lnTo>
                    <a:pt x="122" y="334"/>
                  </a:lnTo>
                  <a:lnTo>
                    <a:pt x="124" y="330"/>
                  </a:lnTo>
                  <a:lnTo>
                    <a:pt x="124" y="324"/>
                  </a:lnTo>
                  <a:lnTo>
                    <a:pt x="122" y="320"/>
                  </a:lnTo>
                  <a:lnTo>
                    <a:pt x="114" y="308"/>
                  </a:lnTo>
                  <a:lnTo>
                    <a:pt x="112" y="302"/>
                  </a:lnTo>
                  <a:lnTo>
                    <a:pt x="110" y="294"/>
                  </a:lnTo>
                  <a:lnTo>
                    <a:pt x="110" y="294"/>
                  </a:lnTo>
                  <a:lnTo>
                    <a:pt x="112" y="286"/>
                  </a:lnTo>
                  <a:lnTo>
                    <a:pt x="116" y="282"/>
                  </a:lnTo>
                  <a:lnTo>
                    <a:pt x="122" y="278"/>
                  </a:lnTo>
                  <a:lnTo>
                    <a:pt x="128" y="274"/>
                  </a:lnTo>
                  <a:lnTo>
                    <a:pt x="142" y="268"/>
                  </a:lnTo>
                  <a:lnTo>
                    <a:pt x="148" y="266"/>
                  </a:lnTo>
                  <a:lnTo>
                    <a:pt x="152" y="262"/>
                  </a:lnTo>
                  <a:lnTo>
                    <a:pt x="152" y="262"/>
                  </a:lnTo>
                  <a:lnTo>
                    <a:pt x="156" y="258"/>
                  </a:lnTo>
                  <a:lnTo>
                    <a:pt x="156" y="252"/>
                  </a:lnTo>
                  <a:lnTo>
                    <a:pt x="154" y="250"/>
                  </a:lnTo>
                  <a:lnTo>
                    <a:pt x="152" y="246"/>
                  </a:lnTo>
                  <a:lnTo>
                    <a:pt x="144" y="240"/>
                  </a:lnTo>
                  <a:lnTo>
                    <a:pt x="136" y="234"/>
                  </a:lnTo>
                  <a:lnTo>
                    <a:pt x="136" y="234"/>
                  </a:lnTo>
                  <a:lnTo>
                    <a:pt x="132" y="232"/>
                  </a:lnTo>
                  <a:lnTo>
                    <a:pt x="128" y="232"/>
                  </a:lnTo>
                  <a:lnTo>
                    <a:pt x="120" y="234"/>
                  </a:lnTo>
                  <a:lnTo>
                    <a:pt x="112" y="238"/>
                  </a:lnTo>
                  <a:lnTo>
                    <a:pt x="106" y="246"/>
                  </a:lnTo>
                  <a:lnTo>
                    <a:pt x="106" y="246"/>
                  </a:lnTo>
                  <a:lnTo>
                    <a:pt x="100" y="258"/>
                  </a:lnTo>
                  <a:lnTo>
                    <a:pt x="96" y="262"/>
                  </a:lnTo>
                  <a:lnTo>
                    <a:pt x="88" y="262"/>
                  </a:lnTo>
                  <a:lnTo>
                    <a:pt x="88" y="262"/>
                  </a:lnTo>
                  <a:lnTo>
                    <a:pt x="82" y="260"/>
                  </a:lnTo>
                  <a:lnTo>
                    <a:pt x="76" y="258"/>
                  </a:lnTo>
                  <a:lnTo>
                    <a:pt x="72" y="252"/>
                  </a:lnTo>
                  <a:lnTo>
                    <a:pt x="68" y="246"/>
                  </a:lnTo>
                  <a:lnTo>
                    <a:pt x="68" y="246"/>
                  </a:lnTo>
                  <a:lnTo>
                    <a:pt x="66" y="242"/>
                  </a:lnTo>
                  <a:lnTo>
                    <a:pt x="66" y="238"/>
                  </a:lnTo>
                  <a:lnTo>
                    <a:pt x="68" y="236"/>
                  </a:lnTo>
                  <a:lnTo>
                    <a:pt x="72" y="232"/>
                  </a:lnTo>
                  <a:lnTo>
                    <a:pt x="96" y="216"/>
                  </a:lnTo>
                  <a:lnTo>
                    <a:pt x="96" y="216"/>
                  </a:lnTo>
                  <a:lnTo>
                    <a:pt x="108" y="208"/>
                  </a:lnTo>
                  <a:lnTo>
                    <a:pt x="110" y="204"/>
                  </a:lnTo>
                  <a:lnTo>
                    <a:pt x="110" y="202"/>
                  </a:lnTo>
                  <a:lnTo>
                    <a:pt x="106" y="198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2"/>
                  </a:lnTo>
                  <a:lnTo>
                    <a:pt x="98" y="190"/>
                  </a:lnTo>
                  <a:lnTo>
                    <a:pt x="90" y="188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78" y="184"/>
                  </a:lnTo>
                  <a:lnTo>
                    <a:pt x="76" y="182"/>
                  </a:lnTo>
                  <a:lnTo>
                    <a:pt x="76" y="176"/>
                  </a:lnTo>
                  <a:lnTo>
                    <a:pt x="78" y="170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90" y="162"/>
                  </a:lnTo>
                  <a:lnTo>
                    <a:pt x="94" y="162"/>
                  </a:lnTo>
                  <a:lnTo>
                    <a:pt x="100" y="162"/>
                  </a:lnTo>
                  <a:lnTo>
                    <a:pt x="106" y="164"/>
                  </a:lnTo>
                  <a:lnTo>
                    <a:pt x="106" y="164"/>
                  </a:lnTo>
                  <a:lnTo>
                    <a:pt x="110" y="166"/>
                  </a:lnTo>
                  <a:lnTo>
                    <a:pt x="114" y="168"/>
                  </a:lnTo>
                  <a:lnTo>
                    <a:pt x="120" y="168"/>
                  </a:lnTo>
                  <a:lnTo>
                    <a:pt x="132" y="164"/>
                  </a:lnTo>
                  <a:lnTo>
                    <a:pt x="132" y="164"/>
                  </a:lnTo>
                  <a:lnTo>
                    <a:pt x="144" y="162"/>
                  </a:lnTo>
                  <a:lnTo>
                    <a:pt x="150" y="162"/>
                  </a:lnTo>
                  <a:lnTo>
                    <a:pt x="154" y="166"/>
                  </a:lnTo>
                  <a:lnTo>
                    <a:pt x="158" y="172"/>
                  </a:lnTo>
                  <a:lnTo>
                    <a:pt x="158" y="172"/>
                  </a:lnTo>
                  <a:lnTo>
                    <a:pt x="172" y="196"/>
                  </a:lnTo>
                  <a:lnTo>
                    <a:pt x="172" y="196"/>
                  </a:lnTo>
                  <a:lnTo>
                    <a:pt x="180" y="206"/>
                  </a:lnTo>
                  <a:lnTo>
                    <a:pt x="180" y="206"/>
                  </a:lnTo>
                  <a:lnTo>
                    <a:pt x="184" y="210"/>
                  </a:lnTo>
                  <a:lnTo>
                    <a:pt x="188" y="210"/>
                  </a:lnTo>
                  <a:lnTo>
                    <a:pt x="198" y="210"/>
                  </a:lnTo>
                  <a:lnTo>
                    <a:pt x="210" y="204"/>
                  </a:lnTo>
                  <a:lnTo>
                    <a:pt x="220" y="198"/>
                  </a:lnTo>
                  <a:lnTo>
                    <a:pt x="220" y="198"/>
                  </a:lnTo>
                  <a:lnTo>
                    <a:pt x="222" y="198"/>
                  </a:lnTo>
                  <a:lnTo>
                    <a:pt x="222" y="198"/>
                  </a:lnTo>
                  <a:lnTo>
                    <a:pt x="226" y="194"/>
                  </a:lnTo>
                  <a:lnTo>
                    <a:pt x="228" y="190"/>
                  </a:lnTo>
                  <a:lnTo>
                    <a:pt x="232" y="182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230" y="154"/>
                  </a:lnTo>
                  <a:lnTo>
                    <a:pt x="226" y="150"/>
                  </a:lnTo>
                  <a:lnTo>
                    <a:pt x="218" y="146"/>
                  </a:lnTo>
                  <a:lnTo>
                    <a:pt x="218" y="146"/>
                  </a:lnTo>
                  <a:lnTo>
                    <a:pt x="214" y="140"/>
                  </a:lnTo>
                  <a:lnTo>
                    <a:pt x="212" y="132"/>
                  </a:lnTo>
                  <a:lnTo>
                    <a:pt x="208" y="124"/>
                  </a:lnTo>
                  <a:lnTo>
                    <a:pt x="204" y="116"/>
                  </a:lnTo>
                  <a:lnTo>
                    <a:pt x="204" y="116"/>
                  </a:lnTo>
                  <a:lnTo>
                    <a:pt x="198" y="110"/>
                  </a:lnTo>
                  <a:lnTo>
                    <a:pt x="192" y="108"/>
                  </a:lnTo>
                  <a:lnTo>
                    <a:pt x="184" y="108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0" y="114"/>
                  </a:lnTo>
                  <a:lnTo>
                    <a:pt x="164" y="118"/>
                  </a:lnTo>
                  <a:lnTo>
                    <a:pt x="158" y="122"/>
                  </a:lnTo>
                  <a:lnTo>
                    <a:pt x="154" y="124"/>
                  </a:lnTo>
                  <a:lnTo>
                    <a:pt x="154" y="124"/>
                  </a:lnTo>
                  <a:lnTo>
                    <a:pt x="152" y="120"/>
                  </a:lnTo>
                  <a:lnTo>
                    <a:pt x="150" y="116"/>
                  </a:lnTo>
                  <a:lnTo>
                    <a:pt x="150" y="110"/>
                  </a:lnTo>
                  <a:lnTo>
                    <a:pt x="146" y="104"/>
                  </a:lnTo>
                  <a:lnTo>
                    <a:pt x="146" y="104"/>
                  </a:lnTo>
                  <a:lnTo>
                    <a:pt x="140" y="104"/>
                  </a:lnTo>
                  <a:lnTo>
                    <a:pt x="134" y="102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36" y="82"/>
                  </a:lnTo>
                  <a:lnTo>
                    <a:pt x="158" y="66"/>
                  </a:lnTo>
                  <a:lnTo>
                    <a:pt x="182" y="54"/>
                  </a:lnTo>
                  <a:lnTo>
                    <a:pt x="206" y="42"/>
                  </a:lnTo>
                  <a:lnTo>
                    <a:pt x="232" y="34"/>
                  </a:lnTo>
                  <a:lnTo>
                    <a:pt x="258" y="26"/>
                  </a:lnTo>
                  <a:lnTo>
                    <a:pt x="286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44" y="22"/>
                  </a:lnTo>
                  <a:lnTo>
                    <a:pt x="374" y="28"/>
                  </a:lnTo>
                  <a:lnTo>
                    <a:pt x="402" y="34"/>
                  </a:lnTo>
                  <a:lnTo>
                    <a:pt x="428" y="44"/>
                  </a:lnTo>
                  <a:lnTo>
                    <a:pt x="454" y="56"/>
                  </a:lnTo>
                  <a:lnTo>
                    <a:pt x="478" y="72"/>
                  </a:lnTo>
                  <a:lnTo>
                    <a:pt x="500" y="88"/>
                  </a:lnTo>
                  <a:lnTo>
                    <a:pt x="522" y="106"/>
                  </a:lnTo>
                  <a:lnTo>
                    <a:pt x="522" y="106"/>
                  </a:lnTo>
                  <a:lnTo>
                    <a:pt x="538" y="126"/>
                  </a:lnTo>
                  <a:lnTo>
                    <a:pt x="554" y="146"/>
                  </a:lnTo>
                  <a:lnTo>
                    <a:pt x="554" y="146"/>
                  </a:lnTo>
                  <a:lnTo>
                    <a:pt x="502" y="164"/>
                  </a:lnTo>
                  <a:lnTo>
                    <a:pt x="480" y="172"/>
                  </a:lnTo>
                  <a:lnTo>
                    <a:pt x="468" y="178"/>
                  </a:lnTo>
                  <a:lnTo>
                    <a:pt x="468" y="178"/>
                  </a:lnTo>
                  <a:lnTo>
                    <a:pt x="462" y="182"/>
                  </a:lnTo>
                  <a:lnTo>
                    <a:pt x="454" y="186"/>
                  </a:lnTo>
                  <a:lnTo>
                    <a:pt x="444" y="186"/>
                  </a:lnTo>
                  <a:lnTo>
                    <a:pt x="436" y="184"/>
                  </a:lnTo>
                  <a:lnTo>
                    <a:pt x="436" y="184"/>
                  </a:lnTo>
                  <a:lnTo>
                    <a:pt x="424" y="178"/>
                  </a:lnTo>
                  <a:lnTo>
                    <a:pt x="418" y="176"/>
                  </a:lnTo>
                  <a:lnTo>
                    <a:pt x="412" y="176"/>
                  </a:lnTo>
                  <a:lnTo>
                    <a:pt x="412" y="176"/>
                  </a:lnTo>
                  <a:lnTo>
                    <a:pt x="402" y="178"/>
                  </a:lnTo>
                  <a:lnTo>
                    <a:pt x="398" y="180"/>
                  </a:lnTo>
                  <a:lnTo>
                    <a:pt x="392" y="184"/>
                  </a:lnTo>
                  <a:lnTo>
                    <a:pt x="392" y="184"/>
                  </a:lnTo>
                  <a:lnTo>
                    <a:pt x="384" y="192"/>
                  </a:lnTo>
                  <a:lnTo>
                    <a:pt x="374" y="198"/>
                  </a:lnTo>
                  <a:lnTo>
                    <a:pt x="374" y="198"/>
                  </a:lnTo>
                  <a:lnTo>
                    <a:pt x="368" y="200"/>
                  </a:lnTo>
                  <a:lnTo>
                    <a:pt x="362" y="200"/>
                  </a:lnTo>
                  <a:lnTo>
                    <a:pt x="362" y="200"/>
                  </a:lnTo>
                  <a:lnTo>
                    <a:pt x="358" y="198"/>
                  </a:lnTo>
                  <a:lnTo>
                    <a:pt x="358" y="198"/>
                  </a:lnTo>
                  <a:lnTo>
                    <a:pt x="354" y="198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44" y="202"/>
                  </a:lnTo>
                  <a:lnTo>
                    <a:pt x="344" y="202"/>
                  </a:lnTo>
                  <a:lnTo>
                    <a:pt x="340" y="208"/>
                  </a:lnTo>
                  <a:lnTo>
                    <a:pt x="340" y="212"/>
                  </a:lnTo>
                  <a:lnTo>
                    <a:pt x="342" y="222"/>
                  </a:lnTo>
                  <a:lnTo>
                    <a:pt x="346" y="228"/>
                  </a:lnTo>
                  <a:lnTo>
                    <a:pt x="350" y="230"/>
                  </a:lnTo>
                  <a:lnTo>
                    <a:pt x="352" y="232"/>
                  </a:lnTo>
                  <a:lnTo>
                    <a:pt x="352" y="232"/>
                  </a:lnTo>
                  <a:lnTo>
                    <a:pt x="358" y="228"/>
                  </a:lnTo>
                  <a:lnTo>
                    <a:pt x="364" y="224"/>
                  </a:lnTo>
                  <a:lnTo>
                    <a:pt x="368" y="218"/>
                  </a:lnTo>
                  <a:lnTo>
                    <a:pt x="374" y="216"/>
                  </a:lnTo>
                  <a:lnTo>
                    <a:pt x="374" y="216"/>
                  </a:lnTo>
                  <a:lnTo>
                    <a:pt x="378" y="218"/>
                  </a:lnTo>
                  <a:lnTo>
                    <a:pt x="382" y="220"/>
                  </a:lnTo>
                  <a:lnTo>
                    <a:pt x="390" y="228"/>
                  </a:lnTo>
                  <a:lnTo>
                    <a:pt x="390" y="228"/>
                  </a:lnTo>
                  <a:lnTo>
                    <a:pt x="388" y="232"/>
                  </a:lnTo>
                  <a:lnTo>
                    <a:pt x="386" y="240"/>
                  </a:lnTo>
                  <a:lnTo>
                    <a:pt x="382" y="248"/>
                  </a:lnTo>
                  <a:lnTo>
                    <a:pt x="376" y="250"/>
                  </a:lnTo>
                  <a:lnTo>
                    <a:pt x="376" y="250"/>
                  </a:lnTo>
                  <a:lnTo>
                    <a:pt x="362" y="254"/>
                  </a:lnTo>
                  <a:lnTo>
                    <a:pt x="348" y="258"/>
                  </a:lnTo>
                  <a:lnTo>
                    <a:pt x="348" y="258"/>
                  </a:lnTo>
                  <a:lnTo>
                    <a:pt x="332" y="254"/>
                  </a:lnTo>
                  <a:lnTo>
                    <a:pt x="324" y="254"/>
                  </a:lnTo>
                  <a:lnTo>
                    <a:pt x="320" y="254"/>
                  </a:lnTo>
                  <a:lnTo>
                    <a:pt x="318" y="256"/>
                  </a:lnTo>
                  <a:lnTo>
                    <a:pt x="318" y="256"/>
                  </a:lnTo>
                  <a:lnTo>
                    <a:pt x="314" y="258"/>
                  </a:lnTo>
                  <a:lnTo>
                    <a:pt x="310" y="262"/>
                  </a:lnTo>
                  <a:lnTo>
                    <a:pt x="308" y="266"/>
                  </a:lnTo>
                  <a:lnTo>
                    <a:pt x="310" y="272"/>
                  </a:lnTo>
                  <a:lnTo>
                    <a:pt x="310" y="272"/>
                  </a:lnTo>
                  <a:lnTo>
                    <a:pt x="312" y="282"/>
                  </a:lnTo>
                  <a:lnTo>
                    <a:pt x="310" y="288"/>
                  </a:lnTo>
                  <a:lnTo>
                    <a:pt x="308" y="294"/>
                  </a:lnTo>
                  <a:lnTo>
                    <a:pt x="306" y="296"/>
                  </a:lnTo>
                  <a:lnTo>
                    <a:pt x="306" y="296"/>
                  </a:lnTo>
                  <a:lnTo>
                    <a:pt x="292" y="300"/>
                  </a:lnTo>
                  <a:lnTo>
                    <a:pt x="290" y="302"/>
                  </a:lnTo>
                  <a:lnTo>
                    <a:pt x="290" y="304"/>
                  </a:lnTo>
                  <a:lnTo>
                    <a:pt x="294" y="304"/>
                  </a:lnTo>
                  <a:lnTo>
                    <a:pt x="302" y="306"/>
                  </a:lnTo>
                  <a:lnTo>
                    <a:pt x="302" y="306"/>
                  </a:lnTo>
                  <a:lnTo>
                    <a:pt x="320" y="304"/>
                  </a:lnTo>
                  <a:lnTo>
                    <a:pt x="332" y="302"/>
                  </a:lnTo>
                  <a:lnTo>
                    <a:pt x="340" y="298"/>
                  </a:lnTo>
                  <a:lnTo>
                    <a:pt x="346" y="296"/>
                  </a:lnTo>
                  <a:lnTo>
                    <a:pt x="346" y="296"/>
                  </a:lnTo>
                  <a:lnTo>
                    <a:pt x="358" y="292"/>
                  </a:lnTo>
                  <a:lnTo>
                    <a:pt x="364" y="290"/>
                  </a:lnTo>
                  <a:lnTo>
                    <a:pt x="370" y="290"/>
                  </a:lnTo>
                  <a:lnTo>
                    <a:pt x="370" y="290"/>
                  </a:lnTo>
                  <a:lnTo>
                    <a:pt x="376" y="292"/>
                  </a:lnTo>
                  <a:lnTo>
                    <a:pt x="382" y="290"/>
                  </a:lnTo>
                  <a:lnTo>
                    <a:pt x="388" y="290"/>
                  </a:lnTo>
                  <a:lnTo>
                    <a:pt x="394" y="290"/>
                  </a:lnTo>
                  <a:lnTo>
                    <a:pt x="394" y="290"/>
                  </a:lnTo>
                  <a:lnTo>
                    <a:pt x="396" y="290"/>
                  </a:lnTo>
                  <a:lnTo>
                    <a:pt x="400" y="288"/>
                  </a:lnTo>
                  <a:lnTo>
                    <a:pt x="406" y="284"/>
                  </a:lnTo>
                  <a:lnTo>
                    <a:pt x="414" y="280"/>
                  </a:lnTo>
                  <a:lnTo>
                    <a:pt x="416" y="280"/>
                  </a:lnTo>
                  <a:lnTo>
                    <a:pt x="420" y="282"/>
                  </a:lnTo>
                  <a:lnTo>
                    <a:pt x="420" y="282"/>
                  </a:lnTo>
                  <a:lnTo>
                    <a:pt x="422" y="288"/>
                  </a:lnTo>
                  <a:lnTo>
                    <a:pt x="424" y="294"/>
                  </a:lnTo>
                  <a:lnTo>
                    <a:pt x="422" y="304"/>
                  </a:lnTo>
                  <a:lnTo>
                    <a:pt x="422" y="304"/>
                  </a:lnTo>
                  <a:lnTo>
                    <a:pt x="420" y="308"/>
                  </a:lnTo>
                  <a:lnTo>
                    <a:pt x="416" y="312"/>
                  </a:lnTo>
                  <a:lnTo>
                    <a:pt x="412" y="314"/>
                  </a:lnTo>
                  <a:lnTo>
                    <a:pt x="412" y="318"/>
                  </a:lnTo>
                  <a:lnTo>
                    <a:pt x="412" y="318"/>
                  </a:lnTo>
                  <a:lnTo>
                    <a:pt x="418" y="330"/>
                  </a:lnTo>
                  <a:lnTo>
                    <a:pt x="428" y="340"/>
                  </a:lnTo>
                  <a:lnTo>
                    <a:pt x="428" y="340"/>
                  </a:lnTo>
                  <a:lnTo>
                    <a:pt x="440" y="348"/>
                  </a:lnTo>
                  <a:lnTo>
                    <a:pt x="444" y="350"/>
                  </a:lnTo>
                  <a:lnTo>
                    <a:pt x="448" y="348"/>
                  </a:lnTo>
                  <a:lnTo>
                    <a:pt x="448" y="348"/>
                  </a:lnTo>
                  <a:lnTo>
                    <a:pt x="450" y="342"/>
                  </a:lnTo>
                  <a:lnTo>
                    <a:pt x="452" y="338"/>
                  </a:lnTo>
                  <a:lnTo>
                    <a:pt x="456" y="330"/>
                  </a:lnTo>
                  <a:lnTo>
                    <a:pt x="456" y="330"/>
                  </a:lnTo>
                  <a:lnTo>
                    <a:pt x="460" y="328"/>
                  </a:lnTo>
                  <a:lnTo>
                    <a:pt x="470" y="330"/>
                  </a:lnTo>
                  <a:lnTo>
                    <a:pt x="480" y="332"/>
                  </a:lnTo>
                  <a:lnTo>
                    <a:pt x="482" y="334"/>
                  </a:lnTo>
                  <a:lnTo>
                    <a:pt x="484" y="336"/>
                  </a:lnTo>
                  <a:lnTo>
                    <a:pt x="484" y="336"/>
                  </a:lnTo>
                  <a:lnTo>
                    <a:pt x="486" y="340"/>
                  </a:lnTo>
                  <a:lnTo>
                    <a:pt x="492" y="346"/>
                  </a:lnTo>
                  <a:lnTo>
                    <a:pt x="500" y="354"/>
                  </a:lnTo>
                  <a:lnTo>
                    <a:pt x="500" y="354"/>
                  </a:lnTo>
                  <a:lnTo>
                    <a:pt x="512" y="360"/>
                  </a:lnTo>
                  <a:lnTo>
                    <a:pt x="512" y="360"/>
                  </a:lnTo>
                  <a:lnTo>
                    <a:pt x="514" y="362"/>
                  </a:lnTo>
                  <a:lnTo>
                    <a:pt x="520" y="372"/>
                  </a:lnTo>
                  <a:lnTo>
                    <a:pt x="520" y="372"/>
                  </a:lnTo>
                  <a:lnTo>
                    <a:pt x="524" y="378"/>
                  </a:lnTo>
                  <a:lnTo>
                    <a:pt x="530" y="380"/>
                  </a:lnTo>
                  <a:lnTo>
                    <a:pt x="534" y="380"/>
                  </a:lnTo>
                  <a:lnTo>
                    <a:pt x="540" y="380"/>
                  </a:lnTo>
                  <a:lnTo>
                    <a:pt x="540" y="380"/>
                  </a:lnTo>
                  <a:lnTo>
                    <a:pt x="544" y="376"/>
                  </a:lnTo>
                  <a:lnTo>
                    <a:pt x="548" y="372"/>
                  </a:lnTo>
                  <a:lnTo>
                    <a:pt x="554" y="368"/>
                  </a:lnTo>
                  <a:lnTo>
                    <a:pt x="560" y="366"/>
                  </a:lnTo>
                  <a:lnTo>
                    <a:pt x="560" y="366"/>
                  </a:lnTo>
                  <a:lnTo>
                    <a:pt x="570" y="366"/>
                  </a:lnTo>
                  <a:lnTo>
                    <a:pt x="574" y="368"/>
                  </a:lnTo>
                  <a:lnTo>
                    <a:pt x="580" y="372"/>
                  </a:lnTo>
                  <a:lnTo>
                    <a:pt x="580" y="372"/>
                  </a:lnTo>
                  <a:lnTo>
                    <a:pt x="598" y="388"/>
                  </a:lnTo>
                  <a:lnTo>
                    <a:pt x="598" y="388"/>
                  </a:lnTo>
                  <a:lnTo>
                    <a:pt x="592" y="406"/>
                  </a:lnTo>
                  <a:lnTo>
                    <a:pt x="586" y="424"/>
                  </a:lnTo>
                  <a:lnTo>
                    <a:pt x="578" y="442"/>
                  </a:lnTo>
                  <a:lnTo>
                    <a:pt x="568" y="460"/>
                  </a:lnTo>
                  <a:lnTo>
                    <a:pt x="558" y="476"/>
                  </a:lnTo>
                  <a:lnTo>
                    <a:pt x="546" y="492"/>
                  </a:lnTo>
                  <a:lnTo>
                    <a:pt x="534" y="508"/>
                  </a:lnTo>
                  <a:lnTo>
                    <a:pt x="522" y="522"/>
                  </a:lnTo>
                  <a:lnTo>
                    <a:pt x="522" y="522"/>
                  </a:lnTo>
                  <a:lnTo>
                    <a:pt x="500" y="540"/>
                  </a:lnTo>
                  <a:lnTo>
                    <a:pt x="478" y="556"/>
                  </a:lnTo>
                  <a:lnTo>
                    <a:pt x="454" y="572"/>
                  </a:lnTo>
                  <a:lnTo>
                    <a:pt x="428" y="584"/>
                  </a:lnTo>
                  <a:lnTo>
                    <a:pt x="402" y="594"/>
                  </a:lnTo>
                  <a:lnTo>
                    <a:pt x="374" y="602"/>
                  </a:lnTo>
                  <a:lnTo>
                    <a:pt x="344" y="606"/>
                  </a:lnTo>
                  <a:lnTo>
                    <a:pt x="314" y="608"/>
                  </a:lnTo>
                  <a:lnTo>
                    <a:pt x="314" y="608"/>
                  </a:lnTo>
                  <a:lnTo>
                    <a:pt x="278" y="604"/>
                  </a:lnTo>
                  <a:lnTo>
                    <a:pt x="244" y="598"/>
                  </a:lnTo>
                  <a:lnTo>
                    <a:pt x="212" y="588"/>
                  </a:lnTo>
                  <a:lnTo>
                    <a:pt x="182" y="574"/>
                  </a:lnTo>
                  <a:lnTo>
                    <a:pt x="182" y="574"/>
                  </a:lnTo>
                  <a:lnTo>
                    <a:pt x="184" y="564"/>
                  </a:lnTo>
                  <a:lnTo>
                    <a:pt x="188" y="552"/>
                  </a:lnTo>
                  <a:lnTo>
                    <a:pt x="190" y="536"/>
                  </a:lnTo>
                  <a:lnTo>
                    <a:pt x="190" y="536"/>
                  </a:lnTo>
                  <a:lnTo>
                    <a:pt x="192" y="500"/>
                  </a:lnTo>
                  <a:lnTo>
                    <a:pt x="194" y="476"/>
                  </a:lnTo>
                  <a:lnTo>
                    <a:pt x="194" y="462"/>
                  </a:lnTo>
                  <a:lnTo>
                    <a:pt x="194" y="462"/>
                  </a:lnTo>
                  <a:lnTo>
                    <a:pt x="182" y="448"/>
                  </a:lnTo>
                  <a:lnTo>
                    <a:pt x="172" y="440"/>
                  </a:lnTo>
                  <a:lnTo>
                    <a:pt x="162" y="434"/>
                  </a:lnTo>
                  <a:lnTo>
                    <a:pt x="162" y="434"/>
                  </a:lnTo>
                  <a:lnTo>
                    <a:pt x="154" y="432"/>
                  </a:lnTo>
                  <a:lnTo>
                    <a:pt x="144" y="432"/>
                  </a:lnTo>
                  <a:lnTo>
                    <a:pt x="136" y="434"/>
                  </a:lnTo>
                  <a:lnTo>
                    <a:pt x="130" y="432"/>
                  </a:lnTo>
                  <a:lnTo>
                    <a:pt x="130" y="432"/>
                  </a:lnTo>
                  <a:lnTo>
                    <a:pt x="122" y="428"/>
                  </a:lnTo>
                  <a:lnTo>
                    <a:pt x="118" y="420"/>
                  </a:lnTo>
                  <a:lnTo>
                    <a:pt x="112" y="414"/>
                  </a:lnTo>
                  <a:lnTo>
                    <a:pt x="108" y="408"/>
                  </a:lnTo>
                  <a:lnTo>
                    <a:pt x="108" y="408"/>
                  </a:lnTo>
                  <a:lnTo>
                    <a:pt x="102" y="404"/>
                  </a:lnTo>
                  <a:lnTo>
                    <a:pt x="94" y="402"/>
                  </a:lnTo>
                  <a:lnTo>
                    <a:pt x="78" y="400"/>
                  </a:lnTo>
                  <a:lnTo>
                    <a:pt x="78" y="400"/>
                  </a:lnTo>
                  <a:lnTo>
                    <a:pt x="72" y="396"/>
                  </a:lnTo>
                  <a:lnTo>
                    <a:pt x="66" y="390"/>
                  </a:lnTo>
                  <a:lnTo>
                    <a:pt x="58" y="378"/>
                  </a:lnTo>
                  <a:lnTo>
                    <a:pt x="58" y="378"/>
                  </a:lnTo>
                  <a:lnTo>
                    <a:pt x="56" y="372"/>
                  </a:lnTo>
                  <a:lnTo>
                    <a:pt x="58" y="366"/>
                  </a:lnTo>
                  <a:lnTo>
                    <a:pt x="60" y="360"/>
                  </a:lnTo>
                  <a:lnTo>
                    <a:pt x="64" y="358"/>
                  </a:lnTo>
                  <a:lnTo>
                    <a:pt x="64" y="358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lnTo>
                    <a:pt x="66" y="470"/>
                  </a:lnTo>
                  <a:lnTo>
                    <a:pt x="56" y="452"/>
                  </a:lnTo>
                  <a:lnTo>
                    <a:pt x="48" y="43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62" y="418"/>
                  </a:lnTo>
                  <a:lnTo>
                    <a:pt x="62" y="418"/>
                  </a:lnTo>
                  <a:lnTo>
                    <a:pt x="70" y="422"/>
                  </a:lnTo>
                  <a:lnTo>
                    <a:pt x="76" y="430"/>
                  </a:lnTo>
                  <a:lnTo>
                    <a:pt x="82" y="436"/>
                  </a:lnTo>
                  <a:lnTo>
                    <a:pt x="88" y="440"/>
                  </a:lnTo>
                  <a:lnTo>
                    <a:pt x="88" y="440"/>
                  </a:lnTo>
                  <a:lnTo>
                    <a:pt x="88" y="442"/>
                  </a:lnTo>
                  <a:lnTo>
                    <a:pt x="88" y="448"/>
                  </a:lnTo>
                  <a:lnTo>
                    <a:pt x="86" y="462"/>
                  </a:lnTo>
                  <a:lnTo>
                    <a:pt x="82" y="478"/>
                  </a:lnTo>
                  <a:lnTo>
                    <a:pt x="78" y="488"/>
                  </a:lnTo>
                  <a:lnTo>
                    <a:pt x="78" y="488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6919008" y="4724686"/>
            <a:ext cx="435578" cy="526542"/>
          </a:xfrm>
          <a:custGeom>
            <a:rect l="l" t="t" r="r" b="b"/>
            <a:pathLst>
              <a:path w="498" h="602">
                <a:moveTo>
                  <a:pt x="192" y="516"/>
                </a:moveTo>
                <a:lnTo>
                  <a:pt x="186" y="490"/>
                </a:lnTo>
                <a:lnTo>
                  <a:pt x="144" y="500"/>
                </a:lnTo>
                <a:lnTo>
                  <a:pt x="412" y="138"/>
                </a:lnTo>
                <a:lnTo>
                  <a:pt x="412" y="138"/>
                </a:lnTo>
                <a:lnTo>
                  <a:pt x="422" y="150"/>
                </a:lnTo>
                <a:lnTo>
                  <a:pt x="428" y="160"/>
                </a:lnTo>
                <a:lnTo>
                  <a:pt x="440" y="180"/>
                </a:lnTo>
                <a:lnTo>
                  <a:pt x="192" y="516"/>
                </a:lnTo>
                <a:lnTo>
                  <a:pt x="192" y="516"/>
                </a:lnTo>
                <a:close/>
                <a:moveTo>
                  <a:pt x="102" y="550"/>
                </a:moveTo>
                <a:lnTo>
                  <a:pt x="102" y="550"/>
                </a:lnTo>
                <a:lnTo>
                  <a:pt x="80" y="560"/>
                </a:lnTo>
                <a:lnTo>
                  <a:pt x="62" y="568"/>
                </a:lnTo>
                <a:lnTo>
                  <a:pt x="52" y="570"/>
                </a:lnTo>
                <a:lnTo>
                  <a:pt x="42" y="572"/>
                </a:lnTo>
                <a:lnTo>
                  <a:pt x="42" y="572"/>
                </a:lnTo>
                <a:lnTo>
                  <a:pt x="38" y="570"/>
                </a:lnTo>
                <a:lnTo>
                  <a:pt x="36" y="568"/>
                </a:lnTo>
                <a:lnTo>
                  <a:pt x="32" y="560"/>
                </a:lnTo>
                <a:lnTo>
                  <a:pt x="32" y="550"/>
                </a:lnTo>
                <a:lnTo>
                  <a:pt x="30" y="536"/>
                </a:lnTo>
                <a:lnTo>
                  <a:pt x="32" y="512"/>
                </a:lnTo>
                <a:lnTo>
                  <a:pt x="32" y="502"/>
                </a:lnTo>
                <a:lnTo>
                  <a:pt x="34" y="502"/>
                </a:lnTo>
                <a:lnTo>
                  <a:pt x="34" y="502"/>
                </a:lnTo>
                <a:lnTo>
                  <a:pt x="34" y="500"/>
                </a:lnTo>
                <a:lnTo>
                  <a:pt x="34" y="500"/>
                </a:lnTo>
                <a:lnTo>
                  <a:pt x="40" y="500"/>
                </a:lnTo>
                <a:lnTo>
                  <a:pt x="48" y="500"/>
                </a:lnTo>
                <a:lnTo>
                  <a:pt x="56" y="504"/>
                </a:lnTo>
                <a:lnTo>
                  <a:pt x="56" y="504"/>
                </a:lnTo>
                <a:lnTo>
                  <a:pt x="66" y="508"/>
                </a:lnTo>
                <a:lnTo>
                  <a:pt x="76" y="516"/>
                </a:lnTo>
                <a:lnTo>
                  <a:pt x="76" y="516"/>
                </a:lnTo>
                <a:lnTo>
                  <a:pt x="90" y="530"/>
                </a:lnTo>
                <a:lnTo>
                  <a:pt x="100" y="540"/>
                </a:lnTo>
                <a:lnTo>
                  <a:pt x="100" y="540"/>
                </a:lnTo>
                <a:lnTo>
                  <a:pt x="102" y="546"/>
                </a:lnTo>
                <a:lnTo>
                  <a:pt x="102" y="550"/>
                </a:lnTo>
                <a:lnTo>
                  <a:pt x="102" y="550"/>
                </a:lnTo>
                <a:close/>
                <a:moveTo>
                  <a:pt x="288" y="72"/>
                </a:moveTo>
                <a:lnTo>
                  <a:pt x="288" y="72"/>
                </a:lnTo>
                <a:lnTo>
                  <a:pt x="308" y="76"/>
                </a:lnTo>
                <a:lnTo>
                  <a:pt x="334" y="84"/>
                </a:lnTo>
                <a:lnTo>
                  <a:pt x="334" y="86"/>
                </a:lnTo>
                <a:lnTo>
                  <a:pt x="70" y="444"/>
                </a:lnTo>
                <a:lnTo>
                  <a:pt x="70" y="396"/>
                </a:lnTo>
                <a:lnTo>
                  <a:pt x="46" y="398"/>
                </a:lnTo>
                <a:lnTo>
                  <a:pt x="288" y="72"/>
                </a:lnTo>
                <a:lnTo>
                  <a:pt x="288" y="72"/>
                </a:lnTo>
                <a:close/>
                <a:moveTo>
                  <a:pt x="130" y="480"/>
                </a:moveTo>
                <a:lnTo>
                  <a:pt x="130" y="480"/>
                </a:lnTo>
                <a:lnTo>
                  <a:pt x="130" y="444"/>
                </a:lnTo>
                <a:lnTo>
                  <a:pt x="130" y="444"/>
                </a:lnTo>
                <a:lnTo>
                  <a:pt x="130" y="442"/>
                </a:lnTo>
                <a:lnTo>
                  <a:pt x="126" y="442"/>
                </a:lnTo>
                <a:lnTo>
                  <a:pt x="118" y="442"/>
                </a:lnTo>
                <a:lnTo>
                  <a:pt x="92" y="452"/>
                </a:lnTo>
                <a:lnTo>
                  <a:pt x="356" y="96"/>
                </a:lnTo>
                <a:lnTo>
                  <a:pt x="356" y="96"/>
                </a:lnTo>
                <a:lnTo>
                  <a:pt x="378" y="108"/>
                </a:lnTo>
                <a:lnTo>
                  <a:pt x="378" y="108"/>
                </a:lnTo>
                <a:lnTo>
                  <a:pt x="396" y="122"/>
                </a:lnTo>
                <a:lnTo>
                  <a:pt x="130" y="480"/>
                </a:lnTo>
                <a:lnTo>
                  <a:pt x="130" y="480"/>
                </a:lnTo>
                <a:close/>
                <a:moveTo>
                  <a:pt x="432" y="38"/>
                </a:moveTo>
                <a:lnTo>
                  <a:pt x="432" y="38"/>
                </a:lnTo>
                <a:lnTo>
                  <a:pt x="410" y="24"/>
                </a:lnTo>
                <a:lnTo>
                  <a:pt x="388" y="14"/>
                </a:lnTo>
                <a:lnTo>
                  <a:pt x="368" y="6"/>
                </a:lnTo>
                <a:lnTo>
                  <a:pt x="350" y="2"/>
                </a:lnTo>
                <a:lnTo>
                  <a:pt x="334" y="0"/>
                </a:lnTo>
                <a:lnTo>
                  <a:pt x="322" y="0"/>
                </a:lnTo>
                <a:lnTo>
                  <a:pt x="314" y="0"/>
                </a:lnTo>
                <a:lnTo>
                  <a:pt x="308" y="4"/>
                </a:lnTo>
                <a:lnTo>
                  <a:pt x="290" y="28"/>
                </a:lnTo>
                <a:lnTo>
                  <a:pt x="260" y="70"/>
                </a:lnTo>
                <a:lnTo>
                  <a:pt x="16" y="398"/>
                </a:lnTo>
                <a:lnTo>
                  <a:pt x="8" y="408"/>
                </a:lnTo>
                <a:lnTo>
                  <a:pt x="8" y="408"/>
                </a:lnTo>
                <a:lnTo>
                  <a:pt x="2" y="450"/>
                </a:lnTo>
                <a:lnTo>
                  <a:pt x="0" y="492"/>
                </a:lnTo>
                <a:lnTo>
                  <a:pt x="0" y="516"/>
                </a:lnTo>
                <a:lnTo>
                  <a:pt x="0" y="538"/>
                </a:lnTo>
                <a:lnTo>
                  <a:pt x="0" y="538"/>
                </a:lnTo>
                <a:lnTo>
                  <a:pt x="2" y="560"/>
                </a:lnTo>
                <a:lnTo>
                  <a:pt x="6" y="578"/>
                </a:lnTo>
                <a:lnTo>
                  <a:pt x="10" y="594"/>
                </a:lnTo>
                <a:lnTo>
                  <a:pt x="12" y="598"/>
                </a:lnTo>
                <a:lnTo>
                  <a:pt x="14" y="602"/>
                </a:lnTo>
                <a:lnTo>
                  <a:pt x="14" y="602"/>
                </a:lnTo>
                <a:lnTo>
                  <a:pt x="18" y="602"/>
                </a:lnTo>
                <a:lnTo>
                  <a:pt x="24" y="602"/>
                </a:lnTo>
                <a:lnTo>
                  <a:pt x="40" y="600"/>
                </a:lnTo>
                <a:lnTo>
                  <a:pt x="62" y="596"/>
                </a:lnTo>
                <a:lnTo>
                  <a:pt x="196" y="548"/>
                </a:lnTo>
                <a:lnTo>
                  <a:pt x="448" y="210"/>
                </a:lnTo>
                <a:lnTo>
                  <a:pt x="452" y="204"/>
                </a:lnTo>
                <a:lnTo>
                  <a:pt x="478" y="168"/>
                </a:lnTo>
                <a:lnTo>
                  <a:pt x="496" y="144"/>
                </a:lnTo>
                <a:lnTo>
                  <a:pt x="496" y="144"/>
                </a:lnTo>
                <a:lnTo>
                  <a:pt x="498" y="138"/>
                </a:lnTo>
                <a:lnTo>
                  <a:pt x="498" y="128"/>
                </a:lnTo>
                <a:lnTo>
                  <a:pt x="494" y="114"/>
                </a:lnTo>
                <a:lnTo>
                  <a:pt x="488" y="100"/>
                </a:lnTo>
                <a:lnTo>
                  <a:pt x="478" y="84"/>
                </a:lnTo>
                <a:lnTo>
                  <a:pt x="466" y="68"/>
                </a:lnTo>
                <a:lnTo>
                  <a:pt x="450" y="52"/>
                </a:lnTo>
                <a:lnTo>
                  <a:pt x="432" y="38"/>
                </a:lnTo>
                <a:lnTo>
                  <a:pt x="432" y="38"/>
                </a:ln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086475" y="4388453"/>
            <a:ext cx="87916" cy="87916"/>
          </a:xfrm>
          <a:custGeom>
            <a:rect l="l" t="t" r="r" b="b"/>
            <a:pathLst>
              <a:path w="96" h="96">
                <a:moveTo>
                  <a:pt x="62" y="2"/>
                </a:moveTo>
                <a:lnTo>
                  <a:pt x="62" y="2"/>
                </a:lnTo>
                <a:lnTo>
                  <a:pt x="52" y="0"/>
                </a:lnTo>
                <a:lnTo>
                  <a:pt x="44" y="0"/>
                </a:lnTo>
                <a:lnTo>
                  <a:pt x="34" y="2"/>
                </a:lnTo>
                <a:lnTo>
                  <a:pt x="26" y="6"/>
                </a:lnTo>
                <a:lnTo>
                  <a:pt x="18" y="10"/>
                </a:lnTo>
                <a:lnTo>
                  <a:pt x="12" y="16"/>
                </a:lnTo>
                <a:lnTo>
                  <a:pt x="6" y="24"/>
                </a:lnTo>
                <a:lnTo>
                  <a:pt x="2" y="34"/>
                </a:lnTo>
                <a:lnTo>
                  <a:pt x="2" y="34"/>
                </a:lnTo>
                <a:lnTo>
                  <a:pt x="0" y="42"/>
                </a:lnTo>
                <a:lnTo>
                  <a:pt x="0" y="52"/>
                </a:lnTo>
                <a:lnTo>
                  <a:pt x="2" y="62"/>
                </a:lnTo>
                <a:lnTo>
                  <a:pt x="6" y="70"/>
                </a:lnTo>
                <a:lnTo>
                  <a:pt x="10" y="78"/>
                </a:lnTo>
                <a:lnTo>
                  <a:pt x="18" y="84"/>
                </a:lnTo>
                <a:lnTo>
                  <a:pt x="24" y="90"/>
                </a:lnTo>
                <a:lnTo>
                  <a:pt x="34" y="94"/>
                </a:lnTo>
                <a:lnTo>
                  <a:pt x="34" y="94"/>
                </a:lnTo>
                <a:lnTo>
                  <a:pt x="44" y="96"/>
                </a:lnTo>
                <a:lnTo>
                  <a:pt x="52" y="96"/>
                </a:lnTo>
                <a:lnTo>
                  <a:pt x="62" y="94"/>
                </a:lnTo>
                <a:lnTo>
                  <a:pt x="70" y="90"/>
                </a:lnTo>
                <a:lnTo>
                  <a:pt x="78" y="84"/>
                </a:lnTo>
                <a:lnTo>
                  <a:pt x="84" y="78"/>
                </a:lnTo>
                <a:lnTo>
                  <a:pt x="90" y="70"/>
                </a:lnTo>
                <a:lnTo>
                  <a:pt x="94" y="62"/>
                </a:lnTo>
                <a:lnTo>
                  <a:pt x="94" y="62"/>
                </a:lnTo>
                <a:lnTo>
                  <a:pt x="96" y="52"/>
                </a:lnTo>
                <a:lnTo>
                  <a:pt x="96" y="42"/>
                </a:lnTo>
                <a:lnTo>
                  <a:pt x="94" y="34"/>
                </a:lnTo>
                <a:lnTo>
                  <a:pt x="90" y="26"/>
                </a:lnTo>
                <a:lnTo>
                  <a:pt x="86" y="18"/>
                </a:lnTo>
                <a:lnTo>
                  <a:pt x="78" y="12"/>
                </a:lnTo>
                <a:lnTo>
                  <a:pt x="72" y="6"/>
                </a:lnTo>
                <a:lnTo>
                  <a:pt x="62" y="2"/>
                </a:lnTo>
                <a:lnTo>
                  <a:pt x="62" y="2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83437" y="2866346"/>
            <a:ext cx="622649" cy="637223"/>
          </a:xfrm>
          <a:custGeom>
            <a:rect l="l" t="t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833776" y="4203763"/>
            <a:ext cx="521970" cy="520922"/>
          </a:xfrm>
          <a:custGeom>
            <a:rect l="l" t="t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消费者满意度调查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94218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产品质量满意度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04897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品牌形象满意度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434063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服务体验满意度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457043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价格满意度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88465" y="2192568"/>
            <a:ext cx="3000749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消费者对淘宝首饰市场产品的质量普遍较为关注。产品质量的好坏直接影响到消费者的购买决策和满意度。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99517" y="4476369"/>
            <a:ext cx="3000375" cy="141662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淘宝首饰市场的服务体验也是消费者关注的重点。良好的服务体验可以提高消费者的满意度和忠诚度。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434063" y="2192568"/>
            <a:ext cx="3000375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价格是消费者购买首饰时考虑的重要因素之一。合理的价格可以提高消费者的满意度，促进销售。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457043" y="4388453"/>
            <a:ext cx="3000375" cy="150454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品牌形象是消费者对淘宝首饰市场整体印象的重要组成部分。良好的品牌形象可以提高消费者的信任度和满意度。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产品分析与优化建议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https://d.book118.com/347134112142006053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2024-09-27T18:33:36.217</cp:lastPrinted>
  <dcterms:created xsi:type="dcterms:W3CDTF">2024-09-27T10:33:36Z</dcterms:created>
  <dcterms:modified xsi:type="dcterms:W3CDTF">2024-09-27T10:33:38Z</dcterms:modified>
</cp:coreProperties>
</file>