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80375F-614D-4BD7-A94E-E05B3D23B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8B9EEC-8E59-47AF-9C2C-168E0C8AE3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C931C7-8E0C-4BC9-85B0-308FD9FC2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38A8B1-2DDC-4435-AD8F-8DD6C5BEA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2E1D61-6DC5-4BDD-8099-F8BE55D85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8AD19D-CC59-4330-9751-38E7C043E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B072DA-525C-456F-A1EF-5958C41375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10CB97-3264-48F4-B931-69CEBED186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680B4A-D5CA-4D36-AF6B-748E1DBCC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F8DE12-4429-464D-A59C-7166ADC1F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D5C5D3-EF64-4440-9AED-419CBF86CB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7141120144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卒中中心护理查房ppt课件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4753" y="4274372"/>
            <a:ext cx="2461447" cy="31994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4753" y="3876675"/>
            <a:ext cx="1851864" cy="4062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卒中中心概述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卒中中心护理实践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卒中中心护理查房流程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卒中中心护理查房案例分析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卒中中心护理查房的未来发展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卒中中心概述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卒中是一种急性脑血管事件，可导致脑组织缺血或出血性损伤，进而影响神经功能。根据发病机制和病理特点，卒中可分为缺血性卒中和出血性卒中两大类。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卒中是一种常见的脑血管疾病，其特点是发病急、进展迅速。由于脑部血管突然阻塞或破裂，导致脑组织得不到充分的血液供应或受到挤压，进而引发一系列神经功能障碍症状。缺血性卒中主要是由于脑血管狭窄或闭塞，导致脑组织缺血缺氧；而出血性卒中则是脑部血管破裂出血，直接压迫脑组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卒中的定义与分类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卒中是全球范围内的主要疾病之一，具有高发病率、高致残率和高死亡率的特点。流行病学研究显示，卒中的发病与年龄、性别、地域、种族等因素相关。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行病学研究显示，卒中的发病率随着年龄的增长而逐渐升高，且男性发病率略高于女性。此外，地域和种族也是卒中发病的重要影响因素。例如，亚洲地区的卒中发病率高于西方国家，而非洲裔美国人则具有较高的出血性卒中发病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卒中的流行病学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高血压、糖尿病、高血脂、吸烟、饮酒、缺乏运动等都是卒中的危险因素。了解和干预这些危险因素有助于降低卒中的发生风险。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是导致卒中的重要危险因素之一，长期高血压会导致血管壁损伤，增加脑血管事件的风险。糖尿病也是卒中的危险因素之一，高血糖状态可损伤血管内皮细胞，引起动脉粥样硬化和血栓形成。高血脂可增加血液粘稠度，促进动脉粥样硬化的发生发展，进而增加卒中的风险。吸烟和饮酒也是导致卒中的危险因素，烟草中的有害物质和过量酒精摄入均可损伤血管健康，诱发脑血管事件。缺乏运动和不健康的生活方式也可增加卒中的发生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卒中的危险因素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卒中中心护理实践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144167" y="2573915"/>
            <a:ext cx="1971008" cy="1817370"/>
            <a:chOff x="5144167" y="2573915"/>
            <a:chExt cx="1971008" cy="1817370"/>
          </a:xfrm>
        </p:grpSpPr>
        <p:sp>
          <p:nvSpPr>
            <p:cNvPr id="3" name="Freeform 3"/>
            <p:cNvSpPr/>
            <p:nvPr/>
          </p:nvSpPr>
          <p:spPr>
            <a:xfrm>
              <a:off x="5144167" y="2573915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flipH="1">
              <a:off x="6125813" y="2573915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92710" y="3026143"/>
            <a:ext cx="3651457" cy="0"/>
            <a:chOff x="1492710" y="3026143"/>
            <a:chExt cx="3651457" cy="0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1492710" y="3026143"/>
              <a:ext cx="3651457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7" name="Group 7"/>
          <p:cNvGrpSpPr/>
          <p:nvPr/>
        </p:nvGrpSpPr>
        <p:grpSpPr>
          <a:xfrm>
            <a:off x="7616666" y="4097724"/>
            <a:ext cx="3172339" cy="0"/>
            <a:chOff x="7616666" y="4097724"/>
            <a:chExt cx="3172339" cy="0"/>
          </a:xfrm>
        </p:grpSpPr>
        <p:cxnSp>
          <p:nvCxnSpPr>
            <p:cNvPr id="8" name="Connector 8"/>
            <p:cNvCxnSpPr/>
            <p:nvPr/>
          </p:nvCxnSpPr>
          <p:spPr>
            <a:xfrm flipH="1">
              <a:off x="7616666" y="4097724"/>
              <a:ext cx="3172339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9" name="Connector 9"/>
          <p:cNvCxnSpPr/>
          <p:nvPr/>
        </p:nvCxnSpPr>
        <p:spPr>
          <a:xfrm flipH="1" flipV="1">
            <a:off x="1444497" y="4924940"/>
            <a:ext cx="3263072" cy="717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 flipH="1">
            <a:off x="7115175" y="5915094"/>
            <a:ext cx="3812216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1" name="Group 11"/>
          <p:cNvGrpSpPr/>
          <p:nvPr/>
        </p:nvGrpSpPr>
        <p:grpSpPr>
          <a:xfrm>
            <a:off x="1565530" y="3482600"/>
            <a:ext cx="2551945" cy="1386615"/>
            <a:chOff x="1565530" y="3482600"/>
            <a:chExt cx="2551945" cy="1386615"/>
          </a:xfrm>
        </p:grpSpPr>
        <p:sp>
          <p:nvSpPr>
            <p:cNvPr id="12" name="AutoShape 12"/>
            <p:cNvSpPr/>
            <p:nvPr/>
          </p:nvSpPr>
          <p:spPr>
            <a:xfrm>
              <a:off x="1565530" y="3482600"/>
              <a:ext cx="2551945" cy="359340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诊断检查</a:t>
              </a:r>
              <a:endParaRPr lang="en-US" sz="1100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1565530" y="3841940"/>
              <a:ext cx="2551945" cy="1027275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进行必要的实验室检查和影像学检查，如CT、MRI等，以明确诊断。</a:t>
              </a:r>
              <a:endParaRPr lang="en-US" sz="11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65530" y="1561607"/>
            <a:ext cx="2551945" cy="1386615"/>
            <a:chOff x="1565530" y="1561607"/>
            <a:chExt cx="2551945" cy="1386615"/>
          </a:xfrm>
        </p:grpSpPr>
        <p:sp>
          <p:nvSpPr>
            <p:cNvPr id="15" name="AutoShape 15"/>
            <p:cNvSpPr/>
            <p:nvPr/>
          </p:nvSpPr>
          <p:spPr>
            <a:xfrm>
              <a:off x="1565530" y="1561607"/>
              <a:ext cx="2551945" cy="359340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评估卒中症状</a:t>
              </a:r>
              <a:endParaRPr lang="en-US" sz="1100"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1565530" y="1920947"/>
              <a:ext cx="2551945" cy="1027275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观察患者是否出现偏瘫、失语、意识障碍等卒中症状。</a:t>
              </a:r>
              <a:endParaRPr lang="en-US" sz="11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194084" y="2573915"/>
            <a:ext cx="2551945" cy="1386615"/>
            <a:chOff x="8194084" y="2573915"/>
            <a:chExt cx="2551945" cy="1386615"/>
          </a:xfrm>
        </p:grpSpPr>
        <p:sp>
          <p:nvSpPr>
            <p:cNvPr id="18" name="AutoShape 18"/>
            <p:cNvSpPr/>
            <p:nvPr/>
          </p:nvSpPr>
          <p:spPr>
            <a:xfrm>
              <a:off x="8194084" y="2573915"/>
              <a:ext cx="2551945" cy="359340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评估病情</a:t>
              </a:r>
              <a:endParaRPr lang="en-US" sz="1100"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8194084" y="2933255"/>
              <a:ext cx="2551945" cy="1027275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根据患者的症状和检查结果，评估病情的严重程度和预后。</a:t>
              </a:r>
              <a:endParaRPr lang="en-US" sz="110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194084" y="4468591"/>
            <a:ext cx="2551945" cy="1386615"/>
            <a:chOff x="8194084" y="4468591"/>
            <a:chExt cx="2551945" cy="1386615"/>
          </a:xfrm>
        </p:grpSpPr>
        <p:sp>
          <p:nvSpPr>
            <p:cNvPr id="21" name="AutoShape 21"/>
            <p:cNvSpPr/>
            <p:nvPr/>
          </p:nvSpPr>
          <p:spPr>
            <a:xfrm>
              <a:off x="8194084" y="4468591"/>
              <a:ext cx="2551945" cy="359340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制定护理计划</a:t>
              </a:r>
              <a:endParaRPr lang="en-US" sz="1100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8194084" y="4827931"/>
              <a:ext cx="2551945" cy="1027275"/>
            </a:xfrm>
            <a:prstGeom prst="rect">
              <a:avLst/>
            </a:prstGeom>
          </p:spPr>
          <p:txBody>
            <a:bodyPr vert="horz" wrap="square" lIns="68770" tIns="68770" rIns="34385" bIns="6877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sz="1350">
                  <a:solidFill>
                    <a:srgbClr val="00040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根据评估结果，制定个性化的护理计划，为患者提供针对性的护理服务。</a:t>
              </a:r>
              <a:endParaRPr lang="en-US" sz="110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144167" y="4306666"/>
            <a:ext cx="1968341" cy="1817370"/>
            <a:chOff x="5144167" y="4306666"/>
            <a:chExt cx="1968341" cy="1817370"/>
          </a:xfrm>
        </p:grpSpPr>
        <p:sp>
          <p:nvSpPr>
            <p:cNvPr id="24" name="Freeform 24"/>
            <p:cNvSpPr/>
            <p:nvPr/>
          </p:nvSpPr>
          <p:spPr>
            <a:xfrm rot="10800000">
              <a:off x="6124004" y="4306666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rot="10800000" flipH="1">
              <a:off x="5144167" y="4306666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6546675" y="2933560"/>
            <a:ext cx="1015845" cy="2802933"/>
            <a:chOff x="6546675" y="2933560"/>
            <a:chExt cx="1015845" cy="2802933"/>
          </a:xfrm>
        </p:grpSpPr>
        <p:sp>
          <p:nvSpPr>
            <p:cNvPr id="27" name="Freeform 27"/>
            <p:cNvSpPr/>
            <p:nvPr/>
          </p:nvSpPr>
          <p:spPr>
            <a:xfrm rot="5400000">
              <a:off x="6574016" y="2933560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 rot="5400000" flipH="1">
              <a:off x="6546675" y="3919123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4692634" y="2938042"/>
            <a:ext cx="989362" cy="2794827"/>
            <a:chOff x="4692634" y="2938042"/>
            <a:chExt cx="989362" cy="2794827"/>
          </a:xfrm>
        </p:grpSpPr>
        <p:sp>
          <p:nvSpPr>
            <p:cNvPr id="30" name="Freeform 30"/>
            <p:cNvSpPr/>
            <p:nvPr/>
          </p:nvSpPr>
          <p:spPr>
            <a:xfrm rot="-5400000">
              <a:off x="4693063" y="3915499"/>
              <a:ext cx="988504" cy="1817370"/>
            </a:xfrm>
            <a:custGeom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 rot="-5400000" flipH="1">
              <a:off x="4692634" y="2938042"/>
              <a:ext cx="989362" cy="1817370"/>
            </a:xfrm>
            <a:custGeom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卒中患者的评估与诊断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56340" y="1637062"/>
            <a:ext cx="6042012" cy="128067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156340" y="16370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56340" y="3132487"/>
            <a:ext cx="6042012" cy="128958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69043" y="31229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156340" y="4654899"/>
            <a:ext cx="6045187" cy="1286259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49988" y="4645374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V="1">
            <a:off x="2445706" y="3745261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16200000">
            <a:off x="2870191" y="2813147"/>
            <a:ext cx="477838" cy="1913436"/>
          </a:xfrm>
          <a:custGeom>
            <a:rect l="l" t="t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435353" y="2016473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156340" y="5146437"/>
            <a:ext cx="1629199" cy="437149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降低颅内压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156340" y="3584949"/>
            <a:ext cx="1629199" cy="437149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控制血压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56340" y="2165691"/>
            <a:ext cx="1629199" cy="437149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卒中患者的急救护理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6096000" y="1907546"/>
            <a:ext cx="3625542" cy="739710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确保患者呼吸道畅通，必要时给予吸氧或机械通气。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6096000" y="4928174"/>
            <a:ext cx="3625542" cy="739710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对于脑水肿患者，给予脱水治疗以降低颅内压。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6096000" y="3407426"/>
            <a:ext cx="3625542" cy="739710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监测并控制患者的血压，防止脑出血加重。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1621060" y="2829687"/>
            <a:ext cx="1753457" cy="1753362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2123412" y="3297713"/>
            <a:ext cx="780338" cy="780338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152365" y="3260975"/>
            <a:ext cx="2503100" cy="432048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44451" y="3260975"/>
            <a:ext cx="2503100" cy="43204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48414" y="3270500"/>
            <a:ext cx="2503100" cy="43204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2140488" y="2144472"/>
            <a:ext cx="7911026" cy="3564775"/>
            <a:chOff x="2140488" y="2144472"/>
            <a:chExt cx="7911026" cy="3564775"/>
          </a:xfrm>
        </p:grpSpPr>
        <p:sp>
          <p:nvSpPr>
            <p:cNvPr id="6" name="AutoShape 6"/>
            <p:cNvSpPr/>
            <p:nvPr/>
          </p:nvSpPr>
          <p:spPr>
            <a:xfrm>
              <a:off x="2140488" y="2144472"/>
              <a:ext cx="7911026" cy="936104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2152365" y="3693023"/>
              <a:ext cx="2503100" cy="2016224"/>
            </a:xfrm>
            <a:prstGeom prst="rect">
              <a:avLst/>
            </a:prstGeom>
            <a:solidFill>
              <a:schemeClr val="accent3">
                <a:alpha val="27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844451" y="3693023"/>
              <a:ext cx="2503100" cy="2016224"/>
            </a:xfrm>
            <a:prstGeom prst="rect">
              <a:avLst/>
            </a:prstGeom>
            <a:solidFill>
              <a:schemeClr val="accent2">
                <a:alpha val="3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548414" y="3693023"/>
              <a:ext cx="2503100" cy="2016224"/>
            </a:xfrm>
            <a:prstGeom prst="rect">
              <a:avLst/>
            </a:prstGeom>
            <a:solidFill>
              <a:schemeClr val="accent1">
                <a:alpha val="42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AutoShape 10"/>
          <p:cNvSpPr/>
          <p:nvPr/>
        </p:nvSpPr>
        <p:spPr>
          <a:xfrm>
            <a:off x="5387911" y="1196721"/>
            <a:ext cx="1416177" cy="1415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140488" y="3289550"/>
            <a:ext cx="2514977" cy="4320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838512" y="3280025"/>
            <a:ext cx="2514977" cy="4320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536537" y="3280410"/>
            <a:ext cx="2514977" cy="4320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2140488" y="3289550"/>
            <a:ext cx="2514977" cy="432048"/>
          </a:xfrm>
          <a:prstGeom prst="rect">
            <a:avLst/>
          </a:prstGeom>
        </p:spPr>
        <p:txBody>
          <a:bodyPr vert="horz" wrap="square" lIns="121920" tIns="60960" rIns="121920" bIns="6096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康复评估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838512" y="3280025"/>
            <a:ext cx="2514977" cy="432048"/>
          </a:xfrm>
          <a:prstGeom prst="rect">
            <a:avLst/>
          </a:prstGeom>
        </p:spPr>
        <p:txBody>
          <a:bodyPr vert="horz" wrap="square" lIns="121920" tIns="60960" rIns="121920" bIns="6096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康复训练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536537" y="3280025"/>
            <a:ext cx="2514977" cy="432048"/>
          </a:xfrm>
          <a:prstGeom prst="rect">
            <a:avLst/>
          </a:prstGeom>
        </p:spPr>
        <p:txBody>
          <a:bodyPr vert="horz" wrap="square" lIns="121920" tIns="60960" rIns="121920" bIns="6096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康复指导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5822882" y="1639304"/>
            <a:ext cx="530630" cy="530630"/>
          </a:xfrm>
          <a:custGeom>
            <a:rect l="l" t="t" r="r" b="b"/>
            <a:pathLst>
              <a:path w="304800" h="304800">
                <a:moveTo>
                  <a:pt x="50749" y="121920"/>
                </a:moveTo>
                <a:lnTo>
                  <a:pt x="152400" y="182880"/>
                </a:lnTo>
                <a:lnTo>
                  <a:pt x="304800" y="91440"/>
                </a:lnTo>
                <a:lnTo>
                  <a:pt x="152400" y="0"/>
                </a:lnTo>
                <a:lnTo>
                  <a:pt x="0" y="91440"/>
                </a:lnTo>
                <a:lnTo>
                  <a:pt x="152400" y="91440"/>
                </a:lnTo>
                <a:lnTo>
                  <a:pt x="152400" y="121920"/>
                </a:lnTo>
                <a:lnTo>
                  <a:pt x="50749" y="121920"/>
                </a:lnTo>
                <a:close/>
                <a:moveTo>
                  <a:pt x="0" y="121920"/>
                </a:moveTo>
                <a:lnTo>
                  <a:pt x="0" y="243840"/>
                </a:lnTo>
                <a:lnTo>
                  <a:pt x="30480" y="210007"/>
                </a:lnTo>
                <a:lnTo>
                  <a:pt x="30480" y="140208"/>
                </a:lnTo>
                <a:lnTo>
                  <a:pt x="0" y="121920"/>
                </a:lnTo>
                <a:close/>
                <a:moveTo>
                  <a:pt x="152400" y="304800"/>
                </a:moveTo>
                <a:lnTo>
                  <a:pt x="45720" y="240792"/>
                </a:lnTo>
                <a:lnTo>
                  <a:pt x="45720" y="149352"/>
                </a:lnTo>
                <a:lnTo>
                  <a:pt x="152400" y="213360"/>
                </a:lnTo>
                <a:lnTo>
                  <a:pt x="259080" y="149352"/>
                </a:lnTo>
                <a:lnTo>
                  <a:pt x="259080" y="240792"/>
                </a:lnTo>
                <a:lnTo>
                  <a:pt x="152400" y="3048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卒中患者的康复护理</a:t>
              </a:r>
            </a:p>
          </p:txBody>
        </p:sp>
      </p:grpSp>
      <p:sp>
        <p:nvSpPr>
          <p:cNvPr id="40" name="AutoShape 40"/>
          <p:cNvSpPr/>
          <p:nvPr/>
        </p:nvSpPr>
        <p:spPr>
          <a:xfrm>
            <a:off x="2470577" y="4089926"/>
            <a:ext cx="1866677" cy="1222419"/>
          </a:xfrm>
          <a:prstGeom prst="rect">
            <a:avLst/>
          </a:prstGeom>
        </p:spPr>
        <p:txBody>
          <a:bodyPr vert="horz"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对患者进行全面的康复评估，了解其康复需求和潜力。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7866626" y="4089926"/>
            <a:ext cx="1866677" cy="1222419"/>
          </a:xfrm>
          <a:prstGeom prst="rect">
            <a:avLst/>
          </a:prstGeom>
        </p:spPr>
        <p:txBody>
          <a:bodyPr vert="horz"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向患者及家属提供康复指导，帮助他们了解康复过程中的注意事项和技巧。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5162662" y="4089926"/>
            <a:ext cx="1866677" cy="1222419"/>
          </a:xfrm>
          <a:prstGeom prst="rect">
            <a:avLst/>
          </a:prstGeom>
        </p:spPr>
        <p:txBody>
          <a:bodyPr vert="horz"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根据评估结果，制定个性化的康复训练计划，包括肢体功能训练、语言康复训练等。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823593" y="3784976"/>
            <a:ext cx="1631969" cy="67207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V="1">
            <a:off x="6823593" y="2056783"/>
            <a:ext cx="1631969" cy="67207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3929991" y="2152793"/>
            <a:ext cx="1645627" cy="576064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3929991" y="3784976"/>
            <a:ext cx="1645627" cy="67207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" name="Group 6"/>
          <p:cNvGrpSpPr/>
          <p:nvPr/>
        </p:nvGrpSpPr>
        <p:grpSpPr>
          <a:xfrm>
            <a:off x="2887644" y="1462367"/>
            <a:ext cx="1042321" cy="1042416"/>
            <a:chOff x="2887644" y="1462367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887644" y="1462367"/>
              <a:ext cx="1042321" cy="104241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887644" y="4072978"/>
            <a:ext cx="1042321" cy="1042416"/>
            <a:chOff x="2887644" y="4072978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887644" y="4072978"/>
              <a:ext cx="1042321" cy="104241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551590" y="1473606"/>
            <a:ext cx="1042321" cy="1042416"/>
            <a:chOff x="8551590" y="1473606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551590" y="1473606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551590" y="4084218"/>
            <a:ext cx="1042321" cy="1042416"/>
            <a:chOff x="8551590" y="4084218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551590" y="4084218"/>
              <a:ext cx="1042321" cy="104241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AutoShape 14"/>
          <p:cNvSpPr/>
          <p:nvPr/>
        </p:nvSpPr>
        <p:spPr>
          <a:xfrm>
            <a:off x="2244174" y="2598544"/>
            <a:ext cx="2551945" cy="35934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796778" y="2598544"/>
            <a:ext cx="2551945" cy="35934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沟通交流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132832" y="5115395"/>
            <a:ext cx="2551945" cy="328744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796778" y="5115395"/>
            <a:ext cx="2551945" cy="328744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促进社会支持</a:t>
            </a:r>
            <a:endParaRPr lang="en-US" sz="1100"/>
          </a:p>
        </p:txBody>
      </p:sp>
      <p:sp>
        <p:nvSpPr>
          <p:cNvPr id="18" name="Freeform 18"/>
          <p:cNvSpPr/>
          <p:nvPr/>
        </p:nvSpPr>
        <p:spPr>
          <a:xfrm>
            <a:off x="3162126" y="1736896"/>
            <a:ext cx="493356" cy="493356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854255" y="1765080"/>
            <a:ext cx="436989" cy="436989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216332" y="4401714"/>
            <a:ext cx="384944" cy="38494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903628" y="4425064"/>
            <a:ext cx="338244" cy="338244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卒中患者的心理护理</a:t>
              </a:r>
            </a:p>
          </p:txBody>
        </p:sp>
      </p:grpSp>
      <p:sp>
        <p:nvSpPr>
          <p:cNvPr id="44" name="AutoShape 44"/>
          <p:cNvSpPr/>
          <p:nvPr/>
        </p:nvSpPr>
        <p:spPr>
          <a:xfrm>
            <a:off x="8236050" y="5416004"/>
            <a:ext cx="2860041" cy="1081467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向患者及家属提供卒中相关的健康教育，帮助他们了解疾病知识和康复技巧。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1391768" y="5416004"/>
            <a:ext cx="2860041" cy="1081467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鼓励患者积极参与社会活动，促进社会支持系统的建立和完善。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1399937" y="2898546"/>
            <a:ext cx="2861224" cy="1383724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给予患者心理支持，帮助他们克服焦虑、抑郁等情绪问题。</a:t>
            </a:r>
            <a:endParaRPr lang="en-US" sz="1100"/>
          </a:p>
        </p:txBody>
      </p:sp>
      <p:sp>
        <p:nvSpPr>
          <p:cNvPr id="47" name="AutoShape 47"/>
          <p:cNvSpPr/>
          <p:nvPr/>
        </p:nvSpPr>
        <p:spPr>
          <a:xfrm>
            <a:off x="8238458" y="2898546"/>
            <a:ext cx="2857634" cy="1383724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与患者及家属进行充分的沟通交流，了解他们的需求和顾虑。</a:t>
            </a:r>
            <a:endParaRPr lang="en-US" sz="1100"/>
          </a:p>
        </p:txBody>
      </p:sp>
      <p:sp>
        <p:nvSpPr>
          <p:cNvPr id="48" name="Freeform 48"/>
          <p:cNvSpPr/>
          <p:nvPr/>
        </p:nvSpPr>
        <p:spPr>
          <a:xfrm>
            <a:off x="5651945" y="2717646"/>
            <a:ext cx="1086493" cy="1086493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卒中中心护理查房流程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https://d.book118.com/347141120144006024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方正正纤黑简体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2024-08-29T00:27:34.765</cp:lastPrinted>
  <dcterms:created xsi:type="dcterms:W3CDTF">2024-08-28T16:27:34Z</dcterms:created>
  <dcterms:modified xsi:type="dcterms:W3CDTF">2024-08-28T16:27:36Z</dcterms:modified>
</cp:coreProperties>
</file>