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BBERKD+EEINHH+ArialMT"/>
      <p:regular r:id="rId15"/>
    </p:embeddedFont>
    <p:embeddedFont>
      <p:font typeface="JBPQTM+MS-UIGothic"/>
      <p:regular r:id="rId16"/>
    </p:embeddedFont>
    <p:embeddedFont>
      <p:font typeface="IDQFIO+KDDMJR+MicrosoftYaHei"/>
      <p:regular r:id="rId17"/>
    </p:embeddedFont>
    <p:embeddedFont>
      <p:font typeface="TEPKCO+JSMSJL+MicrosoftYaHei-Bold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B2CF32-72B8-4F92-956C-AA0F1B9249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877085-958F-4906-93FC-5336FDFF03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5E9801-964F-48BA-96D3-1BB504D1C9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868593-26CC-43C7-B183-5DA69FBD7B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CAA9E45-E8C7-4082-BFCE-38661CD0BF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F8927AC-E2B2-468A-8AAF-FDA12907DF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62001C4-277C-4144-8CC4-7D1F7758C3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495D6B-824A-41B2-93EB-930B11DC70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33D297-B260-4EB3-8FCF-BDD1E1FC15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0BC7D7-4248-422A-8411-097ACEE1FE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6E697C-8359-4BFD-909F-53BA970BFA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7146125020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68620" y="1588960"/>
            <a:ext cx="2186201" cy="352769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BBERKD+EEINHH+ArialMT"/>
                <a:cs typeface="BBERKD+EEINHH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项</a:t>
            </a:r>
            <a:r>
              <a:rPr sz="2400">
                <a:solidFill>
                  <a:srgbClr val="00B6FF"/>
                </a:solidFill>
                <a:latin typeface="JBPQTM+MS-UIGothic"/>
                <a:cs typeface="JBPQTM+MS-UIGothic"/>
              </a:rPr>
              <a:t>目介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绍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BBERKD+EEINHH+ArialMT"/>
                <a:cs typeface="BBERKD+EEINHH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JBPQTM+MS-UIGothic"/>
                <a:cs typeface="JBPQTM+MS-UIGothic"/>
              </a:rPr>
              <a:t>市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场</a:t>
            </a:r>
            <a:r>
              <a:rPr sz="2400">
                <a:solidFill>
                  <a:srgbClr val="00B6FF"/>
                </a:solidFill>
                <a:latin typeface="JBPQTM+MS-UIGothic"/>
                <a:cs typeface="JBPQTM+MS-UIGothic"/>
              </a:rPr>
              <a:t>分析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BBERKD+EEINHH+ArialMT"/>
                <a:cs typeface="BBERKD+EEINHH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JBPQTM+MS-UIGothic"/>
                <a:cs typeface="JBPQTM+MS-UIGothic"/>
              </a:rPr>
              <a:t>推广策略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BBERKD+EEINHH+ArialMT"/>
                <a:cs typeface="BBERKD+EEINHH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执</a:t>
            </a:r>
            <a:r>
              <a:rPr sz="2400">
                <a:solidFill>
                  <a:srgbClr val="00B6FF"/>
                </a:solidFill>
                <a:latin typeface="JBPQTM+MS-UIGothic"/>
                <a:cs typeface="JBPQTM+MS-UIGothic"/>
              </a:rPr>
              <a:t>行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计</a:t>
            </a:r>
            <a:r>
              <a:rPr sz="2400">
                <a:solidFill>
                  <a:srgbClr val="00B6FF"/>
                </a:solidFill>
                <a:latin typeface="JBPQTM+MS-UIGothic"/>
                <a:cs typeface="JBPQTM+MS-UIGothic"/>
              </a:rPr>
              <a:t>划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BBERKD+EEINHH+ArialMT"/>
                <a:cs typeface="BBERKD+EEINHH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预</a:t>
            </a:r>
            <a:r>
              <a:rPr sz="2400">
                <a:solidFill>
                  <a:srgbClr val="00B6FF"/>
                </a:solidFill>
                <a:latin typeface="JBPQTM+MS-UIGothic"/>
                <a:cs typeface="JBPQTM+MS-UIGothic"/>
              </a:rPr>
              <a:t>期效果</a:t>
            </a:r>
          </a:p>
          <a:p>
            <a:pPr marL="0" marR="0">
              <a:lnSpc>
                <a:spcPts val="2552"/>
              </a:lnSpc>
              <a:spcBef>
                <a:spcPts val="176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BBERKD+EEINHH+ArialMT"/>
                <a:cs typeface="BBERKD+EEINHH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总结</a:t>
            </a:r>
            <a:r>
              <a:rPr sz="2400">
                <a:solidFill>
                  <a:srgbClr val="00B6FF"/>
                </a:solidFill>
                <a:latin typeface="JBPQTM+MS-UIGothic"/>
                <a:cs typeface="JBPQTM+MS-UIGothic"/>
              </a:rPr>
              <a:t>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项</a:t>
            </a:r>
            <a:r>
              <a:rPr sz="3000">
                <a:solidFill>
                  <a:srgbClr val="00B6FF"/>
                </a:solidFill>
                <a:latin typeface="JBPQTM+MS-UIGothic"/>
                <a:cs typeface="JBPQTM+MS-UIGothic"/>
              </a:rPr>
              <a:t>目背景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8364" y="4348853"/>
            <a:ext cx="2993454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BPQTM+MS-UIGothic"/>
                <a:cs typeface="JBPQTM+MS-UIGothic"/>
              </a:rPr>
              <a:t>当前房地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FFF"/>
                </a:solidFill>
                <a:latin typeface="JBPQTM+MS-UIGothic"/>
                <a:cs typeface="JBPQTM+MS-UIGothic"/>
              </a:rPr>
              <a:t>市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场竞</a:t>
            </a:r>
            <a:r>
              <a:rPr sz="1500">
                <a:solidFill>
                  <a:srgbClr val="FFFFFF"/>
                </a:solidFill>
                <a:latin typeface="JBPQTM+MS-UIGothic"/>
                <a:cs typeface="JBPQTM+MS-UIGothic"/>
              </a:rPr>
              <a:t>争激烈，碧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丽</a:t>
            </a:r>
          </a:p>
          <a:p>
            <a:pPr marL="9525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BPQTM+MS-UIGothic"/>
                <a:cs typeface="JBPQTM+MS-UIGothic"/>
              </a:rPr>
              <a:t>星城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FFFFFF"/>
                </a:solidFill>
                <a:latin typeface="JBPQTM+MS-UIGothic"/>
                <a:cs typeface="JBPQTM+MS-UIGothic"/>
              </a:rPr>
              <a:t>目面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临诸</a:t>
            </a:r>
            <a:r>
              <a:rPr sz="1500">
                <a:solidFill>
                  <a:srgbClr val="FFFFFF"/>
                </a:solidFill>
                <a:latin typeface="JBPQTM+MS-UIGothic"/>
                <a:cs typeface="JBPQTM+MS-UIGothic"/>
              </a:rPr>
              <a:t>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竞</a:t>
            </a:r>
            <a:r>
              <a:rPr sz="1500">
                <a:solidFill>
                  <a:srgbClr val="FFFFFF"/>
                </a:solidFill>
                <a:latin typeface="JBPQTM+MS-UIGothic"/>
                <a:cs typeface="JBPQTM+MS-UIGothic"/>
              </a:rPr>
              <a:t>争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JBPQTM+MS-UIGothic"/>
                <a:cs typeface="JBPQTM+MS-UIGothic"/>
              </a:rPr>
              <a:t>手。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13604" y="4348853"/>
            <a:ext cx="3067050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BPQTM+MS-UIGothic"/>
                <a:cs typeface="JBPQTM+MS-UIGothic"/>
              </a:rPr>
              <a:t>消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FFFFFF"/>
                </a:solidFill>
                <a:latin typeface="JBPQTM+MS-UIGothic"/>
                <a:cs typeface="JBPQTM+MS-UIGothic"/>
              </a:rPr>
              <a:t>者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JBPQTM+MS-UIGothic"/>
                <a:cs typeface="JBPQTM+MS-UIGothic"/>
              </a:rPr>
              <a:t>房地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产项</a:t>
            </a:r>
            <a:r>
              <a:rPr sz="1500">
                <a:solidFill>
                  <a:srgbClr val="FFFFFF"/>
                </a:solidFill>
                <a:latin typeface="JBPQTM+MS-UIGothic"/>
                <a:cs typeface="JBPQTM+MS-UIGothic"/>
              </a:rPr>
              <a:t>目的品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FFF"/>
                </a:solidFill>
                <a:latin typeface="JBPQTM+MS-UIGothic"/>
                <a:cs typeface="JBPQTM+MS-UIGothic"/>
              </a:rPr>
              <a:t>和服</a:t>
            </a:r>
          </a:p>
          <a:p>
            <a:pPr marL="57150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FFFFFF"/>
                </a:solidFill>
                <a:latin typeface="JBPQTM+MS-UIGothic"/>
                <a:cs typeface="JBPQTM+MS-UIGothic"/>
              </a:rPr>
              <a:t>需求日益提高。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89315" y="4348853"/>
            <a:ext cx="3067050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BPQTM+MS-UIGothic"/>
                <a:cs typeface="JBPQTM+MS-UIGothic"/>
              </a:rPr>
              <a:t>碧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丽</a:t>
            </a:r>
            <a:r>
              <a:rPr sz="1500">
                <a:solidFill>
                  <a:srgbClr val="FFFFFF"/>
                </a:solidFill>
                <a:latin typeface="JBPQTM+MS-UIGothic"/>
                <a:cs typeface="JBPQTM+MS-UIGothic"/>
              </a:rPr>
              <a:t>星城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FFFFFF"/>
                </a:solidFill>
                <a:latin typeface="JBPQTM+MS-UIGothic"/>
                <a:cs typeface="JBPQTM+MS-UIGothic"/>
              </a:rPr>
              <a:t>目具有独特的地理位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BPQTM+MS-UIGothic"/>
                <a:cs typeface="JBPQTM+MS-UIGothic"/>
              </a:rPr>
              <a:t>置和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优势</a:t>
            </a:r>
            <a:r>
              <a:rPr sz="1500">
                <a:solidFill>
                  <a:srgbClr val="FFFFFF"/>
                </a:solidFill>
                <a:latin typeface="JBPQTM+MS-UIGothic"/>
                <a:cs typeface="JBPQTM+MS-UIGothic"/>
              </a:rPr>
              <a:t>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拥</a:t>
            </a:r>
            <a:r>
              <a:rPr sz="1500">
                <a:solidFill>
                  <a:srgbClr val="FFFFFF"/>
                </a:solidFill>
                <a:latin typeface="JBPQTM+MS-UIGothic"/>
                <a:cs typeface="JBPQTM+MS-UIGothic"/>
              </a:rPr>
              <a:t>有丰富的自然景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观</a:t>
            </a:r>
          </a:p>
          <a:p>
            <a:pPr marL="76200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BPQTM+MS-UIGothic"/>
                <a:cs typeface="JBPQTM+MS-UIGothic"/>
              </a:rPr>
              <a:t>和人文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FFFFFF"/>
                </a:solidFill>
                <a:latin typeface="JBPQTM+MS-UIGothic"/>
                <a:cs typeface="JBPQTM+MS-UIGothic"/>
              </a:rPr>
              <a:t>源。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项</a:t>
            </a:r>
            <a:r>
              <a:rPr sz="3000">
                <a:solidFill>
                  <a:srgbClr val="00B6FF"/>
                </a:solidFill>
                <a:latin typeface="JBPQTM+MS-UIGothic"/>
                <a:cs typeface="JBPQTM+MS-UIGothic"/>
              </a:rPr>
              <a:t>目目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标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项</a:t>
            </a:r>
            <a:r>
              <a:rPr sz="3000">
                <a:solidFill>
                  <a:srgbClr val="00B6FF"/>
                </a:solidFill>
                <a:latin typeface="JBPQTM+MS-UIGothic"/>
                <a:cs typeface="JBPQTM+MS-UIGothic"/>
              </a:rPr>
              <a:t>目定位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JBPQTM+MS-UIGothic"/>
                <a:cs typeface="JBPQTM+MS-UIGothic"/>
              </a:rPr>
              <a:t>生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态</a:t>
            </a:r>
            <a:r>
              <a:rPr sz="2300" spc="25">
                <a:solidFill>
                  <a:srgbClr val="00B6FF"/>
                </a:solidFill>
                <a:latin typeface="JBPQTM+MS-UIGothic"/>
                <a:cs typeface="JBPQTM+MS-UIGothic"/>
              </a:rPr>
              <a:t>宜居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136014" y="2257226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JBPQTM+MS-UIGothic"/>
                <a:cs typeface="JBPQTM+MS-UIGothic"/>
              </a:rPr>
              <a:t>中高端住宅市</a:t>
            </a:r>
            <a:r>
              <a:rPr sz="2300">
                <a:solidFill>
                  <a:srgbClr val="00B6FF"/>
                </a:solidFill>
                <a:latin typeface="SimSun"/>
                <a:cs typeface="SimSun"/>
              </a:rPr>
              <a:t>场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5694" y="435018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综</a:t>
            </a:r>
            <a:r>
              <a:rPr sz="2300" spc="25">
                <a:solidFill>
                  <a:srgbClr val="00B6FF"/>
                </a:solidFill>
                <a:latin typeface="JBPQTM+MS-UIGothic"/>
                <a:cs typeface="JBPQTM+MS-UIGothic"/>
              </a:rPr>
              <a:t>合配套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JBPQTM+MS-UIGothic"/>
                <a:cs typeface="JBPQTM+MS-UIGothic"/>
              </a:rPr>
              <a:t>目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标</a:t>
            </a:r>
            <a:r>
              <a:rPr sz="3000">
                <a:solidFill>
                  <a:srgbClr val="00B6FF"/>
                </a:solidFill>
                <a:latin typeface="JBPQTM+MS-UIGothic"/>
                <a:cs typeface="JBPQTM+MS-UIGothic"/>
              </a:rPr>
              <a:t>市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场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164714" y="170995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JBPQTM+MS-UIGothic"/>
                <a:cs typeface="JBPQTM+MS-UIGothic"/>
              </a:rPr>
              <a:t>区域定位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54769" y="170995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产</a:t>
            </a:r>
            <a:r>
              <a:rPr sz="2000" spc="25">
                <a:solidFill>
                  <a:srgbClr val="FFFDFD"/>
                </a:solidFill>
                <a:latin typeface="JBPQTM+MS-UIGothic"/>
                <a:cs typeface="JBPQTM+MS-UIGothic"/>
              </a:rPr>
              <a:t>品定位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452742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JBPQTM+MS-UIGothic"/>
                <a:cs typeface="JBPQTM+MS-UIGothic"/>
              </a:rPr>
              <a:t>碧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丽</a:t>
            </a:r>
            <a:r>
              <a:rPr sz="1500">
                <a:solidFill>
                  <a:srgbClr val="FFFDFD"/>
                </a:solidFill>
                <a:latin typeface="JBPQTM+MS-UIGothic"/>
                <a:cs typeface="JBPQTM+MS-UIGothic"/>
              </a:rPr>
              <a:t>星城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FFFDFD"/>
                </a:solidFill>
                <a:latin typeface="JBPQTM+MS-UIGothic"/>
                <a:cs typeface="JBPQTM+MS-UIGothic"/>
              </a:rPr>
              <a:t>目位于城市核心区域，周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边</a:t>
            </a:r>
            <a:r>
              <a:rPr sz="1500">
                <a:solidFill>
                  <a:srgbClr val="FFFDFD"/>
                </a:solidFill>
                <a:latin typeface="JBPQTM+MS-UIGothic"/>
                <a:cs typeface="JBPQTM+MS-UIGothic"/>
              </a:rPr>
              <a:t>配套成熟，交通便捷，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拥</a:t>
            </a:r>
            <a:r>
              <a:rPr sz="1500">
                <a:solidFill>
                  <a:srgbClr val="FFFDFD"/>
                </a:solidFill>
                <a:latin typeface="JBPQTM+MS-UIGothic"/>
                <a:cs typeface="JBPQTM+MS-UIGothic"/>
              </a:rPr>
              <a:t>有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较</a:t>
            </a:r>
            <a:r>
              <a:rPr sz="1500">
                <a:solidFill>
                  <a:srgbClr val="FFFDFD"/>
                </a:solidFill>
                <a:latin typeface="JBPQTM+MS-UIGothic"/>
                <a:cs typeface="JBPQTM+MS-UIGothic"/>
              </a:rPr>
              <a:t>高的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JBPQTM+MS-UIGothic"/>
                <a:cs typeface="JBPQTM+MS-UIGothic"/>
              </a:rPr>
              <a:t>居住价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值</a:t>
            </a:r>
            <a:r>
              <a:rPr sz="1500">
                <a:solidFill>
                  <a:srgbClr val="FFFDFD"/>
                </a:solidFill>
                <a:latin typeface="JBPQTM+MS-UIGothic"/>
                <a:cs typeface="JBPQTM+MS-UIGothic"/>
              </a:rPr>
              <a:t>和投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FFFDFD"/>
                </a:solidFill>
                <a:latin typeface="JBPQTM+MS-UIGothic"/>
                <a:cs typeface="JBPQTM+MS-UIGothic"/>
              </a:rPr>
              <a:t>潜力。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9730" y="2452742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JBPQTM+MS-UIGothic"/>
                <a:cs typeface="JBPQTM+MS-UIGothic"/>
              </a:rPr>
              <a:t>碧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丽</a:t>
            </a:r>
            <a:r>
              <a:rPr sz="1500">
                <a:solidFill>
                  <a:srgbClr val="FFFDFD"/>
                </a:solidFill>
                <a:latin typeface="JBPQTM+MS-UIGothic"/>
                <a:cs typeface="JBPQTM+MS-UIGothic"/>
              </a:rPr>
              <a:t>星城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FFFDFD"/>
                </a:solidFill>
                <a:latin typeface="JBPQTM+MS-UIGothic"/>
                <a:cs typeface="JBPQTM+MS-UIGothic"/>
              </a:rPr>
              <a:t>目定位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DFD"/>
                </a:solidFill>
                <a:latin typeface="JBPQTM+MS-UIGothic"/>
                <a:cs typeface="JBPQTM+MS-UIGothic"/>
              </a:rPr>
              <a:t>高端住宅小区，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JBPQTM+MS-UIGothic"/>
                <a:cs typeface="JBPQTM+MS-UIGothic"/>
              </a:rPr>
              <a:t>主打舒适、品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DFD"/>
                </a:solidFill>
                <a:latin typeface="JBPQTM+MS-UIGothic"/>
                <a:cs typeface="JBPQTM+MS-UIGothic"/>
              </a:rPr>
              <a:t>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绿</a:t>
            </a:r>
            <a:r>
              <a:rPr sz="1500">
                <a:solidFill>
                  <a:srgbClr val="FFFDFD"/>
                </a:solidFill>
                <a:latin typeface="JBPQTM+MS-UIGothic"/>
                <a:cs typeface="JBPQTM+MS-UIGothic"/>
              </a:rPr>
              <a:t>化率，提供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宽</a:t>
            </a:r>
            <a:r>
              <a:rPr sz="1500">
                <a:solidFill>
                  <a:srgbClr val="FFFDFD"/>
                </a:solidFill>
                <a:latin typeface="JBPQTM+MS-UIGothic"/>
                <a:cs typeface="JBPQTM+MS-UIGothic"/>
              </a:rPr>
              <a:t>敞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JBPQTM+MS-UIGothic"/>
                <a:cs typeface="JBPQTM+MS-UIGothic"/>
              </a:rPr>
              <a:t>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FFFDFD"/>
                </a:solidFill>
                <a:latin typeface="JBPQTM+MS-UIGothic"/>
                <a:cs typeface="JBPQTM+MS-UIGothic"/>
              </a:rPr>
              <a:t>型空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FFFDFD"/>
                </a:solidFill>
                <a:latin typeface="JBPQTM+MS-UIGothic"/>
                <a:cs typeface="JBPQTM+MS-UIGothic"/>
              </a:rPr>
              <a:t>和完善的配套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设</a:t>
            </a:r>
            <a:r>
              <a:rPr sz="1500">
                <a:solidFill>
                  <a:srgbClr val="FFFDFD"/>
                </a:solidFill>
                <a:latin typeface="JBPQTM+MS-UIGothic"/>
                <a:cs typeface="JBPQTM+MS-UIGothic"/>
              </a:rPr>
              <a:t>施。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560059" y="385371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JBPQTM+MS-UIGothic"/>
                <a:cs typeface="JBPQTM+MS-UIGothic"/>
              </a:rPr>
              <a:t>客群定位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425688"/>
            <a:ext cx="3505200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JBPQTM+MS-UIGothic"/>
                <a:cs typeface="JBPQTM+MS-UIGothic"/>
              </a:rPr>
              <a:t>目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DFD"/>
                </a:solidFill>
                <a:latin typeface="JBPQTM+MS-UIGothic"/>
                <a:cs typeface="JBPQTM+MS-UIGothic"/>
              </a:rPr>
              <a:t>客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FFFDFD"/>
                </a:solidFill>
                <a:latin typeface="JBPQTM+MS-UIGothic"/>
                <a:cs typeface="JBPQTM+MS-UIGothic"/>
              </a:rPr>
              <a:t>主要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DFD"/>
                </a:solidFill>
                <a:latin typeface="JBPQTM+MS-UIGothic"/>
                <a:cs typeface="JBPQTM+MS-UIGothic"/>
              </a:rPr>
              <a:t>首次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购</a:t>
            </a:r>
            <a:r>
              <a:rPr sz="1500">
                <a:solidFill>
                  <a:srgbClr val="FFFDFD"/>
                </a:solidFill>
                <a:latin typeface="JBPQTM+MS-UIGothic"/>
                <a:cs typeface="JBPQTM+MS-UIGothic"/>
              </a:rPr>
              <a:t>房者和改善型</a:t>
            </a:r>
          </a:p>
          <a:p>
            <a:pPr marL="0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购</a:t>
            </a:r>
            <a:r>
              <a:rPr sz="1500">
                <a:solidFill>
                  <a:srgbClr val="FFFDFD"/>
                </a:solidFill>
                <a:latin typeface="JBPQTM+MS-UIGothic"/>
                <a:cs typeface="JBPQTM+MS-UIGothic"/>
              </a:rPr>
              <a:t>房者，年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龄</a:t>
            </a:r>
            <a:r>
              <a:rPr sz="1500">
                <a:solidFill>
                  <a:srgbClr val="FFFDFD"/>
                </a:solidFill>
                <a:latin typeface="JBPQTM+MS-UIGothic"/>
                <a:cs typeface="JBPQTM+MS-UIGothic"/>
              </a:rPr>
              <a:t>在</a:t>
            </a:r>
            <a:r>
              <a:rPr sz="1500">
                <a:solidFill>
                  <a:srgbClr val="FFFDFD"/>
                </a:solidFill>
                <a:latin typeface="IDQFIO+KDDMJR+MicrosoftYaHei"/>
                <a:cs typeface="IDQFIO+KDDMJR+MicrosoftYaHei"/>
              </a:rPr>
              <a:t>25-50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岁</a:t>
            </a:r>
            <a:r>
              <a:rPr sz="1500">
                <a:solidFill>
                  <a:srgbClr val="FFFDFD"/>
                </a:solidFill>
                <a:latin typeface="JBPQTM+MS-UIGothic"/>
                <a:cs typeface="JBPQTM+MS-UIGothic"/>
              </a:rPr>
              <a:t>之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FFFDFD"/>
                </a:solidFill>
                <a:latin typeface="JBPQTM+MS-UIGothic"/>
                <a:cs typeface="JBPQTM+MS-UIGothic"/>
              </a:rPr>
              <a:t>，有一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JBPQTM+MS-UIGothic"/>
                <a:cs typeface="JBPQTM+MS-UIGothic"/>
              </a:rPr>
              <a:t>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购</a:t>
            </a:r>
            <a:r>
              <a:rPr sz="1500">
                <a:solidFill>
                  <a:srgbClr val="FFFDFD"/>
                </a:solidFill>
                <a:latin typeface="JBPQTM+MS-UIGothic"/>
                <a:cs typeface="JBPQTM+MS-UIGothic"/>
              </a:rPr>
              <a:t>房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经验</a:t>
            </a:r>
            <a:r>
              <a:rPr sz="1500">
                <a:solidFill>
                  <a:srgbClr val="FFFDFD"/>
                </a:solidFill>
                <a:latin typeface="JBPQTM+MS-UIGothic"/>
                <a:cs typeface="JBPQTM+MS-UIGothic"/>
              </a:rPr>
              <a:t>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经济实</a:t>
            </a:r>
            <a:r>
              <a:rPr sz="1500">
                <a:solidFill>
                  <a:srgbClr val="FFFDFD"/>
                </a:solidFill>
                <a:latin typeface="JBPQTM+MS-UIGothic"/>
                <a:cs typeface="JBPQTM+MS-UIGothic"/>
              </a:rPr>
              <a:t>力，注重居住品</a:t>
            </a:r>
          </a:p>
          <a:p>
            <a:pPr marL="0" marR="0">
              <a:lnSpc>
                <a:spcPts val="1500"/>
              </a:lnSpc>
              <a:spcBef>
                <a:spcPts val="1199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DFD"/>
                </a:solidFill>
                <a:latin typeface="JBPQTM+MS-UIGothic"/>
                <a:cs typeface="JBPQTM+MS-UIGothic"/>
              </a:rPr>
              <a:t>和交通便利性。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竞</a:t>
            </a:r>
            <a:r>
              <a:rPr sz="3000">
                <a:solidFill>
                  <a:srgbClr val="00B6FF"/>
                </a:solidFill>
                <a:latin typeface="JBPQTM+MS-UIGothic"/>
                <a:cs typeface="JBPQTM+MS-UIGothic"/>
              </a:rPr>
              <a:t>争分析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549400" y="341048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B6FF"/>
                </a:solidFill>
                <a:latin typeface="SimSun"/>
                <a:cs typeface="SimSun"/>
              </a:rPr>
              <a:t>竞</a:t>
            </a:r>
            <a:r>
              <a:rPr sz="2000" spc="25">
                <a:solidFill>
                  <a:srgbClr val="00B6FF"/>
                </a:solidFill>
                <a:latin typeface="JBPQTM+MS-UIGothic"/>
                <a:cs typeface="JBPQTM+MS-UIGothic"/>
              </a:rPr>
              <a:t>争</a:t>
            </a: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对</a:t>
            </a:r>
            <a:r>
              <a:rPr sz="2000" spc="23">
                <a:solidFill>
                  <a:srgbClr val="00B6FF"/>
                </a:solidFill>
                <a:latin typeface="JBPQTM+MS-UIGothic"/>
                <a:cs typeface="JBPQTM+MS-UIGothic"/>
              </a:rPr>
              <a:t>手</a:t>
            </a: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识别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195570" y="3410489"/>
            <a:ext cx="217804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B6FF"/>
                </a:solidFill>
                <a:latin typeface="SimSun"/>
                <a:cs typeface="SimSun"/>
              </a:rPr>
              <a:t>竞</a:t>
            </a:r>
            <a:r>
              <a:rPr sz="2000" spc="25">
                <a:solidFill>
                  <a:srgbClr val="00B6FF"/>
                </a:solidFill>
                <a:latin typeface="JBPQTM+MS-UIGothic"/>
                <a:cs typeface="JBPQTM+MS-UIGothic"/>
              </a:rPr>
              <a:t>争</a:t>
            </a: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优</a:t>
            </a:r>
            <a:r>
              <a:rPr sz="2000" spc="23">
                <a:solidFill>
                  <a:srgbClr val="00B6FF"/>
                </a:solidFill>
                <a:latin typeface="JBPQTM+MS-UIGothic"/>
                <a:cs typeface="JBPQTM+MS-UIGothic"/>
              </a:rPr>
              <a:t>劣</a:t>
            </a: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势</a:t>
            </a:r>
            <a:r>
              <a:rPr sz="2000" spc="23">
                <a:solidFill>
                  <a:srgbClr val="00B6FF"/>
                </a:solidFill>
                <a:latin typeface="JBPQTM+MS-UIGothic"/>
                <a:cs typeface="JBPQTM+MS-UIGothic"/>
              </a:rPr>
              <a:t>分析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090025" y="34104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B6FF"/>
                </a:solidFill>
                <a:latin typeface="SimSun"/>
                <a:cs typeface="SimSun"/>
              </a:rPr>
              <a:t>竞</a:t>
            </a:r>
            <a:r>
              <a:rPr sz="2000" spc="25">
                <a:solidFill>
                  <a:srgbClr val="00B6FF"/>
                </a:solidFill>
                <a:latin typeface="JBPQTM+MS-UIGothic"/>
                <a:cs typeface="JBPQTM+MS-UIGothic"/>
              </a:rPr>
              <a:t>争策略制定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7425" y="4031988"/>
            <a:ext cx="3067050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BPQTM+MS-UIGothic"/>
                <a:cs typeface="JBPQTM+MS-UIGothic"/>
              </a:rPr>
              <a:t>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JBPQTM+MS-UIGothic"/>
                <a:cs typeface="JBPQTM+MS-UIGothic"/>
              </a:rPr>
              <a:t>市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场调</a:t>
            </a:r>
            <a:r>
              <a:rPr sz="1500">
                <a:solidFill>
                  <a:srgbClr val="FFFFFF"/>
                </a:solidFill>
                <a:latin typeface="JBPQTM+MS-UIGothic"/>
                <a:cs typeface="JBPQTM+MS-UIGothic"/>
              </a:rPr>
              <a:t>研和分析，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识别</a:t>
            </a:r>
            <a:r>
              <a:rPr sz="1500">
                <a:solidFill>
                  <a:srgbClr val="FFFFFF"/>
                </a:solidFill>
                <a:latin typeface="JBPQTM+MS-UIGothic"/>
                <a:cs typeface="JBPQTM+MS-UIGothic"/>
              </a:rPr>
              <a:t>出碧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丽</a:t>
            </a:r>
            <a:r>
              <a:rPr sz="1500">
                <a:solidFill>
                  <a:srgbClr val="FFFFFF"/>
                </a:solidFill>
                <a:latin typeface="JBPQTM+MS-UIGothic"/>
                <a:cs typeface="JBPQTM+MS-UIGothic"/>
              </a:rPr>
              <a:t>星城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FFFFFF"/>
                </a:solidFill>
                <a:latin typeface="JBPQTM+MS-UIGothic"/>
                <a:cs typeface="JBPQTM+MS-UIGothic"/>
              </a:rPr>
              <a:t>目的主要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竞</a:t>
            </a:r>
            <a:r>
              <a:rPr sz="1500">
                <a:solidFill>
                  <a:srgbClr val="FFFFFF"/>
                </a:solidFill>
                <a:latin typeface="JBPQTM+MS-UIGothic"/>
                <a:cs typeface="JBPQTM+MS-UIGothic"/>
              </a:rPr>
              <a:t>争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JBPQTM+MS-UIGothic"/>
                <a:cs typeface="JBPQTM+MS-UIGothic"/>
              </a:rPr>
              <a:t>手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JBPQTM+MS-UIGothic"/>
                <a:cs typeface="JBPQTM+MS-UIGothic"/>
              </a:rPr>
              <a:t>区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BPQTM+MS-UIGothic"/>
                <a:cs typeface="JBPQTM+MS-UIGothic"/>
              </a:rPr>
              <a:t>域内同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FFFFFF"/>
                </a:solidFill>
                <a:latin typeface="JBPQTM+MS-UIGothic"/>
                <a:cs typeface="JBPQTM+MS-UIGothic"/>
              </a:rPr>
              <a:t>型住宅小区和相近价格</a:t>
            </a:r>
          </a:p>
          <a:p>
            <a:pPr marL="7620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BPQTM+MS-UIGothic"/>
                <a:cs typeface="JBPQTM+MS-UIGothic"/>
              </a:rPr>
              <a:t>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FFFFFF"/>
                </a:solidFill>
                <a:latin typeface="JBPQTM+MS-UIGothic"/>
                <a:cs typeface="JBPQTM+MS-UIGothic"/>
              </a:rPr>
              <a:t>的楼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盘</a:t>
            </a:r>
            <a:r>
              <a:rPr sz="1500">
                <a:solidFill>
                  <a:srgbClr val="FFFFFF"/>
                </a:solidFill>
                <a:latin typeface="JBPQTM+MS-UIGothic"/>
                <a:cs typeface="JBPQTM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62500" y="4031988"/>
            <a:ext cx="2993454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JBPQTM+MS-UIGothic"/>
                <a:cs typeface="JBPQTM+MS-UIGothic"/>
              </a:rPr>
              <a:t>比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竞</a:t>
            </a:r>
            <a:r>
              <a:rPr sz="1500">
                <a:solidFill>
                  <a:srgbClr val="FFFFFF"/>
                </a:solidFill>
                <a:latin typeface="JBPQTM+MS-UIGothic"/>
                <a:cs typeface="JBPQTM+MS-UIGothic"/>
              </a:rPr>
              <a:t>争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JBPQTM+MS-UIGothic"/>
                <a:cs typeface="JBPQTM+MS-UIGothic"/>
              </a:rPr>
              <a:t>手，碧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丽</a:t>
            </a:r>
            <a:r>
              <a:rPr sz="1500">
                <a:solidFill>
                  <a:srgbClr val="FFFFFF"/>
                </a:solidFill>
                <a:latin typeface="JBPQTM+MS-UIGothic"/>
                <a:cs typeface="JBPQTM+MS-UIGothic"/>
              </a:rPr>
              <a:t>星城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FFFFFF"/>
                </a:solidFill>
                <a:latin typeface="JBPQTM+MS-UIGothic"/>
                <a:cs typeface="JBPQTM+MS-UIGothic"/>
              </a:rPr>
              <a:t>目的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优势</a:t>
            </a:r>
            <a:r>
              <a:rPr sz="1500">
                <a:solidFill>
                  <a:srgbClr val="FFFFFF"/>
                </a:solidFill>
                <a:latin typeface="JBPQTM+MS-UIGothic"/>
                <a:cs typeface="JBPQTM+MS-UIGothic"/>
              </a:rPr>
              <a:t>在于地理位置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FFFFFF"/>
                </a:solidFill>
                <a:latin typeface="JBPQTM+MS-UIGothic"/>
                <a:cs typeface="JBPQTM+MS-UIGothic"/>
              </a:rPr>
              <a:t>越、配套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设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BPQTM+MS-UIGothic"/>
                <a:cs typeface="JBPQTM+MS-UIGothic"/>
              </a:rPr>
              <a:t>施完善、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FFFFFF"/>
                </a:solidFill>
                <a:latin typeface="JBPQTM+MS-UIGothic"/>
                <a:cs typeface="JBPQTM+MS-UIGothic"/>
              </a:rPr>
              <a:t>型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设计</a:t>
            </a:r>
            <a:r>
              <a:rPr sz="1500">
                <a:solidFill>
                  <a:srgbClr val="FFFFFF"/>
                </a:solidFill>
                <a:latin typeface="JBPQTM+MS-UIGothic"/>
                <a:cs typeface="JBPQTM+MS-UIGothic"/>
              </a:rPr>
              <a:t>合理等；劣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势</a:t>
            </a:r>
          </a:p>
          <a:p>
            <a:pPr marL="1905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BPQTM+MS-UIGothic"/>
                <a:cs typeface="JBPQTM+MS-UIGothic"/>
              </a:rPr>
              <a:t>在于品牌知名度相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对较</a:t>
            </a:r>
            <a:r>
              <a:rPr sz="1500">
                <a:solidFill>
                  <a:srgbClr val="FFFFFF"/>
                </a:solidFill>
                <a:latin typeface="JBPQTM+MS-UIGothic"/>
                <a:cs typeface="JBPQTM+MS-UIGothic"/>
              </a:rPr>
              <a:t>低。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32800" y="4031988"/>
            <a:ext cx="3138933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9525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针对竞</a:t>
            </a:r>
            <a:r>
              <a:rPr sz="1500">
                <a:solidFill>
                  <a:srgbClr val="FFFFFF"/>
                </a:solidFill>
                <a:latin typeface="JBPQTM+MS-UIGothic"/>
                <a:cs typeface="JBPQTM+MS-UIGothic"/>
              </a:rPr>
              <a:t>争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JBPQTM+MS-UIGothic"/>
                <a:cs typeface="JBPQTM+MS-UIGothic"/>
              </a:rPr>
              <a:t>手，制定相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JBPQTM+MS-UIGothic"/>
                <a:cs typeface="JBPQTM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竞</a:t>
            </a:r>
            <a:r>
              <a:rPr sz="1500">
                <a:solidFill>
                  <a:srgbClr val="FFFFFF"/>
                </a:solidFill>
                <a:latin typeface="JBPQTM+MS-UIGothic"/>
                <a:cs typeface="JBPQTM+MS-UIGothic"/>
              </a:rPr>
              <a:t>争</a:t>
            </a:r>
          </a:p>
          <a:p>
            <a:pPr marL="9525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BPQTM+MS-UIGothic"/>
                <a:cs typeface="JBPQTM+MS-UIGothic"/>
              </a:rPr>
              <a:t>策略，如价格策略、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销</a:t>
            </a:r>
            <a:r>
              <a:rPr sz="1500">
                <a:solidFill>
                  <a:srgbClr val="FFFFFF"/>
                </a:solidFill>
                <a:latin typeface="JBPQTM+MS-UIGothic"/>
                <a:cs typeface="JBPQTM+MS-UIGothic"/>
              </a:rPr>
              <a:t>售策略、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BPQTM+MS-UIGothic"/>
                <a:cs typeface="JBPQTM+MS-UIGothic"/>
              </a:rPr>
              <a:t>宣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传</a:t>
            </a:r>
            <a:r>
              <a:rPr sz="1500">
                <a:solidFill>
                  <a:srgbClr val="FFFFFF"/>
                </a:solidFill>
                <a:latin typeface="JBPQTM+MS-UIGothic"/>
                <a:cs typeface="JBPQTM+MS-UIGothic"/>
              </a:rPr>
              <a:t>策略等，以提高市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FFFFFF"/>
                </a:solidFill>
                <a:latin typeface="JBPQTM+MS-UIGothic"/>
                <a:cs typeface="JBPQTM+MS-UIGothic"/>
              </a:rPr>
              <a:t>占有率。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JBPQTM+MS-UIGothic"/>
                <a:cs typeface="JBPQTM+MS-UIGothic"/>
              </a:rPr>
              <a:t>消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费</a:t>
            </a:r>
            <a:r>
              <a:rPr sz="3000">
                <a:solidFill>
                  <a:srgbClr val="00B6FF"/>
                </a:solidFill>
                <a:latin typeface="JBPQTM+MS-UIGothic"/>
                <a:cs typeface="JBPQTM+MS-UIGothic"/>
              </a:rPr>
              <a:t>者分析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097270" y="1499036"/>
            <a:ext cx="3092462" cy="4032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JBPQTM+MS-UIGothic"/>
                <a:cs typeface="JBPQTM+MS-UIGothic"/>
              </a:rPr>
              <a:t>消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费</a:t>
            </a:r>
            <a:r>
              <a:rPr sz="2300" spc="25">
                <a:solidFill>
                  <a:srgbClr val="00B6FF"/>
                </a:solidFill>
                <a:latin typeface="JBPQTM+MS-UIGothic"/>
                <a:cs typeface="JBPQTM+MS-UIGothic"/>
              </a:rPr>
              <a:t>者需求分析</a:t>
            </a:r>
          </a:p>
          <a:p>
            <a:pPr marL="0" marR="0">
              <a:lnSpc>
                <a:spcPts val="2300"/>
              </a:lnSpc>
              <a:spcBef>
                <a:spcPts val="10685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JBPQTM+MS-UIGothic"/>
                <a:cs typeface="JBPQTM+MS-UIGothic"/>
              </a:rPr>
              <a:t>消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费</a:t>
            </a:r>
            <a:r>
              <a:rPr sz="2300" spc="23">
                <a:solidFill>
                  <a:srgbClr val="00B6FF"/>
                </a:solidFill>
                <a:latin typeface="JBPQTM+MS-UIGothic"/>
                <a:cs typeface="JBPQTM+MS-UIGothic"/>
              </a:rPr>
              <a:t>者行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为</a:t>
            </a:r>
            <a:r>
              <a:rPr sz="2300" spc="25">
                <a:solidFill>
                  <a:srgbClr val="00B6FF"/>
                </a:solidFill>
                <a:latin typeface="JBPQTM+MS-UIGothic"/>
                <a:cs typeface="JBPQTM+MS-UIGothic"/>
              </a:rPr>
              <a:t>分析</a:t>
            </a:r>
          </a:p>
          <a:p>
            <a:pPr marL="0" marR="0">
              <a:lnSpc>
                <a:spcPts val="2300"/>
              </a:lnSpc>
              <a:spcBef>
                <a:spcPts val="10715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JBPQTM+MS-UIGothic"/>
                <a:cs typeface="JBPQTM+MS-UIGothic"/>
              </a:rPr>
              <a:t>消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费</a:t>
            </a:r>
            <a:r>
              <a:rPr sz="2300" spc="25">
                <a:solidFill>
                  <a:srgbClr val="00B6FF"/>
                </a:solidFill>
                <a:latin typeface="JBPQTM+MS-UIGothic"/>
                <a:cs typeface="JBPQTM+MS-UIGothic"/>
              </a:rPr>
              <a:t>者信息来源分析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https://d.book118.com/347146125020006054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9">
      <vt:lpstr>Arial</vt:lpstr>
      <vt:lpstr>Calibri</vt:lpstr>
      <vt:lpstr>BBERKD+EEINHH+ArialMT</vt:lpstr>
      <vt:lpstr>Times New Roman</vt:lpstr>
      <vt:lpstr>SimSun</vt:lpstr>
      <vt:lpstr>JBPQTM+MS-UIGothic</vt:lpstr>
      <vt:lpstr>IDQFIO+KDDMJR+MicrosoftYaHei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2024-09-28T07:16:04.682</cp:lastPrinted>
  <dcterms:created xsi:type="dcterms:W3CDTF">2024-09-27T23:16:04Z</dcterms:created>
  <dcterms:modified xsi:type="dcterms:W3CDTF">2024-09-27T23:16:05Z</dcterms:modified>
</cp:coreProperties>
</file>