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45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58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BD613B-158F-4579-8CAF-85219E843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F0319C-C89E-407B-824E-30036DBC8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C2A996-F7EB-4645-BA5E-01D1384A2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0EE861-32F3-44D1-B64E-A93EE047F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7CE790-E27D-49AB-91F0-7379E31D8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A98C4C-309F-4768-8DDB-609837F67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4532AC-1493-4873-9C0B-A784ECAFE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6C26F3-0712-4DBE-9E83-3A13BADE5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7045CC-609A-4011-8848-D1475D8A3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464F15-4C95-48F2-96B7-0CE710F28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E2D6C6-ECBB-4194-8862-A69E3662A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414923" y="1742132"/>
            <a:ext cx="10777077" cy="5115868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 userDrawn="1">
            <p:ph type="ctrTitle"/>
            <p:custDataLst>
              <p:tags r:id="rId3"/>
            </p:custDataLst>
          </p:nvPr>
        </p:nvSpPr>
        <p:spPr>
          <a:xfrm>
            <a:off x="694800" y="1955258"/>
            <a:ext cx="6094615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署名占位符 10"/>
          <p:cNvSpPr>
            <a:spLocks noGrp="1"/>
          </p:cNvSpPr>
          <p:nvPr userDrawn="1">
            <p:ph type="body" sz="quarter" idx="17" hasCustomPrompt="1"/>
            <p:custDataLst>
              <p:tags r:id="rId4"/>
            </p:custDataLst>
          </p:nvPr>
        </p:nvSpPr>
        <p:spPr>
          <a:xfrm>
            <a:off x="694690" y="4182110"/>
            <a:ext cx="3918585" cy="50419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8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9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20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551882"/>
            <a:ext cx="7341844" cy="4302942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 userDrawn="1">
            <p:ph type="title" hasCustomPrompt="1"/>
            <p:custDataLst>
              <p:tags r:id="rId3"/>
            </p:custDataLst>
          </p:nvPr>
        </p:nvSpPr>
        <p:spPr>
          <a:xfrm>
            <a:off x="2114416" y="1303507"/>
            <a:ext cx="2880000" cy="2346658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987730" y="1496287"/>
            <a:ext cx="9204270" cy="5358465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 userDrawn="1">
            <p:ph type="title"/>
            <p:custDataLst>
              <p:tags r:id="rId3"/>
            </p:custDataLst>
          </p:nvPr>
        </p:nvSpPr>
        <p:spPr>
          <a:xfrm>
            <a:off x="1322070" y="3168015"/>
            <a:ext cx="8319770" cy="2193925"/>
          </a:xfrm>
        </p:spPr>
        <p:txBody>
          <a:bodyPr anchor="t">
            <a:normAutofit/>
          </a:bodyPr>
          <a:lstStyle>
            <a:lvl1pPr algn="l">
              <a:defRPr sz="4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节编号 3"/>
          <p:cNvSpPr>
            <a:spLocks noGrp="1"/>
          </p:cNvSpPr>
          <p:nvPr userDrawn="1">
            <p:ph type="body" sz="quarter" idx="13" hasCustomPrompt="1"/>
            <p:custDataLst>
              <p:tags r:id="rId4"/>
            </p:custDataLst>
          </p:nvPr>
        </p:nvSpPr>
        <p:spPr>
          <a:xfrm>
            <a:off x="1322070" y="1767840"/>
            <a:ext cx="8319770" cy="1224280"/>
          </a:xfrm>
        </p:spPr>
        <p:txBody>
          <a:bodyPr anchor="b">
            <a:noAutofit/>
          </a:bodyPr>
          <a:lstStyle>
            <a:lvl1pPr marL="0" indent="0" algn="l">
              <a:buNone/>
              <a:defRPr sz="8000" b="1"/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696" name="日期占位符 2"/>
          <p:cNvSpPr>
            <a:spLocks noGrp="1"/>
          </p:cNvSpPr>
          <p:nvPr>
            <p:ph type="dt" sz="half" idx="14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5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6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内容占位符 2"/>
          <p:cNvSpPr>
            <a:spLocks noGrp="1"/>
          </p:cNvSpPr>
          <p:nvPr>
            <p:ph sz="half" idx="1"/>
            <p:custDataLst>
              <p:tags r:id="rId1"/>
            </p:custDataLst>
          </p:nvPr>
        </p:nvSpPr>
        <p:spPr>
          <a:xfrm>
            <a:off x="694799" y="1266825"/>
            <a:ext cx="5181600" cy="49107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313200" y="1266825"/>
            <a:ext cx="5181600" cy="49107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标题 7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4800" y="1277189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4800" y="1916723"/>
            <a:ext cx="5157787" cy="427294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77189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916723"/>
            <a:ext cx="5183188" cy="427294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日期占位符 10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11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12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85800" y="360000"/>
            <a:ext cx="108140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4799" y="1266825"/>
            <a:ext cx="10805051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标题 3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400300" y="1409248"/>
            <a:ext cx="9791699" cy="5448751"/>
          </a:xfrm>
          <a:prstGeom prst="rect">
            <a:avLst/>
          </a:prstGeom>
        </p:spPr>
      </p:pic>
      <p:sp>
        <p:nvSpPr>
          <p:cNvPr id="104876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694799" y="1954800"/>
            <a:ext cx="60948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4" name="署名占位符 10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694690" y="4182110"/>
            <a:ext cx="3918585" cy="50419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8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9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20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9.xml" /><Relationship Id="rId13" Type="http://schemas.openxmlformats.org/officeDocument/2006/relationships/tags" Target="../tags/tag60.xml" /><Relationship Id="rId14" Type="http://schemas.openxmlformats.org/officeDocument/2006/relationships/tags" Target="../tags/tag61.xml" /><Relationship Id="rId15" Type="http://schemas.openxmlformats.org/officeDocument/2006/relationships/tags" Target="../tags/tag62.xml" /><Relationship Id="rId16" Type="http://schemas.openxmlformats.org/officeDocument/2006/relationships/tags" Target="../tags/tag63.xml" /><Relationship Id="rId17" Type="http://schemas.openxmlformats.org/officeDocument/2006/relationships/tags" Target="../tags/tag64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94799" y="1266825"/>
            <a:ext cx="10799999" cy="49107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94799" y="6356350"/>
            <a:ext cx="28866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88419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449" r:id="rId2"/>
    <p:sldLayoutId id="2147486450" r:id="rId3"/>
    <p:sldLayoutId id="2147486451" r:id="rId4"/>
    <p:sldLayoutId id="2147486452" r:id="rId5"/>
    <p:sldLayoutId id="2147486453" r:id="rId6"/>
    <p:sldLayoutId id="2147486454" r:id="rId7"/>
    <p:sldLayoutId id="2147486455" r:id="rId8"/>
    <p:sldLayoutId id="2147486456" r:id="rId9"/>
    <p:sldLayoutId id="2147486457" r:id="rId10"/>
    <p:sldLayoutId id="214748645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1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tags" Target="../tags/tag88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tags" Target="../tags/tag108.xml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23" Type="http://schemas.openxmlformats.org/officeDocument/2006/relationships/tags" Target="../tags/tag129.xml" /><Relationship Id="rId24" Type="http://schemas.openxmlformats.org/officeDocument/2006/relationships/tags" Target="../tags/tag130.xml" /><Relationship Id="rId25" Type="http://schemas.openxmlformats.org/officeDocument/2006/relationships/tags" Target="../tags/tag131.xml" /><Relationship Id="rId26" Type="http://schemas.openxmlformats.org/officeDocument/2006/relationships/tags" Target="../tags/tag132.xml" /><Relationship Id="rId27" Type="http://schemas.openxmlformats.org/officeDocument/2006/relationships/tags" Target="../tags/tag133.xml" /><Relationship Id="rId28" Type="http://schemas.openxmlformats.org/officeDocument/2006/relationships/tags" Target="../tags/tag134.xml" /><Relationship Id="rId29" Type="http://schemas.openxmlformats.org/officeDocument/2006/relationships/tags" Target="../tags/tag135.xml" /><Relationship Id="rId3" Type="http://schemas.openxmlformats.org/officeDocument/2006/relationships/tags" Target="../tags/tag109.xml" /><Relationship Id="rId30" Type="http://schemas.openxmlformats.org/officeDocument/2006/relationships/tags" Target="../tags/tag136.xml" /><Relationship Id="rId31" Type="http://schemas.openxmlformats.org/officeDocument/2006/relationships/tags" Target="../tags/tag137.xml" /><Relationship Id="rId32" Type="http://schemas.openxmlformats.org/officeDocument/2006/relationships/tags" Target="../tags/tag138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tags" Target="../tags/tag139.xml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tags" Target="../tags/tag171.xml" /><Relationship Id="rId20" Type="http://schemas.openxmlformats.org/officeDocument/2006/relationships/tags" Target="../tags/tag189.xml" /><Relationship Id="rId21" Type="http://schemas.openxmlformats.org/officeDocument/2006/relationships/tags" Target="../tags/tag190.xml" /><Relationship Id="rId22" Type="http://schemas.openxmlformats.org/officeDocument/2006/relationships/tags" Target="../tags/tag191.xml" /><Relationship Id="rId23" Type="http://schemas.openxmlformats.org/officeDocument/2006/relationships/tags" Target="../tags/tag192.xml" /><Relationship Id="rId24" Type="http://schemas.openxmlformats.org/officeDocument/2006/relationships/tags" Target="../tags/tag193.xml" /><Relationship Id="rId25" Type="http://schemas.openxmlformats.org/officeDocument/2006/relationships/tags" Target="../tags/tag194.xml" /><Relationship Id="rId26" Type="http://schemas.openxmlformats.org/officeDocument/2006/relationships/tags" Target="../tags/tag195.xml" /><Relationship Id="rId27" Type="http://schemas.openxmlformats.org/officeDocument/2006/relationships/tags" Target="../tags/tag196.xml" /><Relationship Id="rId28" Type="http://schemas.openxmlformats.org/officeDocument/2006/relationships/tags" Target="../tags/tag197.xml" /><Relationship Id="rId29" Type="http://schemas.openxmlformats.org/officeDocument/2006/relationships/tags" Target="../tags/tag198.xml" /><Relationship Id="rId3" Type="http://schemas.openxmlformats.org/officeDocument/2006/relationships/tags" Target="../tags/tag172.xml" /><Relationship Id="rId30" Type="http://schemas.openxmlformats.org/officeDocument/2006/relationships/tags" Target="../tags/tag199.xml" /><Relationship Id="rId31" Type="http://schemas.openxmlformats.org/officeDocument/2006/relationships/tags" Target="../tags/tag200.xml" /><Relationship Id="rId32" Type="http://schemas.openxmlformats.org/officeDocument/2006/relationships/tags" Target="../tags/tag201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14" Type="http://schemas.openxmlformats.org/officeDocument/2006/relationships/tags" Target="../tags/tag226.xml" /><Relationship Id="rId15" Type="http://schemas.openxmlformats.org/officeDocument/2006/relationships/tags" Target="../tags/tag227.xml" /><Relationship Id="rId16" Type="http://schemas.openxmlformats.org/officeDocument/2006/relationships/tags" Target="../tags/tag228.xml" /><Relationship Id="rId17" Type="http://schemas.openxmlformats.org/officeDocument/2006/relationships/tags" Target="../tags/tag229.xml" /><Relationship Id="rId18" Type="http://schemas.openxmlformats.org/officeDocument/2006/relationships/tags" Target="../tags/tag230.xml" /><Relationship Id="rId19" Type="http://schemas.openxmlformats.org/officeDocument/2006/relationships/tags" Target="../tags/tag231.xml" /><Relationship Id="rId2" Type="http://schemas.openxmlformats.org/officeDocument/2006/relationships/tags" Target="../tags/tag214.xml" /><Relationship Id="rId20" Type="http://schemas.openxmlformats.org/officeDocument/2006/relationships/tags" Target="../tags/tag232.xml" /><Relationship Id="rId21" Type="http://schemas.openxmlformats.org/officeDocument/2006/relationships/tags" Target="../tags/tag233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tags" Target="../tags/tag244.xml" /><Relationship Id="rId13" Type="http://schemas.openxmlformats.org/officeDocument/2006/relationships/tags" Target="../tags/tag245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tags" Target="../tags/tag24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4.xml" /><Relationship Id="rId11" Type="http://schemas.openxmlformats.org/officeDocument/2006/relationships/tags" Target="../tags/tag255.xml" /><Relationship Id="rId12" Type="http://schemas.openxmlformats.org/officeDocument/2006/relationships/tags" Target="../tags/tag256.xml" /><Relationship Id="rId13" Type="http://schemas.openxmlformats.org/officeDocument/2006/relationships/tags" Target="../tags/tag257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15512106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处方电子化建设标准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84" name="序号"/>
          <p:cNvSpPr txBox="1"/>
          <p:nvPr>
            <p:custDataLst>
              <p:tags r:id="rId3"/>
            </p:custDataLst>
          </p:nvPr>
        </p:nvSpPr>
        <p:spPr>
          <a:xfrm>
            <a:off x="5643245" y="166243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4"/>
            </p:custDataLst>
          </p:nvPr>
        </p:nvSpPr>
        <p:spPr>
          <a:xfrm>
            <a:off x="6717030" y="1663065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单击添加目录项标题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88" name="序号"/>
          <p:cNvSpPr txBox="1"/>
          <p:nvPr>
            <p:custDataLst>
              <p:tags r:id="rId5"/>
            </p:custDataLst>
          </p:nvPr>
        </p:nvSpPr>
        <p:spPr>
          <a:xfrm>
            <a:off x="5643245" y="320040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6"/>
            </p:custDataLst>
          </p:nvPr>
        </p:nvSpPr>
        <p:spPr>
          <a:xfrm>
            <a:off x="6717030" y="3201035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处方电子化建设标准内容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2" name="序号"/>
          <p:cNvSpPr txBox="1"/>
          <p:nvPr>
            <p:custDataLst>
              <p:tags r:id="rId7"/>
            </p:custDataLst>
          </p:nvPr>
        </p:nvSpPr>
        <p:spPr>
          <a:xfrm>
            <a:off x="5643245" y="3969385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8"/>
            </p:custDataLst>
          </p:nvPr>
        </p:nvSpPr>
        <p:spPr>
          <a:xfrm>
            <a:off x="6717030" y="3970020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处方电子化建设实施方案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6" name="序号"/>
          <p:cNvSpPr txBox="1"/>
          <p:nvPr>
            <p:custDataLst>
              <p:tags r:id="rId9"/>
            </p:custDataLst>
          </p:nvPr>
        </p:nvSpPr>
        <p:spPr>
          <a:xfrm>
            <a:off x="5643245" y="473837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0"/>
            </p:custDataLst>
          </p:nvPr>
        </p:nvSpPr>
        <p:spPr>
          <a:xfrm>
            <a:off x="6717030" y="4739005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处方电子化建设标准评估与改进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11"/>
            </p:custDataLst>
          </p:nvPr>
        </p:nvSpPr>
        <p:spPr>
          <a:xfrm>
            <a:off x="5643245" y="5507355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2"/>
            </p:custDataLst>
          </p:nvPr>
        </p:nvSpPr>
        <p:spPr>
          <a:xfrm>
            <a:off x="6717030" y="5507990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处方电子化建设标准案例分析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13"/>
            </p:custDataLst>
          </p:nvPr>
        </p:nvSpPr>
        <p:spPr>
          <a:xfrm>
            <a:off x="5643245" y="2431415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14"/>
            </p:custDataLst>
          </p:nvPr>
        </p:nvSpPr>
        <p:spPr>
          <a:xfrm>
            <a:off x="6717030" y="2432050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处方电子化建设概述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处方电子化建设概述</a:t>
            </a:r>
            <a:endParaRPr lang="zh-CN" altLang="en-US"/>
          </a:p>
        </p:txBody>
      </p:sp>
      <p:sp>
        <p:nvSpPr>
          <p:cNvPr id="10488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处方电子化的定义和意义</a:t>
            </a:r>
            <a:endParaRPr lang="zh-CN" altLang="en-US"/>
          </a:p>
        </p:txBody>
      </p:sp>
      <p:sp>
        <p:nvSpPr>
          <p:cNvPr id="104891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4732" y="1502840"/>
            <a:ext cx="842420" cy="245126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5553" y="4233599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4" name="任意多边形 18"/>
          <p:cNvSpPr/>
          <p:nvPr>
            <p:custDataLst>
              <p:tags r:id="rId4"/>
            </p:custDataLst>
          </p:nvPr>
        </p:nvSpPr>
        <p:spPr>
          <a:xfrm>
            <a:off x="6435828" y="2304149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6" name="任意多边形 19"/>
          <p:cNvSpPr/>
          <p:nvPr>
            <p:custDataLst>
              <p:tags r:id="rId5"/>
            </p:custDataLst>
          </p:nvPr>
        </p:nvSpPr>
        <p:spPr>
          <a:xfrm flipV="1">
            <a:off x="6310268" y="1674459"/>
            <a:ext cx="2451261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8631" y="1503471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0715" y="4233599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2" name="任意多边形 4"/>
          <p:cNvSpPr/>
          <p:nvPr>
            <p:custDataLst>
              <p:tags r:id="rId8"/>
            </p:custDataLst>
          </p:nvPr>
        </p:nvSpPr>
        <p:spPr>
          <a:xfrm>
            <a:off x="820989" y="2304149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4" name="任意多边形 5"/>
          <p:cNvSpPr/>
          <p:nvPr>
            <p:custDataLst>
              <p:tags r:id="rId9"/>
            </p:custDataLst>
          </p:nvPr>
        </p:nvSpPr>
        <p:spPr>
          <a:xfrm flipV="1">
            <a:off x="694799" y="1674459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0989" y="3002612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定义：将传统纸质处方转换为电子处方，实现处方的电子化管理和传输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5828" y="3002612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提高工作效率，降低医疗成本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3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8926" y="1516090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0378" y="4246218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4" name="任意多边形 11"/>
          <p:cNvSpPr/>
          <p:nvPr>
            <p:custDataLst>
              <p:tags r:id="rId14"/>
            </p:custDataLst>
          </p:nvPr>
        </p:nvSpPr>
        <p:spPr>
          <a:xfrm>
            <a:off x="3700653" y="2316137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6" name="任意多边形 12"/>
          <p:cNvSpPr/>
          <p:nvPr>
            <p:custDataLst>
              <p:tags r:id="rId15"/>
            </p:custDataLst>
          </p:nvPr>
        </p:nvSpPr>
        <p:spPr>
          <a:xfrm flipV="1">
            <a:off x="3575093" y="1687709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49276" y="1540697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0728" y="4269563"/>
            <a:ext cx="800837" cy="220104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2" name="任意多边形 25"/>
          <p:cNvSpPr/>
          <p:nvPr>
            <p:custDataLst>
              <p:tags r:id="rId18"/>
            </p:custDataLst>
          </p:nvPr>
        </p:nvSpPr>
        <p:spPr>
          <a:xfrm>
            <a:off x="9170372" y="2340744"/>
            <a:ext cx="2201044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4" name="任意多边形 26"/>
          <p:cNvSpPr/>
          <p:nvPr>
            <p:custDataLst>
              <p:tags r:id="rId19"/>
            </p:custDataLst>
          </p:nvPr>
        </p:nvSpPr>
        <p:spPr>
          <a:xfrm flipV="1">
            <a:off x="9045444" y="171231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1003" y="3039207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方便患者查询和获取处方信息，提高患者满意度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0653" y="30146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意义：提高处方准确性，减少医疗差错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处方电子化建设的发展历程</a:t>
            </a:r>
            <a:endParaRPr lang="zh-CN" altLang="en-US"/>
          </a:p>
        </p:txBody>
      </p:sp>
      <p:sp>
        <p:nvSpPr>
          <p:cNvPr id="1048984" name="椭圆 262"/>
          <p:cNvSpPr/>
          <p:nvPr>
            <p:custDataLst>
              <p:tags r:id="rId2"/>
            </p:custDataLst>
          </p:nvPr>
        </p:nvSpPr>
        <p:spPr>
          <a:xfrm>
            <a:off x="2472706" y="3970592"/>
            <a:ext cx="7243683" cy="189511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6" name="椭圆 263"/>
          <p:cNvSpPr/>
          <p:nvPr>
            <p:custDataLst>
              <p:tags r:id="rId3"/>
            </p:custDataLst>
          </p:nvPr>
        </p:nvSpPr>
        <p:spPr>
          <a:xfrm>
            <a:off x="3311791" y="4049739"/>
            <a:ext cx="5492050" cy="16274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8" name="椭圆 264"/>
          <p:cNvSpPr/>
          <p:nvPr>
            <p:custDataLst>
              <p:tags r:id="rId4"/>
            </p:custDataLst>
          </p:nvPr>
        </p:nvSpPr>
        <p:spPr>
          <a:xfrm>
            <a:off x="4097468" y="4282675"/>
            <a:ext cx="3919811" cy="116155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0" name="椭圆 265"/>
          <p:cNvSpPr/>
          <p:nvPr>
            <p:custDataLst>
              <p:tags r:id="rId5"/>
            </p:custDataLst>
          </p:nvPr>
        </p:nvSpPr>
        <p:spPr>
          <a:xfrm>
            <a:off x="4761529" y="4479577"/>
            <a:ext cx="2591443" cy="76792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2" name="椭圆 266"/>
          <p:cNvSpPr/>
          <p:nvPr>
            <p:custDataLst>
              <p:tags r:id="rId6"/>
            </p:custDataLst>
          </p:nvPr>
        </p:nvSpPr>
        <p:spPr>
          <a:xfrm>
            <a:off x="5442320" y="4680983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205" y="4607627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4" name="椭圆 268"/>
          <p:cNvSpPr/>
          <p:nvPr>
            <p:custDataLst>
              <p:tags r:id="rId8"/>
            </p:custDataLst>
          </p:nvPr>
        </p:nvSpPr>
        <p:spPr>
          <a:xfrm flipV="1">
            <a:off x="2831119" y="4424238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6" name="椭圆 269"/>
          <p:cNvSpPr/>
          <p:nvPr>
            <p:custDataLst>
              <p:tags r:id="rId9"/>
            </p:custDataLst>
          </p:nvPr>
        </p:nvSpPr>
        <p:spPr>
          <a:xfrm flipV="1">
            <a:off x="2872301" y="4466064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8" name="椭圆 270"/>
          <p:cNvSpPr/>
          <p:nvPr>
            <p:custDataLst>
              <p:tags r:id="rId10"/>
            </p:custDataLst>
          </p:nvPr>
        </p:nvSpPr>
        <p:spPr>
          <a:xfrm flipV="1">
            <a:off x="7762672" y="3622475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4794" y="3735725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0" name="椭圆 272"/>
          <p:cNvSpPr/>
          <p:nvPr>
            <p:custDataLst>
              <p:tags r:id="rId12"/>
            </p:custDataLst>
          </p:nvPr>
        </p:nvSpPr>
        <p:spPr>
          <a:xfrm flipV="1">
            <a:off x="4044060" y="3498928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3884" y="3912036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6629" y="3604458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2" name="椭圆 275"/>
          <p:cNvSpPr/>
          <p:nvPr>
            <p:custDataLst>
              <p:tags r:id="rId15"/>
            </p:custDataLst>
          </p:nvPr>
        </p:nvSpPr>
        <p:spPr>
          <a:xfrm flipV="1">
            <a:off x="7026543" y="3421069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4" name="椭圆 276"/>
          <p:cNvSpPr/>
          <p:nvPr>
            <p:custDataLst>
              <p:tags r:id="rId16"/>
            </p:custDataLst>
          </p:nvPr>
        </p:nvSpPr>
        <p:spPr>
          <a:xfrm flipV="1">
            <a:off x="7067725" y="3462894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6" name="椭圆 277"/>
          <p:cNvSpPr/>
          <p:nvPr>
            <p:custDataLst>
              <p:tags r:id="rId17"/>
            </p:custDataLst>
          </p:nvPr>
        </p:nvSpPr>
        <p:spPr>
          <a:xfrm flipV="1">
            <a:off x="3796324" y="4268518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445" y="4381769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8" name="椭圆 279"/>
          <p:cNvSpPr/>
          <p:nvPr>
            <p:custDataLst>
              <p:tags r:id="rId19"/>
            </p:custDataLst>
          </p:nvPr>
        </p:nvSpPr>
        <p:spPr>
          <a:xfrm flipV="1">
            <a:off x="8493654" y="4500811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2348" y="4789086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0" name="椭圆 281"/>
          <p:cNvSpPr/>
          <p:nvPr>
            <p:custDataLst>
              <p:tags r:id="rId21"/>
            </p:custDataLst>
          </p:nvPr>
        </p:nvSpPr>
        <p:spPr>
          <a:xfrm flipV="1">
            <a:off x="4968726" y="4807746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020" y="5180959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2" name="图形 15"/>
          <p:cNvSpPr/>
          <p:nvPr>
            <p:custDataLst>
              <p:tags r:id="rId23"/>
            </p:custDataLst>
          </p:nvPr>
        </p:nvSpPr>
        <p:spPr>
          <a:xfrm>
            <a:off x="5035004" y="4876598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4" name="图形 19"/>
          <p:cNvSpPr/>
          <p:nvPr>
            <p:custDataLst>
              <p:tags r:id="rId24"/>
            </p:custDataLst>
          </p:nvPr>
        </p:nvSpPr>
        <p:spPr>
          <a:xfrm>
            <a:off x="8560575" y="4573523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6" name="图形 27"/>
          <p:cNvSpPr/>
          <p:nvPr>
            <p:custDataLst>
              <p:tags r:id="rId25"/>
            </p:custDataLst>
          </p:nvPr>
        </p:nvSpPr>
        <p:spPr>
          <a:xfrm>
            <a:off x="4145728" y="3621188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8" name="任意多边形: 形状 286"/>
          <p:cNvSpPr/>
          <p:nvPr>
            <p:custDataLst>
              <p:tags r:id="rId26"/>
            </p:custDataLst>
          </p:nvPr>
        </p:nvSpPr>
        <p:spPr>
          <a:xfrm>
            <a:off x="5433311" y="3570997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0" name="正文"/>
          <p:cNvSpPr txBox="1"/>
          <p:nvPr>
            <p:custDataLst>
              <p:tags r:id="rId27"/>
            </p:custDataLst>
          </p:nvPr>
        </p:nvSpPr>
        <p:spPr>
          <a:xfrm>
            <a:off x="694799" y="3642422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20世纪90年代：开始探索电子处方系统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正文"/>
          <p:cNvSpPr txBox="1"/>
          <p:nvPr>
            <p:custDataLst>
              <p:tags r:id="rId28"/>
            </p:custDataLst>
          </p:nvPr>
        </p:nvSpPr>
        <p:spPr>
          <a:xfrm>
            <a:off x="9370060" y="3642422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2020年：新冠疫情加速了电子处方系统的普及和发展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正文"/>
          <p:cNvSpPr txBox="1"/>
          <p:nvPr>
            <p:custDataLst>
              <p:tags r:id="rId29"/>
            </p:custDataLst>
          </p:nvPr>
        </p:nvSpPr>
        <p:spPr>
          <a:xfrm>
            <a:off x="8209884" y="2596784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8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2017年：国家卫计委发布《关于推进医疗机构处方审核工作的通知》，强调电子处方系统的重要性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正文"/>
          <p:cNvSpPr txBox="1"/>
          <p:nvPr>
            <p:custDataLst>
              <p:tags r:id="rId30"/>
            </p:custDataLst>
          </p:nvPr>
        </p:nvSpPr>
        <p:spPr>
          <a:xfrm>
            <a:off x="1854975" y="2596784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21世纪初：部分医院开始实施电子处方系统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正文"/>
          <p:cNvSpPr txBox="1"/>
          <p:nvPr>
            <p:custDataLst>
              <p:tags r:id="rId31"/>
            </p:custDataLst>
          </p:nvPr>
        </p:nvSpPr>
        <p:spPr>
          <a:xfrm>
            <a:off x="6442916" y="1551789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8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2015年：国家卫计委发布《关于加快推进电子病历工作的通知》，要求二级以上医院全面实施电子处方系统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正文"/>
          <p:cNvSpPr txBox="1"/>
          <p:nvPr>
            <p:custDataLst>
              <p:tags r:id="rId32"/>
            </p:custDataLst>
          </p:nvPr>
        </p:nvSpPr>
        <p:spPr>
          <a:xfrm>
            <a:off x="3621944" y="1551789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8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2010年：国家卫生部发布《电子病历基本规范（试行）》，推动电子处方系统建设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处方电子化建设的目标与原则</a:t>
            </a:r>
            <a:endParaRPr lang="zh-CN" altLang="en-US"/>
          </a:p>
        </p:txBody>
      </p:sp>
      <p:sp>
        <p:nvSpPr>
          <p:cNvPr id="1049066" name="椭圆 262"/>
          <p:cNvSpPr/>
          <p:nvPr>
            <p:custDataLst>
              <p:tags r:id="rId2"/>
            </p:custDataLst>
          </p:nvPr>
        </p:nvSpPr>
        <p:spPr>
          <a:xfrm>
            <a:off x="2472706" y="3970592"/>
            <a:ext cx="7243683" cy="189511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8" name="椭圆 263"/>
          <p:cNvSpPr/>
          <p:nvPr>
            <p:custDataLst>
              <p:tags r:id="rId3"/>
            </p:custDataLst>
          </p:nvPr>
        </p:nvSpPr>
        <p:spPr>
          <a:xfrm>
            <a:off x="3311791" y="4049739"/>
            <a:ext cx="5492050" cy="16274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0" name="椭圆 264"/>
          <p:cNvSpPr/>
          <p:nvPr>
            <p:custDataLst>
              <p:tags r:id="rId4"/>
            </p:custDataLst>
          </p:nvPr>
        </p:nvSpPr>
        <p:spPr>
          <a:xfrm>
            <a:off x="4097468" y="4282675"/>
            <a:ext cx="3919811" cy="116155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2" name="椭圆 265"/>
          <p:cNvSpPr/>
          <p:nvPr>
            <p:custDataLst>
              <p:tags r:id="rId5"/>
            </p:custDataLst>
          </p:nvPr>
        </p:nvSpPr>
        <p:spPr>
          <a:xfrm>
            <a:off x="4761529" y="4479577"/>
            <a:ext cx="2591443" cy="76792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4" name="椭圆 266"/>
          <p:cNvSpPr/>
          <p:nvPr>
            <p:custDataLst>
              <p:tags r:id="rId6"/>
            </p:custDataLst>
          </p:nvPr>
        </p:nvSpPr>
        <p:spPr>
          <a:xfrm>
            <a:off x="5442320" y="4680983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205" y="4607627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6" name="椭圆 268"/>
          <p:cNvSpPr/>
          <p:nvPr>
            <p:custDataLst>
              <p:tags r:id="rId8"/>
            </p:custDataLst>
          </p:nvPr>
        </p:nvSpPr>
        <p:spPr>
          <a:xfrm flipV="1">
            <a:off x="2831119" y="4424238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8" name="椭圆 269"/>
          <p:cNvSpPr/>
          <p:nvPr>
            <p:custDataLst>
              <p:tags r:id="rId9"/>
            </p:custDataLst>
          </p:nvPr>
        </p:nvSpPr>
        <p:spPr>
          <a:xfrm flipV="1">
            <a:off x="2872301" y="4466064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0" name="椭圆 270"/>
          <p:cNvSpPr/>
          <p:nvPr>
            <p:custDataLst>
              <p:tags r:id="rId10"/>
            </p:custDataLst>
          </p:nvPr>
        </p:nvSpPr>
        <p:spPr>
          <a:xfrm flipV="1">
            <a:off x="7762672" y="3622475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4794" y="3735725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2" name="椭圆 272"/>
          <p:cNvSpPr/>
          <p:nvPr>
            <p:custDataLst>
              <p:tags r:id="rId12"/>
            </p:custDataLst>
          </p:nvPr>
        </p:nvSpPr>
        <p:spPr>
          <a:xfrm flipV="1">
            <a:off x="4044060" y="3498928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3884" y="3912036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6629" y="3604458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4" name="椭圆 275"/>
          <p:cNvSpPr/>
          <p:nvPr>
            <p:custDataLst>
              <p:tags r:id="rId15"/>
            </p:custDataLst>
          </p:nvPr>
        </p:nvSpPr>
        <p:spPr>
          <a:xfrm flipV="1">
            <a:off x="7026543" y="3421069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6" name="椭圆 276"/>
          <p:cNvSpPr/>
          <p:nvPr>
            <p:custDataLst>
              <p:tags r:id="rId16"/>
            </p:custDataLst>
          </p:nvPr>
        </p:nvSpPr>
        <p:spPr>
          <a:xfrm flipV="1">
            <a:off x="7067725" y="3462894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8" name="椭圆 277"/>
          <p:cNvSpPr/>
          <p:nvPr>
            <p:custDataLst>
              <p:tags r:id="rId17"/>
            </p:custDataLst>
          </p:nvPr>
        </p:nvSpPr>
        <p:spPr>
          <a:xfrm flipV="1">
            <a:off x="3796324" y="4268518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445" y="4381769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0" name="椭圆 279"/>
          <p:cNvSpPr/>
          <p:nvPr>
            <p:custDataLst>
              <p:tags r:id="rId19"/>
            </p:custDataLst>
          </p:nvPr>
        </p:nvSpPr>
        <p:spPr>
          <a:xfrm flipV="1">
            <a:off x="8493654" y="4500811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2348" y="4789086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2" name="椭圆 281"/>
          <p:cNvSpPr/>
          <p:nvPr>
            <p:custDataLst>
              <p:tags r:id="rId21"/>
            </p:custDataLst>
          </p:nvPr>
        </p:nvSpPr>
        <p:spPr>
          <a:xfrm flipV="1">
            <a:off x="4968726" y="4807746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020" y="5180959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4" name="图形 15"/>
          <p:cNvSpPr/>
          <p:nvPr>
            <p:custDataLst>
              <p:tags r:id="rId23"/>
            </p:custDataLst>
          </p:nvPr>
        </p:nvSpPr>
        <p:spPr>
          <a:xfrm>
            <a:off x="5035004" y="4876598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图形 19"/>
          <p:cNvSpPr/>
          <p:nvPr>
            <p:custDataLst>
              <p:tags r:id="rId24"/>
            </p:custDataLst>
          </p:nvPr>
        </p:nvSpPr>
        <p:spPr>
          <a:xfrm>
            <a:off x="8560575" y="4573523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图形 27"/>
          <p:cNvSpPr/>
          <p:nvPr>
            <p:custDataLst>
              <p:tags r:id="rId25"/>
            </p:custDataLst>
          </p:nvPr>
        </p:nvSpPr>
        <p:spPr>
          <a:xfrm>
            <a:off x="4145728" y="3621188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86"/>
          <p:cNvSpPr/>
          <p:nvPr>
            <p:custDataLst>
              <p:tags r:id="rId26"/>
            </p:custDataLst>
          </p:nvPr>
        </p:nvSpPr>
        <p:spPr>
          <a:xfrm>
            <a:off x="5433311" y="3570997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正文"/>
          <p:cNvSpPr txBox="1"/>
          <p:nvPr>
            <p:custDataLst>
              <p:tags r:id="rId27"/>
            </p:custDataLst>
          </p:nvPr>
        </p:nvSpPr>
        <p:spPr>
          <a:xfrm>
            <a:off x="694799" y="3642422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目标：提高医疗效率，降低医疗成本，保障患者安全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正文"/>
          <p:cNvSpPr txBox="1"/>
          <p:nvPr>
            <p:custDataLst>
              <p:tags r:id="rId28"/>
            </p:custDataLst>
          </p:nvPr>
        </p:nvSpPr>
        <p:spPr>
          <a:xfrm>
            <a:off x="9370060" y="3642422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实施步骤：制定标准、培训人员、试点实施、全面推广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正文"/>
          <p:cNvSpPr txBox="1"/>
          <p:nvPr>
            <p:custDataLst>
              <p:tags r:id="rId29"/>
            </p:custDataLst>
          </p:nvPr>
        </p:nvSpPr>
        <p:spPr>
          <a:xfrm>
            <a:off x="7050351" y="1551789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建设内容：包括电子处方系统、电子病历系统、药品管理系统等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正文"/>
          <p:cNvSpPr txBox="1"/>
          <p:nvPr>
            <p:custDataLst>
              <p:tags r:id="rId30"/>
            </p:custDataLst>
          </p:nvPr>
        </p:nvSpPr>
        <p:spPr>
          <a:xfrm>
            <a:off x="3014508" y="1551789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原则：遵循法律法规，保护患者隐私，确保数据安全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处方电子化建设标准内容</a:t>
            </a:r>
            <a:endParaRPr lang="zh-CN" altLang="en-US"/>
          </a:p>
        </p:txBody>
      </p:sp>
      <p:sp>
        <p:nvSpPr>
          <p:cNvPr id="104914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处方电子化系统架构标准</a:t>
            </a:r>
            <a:endParaRPr lang="zh-CN" altLang="en-US"/>
          </a:p>
        </p:txBody>
      </p:sp>
      <p:sp>
        <p:nvSpPr>
          <p:cNvPr id="1049180" name="椭圆 262"/>
          <p:cNvSpPr/>
          <p:nvPr>
            <p:custDataLst>
              <p:tags r:id="rId2"/>
            </p:custDataLst>
          </p:nvPr>
        </p:nvSpPr>
        <p:spPr>
          <a:xfrm>
            <a:off x="2472706" y="3970592"/>
            <a:ext cx="7243683" cy="189511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82" name="椭圆 263"/>
          <p:cNvSpPr/>
          <p:nvPr>
            <p:custDataLst>
              <p:tags r:id="rId3"/>
            </p:custDataLst>
          </p:nvPr>
        </p:nvSpPr>
        <p:spPr>
          <a:xfrm>
            <a:off x="3311791" y="4049739"/>
            <a:ext cx="5492050" cy="16274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84" name="椭圆 264"/>
          <p:cNvSpPr/>
          <p:nvPr>
            <p:custDataLst>
              <p:tags r:id="rId4"/>
            </p:custDataLst>
          </p:nvPr>
        </p:nvSpPr>
        <p:spPr>
          <a:xfrm>
            <a:off x="4097468" y="4282675"/>
            <a:ext cx="3919811" cy="116155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86" name="椭圆 265"/>
          <p:cNvSpPr/>
          <p:nvPr>
            <p:custDataLst>
              <p:tags r:id="rId5"/>
            </p:custDataLst>
          </p:nvPr>
        </p:nvSpPr>
        <p:spPr>
          <a:xfrm>
            <a:off x="4761529" y="4479577"/>
            <a:ext cx="2591443" cy="76792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88" name="椭圆 266"/>
          <p:cNvSpPr/>
          <p:nvPr>
            <p:custDataLst>
              <p:tags r:id="rId6"/>
            </p:custDataLst>
          </p:nvPr>
        </p:nvSpPr>
        <p:spPr>
          <a:xfrm>
            <a:off x="5442320" y="4680983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205" y="4607627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90" name="椭圆 268"/>
          <p:cNvSpPr/>
          <p:nvPr>
            <p:custDataLst>
              <p:tags r:id="rId8"/>
            </p:custDataLst>
          </p:nvPr>
        </p:nvSpPr>
        <p:spPr>
          <a:xfrm flipV="1">
            <a:off x="2831119" y="4424238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2" name="椭圆 269"/>
          <p:cNvSpPr/>
          <p:nvPr>
            <p:custDataLst>
              <p:tags r:id="rId9"/>
            </p:custDataLst>
          </p:nvPr>
        </p:nvSpPr>
        <p:spPr>
          <a:xfrm flipV="1">
            <a:off x="2872301" y="4466064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4" name="椭圆 270"/>
          <p:cNvSpPr/>
          <p:nvPr>
            <p:custDataLst>
              <p:tags r:id="rId10"/>
            </p:custDataLst>
          </p:nvPr>
        </p:nvSpPr>
        <p:spPr>
          <a:xfrm flipV="1">
            <a:off x="7762672" y="3622475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4794" y="3735725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96" name="椭圆 272"/>
          <p:cNvSpPr/>
          <p:nvPr>
            <p:custDataLst>
              <p:tags r:id="rId12"/>
            </p:custDataLst>
          </p:nvPr>
        </p:nvSpPr>
        <p:spPr>
          <a:xfrm flipV="1">
            <a:off x="4044060" y="3498928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3884" y="3912036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6629" y="3604458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98" name="椭圆 275"/>
          <p:cNvSpPr/>
          <p:nvPr>
            <p:custDataLst>
              <p:tags r:id="rId15"/>
            </p:custDataLst>
          </p:nvPr>
        </p:nvSpPr>
        <p:spPr>
          <a:xfrm flipV="1">
            <a:off x="7026543" y="3421069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0" name="椭圆 276"/>
          <p:cNvSpPr/>
          <p:nvPr>
            <p:custDataLst>
              <p:tags r:id="rId16"/>
            </p:custDataLst>
          </p:nvPr>
        </p:nvSpPr>
        <p:spPr>
          <a:xfrm flipV="1">
            <a:off x="7067725" y="3462894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2" name="椭圆 277"/>
          <p:cNvSpPr/>
          <p:nvPr>
            <p:custDataLst>
              <p:tags r:id="rId17"/>
            </p:custDataLst>
          </p:nvPr>
        </p:nvSpPr>
        <p:spPr>
          <a:xfrm flipV="1">
            <a:off x="3796324" y="4268518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445" y="4381769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4" name="椭圆 279"/>
          <p:cNvSpPr/>
          <p:nvPr>
            <p:custDataLst>
              <p:tags r:id="rId19"/>
            </p:custDataLst>
          </p:nvPr>
        </p:nvSpPr>
        <p:spPr>
          <a:xfrm flipV="1">
            <a:off x="8493654" y="4500811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2348" y="4789086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6" name="椭圆 281"/>
          <p:cNvSpPr/>
          <p:nvPr>
            <p:custDataLst>
              <p:tags r:id="rId21"/>
            </p:custDataLst>
          </p:nvPr>
        </p:nvSpPr>
        <p:spPr>
          <a:xfrm flipV="1">
            <a:off x="4968726" y="4807746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020" y="5180959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8" name="图形 15"/>
          <p:cNvSpPr/>
          <p:nvPr>
            <p:custDataLst>
              <p:tags r:id="rId23"/>
            </p:custDataLst>
          </p:nvPr>
        </p:nvSpPr>
        <p:spPr>
          <a:xfrm>
            <a:off x="5035004" y="4876598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0" name="图形 19"/>
          <p:cNvSpPr/>
          <p:nvPr>
            <p:custDataLst>
              <p:tags r:id="rId24"/>
            </p:custDataLst>
          </p:nvPr>
        </p:nvSpPr>
        <p:spPr>
          <a:xfrm>
            <a:off x="8560575" y="4573523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图形 27"/>
          <p:cNvSpPr/>
          <p:nvPr>
            <p:custDataLst>
              <p:tags r:id="rId25"/>
            </p:custDataLst>
          </p:nvPr>
        </p:nvSpPr>
        <p:spPr>
          <a:xfrm>
            <a:off x="4145728" y="3621188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4" name="任意多边形: 形状 286"/>
          <p:cNvSpPr/>
          <p:nvPr>
            <p:custDataLst>
              <p:tags r:id="rId26"/>
            </p:custDataLst>
          </p:nvPr>
        </p:nvSpPr>
        <p:spPr>
          <a:xfrm>
            <a:off x="5433311" y="3570997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6" name="正文"/>
          <p:cNvSpPr txBox="1"/>
          <p:nvPr>
            <p:custDataLst>
              <p:tags r:id="rId27"/>
            </p:custDataLst>
          </p:nvPr>
        </p:nvSpPr>
        <p:spPr>
          <a:xfrm>
            <a:off x="694799" y="3642422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系统架构设计原则：安全性、稳定性、可扩展性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正文"/>
          <p:cNvSpPr txBox="1"/>
          <p:nvPr>
            <p:custDataLst>
              <p:tags r:id="rId28"/>
            </p:custDataLst>
          </p:nvPr>
        </p:nvSpPr>
        <p:spPr>
          <a:xfrm>
            <a:off x="9370060" y="3642422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系统维护和升级：定期检查、升级、备份等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正文"/>
          <p:cNvSpPr txBox="1"/>
          <p:nvPr>
            <p:custDataLst>
              <p:tags r:id="rId29"/>
            </p:custDataLst>
          </p:nvPr>
        </p:nvSpPr>
        <p:spPr>
          <a:xfrm>
            <a:off x="8209884" y="2596784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系统安全设计：用户认证、数据加密、访问控制等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正文"/>
          <p:cNvSpPr txBox="1"/>
          <p:nvPr>
            <p:custDataLst>
              <p:tags r:id="rId30"/>
            </p:custDataLst>
          </p:nvPr>
        </p:nvSpPr>
        <p:spPr>
          <a:xfrm>
            <a:off x="1854975" y="2596784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系统功能模块：处方管理、患者信息管理、药品信息管理、收费管理、统计分析等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正文"/>
          <p:cNvSpPr txBox="1"/>
          <p:nvPr>
            <p:custDataLst>
              <p:tags r:id="rId31"/>
            </p:custDataLst>
          </p:nvPr>
        </p:nvSpPr>
        <p:spPr>
          <a:xfrm>
            <a:off x="6442916" y="1551789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系统接口设计：与其他医疗信息系统的接口，如HIS、LIS、PACS等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正文"/>
          <p:cNvSpPr txBox="1"/>
          <p:nvPr>
            <p:custDataLst>
              <p:tags r:id="rId32"/>
            </p:custDataLst>
          </p:nvPr>
        </p:nvSpPr>
        <p:spPr>
          <a:xfrm>
            <a:off x="3621944" y="1551789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数据库设计：处方数据、患者数据、药品数据等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处方电子化数据采集标准</a:t>
            </a:r>
            <a:endParaRPr lang="zh-CN" altLang="en-US"/>
          </a:p>
        </p:txBody>
      </p:sp>
      <p:sp>
        <p:nvSpPr>
          <p:cNvPr id="1049262" name="矩形 3"/>
          <p:cNvSpPr/>
          <p:nvPr>
            <p:custDataLst>
              <p:tags r:id="rId2"/>
            </p:custDataLst>
          </p:nvPr>
        </p:nvSpPr>
        <p:spPr>
          <a:xfrm>
            <a:off x="1470966" y="1266825"/>
            <a:ext cx="9792787" cy="107668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矩形 13"/>
          <p:cNvSpPr/>
          <p:nvPr>
            <p:custDataLst>
              <p:tags r:id="rId3"/>
            </p:custDataLst>
          </p:nvPr>
        </p:nvSpPr>
        <p:spPr>
          <a:xfrm>
            <a:off x="925906" y="1266825"/>
            <a:ext cx="265577" cy="107668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文本框 4"/>
          <p:cNvSpPr txBox="1"/>
          <p:nvPr>
            <p:custDataLst>
              <p:tags r:id="rId4"/>
            </p:custDataLst>
          </p:nvPr>
        </p:nvSpPr>
        <p:spPr>
          <a:xfrm>
            <a:off x="1751357" y="1359852"/>
            <a:ext cx="9369974" cy="8906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数据来源：医疗机构、患者、药品供应商等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矩形 39"/>
          <p:cNvSpPr/>
          <p:nvPr>
            <p:custDataLst>
              <p:tags r:id="rId5"/>
            </p:custDataLst>
          </p:nvPr>
        </p:nvSpPr>
        <p:spPr>
          <a:xfrm>
            <a:off x="1470966" y="2544963"/>
            <a:ext cx="9792787" cy="107668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矩形 5"/>
          <p:cNvSpPr/>
          <p:nvPr>
            <p:custDataLst>
              <p:tags r:id="rId6"/>
            </p:custDataLst>
          </p:nvPr>
        </p:nvSpPr>
        <p:spPr>
          <a:xfrm>
            <a:off x="925906" y="2544963"/>
            <a:ext cx="265577" cy="107668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文本框 41"/>
          <p:cNvSpPr txBox="1"/>
          <p:nvPr>
            <p:custDataLst>
              <p:tags r:id="rId7"/>
            </p:custDataLst>
          </p:nvPr>
        </p:nvSpPr>
        <p:spPr>
          <a:xfrm>
            <a:off x="1751357" y="2637990"/>
            <a:ext cx="9369974" cy="8906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数据类型：包括患者信息、药品信息、处方信息等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矩形 12"/>
          <p:cNvSpPr/>
          <p:nvPr>
            <p:custDataLst>
              <p:tags r:id="rId8"/>
            </p:custDataLst>
          </p:nvPr>
        </p:nvSpPr>
        <p:spPr>
          <a:xfrm>
            <a:off x="1470966" y="3823101"/>
            <a:ext cx="9792787" cy="107668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矩形 17"/>
          <p:cNvSpPr/>
          <p:nvPr>
            <p:custDataLst>
              <p:tags r:id="rId9"/>
            </p:custDataLst>
          </p:nvPr>
        </p:nvSpPr>
        <p:spPr>
          <a:xfrm>
            <a:off x="925906" y="3823101"/>
            <a:ext cx="265577" cy="107668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文本框 19"/>
          <p:cNvSpPr txBox="1"/>
          <p:nvPr>
            <p:custDataLst>
              <p:tags r:id="rId10"/>
            </p:custDataLst>
          </p:nvPr>
        </p:nvSpPr>
        <p:spPr>
          <a:xfrm>
            <a:off x="1751357" y="3916128"/>
            <a:ext cx="9369974" cy="8906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数据格式：统一采用XML、JSON等标准格式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矩形 49"/>
          <p:cNvSpPr/>
          <p:nvPr>
            <p:custDataLst>
              <p:tags r:id="rId11"/>
            </p:custDataLst>
          </p:nvPr>
        </p:nvSpPr>
        <p:spPr>
          <a:xfrm>
            <a:off x="1470966" y="5100584"/>
            <a:ext cx="9792787" cy="107668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矩形 26"/>
          <p:cNvSpPr/>
          <p:nvPr>
            <p:custDataLst>
              <p:tags r:id="rId12"/>
            </p:custDataLst>
          </p:nvPr>
        </p:nvSpPr>
        <p:spPr>
          <a:xfrm>
            <a:off x="925906" y="5100584"/>
            <a:ext cx="265577" cy="107668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文本框 27"/>
          <p:cNvSpPr txBox="1"/>
          <p:nvPr>
            <p:custDataLst>
              <p:tags r:id="rId13"/>
            </p:custDataLst>
          </p:nvPr>
        </p:nvSpPr>
        <p:spPr>
          <a:xfrm>
            <a:off x="1751357" y="5193611"/>
            <a:ext cx="9369974" cy="8906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数据质量：确保数据的准确性、完整性、时效性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处方电子化存储标准</a:t>
            </a:r>
            <a:endParaRPr lang="zh-CN" altLang="en-US"/>
          </a:p>
        </p:txBody>
      </p:sp>
      <p:sp>
        <p:nvSpPr>
          <p:cNvPr id="104932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4732" y="1502840"/>
            <a:ext cx="842420" cy="245126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5553" y="4233599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4" name="任意多边形 18"/>
          <p:cNvSpPr/>
          <p:nvPr>
            <p:custDataLst>
              <p:tags r:id="rId4"/>
            </p:custDataLst>
          </p:nvPr>
        </p:nvSpPr>
        <p:spPr>
          <a:xfrm>
            <a:off x="6435828" y="2304149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6" name="任意多边形 19"/>
          <p:cNvSpPr/>
          <p:nvPr>
            <p:custDataLst>
              <p:tags r:id="rId5"/>
            </p:custDataLst>
          </p:nvPr>
        </p:nvSpPr>
        <p:spPr>
          <a:xfrm flipV="1">
            <a:off x="6310268" y="1674459"/>
            <a:ext cx="2451261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8631" y="1503471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0715" y="4233599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任意多边形 4"/>
          <p:cNvSpPr/>
          <p:nvPr>
            <p:custDataLst>
              <p:tags r:id="rId8"/>
            </p:custDataLst>
          </p:nvPr>
        </p:nvSpPr>
        <p:spPr>
          <a:xfrm>
            <a:off x="820989" y="2304149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任意多边形 5"/>
          <p:cNvSpPr/>
          <p:nvPr>
            <p:custDataLst>
              <p:tags r:id="rId9"/>
            </p:custDataLst>
          </p:nvPr>
        </p:nvSpPr>
        <p:spPr>
          <a:xfrm flipV="1">
            <a:off x="694799" y="1674459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0989" y="3002612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存储格式：采用统一的电子格式，便于数据交换和共享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5828" y="3002612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存储期限：根据相关法律法规，设定合理的处方存储期限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4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8926" y="1516090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0378" y="4246218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4" name="任意多边形 11"/>
          <p:cNvSpPr/>
          <p:nvPr>
            <p:custDataLst>
              <p:tags r:id="rId14"/>
            </p:custDataLst>
          </p:nvPr>
        </p:nvSpPr>
        <p:spPr>
          <a:xfrm>
            <a:off x="3700653" y="2316137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任意多边形 12"/>
          <p:cNvSpPr/>
          <p:nvPr>
            <p:custDataLst>
              <p:tags r:id="rId15"/>
            </p:custDataLst>
          </p:nvPr>
        </p:nvSpPr>
        <p:spPr>
          <a:xfrm flipV="1">
            <a:off x="3575093" y="1687709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49276" y="1540697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0728" y="4269563"/>
            <a:ext cx="800837" cy="220104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2" name="任意多边形 25"/>
          <p:cNvSpPr/>
          <p:nvPr>
            <p:custDataLst>
              <p:tags r:id="rId18"/>
            </p:custDataLst>
          </p:nvPr>
        </p:nvSpPr>
        <p:spPr>
          <a:xfrm>
            <a:off x="9170372" y="2340744"/>
            <a:ext cx="2201044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4" name="任意多边形 26"/>
          <p:cNvSpPr/>
          <p:nvPr>
            <p:custDataLst>
              <p:tags r:id="rId19"/>
            </p:custDataLst>
          </p:nvPr>
        </p:nvSpPr>
        <p:spPr>
          <a:xfrm flipV="1">
            <a:off x="9045444" y="171231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1003" y="3039207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存储备份：定期进行处方数据备份，防止数据丢失或损坏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0653" y="30146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存储安全：确保处方数据的安全性和完整性，防止数据丢失、损坏或泄露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处方电子化传输标准</a:t>
            </a:r>
            <a:endParaRPr lang="zh-CN" altLang="en-US"/>
          </a:p>
        </p:txBody>
      </p:sp>
      <p:sp>
        <p:nvSpPr>
          <p:cNvPr id="1049394" name="矩形 38"/>
          <p:cNvSpPr/>
          <p:nvPr>
            <p:custDataLst>
              <p:tags r:id="rId2"/>
            </p:custDataLst>
          </p:nvPr>
        </p:nvSpPr>
        <p:spPr>
          <a:xfrm rot="204112">
            <a:off x="1383696" y="1266825"/>
            <a:ext cx="4178297" cy="2180881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矩形 39"/>
          <p:cNvSpPr/>
          <p:nvPr>
            <p:custDataLst>
              <p:tags r:id="rId3"/>
            </p:custDataLst>
          </p:nvPr>
        </p:nvSpPr>
        <p:spPr>
          <a:xfrm>
            <a:off x="1388524" y="1267515"/>
            <a:ext cx="4178297" cy="218088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TextBox 2"/>
          <p:cNvSpPr txBox="1"/>
          <p:nvPr>
            <p:custDataLst>
              <p:tags r:id="rId4"/>
            </p:custDataLst>
          </p:nvPr>
        </p:nvSpPr>
        <p:spPr>
          <a:xfrm>
            <a:off x="1630614" y="1437874"/>
            <a:ext cx="3712049" cy="1800847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363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传输协议：采用HTTPS协议，保证数据传输的安全性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00" name="矩形 100"/>
          <p:cNvSpPr/>
          <p:nvPr>
            <p:custDataLst>
              <p:tags r:id="rId5"/>
            </p:custDataLst>
          </p:nvPr>
        </p:nvSpPr>
        <p:spPr>
          <a:xfrm rot="204112">
            <a:off x="6622086" y="1266825"/>
            <a:ext cx="4178297" cy="2180881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矩形 101"/>
          <p:cNvSpPr/>
          <p:nvPr>
            <p:custDataLst>
              <p:tags r:id="rId6"/>
            </p:custDataLst>
          </p:nvPr>
        </p:nvSpPr>
        <p:spPr>
          <a:xfrm>
            <a:off x="6627604" y="1267515"/>
            <a:ext cx="4178297" cy="218088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TextBox 2"/>
          <p:cNvSpPr txBox="1"/>
          <p:nvPr>
            <p:custDataLst>
              <p:tags r:id="rId7"/>
            </p:custDataLst>
          </p:nvPr>
        </p:nvSpPr>
        <p:spPr>
          <a:xfrm>
            <a:off x="6870384" y="1437874"/>
            <a:ext cx="3712049" cy="1800847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数据格式：采用XML或JSON格式，便于数据解析和处理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06" name="矩形 122"/>
          <p:cNvSpPr/>
          <p:nvPr>
            <p:custDataLst>
              <p:tags r:id="rId8"/>
            </p:custDataLst>
          </p:nvPr>
        </p:nvSpPr>
        <p:spPr>
          <a:xfrm rot="204112">
            <a:off x="1383696" y="3996030"/>
            <a:ext cx="4178297" cy="2180881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矩形 123"/>
          <p:cNvSpPr/>
          <p:nvPr>
            <p:custDataLst>
              <p:tags r:id="rId9"/>
            </p:custDataLst>
          </p:nvPr>
        </p:nvSpPr>
        <p:spPr>
          <a:xfrm>
            <a:off x="1388524" y="3996719"/>
            <a:ext cx="4178297" cy="218088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TextBox 2"/>
          <p:cNvSpPr txBox="1"/>
          <p:nvPr>
            <p:custDataLst>
              <p:tags r:id="rId10"/>
            </p:custDataLst>
          </p:nvPr>
        </p:nvSpPr>
        <p:spPr>
          <a:xfrm>
            <a:off x="1629925" y="4167079"/>
            <a:ext cx="3712049" cy="1800847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传输速度：保证数据传输的速度，避免影响用户体验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12" name="矩形 89"/>
          <p:cNvSpPr/>
          <p:nvPr>
            <p:custDataLst>
              <p:tags r:id="rId11"/>
            </p:custDataLst>
          </p:nvPr>
        </p:nvSpPr>
        <p:spPr>
          <a:xfrm rot="204112">
            <a:off x="6622086" y="3996030"/>
            <a:ext cx="4178297" cy="2180881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矩形 90"/>
          <p:cNvSpPr/>
          <p:nvPr>
            <p:custDataLst>
              <p:tags r:id="rId12"/>
            </p:custDataLst>
          </p:nvPr>
        </p:nvSpPr>
        <p:spPr>
          <a:xfrm>
            <a:off x="6627604" y="3996719"/>
            <a:ext cx="4178297" cy="218088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TextBox 2"/>
          <p:cNvSpPr txBox="1"/>
          <p:nvPr>
            <p:custDataLst>
              <p:tags r:id="rId13"/>
            </p:custDataLst>
          </p:nvPr>
        </p:nvSpPr>
        <p:spPr>
          <a:xfrm>
            <a:off x="6869004" y="4167079"/>
            <a:ext cx="3712049" cy="1800847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错误处理：设置错误处理机制，确保数据传输的准确性和完整性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处方电子化安全标准</a:t>
            </a:r>
            <a:endParaRPr lang="zh-CN" altLang="en-US"/>
          </a:p>
        </p:txBody>
      </p:sp>
      <p:sp>
        <p:nvSpPr>
          <p:cNvPr id="1049452" name="矩形 38"/>
          <p:cNvSpPr/>
          <p:nvPr>
            <p:custDataLst>
              <p:tags r:id="rId2"/>
            </p:custDataLst>
          </p:nvPr>
        </p:nvSpPr>
        <p:spPr>
          <a:xfrm rot="204112">
            <a:off x="1383696" y="1266825"/>
            <a:ext cx="4178297" cy="2180881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矩形 39"/>
          <p:cNvSpPr/>
          <p:nvPr>
            <p:custDataLst>
              <p:tags r:id="rId3"/>
            </p:custDataLst>
          </p:nvPr>
        </p:nvSpPr>
        <p:spPr>
          <a:xfrm>
            <a:off x="1388524" y="1267515"/>
            <a:ext cx="4178297" cy="218088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TextBox 2"/>
          <p:cNvSpPr txBox="1"/>
          <p:nvPr>
            <p:custDataLst>
              <p:tags r:id="rId4"/>
            </p:custDataLst>
          </p:nvPr>
        </p:nvSpPr>
        <p:spPr>
          <a:xfrm>
            <a:off x="1630614" y="1437874"/>
            <a:ext cx="3712049" cy="1800847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处方数据加密：确保处方数据的安全性和隐私性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58" name="矩形 100"/>
          <p:cNvSpPr/>
          <p:nvPr>
            <p:custDataLst>
              <p:tags r:id="rId5"/>
            </p:custDataLst>
          </p:nvPr>
        </p:nvSpPr>
        <p:spPr>
          <a:xfrm rot="204112">
            <a:off x="6622086" y="1266825"/>
            <a:ext cx="4178297" cy="2180881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矩形 101"/>
          <p:cNvSpPr/>
          <p:nvPr>
            <p:custDataLst>
              <p:tags r:id="rId6"/>
            </p:custDataLst>
          </p:nvPr>
        </p:nvSpPr>
        <p:spPr>
          <a:xfrm>
            <a:off x="6627604" y="1267515"/>
            <a:ext cx="4178297" cy="218088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2" name="TextBox 2"/>
          <p:cNvSpPr txBox="1"/>
          <p:nvPr>
            <p:custDataLst>
              <p:tags r:id="rId7"/>
            </p:custDataLst>
          </p:nvPr>
        </p:nvSpPr>
        <p:spPr>
          <a:xfrm>
            <a:off x="6870384" y="1437874"/>
            <a:ext cx="3712049" cy="1800847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身份验证：确保只有授权的用户才能访问处方数据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64" name="矩形 122"/>
          <p:cNvSpPr/>
          <p:nvPr>
            <p:custDataLst>
              <p:tags r:id="rId8"/>
            </p:custDataLst>
          </p:nvPr>
        </p:nvSpPr>
        <p:spPr>
          <a:xfrm rot="204112">
            <a:off x="1383696" y="3996030"/>
            <a:ext cx="4178297" cy="2180881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矩形 123"/>
          <p:cNvSpPr/>
          <p:nvPr>
            <p:custDataLst>
              <p:tags r:id="rId9"/>
            </p:custDataLst>
          </p:nvPr>
        </p:nvSpPr>
        <p:spPr>
          <a:xfrm>
            <a:off x="1388524" y="3996719"/>
            <a:ext cx="4178297" cy="218088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TextBox 2"/>
          <p:cNvSpPr txBox="1"/>
          <p:nvPr>
            <p:custDataLst>
              <p:tags r:id="rId10"/>
            </p:custDataLst>
          </p:nvPr>
        </p:nvSpPr>
        <p:spPr>
          <a:xfrm>
            <a:off x="1629925" y="4167079"/>
            <a:ext cx="3712049" cy="1800847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访问控制：限制不同用户访问处方数据的权限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70" name="矩形 89"/>
          <p:cNvSpPr/>
          <p:nvPr>
            <p:custDataLst>
              <p:tags r:id="rId11"/>
            </p:custDataLst>
          </p:nvPr>
        </p:nvSpPr>
        <p:spPr>
          <a:xfrm rot="204112">
            <a:off x="6622086" y="3996030"/>
            <a:ext cx="4178297" cy="2180881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矩形 90"/>
          <p:cNvSpPr/>
          <p:nvPr>
            <p:custDataLst>
              <p:tags r:id="rId12"/>
            </p:custDataLst>
          </p:nvPr>
        </p:nvSpPr>
        <p:spPr>
          <a:xfrm>
            <a:off x="6627604" y="3996719"/>
            <a:ext cx="4178297" cy="218088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TextBox 2"/>
          <p:cNvSpPr txBox="1"/>
          <p:nvPr>
            <p:custDataLst>
              <p:tags r:id="rId13"/>
            </p:custDataLst>
          </p:nvPr>
        </p:nvSpPr>
        <p:spPr>
          <a:xfrm>
            <a:off x="6869004" y="4167079"/>
            <a:ext cx="3712049" cy="1800847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审计追踪：记录所有对处方数据的访问和修改操作，便于追查和审计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https://d.book118.com/347155121065006031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61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  <p:tag name="KSO_WM_TEMPLATE_THUMBS_INDEX" val="1、9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SLIDE_ID" val="custom2023121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1"/>
  <p:tag name="KSO_WM_UNIT_DIAGRAM_ISNUMVISUAL" val="0"/>
  <p:tag name="KSO_WM_UNIT_DIAGRAM_ISREFERUNIT" val="0"/>
  <p:tag name="KSO_WM_UNIT_HIGHLIGHT" val="0"/>
  <p:tag name="KSO_WM_UNIT_ID" val="custom202312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12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1"/>
  <p:tag name="KSO_WM_UNIT_DIAGRAM_ISNUMVISUAL" val="0"/>
  <p:tag name="KSO_WM_UNIT_DIAGRAM_ISREFERUNIT" val="0"/>
  <p:tag name="KSO_WM_UNIT_HIGHLIGHT" val="0"/>
  <p:tag name="KSO_WM_UNIT_ID" val="custom202312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12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1"/>
  <p:tag name="KSO_WM_UNIT_DIAGRAM_ISNUMVISUAL" val="0"/>
  <p:tag name="KSO_WM_UNIT_DIAGRAM_ISREFERUNIT" val="0"/>
  <p:tag name="KSO_WM_UNIT_HIGHLIGHT" val="0"/>
  <p:tag name="KSO_WM_UNIT_ID" val="custom202312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70.xml><?xml version="1.0" encoding="utf-8"?>
<p:tagLst xmlns:p="http://schemas.openxmlformats.org/presentationml/2006/main">
  <p:tag name="KSO_WM_BEAUTIFY_FLAG" val="#wm#"/>
  <p:tag name="KSO_WM_SLIDE_ID" val="custom202312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5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0">
      <a:dk1>
        <a:srgbClr val="000000"/>
      </a:dk1>
      <a:lt1>
        <a:srgbClr val="FFFFFF"/>
      </a:lt1>
      <a:dk2>
        <a:srgbClr val="001548"/>
      </a:dk2>
      <a:lt2>
        <a:srgbClr val="F5F7FF"/>
      </a:lt2>
      <a:accent1>
        <a:srgbClr val="615DFF"/>
      </a:accent1>
      <a:accent2>
        <a:srgbClr val="33C6FD"/>
      </a:accent2>
      <a:accent3>
        <a:srgbClr val="6694FC"/>
      </a:accent3>
      <a:accent4>
        <a:srgbClr val="9963FA"/>
      </a:accent4>
      <a:accent5>
        <a:srgbClr val="CC31F9"/>
      </a:accent5>
      <a:accent6>
        <a:srgbClr val="E646C8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tx1"/>
        </a:solidFill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tx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宋体</vt:lpstr>
      <vt:lpstr>Office Theme</vt:lpstr>
      <vt:lpstr>处方电子化建设标准</vt:lpstr>
      <vt:lpstr>目录</vt:lpstr>
      <vt:lpstr>添加章节标题</vt:lpstr>
      <vt:lpstr>处方电子化建设概述</vt:lpstr>
      <vt:lpstr>处方电子化的定义和意义</vt:lpstr>
      <vt:lpstr>处方电子化建设的发展历程</vt:lpstr>
      <vt:lpstr>处方电子化建设的目标与原则</vt:lpstr>
      <vt:lpstr>处方电子化建设标准内容</vt:lpstr>
      <vt:lpstr>处方电子化系统架构标准</vt:lpstr>
      <vt:lpstr>处方电子化数据采集标准</vt:lpstr>
      <vt:lpstr>处方电子化存储标准</vt:lpstr>
      <vt:lpstr>处方电子化传输标准</vt:lpstr>
      <vt:lpstr>处方电子化安全标准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2024-09-03T16:20:00.725</cp:lastPrinted>
  <dcterms:created xsi:type="dcterms:W3CDTF">2024-09-03T08:20:00Z</dcterms:created>
  <dcterms:modified xsi:type="dcterms:W3CDTF">2024-09-03T08:20:02Z</dcterms:modified>
</cp:coreProperties>
</file>