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D43E5-43E8-4E91-A602-70264B05A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9ED63-7A22-4A14-BFAD-55820DE66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6D1CA-960C-4DCE-8C36-575F5EBF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5BBB3-0819-4B54-9902-D8407C2F8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3563D-E439-457C-BAF5-6D85C6DC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75436-1033-43B4-923A-C9114D5E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6E92C-E36A-4F02-974F-7515A4DF7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01030-895F-4EAD-ACF6-A1611BC2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33615-E25A-4F13-B429-D30278825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CE1F9-3945-4410-9210-8BB8229AA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C0ABF-3764-41B1-B0FE-0530BCA1E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1986" name="标题 41985"/>
          <p:cNvSpPr>
            <a:spLocks noGrp="1" noRot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1987" name="副标题 41986"/>
          <p:cNvSpPr>
            <a:spLocks noGrp="1" noRot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accent2"/>
              </a:buClr>
              <a:buSzPct val="85000"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hlink"/>
              </a:buClr>
              <a:buSzPct val="80000"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accent2"/>
              </a:buClr>
              <a:buSzPct val="90000"/>
              <a:buFont typeface="Wingdings" panose="05000000000000000000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1988" name="日期占位符 41987"/>
          <p:cNvSpPr>
            <a:spLocks noGrp="1"/>
          </p:cNvSpPr>
          <p:nvPr>
            <p:ph type="dt" sz="half" idx="2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>
                <a:latin typeface="Arial" pitchFamily="34" charset="0"/>
              </a:defRPr>
            </a:lvl1pPr>
          </a:lstStyle>
          <a:p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41989" name="页脚占位符 41988"/>
          <p:cNvSpPr>
            <a:spLocks noGrp="1"/>
          </p:cNvSpPr>
          <p:nvPr>
            <p:ph type="ftr" sz="quarter" idx="3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>
                <a:latin typeface="Arial" pitchFamily="34" charset="0"/>
              </a:defRPr>
            </a:lvl1pPr>
          </a:lstStyle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1990" name="灯片编号占位符 41989"/>
          <p:cNvSpPr>
            <a:spLocks noGrp="1"/>
          </p:cNvSpPr>
          <p:nvPr>
            <p:ph type="sldNum" sz="quarter" idx="4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>
                <a:latin typeface="Arial" pitchFamily="34" charset="0"/>
              </a:defRPr>
            </a:lvl1pPr>
          </a:lstStyle>
          <a:p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84968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60583" y="1981200"/>
            <a:ext cx="4184968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9569" y="685800"/>
            <a:ext cx="2135981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84119" cy="5181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FigureOut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0962" name="标题 40961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0963" name="文本占位符 40962"/>
          <p:cNvSpPr>
            <a:spLocks noGrp="1" noRot="1"/>
          </p:cNvSpPr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0964" name="日期占位符 40963"/>
          <p:cNvSpPr>
            <a:spLocks noGrp="1"/>
          </p:cNvSpPr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40965" name="页脚占位符 40964"/>
          <p:cNvSpPr>
            <a:spLocks noGrp="1"/>
          </p:cNvSpPr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6" name="灯片编号占位符 40965"/>
          <p:cNvSpPr>
            <a:spLocks noGrp="1"/>
          </p:cNvSpPr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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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65113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6" name="标题 13315"/>
          <p:cNvSpPr>
            <a:spLocks noGrp="1" noRot="1"/>
          </p:cNvSpPr>
          <p:nvPr>
            <p:ph type="ctrTitle"/>
          </p:nvPr>
        </p:nvSpPr>
        <p:spPr/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altLang="en-US" sz="4000" b="1" kern="1200" baseline="0">
                <a:latin typeface="Arial" pitchFamily="34" charset="0"/>
                <a:ea typeface="宋体" panose="02010600030101010101" pitchFamily="2" charset="-122"/>
              </a:rPr>
              <a:t>肺胀（慢性阻塞性肺疾病稳定期）中医护理方案</a:t>
            </a:r>
            <a:r>
              <a:rPr lang="zh-CN" altLang="en-US" sz="4000" kern="1200" baseline="0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4000" kern="12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7" name="副标题 13316"/>
          <p:cNvSpPr>
            <a:spLocks noGrp="1" noRot="1"/>
          </p:cNvSpPr>
          <p:nvPr>
            <p:ph type="subTitle" idx="1"/>
          </p:nvPr>
        </p:nvSpPr>
        <p:spPr/>
        <p:txBody>
          <a:bodyPr anchor="t" anchorCtr="0"/>
          <a:lstStyle/>
          <a:p>
            <a:pPr defTabSz="914400">
              <a:buSzPct val="70000"/>
            </a:pPr>
            <a:r>
              <a:rPr lang="zh-CN" altLang="en-US" kern="1200" baseline="0">
                <a:latin typeface="Arial" pitchFamily="34" charset="0"/>
                <a:ea typeface="宋体" panose="02010600030101010101" pitchFamily="2" charset="-122"/>
              </a:rPr>
              <a:t>脾胃、肾糖科</a:t>
            </a:r>
            <a:endParaRPr lang="zh-CN" altLang="en-US" kern="1200" baseline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标题 22529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一、常见证候要点</a:t>
            </a:r>
            <a:endParaRPr lang="zh-CN" altLang="en-US"/>
          </a:p>
        </p:txBody>
      </p:sp>
      <p:sp>
        <p:nvSpPr>
          <p:cNvPr id="22531" name="文本占位符 22530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400"/>
              <a:t>（一）肺脾气虚证：咳嗽，喘息，气短，动则加重；神疲、乏力或自汗；恶风，易感冒；纳呆或食少；胃脘胀满或腹胀或便溏；舌体胖大或有齿痕，舌苔薄白或腻。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zh-CN" altLang="en-US" sz="2400"/>
              <a:t>（二）肺肾气虚证：喘息，气短，动则加重；乏力或自汗；易感冒，恶风；腰膝酸软，耳鸣，头昏或面目虚浮；小便频数、夜尿多，或咳而遗尿；舌质淡、舌苔白。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zh-CN" altLang="en-US" sz="2400"/>
              <a:t>（三）肺肾气阴两虚证	：喘息，气短，动则加重；自汗或乏力；易感冒；腰膝酸软；耳鸣，头昏或头晕；干咳或少痰、咳嗽不爽；盗汗；手足心热；舌质淡或红、舌苔薄少或花剥。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6385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二、常见症状</a:t>
            </a:r>
            <a:r>
              <a:rPr lang="en-US" altLang="zh-CN"/>
              <a:t>/</a:t>
            </a:r>
            <a:r>
              <a:rPr lang="zh-CN" altLang="en-US"/>
              <a:t>证候施护 </a:t>
            </a:r>
            <a:endParaRPr lang="zh-CN" altLang="en-US"/>
          </a:p>
        </p:txBody>
      </p:sp>
      <p:sp>
        <p:nvSpPr>
          <p:cNvPr id="16387" name="文本占位符 16386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400"/>
              <a:t>（一）咳嗽、咳痰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1.</a:t>
            </a:r>
            <a:r>
              <a:rPr lang="zh-CN" altLang="en-US" sz="2400"/>
              <a:t>取舒适体位，指导患者有效咳嗽、咳痰、深呼吸的方法。卧床患者定时翻身拍背，痰液无力咳出者，予胸部叩击或振动排痰。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2.</a:t>
            </a:r>
            <a:r>
              <a:rPr lang="zh-CN" altLang="en-US" sz="2400"/>
              <a:t>遵医嘱耳穴贴压，取肺、气管、神门、皮质下等穴。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3.</a:t>
            </a:r>
            <a:r>
              <a:rPr lang="zh-CN" altLang="en-US" sz="2400"/>
              <a:t>遵医嘱拔火罐，取大椎、定喘、肺俞、风门、膏盲等穴。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4.</a:t>
            </a:r>
            <a:r>
              <a:rPr lang="zh-CN" altLang="en-US" sz="2400"/>
              <a:t>遵医嘱中药离子导入，离子导入的部位为背部湿罗音最明显处。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5.</a:t>
            </a:r>
            <a:r>
              <a:rPr lang="zh-CN" altLang="en-US" sz="2400"/>
              <a:t>遵医嘱足部中药泡洗。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6.</a:t>
            </a:r>
            <a:r>
              <a:rPr lang="zh-CN" altLang="en-US" sz="2400"/>
              <a:t>遵医嘱中药雾化。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7409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二、常见症状</a:t>
            </a:r>
            <a:r>
              <a:rPr lang="en-US" altLang="zh-CN"/>
              <a:t>/</a:t>
            </a:r>
            <a:r>
              <a:rPr lang="zh-CN" altLang="en-US"/>
              <a:t>证候施护 </a:t>
            </a:r>
            <a:endParaRPr lang="zh-CN" altLang="en-US"/>
          </a:p>
        </p:txBody>
      </p:sp>
      <p:sp>
        <p:nvSpPr>
          <p:cNvPr id="17411" name="文本占位符 17410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z="2000"/>
              <a:t>（二）喘息、气短</a:t>
            </a:r>
            <a:endParaRPr lang="zh-CN" altLang="en-US" sz="2000"/>
          </a:p>
          <a:p>
            <a:pPr>
              <a:lnSpc>
                <a:spcPct val="80000"/>
              </a:lnSpc>
            </a:pPr>
            <a:r>
              <a:rPr lang="en-US" altLang="zh-CN" sz="2000"/>
              <a:t>1.</a:t>
            </a:r>
            <a:r>
              <a:rPr lang="zh-CN" altLang="en-US" sz="2000"/>
              <a:t>观察喘息气短的程度及有无紫绀，遵医嘱给予氧疗，观察吸氧效果。</a:t>
            </a:r>
            <a:endParaRPr lang="zh-CN" altLang="en-US" sz="2000"/>
          </a:p>
          <a:p>
            <a:pPr>
              <a:lnSpc>
                <a:spcPct val="80000"/>
              </a:lnSpc>
            </a:pPr>
            <a:r>
              <a:rPr lang="en-US" altLang="zh-CN" sz="2000"/>
              <a:t>2.</a:t>
            </a:r>
            <a:r>
              <a:rPr lang="zh-CN" altLang="en-US" sz="2000"/>
              <a:t>取合适体位，如高枕卧位、半卧位或端坐位，指导采用放松术，如缓慢呼吸、全身肌肉放松、听音乐等。</a:t>
            </a:r>
            <a:endParaRPr lang="zh-CN" altLang="en-US" sz="2000"/>
          </a:p>
          <a:p>
            <a:pPr>
              <a:lnSpc>
                <a:spcPct val="80000"/>
              </a:lnSpc>
            </a:pPr>
            <a:r>
              <a:rPr lang="en-US" altLang="zh-CN" sz="2000"/>
              <a:t>3.</a:t>
            </a:r>
            <a:r>
              <a:rPr lang="zh-CN" altLang="en-US" sz="2000"/>
              <a:t>指导患者进行呼吸功能锻炼，常用的锻炼方式有缩唇呼吸、腹式呼吸等。</a:t>
            </a:r>
            <a:endParaRPr lang="zh-CN" altLang="en-US" sz="2000"/>
          </a:p>
          <a:p>
            <a:pPr>
              <a:lnSpc>
                <a:spcPct val="80000"/>
              </a:lnSpc>
            </a:pPr>
            <a:r>
              <a:rPr lang="en-US" altLang="zh-CN" sz="2000"/>
              <a:t>4.</a:t>
            </a:r>
            <a:r>
              <a:rPr lang="zh-CN" altLang="en-US" sz="2000"/>
              <a:t>遵医嘱穴位贴敷，取大椎、定喘、肺俞、脾俞、天突等穴。</a:t>
            </a:r>
            <a:endParaRPr lang="zh-CN" altLang="en-US" sz="2000"/>
          </a:p>
          <a:p>
            <a:pPr>
              <a:lnSpc>
                <a:spcPct val="80000"/>
              </a:lnSpc>
            </a:pPr>
            <a:r>
              <a:rPr lang="en-US" altLang="zh-CN" sz="2000"/>
              <a:t>5.</a:t>
            </a:r>
            <a:r>
              <a:rPr lang="zh-CN" altLang="en-US" sz="2000"/>
              <a:t>遵医嘱耳穴贴压，取交感、心、胸、肺、皮质下等穴。</a:t>
            </a:r>
            <a:endParaRPr lang="zh-CN" altLang="en-US" sz="2000"/>
          </a:p>
          <a:p>
            <a:pPr>
              <a:lnSpc>
                <a:spcPct val="80000"/>
              </a:lnSpc>
            </a:pPr>
            <a:r>
              <a:rPr lang="en-US" altLang="zh-CN" sz="2000"/>
              <a:t>6.</a:t>
            </a:r>
            <a:r>
              <a:rPr lang="zh-CN" altLang="en-US" sz="2000"/>
              <a:t>遵医嘱穴位按摩，取列缺、内关、气海、关元、足三里等穴。</a:t>
            </a:r>
            <a:endParaRPr lang="zh-CN" altLang="en-US" sz="2000"/>
          </a:p>
          <a:p>
            <a:pPr>
              <a:lnSpc>
                <a:spcPct val="80000"/>
              </a:lnSpc>
            </a:pPr>
            <a:r>
              <a:rPr lang="en-US" altLang="zh-CN" sz="2000"/>
              <a:t>7.</a:t>
            </a:r>
            <a:r>
              <a:rPr lang="zh-CN" altLang="en-US" sz="2000"/>
              <a:t>遵医嘱艾灸，取大椎、肺俞、命门、足三里、三阴交、气海等穴，用补法。 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843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二、常见症状</a:t>
            </a:r>
            <a:r>
              <a:rPr lang="en-US" altLang="zh-CN"/>
              <a:t>/</a:t>
            </a:r>
            <a:r>
              <a:rPr lang="zh-CN" altLang="en-US"/>
              <a:t>证候施护 </a:t>
            </a:r>
            <a:endParaRPr lang="zh-CN" altLang="en-US"/>
          </a:p>
        </p:txBody>
      </p:sp>
      <p:sp>
        <p:nvSpPr>
          <p:cNvPr id="18435" name="文本占位符 18434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/>
              <a:t>（三）自汗、盗汗</a:t>
            </a:r>
            <a:endParaRPr lang="zh-CN" altLang="en-US"/>
          </a:p>
          <a:p>
            <a:r>
              <a:rPr lang="en-US" altLang="zh-CN"/>
              <a:t>1.</a:t>
            </a:r>
            <a:r>
              <a:rPr lang="zh-CN" altLang="en-US"/>
              <a:t>衣着柔软、透气，便于穿脱；汗出时及时擦干汗液、更衣，避免汗出当风。</a:t>
            </a:r>
            <a:endParaRPr lang="zh-CN" altLang="en-US"/>
          </a:p>
          <a:p>
            <a:r>
              <a:rPr lang="en-US" altLang="zh-CN"/>
              <a:t>2.</a:t>
            </a:r>
            <a:r>
              <a:rPr lang="zh-CN" altLang="en-US"/>
              <a:t>遵医嘱耳穴贴压，取交感、肺、内分泌、肾上腺等穴。</a:t>
            </a:r>
            <a:endParaRPr lang="zh-CN" altLang="en-US"/>
          </a:p>
          <a:p>
            <a:r>
              <a:rPr lang="en-US" altLang="zh-CN"/>
              <a:t>3.</a:t>
            </a:r>
            <a:r>
              <a:rPr lang="zh-CN" altLang="en-US"/>
              <a:t>遵医嘱穴位贴敷，取神阙等穴。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9457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二、常见症状</a:t>
            </a:r>
            <a:r>
              <a:rPr lang="en-US" altLang="zh-CN"/>
              <a:t>/</a:t>
            </a:r>
            <a:r>
              <a:rPr lang="zh-CN" altLang="en-US"/>
              <a:t>证候施护 </a:t>
            </a:r>
            <a:endParaRPr lang="zh-CN" altLang="en-US"/>
          </a:p>
        </p:txBody>
      </p:sp>
      <p:sp>
        <p:nvSpPr>
          <p:cNvPr id="19459" name="文本占位符 19458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400"/>
              <a:t>（四）腹胀、纳呆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1.</a:t>
            </a:r>
            <a:r>
              <a:rPr lang="zh-CN" altLang="en-US" sz="2400"/>
              <a:t>病室整洁，避免刺激性气味，咳痰后及时用温水漱口。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2.</a:t>
            </a:r>
            <a:r>
              <a:rPr lang="zh-CN" altLang="en-US" sz="2400"/>
              <a:t>顺时针按摩腹部</a:t>
            </a:r>
            <a:r>
              <a:rPr lang="en-US" altLang="zh-CN" sz="2400"/>
              <a:t>10</a:t>
            </a:r>
            <a:r>
              <a:rPr lang="zh-CN" altLang="en-US" sz="2400"/>
              <a:t>～</a:t>
            </a:r>
            <a:r>
              <a:rPr lang="en-US" altLang="zh-CN" sz="2400"/>
              <a:t>20</a:t>
            </a:r>
            <a:r>
              <a:rPr lang="zh-CN" altLang="en-US" sz="2400"/>
              <a:t>分钟，鼓励患者适当运动，促进肠蠕动，减轻腹胀。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3.</a:t>
            </a:r>
            <a:r>
              <a:rPr lang="zh-CN" altLang="en-US" sz="2400"/>
              <a:t>遵医嘱穴位贴敷，取中脘、气海、关元、神阙等穴。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4.</a:t>
            </a:r>
            <a:r>
              <a:rPr lang="zh-CN" altLang="en-US" sz="2400"/>
              <a:t>遵医嘱耳穴贴压，取脾、胃、三焦、胰、交感、神门等穴。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5.</a:t>
            </a:r>
            <a:r>
              <a:rPr lang="zh-CN" altLang="en-US" sz="2400"/>
              <a:t>遵医嘱穴位按摩，取中脘、足三里等穴。</a:t>
            </a:r>
            <a:endParaRPr lang="zh-CN" altLang="en-US" sz="2400"/>
          </a:p>
          <a:p>
            <a:pPr>
              <a:lnSpc>
                <a:spcPct val="90000"/>
              </a:lnSpc>
            </a:pPr>
            <a:r>
              <a:rPr lang="en-US" altLang="zh-CN" sz="2400"/>
              <a:t>6.</a:t>
            </a:r>
            <a:r>
              <a:rPr lang="zh-CN" altLang="en-US" sz="2400"/>
              <a:t>遵医嘱艾灸，取中脘、足三里等穴。 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20481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三、中医特色治疗护理</a:t>
            </a:r>
            <a:endParaRPr lang="zh-CN" altLang="en-US"/>
          </a:p>
        </p:txBody>
      </p:sp>
      <p:sp>
        <p:nvSpPr>
          <p:cNvPr id="20483" name="文本占位符 20482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/>
              <a:t>（一）药物治疗</a:t>
            </a:r>
            <a:endParaRPr lang="zh-CN" altLang="en-US"/>
          </a:p>
          <a:p>
            <a:r>
              <a:rPr lang="en-US" altLang="zh-CN"/>
              <a:t>1.</a:t>
            </a:r>
            <a:r>
              <a:rPr lang="zh-CN" altLang="en-US"/>
              <a:t>内服中药膏方：宜早晨和晚上睡前空腹温水调服，服药期间避免油腻、海鲜、辛辣之品，戒烟、限酒，忌食萝卜、忌饮浓茶。感冒、咳嗽痰多或其他急性疾病时应暂停服用。膏方开启后应冷藏（其他详见附录</a:t>
            </a:r>
            <a:r>
              <a:rPr lang="en-US" altLang="zh-CN"/>
              <a:t>1</a:t>
            </a:r>
            <a:r>
              <a:rPr lang="zh-CN" altLang="en-US"/>
              <a:t>）。</a:t>
            </a:r>
            <a:endParaRPr lang="zh-CN" altLang="en-US"/>
          </a:p>
          <a:p>
            <a:r>
              <a:rPr lang="en-US" altLang="zh-CN"/>
              <a:t>2.</a:t>
            </a:r>
            <a:r>
              <a:rPr lang="zh-CN" altLang="en-US"/>
              <a:t>注射给药（详见附录</a:t>
            </a:r>
            <a:r>
              <a:rPr lang="en-US" altLang="zh-CN"/>
              <a:t>1</a:t>
            </a:r>
            <a:r>
              <a:rPr lang="zh-CN" altLang="en-US"/>
              <a:t>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标题 21505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三、中医特色治疗护理</a:t>
            </a:r>
            <a:endParaRPr lang="zh-CN" altLang="en-US"/>
          </a:p>
        </p:txBody>
      </p:sp>
      <p:sp>
        <p:nvSpPr>
          <p:cNvPr id="21507" name="文本占位符 21506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z="2800"/>
              <a:t>二）特色技术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1.</a:t>
            </a:r>
            <a:r>
              <a:rPr lang="zh-CN" altLang="en-US" sz="2800"/>
              <a:t>穴位贴敷（详见附录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2.</a:t>
            </a:r>
            <a:r>
              <a:rPr lang="zh-CN" altLang="en-US" sz="2800"/>
              <a:t>耳穴贴压（详见附录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3.</a:t>
            </a:r>
            <a:r>
              <a:rPr lang="zh-CN" altLang="en-US" sz="2800"/>
              <a:t>穴位按摩（详见附录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4.</a:t>
            </a:r>
            <a:r>
              <a:rPr lang="zh-CN" altLang="en-US" sz="2800"/>
              <a:t>拔火罐（详见附录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5.</a:t>
            </a:r>
            <a:r>
              <a:rPr lang="zh-CN" altLang="en-US" sz="2800"/>
              <a:t>中药离子导入（详见附录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6.</a:t>
            </a:r>
            <a:r>
              <a:rPr lang="zh-CN" altLang="en-US" sz="2800"/>
              <a:t>中药泡洗（详见附录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7.</a:t>
            </a:r>
            <a:r>
              <a:rPr lang="zh-CN" altLang="en-US" sz="2800"/>
              <a:t>艾灸（详见附录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8.</a:t>
            </a:r>
            <a:r>
              <a:rPr lang="zh-CN" altLang="en-US" sz="2800"/>
              <a:t>中药雾化（详见附录</a:t>
            </a:r>
            <a:r>
              <a:rPr lang="en-US" altLang="zh-CN" sz="2800"/>
              <a:t>2</a:t>
            </a:r>
            <a:r>
              <a:rPr lang="zh-CN" altLang="en-US" sz="2800"/>
              <a:t>）。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标题 2355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三、中医特色治疗护理</a:t>
            </a:r>
            <a:endParaRPr lang="zh-CN" altLang="en-US"/>
          </a:p>
        </p:txBody>
      </p:sp>
      <p:sp>
        <p:nvSpPr>
          <p:cNvPr id="23555" name="文本占位符 23554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/>
              <a:t>（三）五音疗法</a:t>
            </a:r>
            <a:endParaRPr lang="zh-CN" altLang="en-US"/>
          </a:p>
          <a:p>
            <a:r>
              <a:rPr lang="zh-CN" altLang="en-US"/>
              <a:t>宜选用商调、羽调音乐，于</a:t>
            </a:r>
            <a:r>
              <a:rPr lang="en-US" altLang="zh-CN"/>
              <a:t>15</a:t>
            </a:r>
            <a:r>
              <a:rPr lang="zh-CN" altLang="en-US"/>
              <a:t>时～</a:t>
            </a:r>
            <a:r>
              <a:rPr lang="en-US" altLang="zh-CN"/>
              <a:t>19</a:t>
            </a:r>
            <a:r>
              <a:rPr lang="zh-CN" altLang="en-US"/>
              <a:t>时欣赏</a:t>
            </a:r>
            <a:r>
              <a:rPr lang="en-US" altLang="zh-CN"/>
              <a:t>《</a:t>
            </a:r>
            <a:r>
              <a:rPr lang="zh-CN" altLang="en-US"/>
              <a:t>阳春白雪</a:t>
            </a:r>
            <a:r>
              <a:rPr lang="en-US" altLang="zh-CN"/>
              <a:t>》</a:t>
            </a:r>
            <a:r>
              <a:rPr lang="zh-CN" altLang="en-US"/>
              <a:t>、</a:t>
            </a:r>
            <a:r>
              <a:rPr lang="en-US" altLang="zh-CN"/>
              <a:t>《</a:t>
            </a:r>
            <a:r>
              <a:rPr lang="zh-CN" altLang="en-US"/>
              <a:t>黄河</a:t>
            </a:r>
            <a:r>
              <a:rPr lang="en-US" altLang="zh-CN"/>
              <a:t>》</a:t>
            </a:r>
            <a:r>
              <a:rPr lang="zh-CN" altLang="en-US"/>
              <a:t>、</a:t>
            </a:r>
            <a:r>
              <a:rPr lang="en-US" altLang="zh-CN"/>
              <a:t>《</a:t>
            </a:r>
            <a:r>
              <a:rPr lang="zh-CN" altLang="en-US"/>
              <a:t>金蛇狂舞</a:t>
            </a:r>
            <a:r>
              <a:rPr lang="en-US" altLang="zh-CN"/>
              <a:t>》</a:t>
            </a:r>
            <a:r>
              <a:rPr lang="zh-CN" altLang="en-US"/>
              <a:t>等曲目可助长肺气；于</a:t>
            </a:r>
            <a:r>
              <a:rPr lang="en-US" altLang="zh-CN"/>
              <a:t>7</a:t>
            </a:r>
            <a:r>
              <a:rPr lang="zh-CN" altLang="en-US"/>
              <a:t>时～</a:t>
            </a:r>
            <a:r>
              <a:rPr lang="en-US" altLang="zh-CN"/>
              <a:t>11</a:t>
            </a:r>
            <a:r>
              <a:rPr lang="zh-CN" altLang="en-US"/>
              <a:t>时欣赏</a:t>
            </a:r>
            <a:r>
              <a:rPr lang="en-US" altLang="zh-CN"/>
              <a:t>《</a:t>
            </a:r>
            <a:r>
              <a:rPr lang="zh-CN" altLang="en-US"/>
              <a:t>梅花三弄</a:t>
            </a:r>
            <a:r>
              <a:rPr lang="en-US" altLang="zh-CN"/>
              <a:t>》</a:t>
            </a:r>
            <a:r>
              <a:rPr lang="zh-CN" altLang="en-US"/>
              <a:t>、</a:t>
            </a:r>
            <a:r>
              <a:rPr lang="en-US" altLang="zh-CN"/>
              <a:t>《</a:t>
            </a:r>
            <a:r>
              <a:rPr lang="zh-CN" altLang="en-US"/>
              <a:t>船歌</a:t>
            </a:r>
            <a:r>
              <a:rPr lang="en-US" altLang="zh-CN"/>
              <a:t>》</a:t>
            </a:r>
            <a:r>
              <a:rPr lang="zh-CN" altLang="en-US"/>
              <a:t>、</a:t>
            </a:r>
            <a:r>
              <a:rPr lang="en-US" altLang="zh-CN"/>
              <a:t>《</a:t>
            </a:r>
            <a:r>
              <a:rPr lang="zh-CN" altLang="en-US"/>
              <a:t>梁祝</a:t>
            </a:r>
            <a:r>
              <a:rPr lang="en-US" altLang="zh-CN"/>
              <a:t>》</a:t>
            </a:r>
            <a:r>
              <a:rPr lang="zh-CN" altLang="en-US"/>
              <a:t>等曲目，可促使肾气隆盛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24577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三、中医特色治疗护理</a:t>
            </a:r>
            <a:endParaRPr lang="zh-CN" altLang="en-US"/>
          </a:p>
        </p:txBody>
      </p:sp>
      <p:sp>
        <p:nvSpPr>
          <p:cNvPr id="24579" name="文本占位符 24578"/>
          <p:cNvSpPr>
            <a:spLocks noGrp="1" noRot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r>
              <a:rPr lang="zh-CN" altLang="en-US"/>
              <a:t>（四）物理治疗</a:t>
            </a:r>
            <a:endParaRPr lang="zh-CN" altLang="en-US"/>
          </a:p>
          <a:p>
            <a:r>
              <a:rPr lang="en-US" altLang="zh-CN"/>
              <a:t>1.</a:t>
            </a:r>
            <a:r>
              <a:rPr lang="zh-CN" altLang="en-US"/>
              <a:t>胸部叩击（详见喘病中医护理方案）。</a:t>
            </a:r>
            <a:endParaRPr lang="zh-CN" altLang="en-US"/>
          </a:p>
          <a:p>
            <a:r>
              <a:rPr lang="en-US" altLang="zh-CN"/>
              <a:t>2.</a:t>
            </a:r>
            <a:r>
              <a:rPr lang="zh-CN" altLang="en-US"/>
              <a:t>有效咳嗽（详见喘病中医护理方案）。</a:t>
            </a:r>
            <a:endParaRPr lang="zh-CN" altLang="en-US"/>
          </a:p>
          <a:p>
            <a:r>
              <a:rPr lang="en-US" altLang="zh-CN"/>
              <a:t>3.</a:t>
            </a:r>
            <a:r>
              <a:rPr lang="zh-CN" altLang="en-US"/>
              <a:t>振动排痰。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https://d.book118.com/347165113140006054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F"/>
      </a:accent4>
      <a:accent5>
        <a:srgbClr val="E2F4FF"/>
      </a:accent5>
      <a:accent6>
        <a:srgbClr val="2D89E5"/>
      </a:accent6>
      <a:hlink>
        <a:srgbClr val="CC0066"/>
      </a:hlink>
      <a:folHlink>
        <a:srgbClr val="7D7DA9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F"/>
        </a:accent4>
        <a:accent5>
          <a:srgbClr val="E2F4FF"/>
        </a:accent5>
        <a:accent6>
          <a:srgbClr val="2D89E5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5FAF5"/>
        </a:accent3>
        <a:accent4>
          <a:srgbClr val="006866"/>
        </a:accent4>
        <a:accent5>
          <a:srgbClr val="F1F5F0"/>
        </a:accent5>
        <a:accent6>
          <a:srgbClr val="E589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B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9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E"/>
        </a:accent3>
        <a:accent4>
          <a:srgbClr val="545480"/>
        </a:accent4>
        <a:accent5>
          <a:srgbClr val="FFEDED"/>
        </a:accent5>
        <a:accent6>
          <a:srgbClr val="E589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D"/>
        </a:accent4>
        <a:accent5>
          <a:srgbClr val="E9F7FF"/>
        </a:accent5>
        <a:accent6>
          <a:srgbClr val="E589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DED"/>
        </a:accent3>
        <a:accent4>
          <a:srgbClr val="0057AF"/>
        </a:accent4>
        <a:accent5>
          <a:srgbClr val="FFFFE2"/>
        </a:accent5>
        <a:accent6>
          <a:srgbClr val="008989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22222"/>
        </a:accent4>
        <a:accent5>
          <a:srgbClr val="E1E1EA"/>
        </a:accent5>
        <a:accent6>
          <a:srgbClr val="E5B7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宋体</vt:lpstr>
      <vt:lpstr>Wingdings</vt:lpstr>
      <vt:lpstr>Office Theme</vt:lpstr>
      <vt:lpstr>肺胀（慢性阻塞性肺疾病稳定期）中医护理方案 </vt:lpstr>
      <vt:lpstr>一、常见证候要点</vt:lpstr>
      <vt:lpstr>二、常见症状/证候施护 </vt:lpstr>
      <vt:lpstr>二、常见症状/证候施护 </vt:lpstr>
      <vt:lpstr>二、常见症状/证候施护 </vt:lpstr>
      <vt:lpstr>二、常见症状/证候施护 </vt:lpstr>
      <vt:lpstr>三、中医特色治疗护理</vt:lpstr>
      <vt:lpstr>三、中医特色治疗护理</vt:lpstr>
      <vt:lpstr>三、中医特色治疗护理</vt:lpstr>
      <vt:lpstr>三、中医特色治疗护理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2024-09-29T03:30:54.607</cp:lastPrinted>
  <dcterms:created xsi:type="dcterms:W3CDTF">2024-09-28T19:30:54Z</dcterms:created>
  <dcterms:modified xsi:type="dcterms:W3CDTF">2024-09-28T19:30:55Z</dcterms:modified>
</cp:coreProperties>
</file>