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A8B435-426D-4C39-9765-9071E6550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9D41E-794C-41D8-8C08-0072D6AFC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CA151-BFA1-46D4-943E-A43D01D0E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A4072-831C-4819-AA13-D4DD722DD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85AB0F-0F19-43FF-B305-9CACAE8F3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50B918-998F-4800-B123-D463CD966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A6CFA1-D76F-4021-9FDA-2E9F2D34E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FC23E-E953-47C8-BA11-BBD8A5D3B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218538-2A11-4812-A7F6-F1D875514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FDA7D-48C8-43E3-B8A7-DAD12D896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EAFD4-F736-4AB0-A499-F66AB9D74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0303007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2962053" y="2459908"/>
            <a:ext cx="6290309" cy="706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72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49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欧洲黄金基金分析</a:t>
            </a:r>
            <a:r>
              <a:rPr sz="49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lang="Microsoft YaHei" altLang="Microsoft YaHei" sz="49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7204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61772" y="771731"/>
            <a:ext cx="7252969" cy="3830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65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4900" spc="-1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  <a:endParaRPr lang="Microsoft YaHei" altLang="Microsoft YaHei" sz="4900"/>
          </a:p>
          <a:p>
            <a:pPr marL="3395417" algn="l" rtl="0" eaLnBrk="0">
              <a:lnSpc>
                <a:spcPct val="91000"/>
              </a:lnSpc>
              <a:spcBef>
                <a:spcPts val="73"/>
              </a:spcBef>
            </a:pPr>
            <a:r>
              <a:rPr sz="24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Microsoft YaHei" altLang="Microsoft YaHei" sz="2400"/>
          </a:p>
          <a:p>
            <a:pPr marL="3395417" algn="l" rtl="0" eaLnBrk="0">
              <a:lnSpc>
                <a:spcPct val="91000"/>
              </a:lnSpc>
              <a:spcBef>
                <a:spcPts val="1787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洲黄金基金市场概述</a:t>
            </a:r>
            <a:endParaRPr lang="Microsoft YaHei" altLang="Microsoft YaHei" sz="2400"/>
          </a:p>
          <a:p>
            <a:pPr algn="r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洲黄金基金投资策略分析</a:t>
            </a:r>
            <a:endParaRPr lang="Microsoft YaHei" altLang="Microsoft YaHei" sz="2400"/>
          </a:p>
          <a:p>
            <a:pPr marL="3395417" algn="l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洲黄金基金风险分析</a:t>
            </a:r>
            <a:endParaRPr lang="Microsoft YaHei" altLang="Microsoft YaHei" sz="2400"/>
          </a:p>
          <a:p>
            <a:pPr algn="r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洲黄金基金未来发展趋势</a:t>
            </a:r>
            <a:endParaRPr lang="Microsoft YaHei" altLang="Microsoft YaHei" sz="2400"/>
          </a:p>
          <a:p>
            <a:pPr algn="l" rtl="0" eaLnBrk="0">
              <a:lnSpc>
                <a:spcPct val="106000"/>
              </a:lnSpc>
            </a:pPr>
            <a:endParaRPr lang="Arial" altLang="Arial" sz="1400"/>
          </a:p>
          <a:p>
            <a:pPr marL="3395417" algn="l" rtl="0" eaLnBrk="0">
              <a:lnSpc>
                <a:spcPct val="91000"/>
              </a:lnSpc>
              <a:spcBef>
                <a:spcPts val="5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和建议</a:t>
            </a:r>
            <a:endParaRPr lang="Microsoft YaHei" altLang="Microsoft YaHei" sz="2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5543803" y="2007466"/>
            <a:ext cx="1136650" cy="18046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32"/>
              </a:lnSpc>
            </a:pPr>
            <a:endParaRPr lang="Arial" altLang="Arial" sz="100"/>
          </a:p>
          <a:p>
            <a:pPr marL="188397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49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algn="l" rtl="0" eaLnBrk="0">
              <a:lnSpc>
                <a:spcPct val="7394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4500" spc="-1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7"/>
          <p:cNvSpPr/>
          <p:nvPr/>
        </p:nvSpPr>
        <p:spPr>
          <a:xfrm>
            <a:off x="6804723" y="5482444"/>
            <a:ext cx="4595495" cy="7410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36"/>
              </a:lnSpc>
            </a:pPr>
            <a:endParaRPr lang="Arial" altLang="Arial" sz="100"/>
          </a:p>
          <a:p>
            <a:pPr marL="19862" algn="l" rtl="0" eaLnBrk="0">
              <a:lnSpc>
                <a:spcPct val="83000"/>
              </a:lnSpc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随着全球经济不确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定性的增加，黄金作为一种避险资产备受关注。欧</a:t>
            </a:r>
            <a:endParaRPr lang="Microsoft YaHei" altLang="Microsoft YaHei" sz="1200"/>
          </a:p>
          <a:p>
            <a:pPr marL="19100" indent="-6400" algn="l" rtl="0" eaLnBrk="0">
              <a:lnSpc>
                <a:spcPct val="154000"/>
              </a:lnSpc>
              <a:spcBef>
                <a:spcPts val="2"/>
              </a:spcBef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金基金作为欧洲市场上的重要黄金投资工具，吸引了大量投资者 </a:t>
            </a:r>
            <a:r>
              <a:rPr sz="12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的关注</a:t>
            </a:r>
            <a:r>
              <a:rPr sz="1200" spc="-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8" name="textbox 8"/>
          <p:cNvSpPr/>
          <p:nvPr/>
        </p:nvSpPr>
        <p:spPr>
          <a:xfrm>
            <a:off x="773360" y="5482749"/>
            <a:ext cx="4595495" cy="450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36"/>
              </a:lnSpc>
            </a:pPr>
            <a:endParaRPr lang="Arial" altLang="Arial" sz="100"/>
          </a:p>
          <a:p>
            <a:pPr marL="12852" algn="l" rtl="0" eaLnBrk="0">
              <a:lnSpc>
                <a:spcPct val="83000"/>
              </a:lnSpc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告旨在分析欧洲黄金基金的投资策略、业绩表现和市场影响，为</a:t>
            </a:r>
            <a:endParaRPr lang="Microsoft YaHei" altLang="Microsoft YaHei" sz="1200"/>
          </a:p>
          <a:p>
            <a:pPr marL="12700" algn="l" rtl="0" eaLnBrk="0">
              <a:lnSpc>
                <a:spcPts val="2154"/>
              </a:lnSpc>
            </a:pPr>
            <a:r>
              <a:rPr sz="1200" spc="-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投资者提供有关该基金的全面信息。</a:t>
            </a:r>
            <a:endParaRPr lang="Microsoft YaHei" altLang="Microsoft YaHei" sz="1200"/>
          </a:p>
        </p:txBody>
      </p:sp>
      <p:sp>
        <p:nvSpPr>
          <p:cNvPr id="9" name="textbox 9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和背景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" name="path"/>
          <p:cNvSpPr/>
          <p:nvPr/>
        </p:nvSpPr>
        <p:spPr>
          <a:xfrm>
            <a:off x="818956" y="1448942"/>
            <a:ext cx="634795" cy="1685051"/>
          </a:xfrm>
          <a:custGeom>
            <a:rect l="0" t="0" r="0" b="0"/>
            <a:pathLst>
              <a:path w="999" h="2653">
                <a:moveTo>
                  <a:pt x="225" y="862"/>
                </a:moveTo>
                <a:cubicBezTo>
                  <a:pt x="225" y="851"/>
                  <a:pt x="234" y="843"/>
                  <a:pt x="245" y="843"/>
                </a:cubicBezTo>
                <a:lnTo>
                  <a:pt x="245" y="843"/>
                </a:lnTo>
                <a:lnTo>
                  <a:pt x="753" y="843"/>
                </a:lnTo>
                <a:lnTo>
                  <a:pt x="753" y="843"/>
                </a:lnTo>
                <a:lnTo>
                  <a:pt x="753" y="843"/>
                </a:lnTo>
                <a:cubicBezTo>
                  <a:pt x="764" y="843"/>
                  <a:pt x="772" y="851"/>
                  <a:pt x="772" y="862"/>
                </a:cubicBezTo>
                <a:lnTo>
                  <a:pt x="772" y="862"/>
                </a:lnTo>
                <a:cubicBezTo>
                  <a:pt x="772" y="862"/>
                  <a:pt x="772" y="862"/>
                  <a:pt x="772" y="862"/>
                </a:cubicBezTo>
                <a:lnTo>
                  <a:pt x="772" y="862"/>
                </a:lnTo>
                <a:lnTo>
                  <a:pt x="772" y="1420"/>
                </a:lnTo>
                <a:lnTo>
                  <a:pt x="772" y="1420"/>
                </a:lnTo>
                <a:lnTo>
                  <a:pt x="772" y="1420"/>
                </a:lnTo>
                <a:cubicBezTo>
                  <a:pt x="772" y="1431"/>
                  <a:pt x="764" y="1439"/>
                  <a:pt x="753" y="1439"/>
                </a:cubicBezTo>
                <a:lnTo>
                  <a:pt x="753" y="1439"/>
                </a:lnTo>
                <a:lnTo>
                  <a:pt x="245" y="1439"/>
                </a:lnTo>
                <a:lnTo>
                  <a:pt x="245" y="1439"/>
                </a:lnTo>
                <a:lnTo>
                  <a:pt x="245" y="1439"/>
                </a:lnTo>
                <a:cubicBezTo>
                  <a:pt x="234" y="1439"/>
                  <a:pt x="225" y="1431"/>
                  <a:pt x="225" y="1420"/>
                </a:cubicBezTo>
                <a:lnTo>
                  <a:pt x="225" y="862"/>
                </a:lnTo>
                <a:close/>
              </a:path>
              <a:path w="999" h="2653">
                <a:moveTo>
                  <a:pt x="103" y="745"/>
                </a:moveTo>
                <a:cubicBezTo>
                  <a:pt x="108" y="702"/>
                  <a:pt x="147" y="672"/>
                  <a:pt x="190" y="678"/>
                </a:cubicBezTo>
                <a:lnTo>
                  <a:pt x="190" y="678"/>
                </a:lnTo>
                <a:lnTo>
                  <a:pt x="190" y="678"/>
                </a:lnTo>
                <a:lnTo>
                  <a:pt x="190" y="678"/>
                </a:lnTo>
                <a:lnTo>
                  <a:pt x="190" y="678"/>
                </a:lnTo>
                <a:cubicBezTo>
                  <a:pt x="232" y="684"/>
                  <a:pt x="262" y="723"/>
                  <a:pt x="256" y="765"/>
                </a:cubicBezTo>
                <a:lnTo>
                  <a:pt x="256" y="765"/>
                </a:lnTo>
                <a:cubicBezTo>
                  <a:pt x="256" y="765"/>
                  <a:pt x="256" y="765"/>
                  <a:pt x="256" y="765"/>
                </a:cubicBezTo>
                <a:lnTo>
                  <a:pt x="256" y="765"/>
                </a:lnTo>
                <a:lnTo>
                  <a:pt x="163" y="1461"/>
                </a:lnTo>
                <a:lnTo>
                  <a:pt x="163" y="1461"/>
                </a:lnTo>
                <a:lnTo>
                  <a:pt x="163" y="1461"/>
                </a:lnTo>
                <a:cubicBezTo>
                  <a:pt x="158" y="1503"/>
                  <a:pt x="119" y="1533"/>
                  <a:pt x="76" y="1527"/>
                </a:cubicBezTo>
                <a:lnTo>
                  <a:pt x="76" y="1527"/>
                </a:lnTo>
                <a:lnTo>
                  <a:pt x="76" y="1527"/>
                </a:lnTo>
                <a:lnTo>
                  <a:pt x="76" y="1527"/>
                </a:lnTo>
                <a:lnTo>
                  <a:pt x="76" y="1527"/>
                </a:lnTo>
                <a:cubicBezTo>
                  <a:pt x="34" y="1521"/>
                  <a:pt x="4" y="1482"/>
                  <a:pt x="10" y="1440"/>
                </a:cubicBezTo>
                <a:lnTo>
                  <a:pt x="103" y="745"/>
                </a:lnTo>
                <a:close/>
              </a:path>
              <a:path w="999" h="2653">
                <a:moveTo>
                  <a:pt x="895" y="745"/>
                </a:moveTo>
                <a:cubicBezTo>
                  <a:pt x="889" y="702"/>
                  <a:pt x="850" y="672"/>
                  <a:pt x="808" y="678"/>
                </a:cubicBezTo>
                <a:lnTo>
                  <a:pt x="808" y="678"/>
                </a:lnTo>
                <a:lnTo>
                  <a:pt x="808" y="678"/>
                </a:lnTo>
                <a:lnTo>
                  <a:pt x="808" y="678"/>
                </a:lnTo>
                <a:lnTo>
                  <a:pt x="808" y="678"/>
                </a:lnTo>
                <a:cubicBezTo>
                  <a:pt x="765" y="684"/>
                  <a:pt x="736" y="723"/>
                  <a:pt x="741" y="765"/>
                </a:cubicBezTo>
                <a:lnTo>
                  <a:pt x="741" y="765"/>
                </a:lnTo>
                <a:cubicBezTo>
                  <a:pt x="741" y="765"/>
                  <a:pt x="741" y="765"/>
                  <a:pt x="741" y="765"/>
                </a:cubicBezTo>
                <a:lnTo>
                  <a:pt x="741" y="765"/>
                </a:lnTo>
                <a:lnTo>
                  <a:pt x="835" y="1468"/>
                </a:lnTo>
                <a:lnTo>
                  <a:pt x="835" y="1468"/>
                </a:lnTo>
                <a:lnTo>
                  <a:pt x="835" y="1468"/>
                </a:lnTo>
                <a:cubicBezTo>
                  <a:pt x="841" y="1511"/>
                  <a:pt x="880" y="1541"/>
                  <a:pt x="922" y="1535"/>
                </a:cubicBezTo>
                <a:lnTo>
                  <a:pt x="922" y="1535"/>
                </a:lnTo>
                <a:lnTo>
                  <a:pt x="922" y="1535"/>
                </a:lnTo>
                <a:lnTo>
                  <a:pt x="922" y="1535"/>
                </a:lnTo>
                <a:lnTo>
                  <a:pt x="922" y="1535"/>
                </a:lnTo>
                <a:cubicBezTo>
                  <a:pt x="965" y="1529"/>
                  <a:pt x="995" y="1490"/>
                  <a:pt x="989" y="1448"/>
                </a:cubicBezTo>
                <a:lnTo>
                  <a:pt x="895" y="745"/>
                </a:lnTo>
                <a:close/>
              </a:path>
              <a:path w="999" h="2653">
                <a:moveTo>
                  <a:pt x="770" y="1402"/>
                </a:moveTo>
                <a:cubicBezTo>
                  <a:pt x="766" y="1334"/>
                  <a:pt x="709" y="1281"/>
                  <a:pt x="641" y="1284"/>
                </a:cubicBezTo>
                <a:lnTo>
                  <a:pt x="641" y="1284"/>
                </a:lnTo>
                <a:lnTo>
                  <a:pt x="641" y="1284"/>
                </a:lnTo>
                <a:lnTo>
                  <a:pt x="641" y="1284"/>
                </a:lnTo>
                <a:lnTo>
                  <a:pt x="641" y="1284"/>
                </a:lnTo>
                <a:cubicBezTo>
                  <a:pt x="573" y="1288"/>
                  <a:pt x="520" y="1345"/>
                  <a:pt x="523" y="1413"/>
                </a:cubicBezTo>
                <a:lnTo>
                  <a:pt x="523" y="1413"/>
                </a:lnTo>
                <a:cubicBezTo>
                  <a:pt x="523" y="1413"/>
                  <a:pt x="523" y="1413"/>
                  <a:pt x="523" y="1413"/>
                </a:cubicBezTo>
                <a:lnTo>
                  <a:pt x="523" y="1413"/>
                </a:lnTo>
                <a:lnTo>
                  <a:pt x="576" y="2530"/>
                </a:lnTo>
                <a:lnTo>
                  <a:pt x="576" y="2530"/>
                </a:lnTo>
                <a:lnTo>
                  <a:pt x="576" y="2530"/>
                </a:lnTo>
                <a:cubicBezTo>
                  <a:pt x="579" y="2598"/>
                  <a:pt x="637" y="2651"/>
                  <a:pt x="705" y="2647"/>
                </a:cubicBezTo>
                <a:lnTo>
                  <a:pt x="705" y="2647"/>
                </a:lnTo>
                <a:lnTo>
                  <a:pt x="705" y="2647"/>
                </a:lnTo>
                <a:lnTo>
                  <a:pt x="705" y="2647"/>
                </a:lnTo>
                <a:lnTo>
                  <a:pt x="705" y="2647"/>
                </a:lnTo>
                <a:cubicBezTo>
                  <a:pt x="773" y="2644"/>
                  <a:pt x="826" y="2586"/>
                  <a:pt x="823" y="2518"/>
                </a:cubicBezTo>
                <a:lnTo>
                  <a:pt x="770" y="1402"/>
                </a:lnTo>
                <a:close/>
              </a:path>
              <a:path w="999" h="2653">
                <a:moveTo>
                  <a:pt x="222" y="1402"/>
                </a:moveTo>
                <a:cubicBezTo>
                  <a:pt x="225" y="1334"/>
                  <a:pt x="283" y="1281"/>
                  <a:pt x="351" y="1284"/>
                </a:cubicBezTo>
                <a:lnTo>
                  <a:pt x="351" y="1284"/>
                </a:lnTo>
                <a:lnTo>
                  <a:pt x="351" y="1284"/>
                </a:lnTo>
                <a:lnTo>
                  <a:pt x="351" y="1284"/>
                </a:lnTo>
                <a:lnTo>
                  <a:pt x="351" y="1284"/>
                </a:lnTo>
                <a:cubicBezTo>
                  <a:pt x="419" y="1288"/>
                  <a:pt x="472" y="1345"/>
                  <a:pt x="468" y="1413"/>
                </a:cubicBezTo>
                <a:lnTo>
                  <a:pt x="468" y="1413"/>
                </a:lnTo>
                <a:cubicBezTo>
                  <a:pt x="468" y="1413"/>
                  <a:pt x="468" y="1413"/>
                  <a:pt x="468" y="1413"/>
                </a:cubicBezTo>
                <a:lnTo>
                  <a:pt x="468" y="1413"/>
                </a:lnTo>
                <a:lnTo>
                  <a:pt x="416" y="2530"/>
                </a:lnTo>
                <a:lnTo>
                  <a:pt x="416" y="2530"/>
                </a:lnTo>
                <a:lnTo>
                  <a:pt x="416" y="2530"/>
                </a:lnTo>
                <a:cubicBezTo>
                  <a:pt x="412" y="2598"/>
                  <a:pt x="355" y="2651"/>
                  <a:pt x="286" y="2647"/>
                </a:cubicBezTo>
                <a:lnTo>
                  <a:pt x="286" y="2647"/>
                </a:lnTo>
                <a:lnTo>
                  <a:pt x="286" y="2647"/>
                </a:lnTo>
                <a:lnTo>
                  <a:pt x="286" y="2647"/>
                </a:lnTo>
                <a:lnTo>
                  <a:pt x="286" y="2647"/>
                </a:lnTo>
                <a:cubicBezTo>
                  <a:pt x="218" y="2644"/>
                  <a:pt x="166" y="2586"/>
                  <a:pt x="169" y="2518"/>
                </a:cubicBezTo>
                <a:lnTo>
                  <a:pt x="222" y="1402"/>
                </a:lnTo>
                <a:close/>
              </a:path>
              <a:path w="999" h="2653">
                <a:moveTo>
                  <a:pt x="432" y="12"/>
                </a:moveTo>
                <a:cubicBezTo>
                  <a:pt x="486" y="0"/>
                  <a:pt x="550" y="6"/>
                  <a:pt x="601" y="36"/>
                </a:cubicBezTo>
                <a:lnTo>
                  <a:pt x="601" y="36"/>
                </a:lnTo>
                <a:cubicBezTo>
                  <a:pt x="647" y="66"/>
                  <a:pt x="674" y="120"/>
                  <a:pt x="671" y="175"/>
                </a:cubicBezTo>
                <a:lnTo>
                  <a:pt x="671" y="175"/>
                </a:lnTo>
                <a:cubicBezTo>
                  <a:pt x="668" y="211"/>
                  <a:pt x="677" y="247"/>
                  <a:pt x="674" y="283"/>
                </a:cubicBezTo>
                <a:lnTo>
                  <a:pt x="674" y="283"/>
                </a:lnTo>
                <a:cubicBezTo>
                  <a:pt x="662" y="320"/>
                  <a:pt x="635" y="347"/>
                  <a:pt x="620" y="380"/>
                </a:cubicBezTo>
                <a:lnTo>
                  <a:pt x="620" y="380"/>
                </a:lnTo>
                <a:cubicBezTo>
                  <a:pt x="598" y="428"/>
                  <a:pt x="556" y="474"/>
                  <a:pt x="499" y="474"/>
                </a:cubicBezTo>
                <a:lnTo>
                  <a:pt x="499" y="474"/>
                </a:lnTo>
                <a:cubicBezTo>
                  <a:pt x="438" y="480"/>
                  <a:pt x="390" y="431"/>
                  <a:pt x="365" y="380"/>
                </a:cubicBezTo>
                <a:lnTo>
                  <a:pt x="365" y="380"/>
                </a:lnTo>
                <a:cubicBezTo>
                  <a:pt x="350" y="347"/>
                  <a:pt x="323" y="317"/>
                  <a:pt x="311" y="283"/>
                </a:cubicBezTo>
                <a:lnTo>
                  <a:pt x="311" y="283"/>
                </a:lnTo>
                <a:cubicBezTo>
                  <a:pt x="311" y="235"/>
                  <a:pt x="308" y="187"/>
                  <a:pt x="317" y="138"/>
                </a:cubicBezTo>
                <a:lnTo>
                  <a:pt x="317" y="138"/>
                </a:lnTo>
                <a:cubicBezTo>
                  <a:pt x="329" y="81"/>
                  <a:pt x="371" y="27"/>
                  <a:pt x="432" y="12"/>
                </a:cubicBezTo>
                <a:moveTo>
                  <a:pt x="365" y="241"/>
                </a:moveTo>
                <a:cubicBezTo>
                  <a:pt x="374" y="302"/>
                  <a:pt x="390" y="365"/>
                  <a:pt x="432" y="410"/>
                </a:cubicBezTo>
                <a:lnTo>
                  <a:pt x="432" y="410"/>
                </a:lnTo>
                <a:cubicBezTo>
                  <a:pt x="459" y="438"/>
                  <a:pt x="508" y="447"/>
                  <a:pt x="541" y="422"/>
                </a:cubicBezTo>
                <a:lnTo>
                  <a:pt x="541" y="422"/>
                </a:lnTo>
                <a:cubicBezTo>
                  <a:pt x="601" y="374"/>
                  <a:pt x="614" y="293"/>
                  <a:pt x="623" y="220"/>
                </a:cubicBezTo>
                <a:lnTo>
                  <a:pt x="623" y="220"/>
                </a:lnTo>
                <a:cubicBezTo>
                  <a:pt x="595" y="205"/>
                  <a:pt x="568" y="187"/>
                  <a:pt x="547" y="163"/>
                </a:cubicBezTo>
                <a:lnTo>
                  <a:pt x="547" y="163"/>
                </a:lnTo>
                <a:cubicBezTo>
                  <a:pt x="496" y="208"/>
                  <a:pt x="432" y="235"/>
                  <a:pt x="365" y="241"/>
                </a:cubicBezTo>
              </a:path>
              <a:path w="999" h="2653">
                <a:moveTo>
                  <a:pt x="242" y="498"/>
                </a:moveTo>
                <a:cubicBezTo>
                  <a:pt x="281" y="474"/>
                  <a:pt x="323" y="465"/>
                  <a:pt x="366" y="447"/>
                </a:cubicBezTo>
                <a:lnTo>
                  <a:pt x="366" y="447"/>
                </a:lnTo>
                <a:cubicBezTo>
                  <a:pt x="372" y="456"/>
                  <a:pt x="378" y="471"/>
                  <a:pt x="384" y="477"/>
                </a:cubicBezTo>
                <a:lnTo>
                  <a:pt x="384" y="477"/>
                </a:lnTo>
                <a:cubicBezTo>
                  <a:pt x="375" y="483"/>
                  <a:pt x="362" y="492"/>
                  <a:pt x="356" y="495"/>
                </a:cubicBezTo>
                <a:lnTo>
                  <a:pt x="356" y="495"/>
                </a:lnTo>
                <a:cubicBezTo>
                  <a:pt x="390" y="609"/>
                  <a:pt x="426" y="724"/>
                  <a:pt x="456" y="839"/>
                </a:cubicBezTo>
                <a:lnTo>
                  <a:pt x="456" y="839"/>
                </a:lnTo>
                <a:cubicBezTo>
                  <a:pt x="462" y="763"/>
                  <a:pt x="468" y="688"/>
                  <a:pt x="471" y="612"/>
                </a:cubicBezTo>
                <a:lnTo>
                  <a:pt x="471" y="612"/>
                </a:lnTo>
                <a:cubicBezTo>
                  <a:pt x="486" y="609"/>
                  <a:pt x="502" y="609"/>
                  <a:pt x="517" y="609"/>
                </a:cubicBezTo>
                <a:lnTo>
                  <a:pt x="517" y="609"/>
                </a:lnTo>
                <a:cubicBezTo>
                  <a:pt x="517" y="688"/>
                  <a:pt x="523" y="763"/>
                  <a:pt x="529" y="839"/>
                </a:cubicBezTo>
                <a:lnTo>
                  <a:pt x="529" y="839"/>
                </a:lnTo>
                <a:cubicBezTo>
                  <a:pt x="562" y="724"/>
                  <a:pt x="601" y="609"/>
                  <a:pt x="632" y="495"/>
                </a:cubicBezTo>
                <a:lnTo>
                  <a:pt x="632" y="495"/>
                </a:lnTo>
                <a:cubicBezTo>
                  <a:pt x="601" y="489"/>
                  <a:pt x="607" y="468"/>
                  <a:pt x="616" y="450"/>
                </a:cubicBezTo>
                <a:lnTo>
                  <a:pt x="616" y="450"/>
                </a:lnTo>
                <a:cubicBezTo>
                  <a:pt x="689" y="468"/>
                  <a:pt x="762" y="495"/>
                  <a:pt x="810" y="552"/>
                </a:cubicBezTo>
                <a:lnTo>
                  <a:pt x="810" y="552"/>
                </a:lnTo>
                <a:cubicBezTo>
                  <a:pt x="870" y="615"/>
                  <a:pt x="898" y="706"/>
                  <a:pt x="888" y="790"/>
                </a:cubicBezTo>
                <a:lnTo>
                  <a:pt x="888" y="790"/>
                </a:lnTo>
                <a:cubicBezTo>
                  <a:pt x="861" y="839"/>
                  <a:pt x="801" y="845"/>
                  <a:pt x="752" y="848"/>
                </a:cubicBezTo>
                <a:lnTo>
                  <a:pt x="752" y="848"/>
                </a:lnTo>
                <a:cubicBezTo>
                  <a:pt x="665" y="902"/>
                  <a:pt x="562" y="914"/>
                  <a:pt x="462" y="911"/>
                </a:cubicBezTo>
                <a:lnTo>
                  <a:pt x="462" y="911"/>
                </a:lnTo>
                <a:cubicBezTo>
                  <a:pt x="384" y="908"/>
                  <a:pt x="302" y="896"/>
                  <a:pt x="239" y="848"/>
                </a:cubicBezTo>
                <a:lnTo>
                  <a:pt x="239" y="848"/>
                </a:lnTo>
                <a:cubicBezTo>
                  <a:pt x="184" y="845"/>
                  <a:pt x="115" y="839"/>
                  <a:pt x="96" y="778"/>
                </a:cubicBezTo>
                <a:lnTo>
                  <a:pt x="96" y="778"/>
                </a:lnTo>
                <a:cubicBezTo>
                  <a:pt x="87" y="667"/>
                  <a:pt x="145" y="555"/>
                  <a:pt x="242" y="498"/>
                </a:cubicBezTo>
                <a:moveTo>
                  <a:pt x="592" y="769"/>
                </a:moveTo>
                <a:cubicBezTo>
                  <a:pt x="595" y="775"/>
                  <a:pt x="598" y="781"/>
                  <a:pt x="601" y="787"/>
                </a:cubicBezTo>
                <a:lnTo>
                  <a:pt x="601" y="787"/>
                </a:lnTo>
                <a:cubicBezTo>
                  <a:pt x="638" y="790"/>
                  <a:pt x="674" y="784"/>
                  <a:pt x="707" y="775"/>
                </a:cubicBezTo>
                <a:lnTo>
                  <a:pt x="707" y="775"/>
                </a:lnTo>
                <a:cubicBezTo>
                  <a:pt x="722" y="772"/>
                  <a:pt x="728" y="760"/>
                  <a:pt x="731" y="748"/>
                </a:cubicBezTo>
                <a:lnTo>
                  <a:pt x="731" y="748"/>
                </a:lnTo>
                <a:cubicBezTo>
                  <a:pt x="686" y="763"/>
                  <a:pt x="638" y="769"/>
                  <a:pt x="592" y="76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path"/>
          <p:cNvSpPr/>
          <p:nvPr/>
        </p:nvSpPr>
        <p:spPr>
          <a:xfrm>
            <a:off x="6807704" y="1465862"/>
            <a:ext cx="607745" cy="1671275"/>
          </a:xfrm>
          <a:custGeom>
            <a:rect l="0" t="0" r="0" b="0"/>
            <a:pathLst>
              <a:path w="957" h="2631">
                <a:moveTo>
                  <a:pt x="212" y="835"/>
                </a:moveTo>
                <a:cubicBezTo>
                  <a:pt x="212" y="824"/>
                  <a:pt x="220" y="816"/>
                  <a:pt x="230" y="816"/>
                </a:cubicBezTo>
                <a:lnTo>
                  <a:pt x="230" y="816"/>
                </a:lnTo>
                <a:lnTo>
                  <a:pt x="723" y="816"/>
                </a:lnTo>
                <a:lnTo>
                  <a:pt x="723" y="816"/>
                </a:lnTo>
                <a:lnTo>
                  <a:pt x="723" y="816"/>
                </a:lnTo>
                <a:cubicBezTo>
                  <a:pt x="733" y="816"/>
                  <a:pt x="741" y="824"/>
                  <a:pt x="741" y="835"/>
                </a:cubicBezTo>
                <a:lnTo>
                  <a:pt x="741" y="835"/>
                </a:lnTo>
                <a:cubicBezTo>
                  <a:pt x="741" y="835"/>
                  <a:pt x="741" y="835"/>
                  <a:pt x="741" y="835"/>
                </a:cubicBezTo>
                <a:lnTo>
                  <a:pt x="741" y="835"/>
                </a:lnTo>
                <a:lnTo>
                  <a:pt x="741" y="1394"/>
                </a:lnTo>
                <a:lnTo>
                  <a:pt x="741" y="1394"/>
                </a:lnTo>
                <a:lnTo>
                  <a:pt x="741" y="1394"/>
                </a:lnTo>
                <a:cubicBezTo>
                  <a:pt x="741" y="1404"/>
                  <a:pt x="733" y="1413"/>
                  <a:pt x="723" y="1413"/>
                </a:cubicBezTo>
                <a:lnTo>
                  <a:pt x="723" y="1413"/>
                </a:lnTo>
                <a:lnTo>
                  <a:pt x="230" y="1413"/>
                </a:lnTo>
                <a:lnTo>
                  <a:pt x="230" y="1413"/>
                </a:lnTo>
                <a:lnTo>
                  <a:pt x="230" y="1413"/>
                </a:lnTo>
                <a:cubicBezTo>
                  <a:pt x="220" y="1413"/>
                  <a:pt x="212" y="1404"/>
                  <a:pt x="212" y="1394"/>
                </a:cubicBezTo>
                <a:lnTo>
                  <a:pt x="212" y="835"/>
                </a:lnTo>
                <a:close/>
              </a:path>
              <a:path w="957" h="2631">
                <a:moveTo>
                  <a:pt x="103" y="718"/>
                </a:moveTo>
                <a:cubicBezTo>
                  <a:pt x="108" y="676"/>
                  <a:pt x="147" y="646"/>
                  <a:pt x="190" y="651"/>
                </a:cubicBezTo>
                <a:lnTo>
                  <a:pt x="190" y="651"/>
                </a:lnTo>
                <a:lnTo>
                  <a:pt x="190" y="651"/>
                </a:lnTo>
                <a:lnTo>
                  <a:pt x="190" y="651"/>
                </a:lnTo>
                <a:lnTo>
                  <a:pt x="190" y="651"/>
                </a:lnTo>
                <a:cubicBezTo>
                  <a:pt x="232" y="657"/>
                  <a:pt x="262" y="696"/>
                  <a:pt x="256" y="739"/>
                </a:cubicBezTo>
                <a:lnTo>
                  <a:pt x="256" y="739"/>
                </a:lnTo>
                <a:cubicBezTo>
                  <a:pt x="256" y="739"/>
                  <a:pt x="256" y="739"/>
                  <a:pt x="256" y="739"/>
                </a:cubicBezTo>
                <a:lnTo>
                  <a:pt x="256" y="739"/>
                </a:lnTo>
                <a:lnTo>
                  <a:pt x="163" y="1434"/>
                </a:lnTo>
                <a:lnTo>
                  <a:pt x="163" y="1434"/>
                </a:lnTo>
                <a:lnTo>
                  <a:pt x="163" y="1434"/>
                </a:lnTo>
                <a:cubicBezTo>
                  <a:pt x="158" y="1476"/>
                  <a:pt x="119" y="1506"/>
                  <a:pt x="76" y="1500"/>
                </a:cubicBezTo>
                <a:lnTo>
                  <a:pt x="76" y="1500"/>
                </a:lnTo>
                <a:lnTo>
                  <a:pt x="76" y="1500"/>
                </a:lnTo>
                <a:lnTo>
                  <a:pt x="76" y="1500"/>
                </a:lnTo>
                <a:cubicBezTo>
                  <a:pt x="34" y="1495"/>
                  <a:pt x="4" y="1456"/>
                  <a:pt x="10" y="1413"/>
                </a:cubicBezTo>
                <a:lnTo>
                  <a:pt x="103" y="718"/>
                </a:lnTo>
                <a:close/>
              </a:path>
              <a:path w="957" h="2631">
                <a:moveTo>
                  <a:pt x="852" y="718"/>
                </a:moveTo>
                <a:cubicBezTo>
                  <a:pt x="847" y="676"/>
                  <a:pt x="808" y="646"/>
                  <a:pt x="765" y="652"/>
                </a:cubicBezTo>
                <a:lnTo>
                  <a:pt x="765" y="652"/>
                </a:lnTo>
                <a:lnTo>
                  <a:pt x="765" y="652"/>
                </a:lnTo>
                <a:lnTo>
                  <a:pt x="765" y="652"/>
                </a:lnTo>
                <a:lnTo>
                  <a:pt x="765" y="652"/>
                </a:lnTo>
                <a:cubicBezTo>
                  <a:pt x="723" y="657"/>
                  <a:pt x="693" y="696"/>
                  <a:pt x="699" y="739"/>
                </a:cubicBezTo>
                <a:lnTo>
                  <a:pt x="699" y="739"/>
                </a:lnTo>
                <a:cubicBezTo>
                  <a:pt x="699" y="739"/>
                  <a:pt x="699" y="739"/>
                  <a:pt x="699" y="739"/>
                </a:cubicBezTo>
                <a:lnTo>
                  <a:pt x="699" y="739"/>
                </a:lnTo>
                <a:lnTo>
                  <a:pt x="793" y="1442"/>
                </a:lnTo>
                <a:lnTo>
                  <a:pt x="793" y="1442"/>
                </a:lnTo>
                <a:lnTo>
                  <a:pt x="793" y="1442"/>
                </a:lnTo>
                <a:cubicBezTo>
                  <a:pt x="798" y="1484"/>
                  <a:pt x="837" y="1514"/>
                  <a:pt x="880" y="1508"/>
                </a:cubicBezTo>
                <a:lnTo>
                  <a:pt x="880" y="1508"/>
                </a:lnTo>
                <a:lnTo>
                  <a:pt x="880" y="1508"/>
                </a:lnTo>
                <a:lnTo>
                  <a:pt x="880" y="1508"/>
                </a:lnTo>
                <a:cubicBezTo>
                  <a:pt x="922" y="1503"/>
                  <a:pt x="952" y="1464"/>
                  <a:pt x="946" y="1421"/>
                </a:cubicBezTo>
                <a:lnTo>
                  <a:pt x="852" y="718"/>
                </a:lnTo>
                <a:close/>
              </a:path>
              <a:path w="957" h="2631">
                <a:moveTo>
                  <a:pt x="684" y="461"/>
                </a:moveTo>
                <a:cubicBezTo>
                  <a:pt x="681" y="333"/>
                  <a:pt x="704" y="184"/>
                  <a:pt x="621" y="73"/>
                </a:cubicBezTo>
                <a:lnTo>
                  <a:pt x="621" y="73"/>
                </a:lnTo>
                <a:cubicBezTo>
                  <a:pt x="547" y="-26"/>
                  <a:pt x="369" y="-3"/>
                  <a:pt x="315" y="107"/>
                </a:cubicBezTo>
                <a:lnTo>
                  <a:pt x="315" y="107"/>
                </a:lnTo>
                <a:cubicBezTo>
                  <a:pt x="260" y="219"/>
                  <a:pt x="275" y="344"/>
                  <a:pt x="275" y="464"/>
                </a:cubicBezTo>
                <a:lnTo>
                  <a:pt x="275" y="464"/>
                </a:lnTo>
                <a:cubicBezTo>
                  <a:pt x="166" y="516"/>
                  <a:pt x="94" y="633"/>
                  <a:pt x="106" y="756"/>
                </a:cubicBezTo>
                <a:lnTo>
                  <a:pt x="106" y="756"/>
                </a:lnTo>
                <a:cubicBezTo>
                  <a:pt x="106" y="756"/>
                  <a:pt x="106" y="756"/>
                  <a:pt x="108" y="759"/>
                </a:cubicBezTo>
                <a:lnTo>
                  <a:pt x="108" y="759"/>
                </a:lnTo>
                <a:cubicBezTo>
                  <a:pt x="131" y="807"/>
                  <a:pt x="189" y="810"/>
                  <a:pt x="235" y="816"/>
                </a:cubicBezTo>
                <a:lnTo>
                  <a:pt x="235" y="816"/>
                </a:lnTo>
                <a:cubicBezTo>
                  <a:pt x="275" y="836"/>
                  <a:pt x="312" y="859"/>
                  <a:pt x="355" y="865"/>
                </a:cubicBezTo>
                <a:lnTo>
                  <a:pt x="355" y="865"/>
                </a:lnTo>
                <a:cubicBezTo>
                  <a:pt x="475" y="887"/>
                  <a:pt x="610" y="885"/>
                  <a:pt x="719" y="819"/>
                </a:cubicBezTo>
                <a:lnTo>
                  <a:pt x="719" y="819"/>
                </a:lnTo>
                <a:cubicBezTo>
                  <a:pt x="765" y="807"/>
                  <a:pt x="833" y="813"/>
                  <a:pt x="853" y="759"/>
                </a:cubicBezTo>
                <a:lnTo>
                  <a:pt x="853" y="759"/>
                </a:lnTo>
                <a:cubicBezTo>
                  <a:pt x="873" y="636"/>
                  <a:pt x="793" y="516"/>
                  <a:pt x="684" y="461"/>
                </a:cubicBezTo>
                <a:moveTo>
                  <a:pt x="607" y="464"/>
                </a:moveTo>
                <a:cubicBezTo>
                  <a:pt x="621" y="496"/>
                  <a:pt x="638" y="527"/>
                  <a:pt x="656" y="562"/>
                </a:cubicBezTo>
                <a:lnTo>
                  <a:pt x="656" y="562"/>
                </a:lnTo>
                <a:cubicBezTo>
                  <a:pt x="618" y="562"/>
                  <a:pt x="581" y="564"/>
                  <a:pt x="544" y="562"/>
                </a:cubicBezTo>
                <a:lnTo>
                  <a:pt x="544" y="562"/>
                </a:lnTo>
                <a:cubicBezTo>
                  <a:pt x="564" y="530"/>
                  <a:pt x="584" y="499"/>
                  <a:pt x="607" y="464"/>
                </a:cubicBezTo>
                <a:moveTo>
                  <a:pt x="481" y="599"/>
                </a:moveTo>
                <a:cubicBezTo>
                  <a:pt x="461" y="553"/>
                  <a:pt x="404" y="470"/>
                  <a:pt x="404" y="470"/>
                </a:cubicBezTo>
                <a:lnTo>
                  <a:pt x="404" y="470"/>
                </a:lnTo>
                <a:cubicBezTo>
                  <a:pt x="404" y="470"/>
                  <a:pt x="401" y="447"/>
                  <a:pt x="398" y="436"/>
                </a:cubicBezTo>
                <a:lnTo>
                  <a:pt x="398" y="436"/>
                </a:lnTo>
                <a:cubicBezTo>
                  <a:pt x="429" y="450"/>
                  <a:pt x="464" y="467"/>
                  <a:pt x="498" y="461"/>
                </a:cubicBezTo>
                <a:lnTo>
                  <a:pt x="498" y="461"/>
                </a:lnTo>
                <a:cubicBezTo>
                  <a:pt x="524" y="459"/>
                  <a:pt x="544" y="441"/>
                  <a:pt x="567" y="430"/>
                </a:cubicBezTo>
                <a:lnTo>
                  <a:pt x="567" y="430"/>
                </a:lnTo>
                <a:cubicBezTo>
                  <a:pt x="567" y="436"/>
                  <a:pt x="567" y="444"/>
                  <a:pt x="567" y="450"/>
                </a:cubicBezTo>
                <a:lnTo>
                  <a:pt x="567" y="450"/>
                </a:lnTo>
                <a:cubicBezTo>
                  <a:pt x="547" y="504"/>
                  <a:pt x="504" y="544"/>
                  <a:pt x="481" y="599"/>
                </a:cubicBezTo>
                <a:moveTo>
                  <a:pt x="641" y="233"/>
                </a:moveTo>
                <a:cubicBezTo>
                  <a:pt x="667" y="264"/>
                  <a:pt x="644" y="301"/>
                  <a:pt x="624" y="327"/>
                </a:cubicBezTo>
                <a:lnTo>
                  <a:pt x="624" y="327"/>
                </a:lnTo>
                <a:cubicBezTo>
                  <a:pt x="627" y="307"/>
                  <a:pt x="636" y="264"/>
                  <a:pt x="636" y="264"/>
                </a:cubicBezTo>
                <a:lnTo>
                  <a:pt x="636" y="264"/>
                </a:lnTo>
                <a:lnTo>
                  <a:pt x="641" y="233"/>
                </a:lnTo>
                <a:close/>
                <a:moveTo>
                  <a:pt x="530" y="167"/>
                </a:moveTo>
                <a:cubicBezTo>
                  <a:pt x="544" y="193"/>
                  <a:pt x="567" y="216"/>
                  <a:pt x="590" y="233"/>
                </a:cubicBezTo>
                <a:lnTo>
                  <a:pt x="590" y="233"/>
                </a:lnTo>
                <a:cubicBezTo>
                  <a:pt x="598" y="239"/>
                  <a:pt x="610" y="244"/>
                  <a:pt x="610" y="244"/>
                </a:cubicBezTo>
                <a:lnTo>
                  <a:pt x="610" y="244"/>
                </a:lnTo>
                <a:cubicBezTo>
                  <a:pt x="601" y="261"/>
                  <a:pt x="601" y="261"/>
                  <a:pt x="601" y="261"/>
                </a:cubicBezTo>
                <a:lnTo>
                  <a:pt x="601" y="261"/>
                </a:lnTo>
                <a:cubicBezTo>
                  <a:pt x="601" y="261"/>
                  <a:pt x="575" y="367"/>
                  <a:pt x="532" y="404"/>
                </a:cubicBezTo>
                <a:lnTo>
                  <a:pt x="532" y="404"/>
                </a:lnTo>
                <a:cubicBezTo>
                  <a:pt x="507" y="430"/>
                  <a:pt x="455" y="436"/>
                  <a:pt x="429" y="404"/>
                </a:cubicBezTo>
                <a:lnTo>
                  <a:pt x="429" y="404"/>
                </a:lnTo>
                <a:cubicBezTo>
                  <a:pt x="386" y="364"/>
                  <a:pt x="369" y="307"/>
                  <a:pt x="361" y="253"/>
                </a:cubicBezTo>
                <a:lnTo>
                  <a:pt x="361" y="253"/>
                </a:lnTo>
                <a:cubicBezTo>
                  <a:pt x="426" y="244"/>
                  <a:pt x="487" y="213"/>
                  <a:pt x="530" y="167"/>
                </a:cubicBezTo>
                <a:moveTo>
                  <a:pt x="335" y="327"/>
                </a:moveTo>
                <a:cubicBezTo>
                  <a:pt x="318" y="301"/>
                  <a:pt x="306" y="273"/>
                  <a:pt x="306" y="244"/>
                </a:cubicBezTo>
                <a:lnTo>
                  <a:pt x="306" y="244"/>
                </a:lnTo>
                <a:cubicBezTo>
                  <a:pt x="341" y="256"/>
                  <a:pt x="329" y="299"/>
                  <a:pt x="335" y="327"/>
                </a:cubicBezTo>
                <a:moveTo>
                  <a:pt x="312" y="562"/>
                </a:moveTo>
                <a:cubicBezTo>
                  <a:pt x="312" y="562"/>
                  <a:pt x="329" y="504"/>
                  <a:pt x="358" y="464"/>
                </a:cubicBezTo>
                <a:lnTo>
                  <a:pt x="358" y="464"/>
                </a:lnTo>
                <a:cubicBezTo>
                  <a:pt x="381" y="504"/>
                  <a:pt x="381" y="504"/>
                  <a:pt x="381" y="504"/>
                </a:cubicBezTo>
                <a:lnTo>
                  <a:pt x="381" y="504"/>
                </a:lnTo>
                <a:cubicBezTo>
                  <a:pt x="381" y="504"/>
                  <a:pt x="406" y="542"/>
                  <a:pt x="418" y="562"/>
                </a:cubicBezTo>
                <a:lnTo>
                  <a:pt x="418" y="562"/>
                </a:lnTo>
                <a:cubicBezTo>
                  <a:pt x="384" y="564"/>
                  <a:pt x="312" y="562"/>
                  <a:pt x="312" y="562"/>
                </a:cubicBezTo>
                <a:moveTo>
                  <a:pt x="461" y="842"/>
                </a:moveTo>
                <a:cubicBezTo>
                  <a:pt x="461" y="842"/>
                  <a:pt x="392" y="682"/>
                  <a:pt x="363" y="599"/>
                </a:cubicBezTo>
                <a:lnTo>
                  <a:pt x="363" y="599"/>
                </a:lnTo>
                <a:cubicBezTo>
                  <a:pt x="389" y="599"/>
                  <a:pt x="415" y="602"/>
                  <a:pt x="441" y="602"/>
                </a:cubicBezTo>
                <a:lnTo>
                  <a:pt x="441" y="602"/>
                </a:lnTo>
                <a:cubicBezTo>
                  <a:pt x="455" y="636"/>
                  <a:pt x="467" y="673"/>
                  <a:pt x="481" y="707"/>
                </a:cubicBezTo>
                <a:lnTo>
                  <a:pt x="481" y="707"/>
                </a:lnTo>
                <a:cubicBezTo>
                  <a:pt x="495" y="673"/>
                  <a:pt x="510" y="636"/>
                  <a:pt x="521" y="602"/>
                </a:cubicBezTo>
                <a:lnTo>
                  <a:pt x="521" y="602"/>
                </a:lnTo>
                <a:cubicBezTo>
                  <a:pt x="547" y="602"/>
                  <a:pt x="573" y="599"/>
                  <a:pt x="598" y="599"/>
                </a:cubicBezTo>
                <a:lnTo>
                  <a:pt x="598" y="599"/>
                </a:lnTo>
                <a:cubicBezTo>
                  <a:pt x="570" y="676"/>
                  <a:pt x="504" y="842"/>
                  <a:pt x="504" y="842"/>
                </a:cubicBezTo>
                <a:lnTo>
                  <a:pt x="504" y="842"/>
                </a:lnTo>
                <a:lnTo>
                  <a:pt x="461" y="842"/>
                </a:lnTo>
                <a:close/>
                <a:moveTo>
                  <a:pt x="710" y="742"/>
                </a:moveTo>
                <a:cubicBezTo>
                  <a:pt x="670" y="753"/>
                  <a:pt x="627" y="759"/>
                  <a:pt x="584" y="759"/>
                </a:cubicBezTo>
                <a:lnTo>
                  <a:pt x="584" y="759"/>
                </a:lnTo>
                <a:cubicBezTo>
                  <a:pt x="584" y="753"/>
                  <a:pt x="590" y="744"/>
                  <a:pt x="593" y="742"/>
                </a:cubicBezTo>
                <a:lnTo>
                  <a:pt x="593" y="742"/>
                </a:lnTo>
                <a:cubicBezTo>
                  <a:pt x="633" y="739"/>
                  <a:pt x="676" y="739"/>
                  <a:pt x="713" y="719"/>
                </a:cubicBezTo>
                <a:lnTo>
                  <a:pt x="713" y="719"/>
                </a:lnTo>
                <a:cubicBezTo>
                  <a:pt x="713" y="724"/>
                  <a:pt x="713" y="736"/>
                  <a:pt x="710" y="742"/>
                </a:cubicBezTo>
              </a:path>
              <a:path w="957" h="2631">
                <a:moveTo>
                  <a:pt x="740" y="1380"/>
                </a:moveTo>
                <a:cubicBezTo>
                  <a:pt x="737" y="1312"/>
                  <a:pt x="679" y="1259"/>
                  <a:pt x="611" y="1263"/>
                </a:cubicBezTo>
                <a:lnTo>
                  <a:pt x="611" y="1263"/>
                </a:lnTo>
                <a:lnTo>
                  <a:pt x="611" y="1263"/>
                </a:lnTo>
                <a:lnTo>
                  <a:pt x="611" y="1263"/>
                </a:lnTo>
                <a:lnTo>
                  <a:pt x="611" y="1263"/>
                </a:lnTo>
                <a:cubicBezTo>
                  <a:pt x="543" y="1266"/>
                  <a:pt x="491" y="1324"/>
                  <a:pt x="494" y="1392"/>
                </a:cubicBezTo>
                <a:lnTo>
                  <a:pt x="494" y="1392"/>
                </a:lnTo>
                <a:cubicBezTo>
                  <a:pt x="494" y="1392"/>
                  <a:pt x="494" y="1392"/>
                  <a:pt x="494" y="1392"/>
                </a:cubicBezTo>
                <a:lnTo>
                  <a:pt x="494" y="1392"/>
                </a:lnTo>
                <a:lnTo>
                  <a:pt x="547" y="2508"/>
                </a:lnTo>
                <a:lnTo>
                  <a:pt x="547" y="2508"/>
                </a:lnTo>
                <a:lnTo>
                  <a:pt x="547" y="2508"/>
                </a:lnTo>
                <a:cubicBezTo>
                  <a:pt x="550" y="2576"/>
                  <a:pt x="608" y="2629"/>
                  <a:pt x="676" y="2626"/>
                </a:cubicBezTo>
                <a:lnTo>
                  <a:pt x="676" y="2626"/>
                </a:lnTo>
                <a:lnTo>
                  <a:pt x="676" y="2626"/>
                </a:lnTo>
                <a:lnTo>
                  <a:pt x="676" y="2626"/>
                </a:lnTo>
                <a:lnTo>
                  <a:pt x="676" y="2626"/>
                </a:lnTo>
                <a:cubicBezTo>
                  <a:pt x="744" y="2622"/>
                  <a:pt x="797" y="2565"/>
                  <a:pt x="793" y="2497"/>
                </a:cubicBezTo>
                <a:lnTo>
                  <a:pt x="740" y="1380"/>
                </a:lnTo>
                <a:close/>
              </a:path>
              <a:path w="957" h="2631">
                <a:moveTo>
                  <a:pt x="207" y="1380"/>
                </a:moveTo>
                <a:cubicBezTo>
                  <a:pt x="210" y="1312"/>
                  <a:pt x="268" y="1259"/>
                  <a:pt x="336" y="1263"/>
                </a:cubicBezTo>
                <a:lnTo>
                  <a:pt x="336" y="1263"/>
                </a:lnTo>
                <a:lnTo>
                  <a:pt x="336" y="1263"/>
                </a:lnTo>
                <a:lnTo>
                  <a:pt x="336" y="1263"/>
                </a:lnTo>
                <a:lnTo>
                  <a:pt x="336" y="1263"/>
                </a:lnTo>
                <a:cubicBezTo>
                  <a:pt x="404" y="1266"/>
                  <a:pt x="457" y="1324"/>
                  <a:pt x="453" y="1392"/>
                </a:cubicBezTo>
                <a:lnTo>
                  <a:pt x="453" y="1392"/>
                </a:lnTo>
                <a:cubicBezTo>
                  <a:pt x="453" y="1392"/>
                  <a:pt x="453" y="1392"/>
                  <a:pt x="453" y="1392"/>
                </a:cubicBezTo>
                <a:lnTo>
                  <a:pt x="453" y="1392"/>
                </a:lnTo>
                <a:lnTo>
                  <a:pt x="401" y="2508"/>
                </a:lnTo>
                <a:lnTo>
                  <a:pt x="401" y="2508"/>
                </a:lnTo>
                <a:lnTo>
                  <a:pt x="401" y="2508"/>
                </a:lnTo>
                <a:cubicBezTo>
                  <a:pt x="397" y="2576"/>
                  <a:pt x="340" y="2629"/>
                  <a:pt x="271" y="2626"/>
                </a:cubicBezTo>
                <a:lnTo>
                  <a:pt x="271" y="2626"/>
                </a:lnTo>
                <a:lnTo>
                  <a:pt x="271" y="2626"/>
                </a:lnTo>
                <a:lnTo>
                  <a:pt x="271" y="2626"/>
                </a:lnTo>
                <a:lnTo>
                  <a:pt x="271" y="2626"/>
                </a:lnTo>
                <a:cubicBezTo>
                  <a:pt x="203" y="2622"/>
                  <a:pt x="151" y="2565"/>
                  <a:pt x="154" y="2497"/>
                </a:cubicBezTo>
                <a:lnTo>
                  <a:pt x="207" y="1380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textbox 32"/>
          <p:cNvSpPr/>
          <p:nvPr/>
        </p:nvSpPr>
        <p:spPr>
          <a:xfrm>
            <a:off x="7666393" y="1800168"/>
            <a:ext cx="710565" cy="11423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32"/>
              </a:lnSpc>
            </a:pPr>
            <a:endParaRPr lang="Arial" altLang="Arial" sz="100"/>
          </a:p>
          <a:p>
            <a:pPr marL="30133" algn="l" rtl="0" eaLnBrk="0">
              <a:lnSpc>
                <a:spcPct val="85000"/>
              </a:lnSpc>
            </a:pPr>
            <a:r>
              <a:rPr sz="44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4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4400"/>
          </a:p>
          <a:p>
            <a:pPr algn="l" rtl="0" eaLnBrk="0">
              <a:lnSpc>
                <a:spcPct val="180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1500"/>
          </a:p>
        </p:txBody>
      </p:sp>
      <p:sp>
        <p:nvSpPr>
          <p:cNvPr id="33" name="textbox 33"/>
          <p:cNvSpPr/>
          <p:nvPr/>
        </p:nvSpPr>
        <p:spPr>
          <a:xfrm>
            <a:off x="1764420" y="1797933"/>
            <a:ext cx="692784" cy="1146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400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44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4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44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4468" algn="l" rtl="0" eaLnBrk="0">
              <a:lnSpc>
                <a:spcPct val="95000"/>
              </a:lnSpc>
              <a:spcBef>
                <a:spcPts val="3"/>
              </a:spcBef>
            </a:pPr>
            <a:r>
              <a:rPr sz="15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Microsoft YaHei" altLang="Microsoft YaHei" sz="1500"/>
          </a:p>
        </p:txBody>
      </p:sp>
      <p:sp>
        <p:nvSpPr>
          <p:cNvPr id="34" name="path"/>
          <p:cNvSpPr/>
          <p:nvPr/>
        </p:nvSpPr>
        <p:spPr>
          <a:xfrm>
            <a:off x="4533808" y="4424552"/>
            <a:ext cx="279887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path"/>
          <p:cNvSpPr/>
          <p:nvPr/>
        </p:nvSpPr>
        <p:spPr>
          <a:xfrm>
            <a:off x="4533808" y="3450811"/>
            <a:ext cx="279886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path"/>
          <p:cNvSpPr/>
          <p:nvPr/>
        </p:nvSpPr>
        <p:spPr>
          <a:xfrm>
            <a:off x="4995676" y="3450811"/>
            <a:ext cx="279886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7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7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path"/>
          <p:cNvSpPr/>
          <p:nvPr/>
        </p:nvSpPr>
        <p:spPr>
          <a:xfrm>
            <a:off x="1762605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path"/>
          <p:cNvSpPr/>
          <p:nvPr/>
        </p:nvSpPr>
        <p:spPr>
          <a:xfrm>
            <a:off x="1762606" y="3450811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path"/>
          <p:cNvSpPr/>
          <p:nvPr/>
        </p:nvSpPr>
        <p:spPr>
          <a:xfrm>
            <a:off x="3610075" y="3450811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path"/>
          <p:cNvSpPr/>
          <p:nvPr/>
        </p:nvSpPr>
        <p:spPr>
          <a:xfrm>
            <a:off x="3148208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path"/>
          <p:cNvSpPr/>
          <p:nvPr/>
        </p:nvSpPr>
        <p:spPr>
          <a:xfrm>
            <a:off x="3610074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path"/>
          <p:cNvSpPr/>
          <p:nvPr/>
        </p:nvSpPr>
        <p:spPr>
          <a:xfrm>
            <a:off x="4071942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path"/>
          <p:cNvSpPr/>
          <p:nvPr/>
        </p:nvSpPr>
        <p:spPr>
          <a:xfrm>
            <a:off x="4995676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7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7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path"/>
          <p:cNvSpPr/>
          <p:nvPr/>
        </p:nvSpPr>
        <p:spPr>
          <a:xfrm>
            <a:off x="4071942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path"/>
          <p:cNvSpPr/>
          <p:nvPr/>
        </p:nvSpPr>
        <p:spPr>
          <a:xfrm>
            <a:off x="838871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path"/>
          <p:cNvSpPr/>
          <p:nvPr/>
        </p:nvSpPr>
        <p:spPr>
          <a:xfrm>
            <a:off x="1300738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path"/>
          <p:cNvSpPr/>
          <p:nvPr/>
        </p:nvSpPr>
        <p:spPr>
          <a:xfrm>
            <a:off x="1300738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2224473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path"/>
          <p:cNvSpPr/>
          <p:nvPr/>
        </p:nvSpPr>
        <p:spPr>
          <a:xfrm>
            <a:off x="838871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path"/>
          <p:cNvSpPr/>
          <p:nvPr/>
        </p:nvSpPr>
        <p:spPr>
          <a:xfrm>
            <a:off x="2686340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path"/>
          <p:cNvSpPr/>
          <p:nvPr/>
        </p:nvSpPr>
        <p:spPr>
          <a:xfrm>
            <a:off x="3148208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path"/>
          <p:cNvSpPr/>
          <p:nvPr/>
        </p:nvSpPr>
        <p:spPr>
          <a:xfrm>
            <a:off x="2224473" y="4424552"/>
            <a:ext cx="279883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path"/>
          <p:cNvSpPr/>
          <p:nvPr/>
        </p:nvSpPr>
        <p:spPr>
          <a:xfrm>
            <a:off x="2686340" y="3450811"/>
            <a:ext cx="279883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path"/>
          <p:cNvSpPr/>
          <p:nvPr/>
        </p:nvSpPr>
        <p:spPr>
          <a:xfrm>
            <a:off x="10034406" y="4428692"/>
            <a:ext cx="267873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30" y="270"/>
                </a:cubicBezTo>
                <a:lnTo>
                  <a:pt x="230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path"/>
          <p:cNvSpPr/>
          <p:nvPr/>
        </p:nvSpPr>
        <p:spPr>
          <a:xfrm>
            <a:off x="8644804" y="4428692"/>
            <a:ext cx="267873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path"/>
          <p:cNvSpPr/>
          <p:nvPr/>
        </p:nvSpPr>
        <p:spPr>
          <a:xfrm>
            <a:off x="8181604" y="4428692"/>
            <a:ext cx="267872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path"/>
          <p:cNvSpPr/>
          <p:nvPr/>
        </p:nvSpPr>
        <p:spPr>
          <a:xfrm>
            <a:off x="8644805" y="3454951"/>
            <a:ext cx="267872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path"/>
          <p:cNvSpPr/>
          <p:nvPr/>
        </p:nvSpPr>
        <p:spPr>
          <a:xfrm>
            <a:off x="7718405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path"/>
          <p:cNvSpPr/>
          <p:nvPr/>
        </p:nvSpPr>
        <p:spPr>
          <a:xfrm>
            <a:off x="9108007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path"/>
          <p:cNvSpPr/>
          <p:nvPr/>
        </p:nvSpPr>
        <p:spPr>
          <a:xfrm>
            <a:off x="9571208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path"/>
          <p:cNvSpPr/>
          <p:nvPr/>
        </p:nvSpPr>
        <p:spPr>
          <a:xfrm>
            <a:off x="7255204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path"/>
          <p:cNvSpPr/>
          <p:nvPr/>
        </p:nvSpPr>
        <p:spPr>
          <a:xfrm>
            <a:off x="7718404" y="4428692"/>
            <a:ext cx="267871" cy="740324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path"/>
          <p:cNvSpPr/>
          <p:nvPr/>
        </p:nvSpPr>
        <p:spPr>
          <a:xfrm>
            <a:off x="10034407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path"/>
          <p:cNvSpPr/>
          <p:nvPr/>
        </p:nvSpPr>
        <p:spPr>
          <a:xfrm>
            <a:off x="8181604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path"/>
          <p:cNvSpPr/>
          <p:nvPr/>
        </p:nvSpPr>
        <p:spPr>
          <a:xfrm>
            <a:off x="6792002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path"/>
          <p:cNvSpPr/>
          <p:nvPr/>
        </p:nvSpPr>
        <p:spPr>
          <a:xfrm>
            <a:off x="6792002" y="4428692"/>
            <a:ext cx="267869" cy="740324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path"/>
          <p:cNvSpPr/>
          <p:nvPr/>
        </p:nvSpPr>
        <p:spPr>
          <a:xfrm>
            <a:off x="9571208" y="4428692"/>
            <a:ext cx="267868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path"/>
          <p:cNvSpPr/>
          <p:nvPr/>
        </p:nvSpPr>
        <p:spPr>
          <a:xfrm>
            <a:off x="7255203" y="4428692"/>
            <a:ext cx="267868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path"/>
          <p:cNvSpPr/>
          <p:nvPr/>
        </p:nvSpPr>
        <p:spPr>
          <a:xfrm>
            <a:off x="9108007" y="4428692"/>
            <a:ext cx="267867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path"/>
          <p:cNvSpPr/>
          <p:nvPr/>
        </p:nvSpPr>
        <p:spPr>
          <a:xfrm>
            <a:off x="10497703" y="4428692"/>
            <a:ext cx="267777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path"/>
          <p:cNvSpPr/>
          <p:nvPr/>
        </p:nvSpPr>
        <p:spPr>
          <a:xfrm>
            <a:off x="10960903" y="4428692"/>
            <a:ext cx="267775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2" name="path"/>
          <p:cNvSpPr/>
          <p:nvPr/>
        </p:nvSpPr>
        <p:spPr>
          <a:xfrm>
            <a:off x="10497703" y="3454951"/>
            <a:ext cx="267775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path"/>
          <p:cNvSpPr/>
          <p:nvPr/>
        </p:nvSpPr>
        <p:spPr>
          <a:xfrm>
            <a:off x="10960904" y="3454951"/>
            <a:ext cx="267774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rect"/>
          <p:cNvSpPr/>
          <p:nvPr/>
        </p:nvSpPr>
        <p:spPr>
          <a:xfrm>
            <a:off x="1102900" y="1782128"/>
            <a:ext cx="59816" cy="44481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rect"/>
          <p:cNvSpPr/>
          <p:nvPr/>
        </p:nvSpPr>
        <p:spPr>
          <a:xfrm>
            <a:off x="4659058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rect"/>
          <p:cNvSpPr/>
          <p:nvPr/>
        </p:nvSpPr>
        <p:spPr>
          <a:xfrm>
            <a:off x="4659058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rect"/>
          <p:cNvSpPr/>
          <p:nvPr/>
        </p:nvSpPr>
        <p:spPr>
          <a:xfrm>
            <a:off x="1887854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rect"/>
          <p:cNvSpPr/>
          <p:nvPr/>
        </p:nvSpPr>
        <p:spPr>
          <a:xfrm>
            <a:off x="1887854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rect"/>
          <p:cNvSpPr/>
          <p:nvPr/>
        </p:nvSpPr>
        <p:spPr>
          <a:xfrm>
            <a:off x="1425987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0" name="rect"/>
          <p:cNvSpPr/>
          <p:nvPr/>
        </p:nvSpPr>
        <p:spPr>
          <a:xfrm>
            <a:off x="964120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rect"/>
          <p:cNvSpPr/>
          <p:nvPr/>
        </p:nvSpPr>
        <p:spPr>
          <a:xfrm>
            <a:off x="1425987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rect"/>
          <p:cNvSpPr/>
          <p:nvPr/>
        </p:nvSpPr>
        <p:spPr>
          <a:xfrm>
            <a:off x="2811589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3" name="rect"/>
          <p:cNvSpPr/>
          <p:nvPr/>
        </p:nvSpPr>
        <p:spPr>
          <a:xfrm>
            <a:off x="4197190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rect"/>
          <p:cNvSpPr/>
          <p:nvPr/>
        </p:nvSpPr>
        <p:spPr>
          <a:xfrm>
            <a:off x="4197190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rect"/>
          <p:cNvSpPr/>
          <p:nvPr/>
        </p:nvSpPr>
        <p:spPr>
          <a:xfrm>
            <a:off x="964120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rect"/>
          <p:cNvSpPr/>
          <p:nvPr/>
        </p:nvSpPr>
        <p:spPr>
          <a:xfrm>
            <a:off x="2811589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7" name="rect"/>
          <p:cNvSpPr/>
          <p:nvPr/>
        </p:nvSpPr>
        <p:spPr>
          <a:xfrm>
            <a:off x="2349721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rect"/>
          <p:cNvSpPr/>
          <p:nvPr/>
        </p:nvSpPr>
        <p:spPr>
          <a:xfrm>
            <a:off x="2349721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rect"/>
          <p:cNvSpPr/>
          <p:nvPr/>
        </p:nvSpPr>
        <p:spPr>
          <a:xfrm>
            <a:off x="3735323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0" name="rect"/>
          <p:cNvSpPr/>
          <p:nvPr/>
        </p:nvSpPr>
        <p:spPr>
          <a:xfrm>
            <a:off x="5120926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rect"/>
          <p:cNvSpPr/>
          <p:nvPr/>
        </p:nvSpPr>
        <p:spPr>
          <a:xfrm>
            <a:off x="5120926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2" name="rect"/>
          <p:cNvSpPr/>
          <p:nvPr/>
        </p:nvSpPr>
        <p:spPr>
          <a:xfrm>
            <a:off x="3273457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3" name="rect"/>
          <p:cNvSpPr/>
          <p:nvPr/>
        </p:nvSpPr>
        <p:spPr>
          <a:xfrm>
            <a:off x="3273457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4" name="rect"/>
          <p:cNvSpPr/>
          <p:nvPr/>
        </p:nvSpPr>
        <p:spPr>
          <a:xfrm>
            <a:off x="3735323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5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3" cy="4906431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802241" y="4281194"/>
            <a:ext cx="6501129" cy="11544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59"/>
              </a:lnSpc>
            </a:pPr>
            <a:endParaRPr lang="Arial" altLang="Arial" sz="100"/>
          </a:p>
          <a:p>
            <a:pPr marL="26530" algn="l" rtl="0" eaLnBrk="0">
              <a:lnSpc>
                <a:spcPct val="91000"/>
              </a:lnSpc>
            </a:pPr>
            <a:r>
              <a:rPr sz="23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Microsoft YaHei" altLang="Microsoft YaHei" sz="2300"/>
          </a:p>
          <a:p>
            <a:pPr algn="l" rtl="0" eaLnBrk="0">
              <a:lnSpc>
                <a:spcPct val="112000"/>
              </a:lnSpc>
            </a:pPr>
            <a:endParaRPr lang="Arial" altLang="Arial" sz="700"/>
          </a:p>
          <a:p>
            <a:pPr marL="12700" indent="17525" algn="l" rtl="0" eaLnBrk="0">
              <a:lnSpc>
                <a:spcPct val="151000"/>
              </a:lnSpc>
            </a:pP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由于数据获取的限制，本报告主要基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于公开可获得的数据，可能无法涵盖该基 </a:t>
            </a: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金的所有方面。同时，报告的分析基于历史数据，未来表现需谨慎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评估。</a:t>
            </a:r>
            <a:endParaRPr lang="Microsoft YaHei" altLang="Microsoft YaHei" sz="1500"/>
          </a:p>
        </p:txBody>
      </p:sp>
      <p:sp>
        <p:nvSpPr>
          <p:cNvPr id="97" name="textbox 97"/>
          <p:cNvSpPr/>
          <p:nvPr/>
        </p:nvSpPr>
        <p:spPr>
          <a:xfrm>
            <a:off x="878001" y="1747749"/>
            <a:ext cx="6463029" cy="7931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498"/>
              </a:lnSpc>
            </a:pPr>
            <a:endParaRPr lang="Arial" altLang="Arial" sz="100"/>
          </a:p>
          <a:p>
            <a:pPr marL="129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endParaRPr lang="Microsoft YaHei" altLang="Microsoft YaHei" sz="23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1500" spc="-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本报告将覆盖欧洲黄金基金的投资策略、业绩表现、市场</a:t>
            </a:r>
            <a:r>
              <a:rPr sz="1500" spc="-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响等方面的内容。</a:t>
            </a:r>
            <a:endParaRPr lang="Microsoft YaHei" altLang="Microsoft YaHei" sz="1500"/>
          </a:p>
        </p:txBody>
      </p:sp>
      <p:sp>
        <p:nvSpPr>
          <p:cNvPr id="98" name="textbox 98"/>
          <p:cNvSpPr/>
          <p:nvPr/>
        </p:nvSpPr>
        <p:spPr>
          <a:xfrm>
            <a:off x="442263" y="318468"/>
            <a:ext cx="3456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和限制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9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9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43AEF2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0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2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3" name="picture 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3245802" y="2009981"/>
            <a:ext cx="5720715" cy="18002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931"/>
              </a:lnSpc>
            </a:pPr>
            <a:endParaRPr lang="Arial" altLang="Arial" sz="100"/>
          </a:p>
          <a:p>
            <a:pPr marL="2486398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49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marL="12700" algn="l" rtl="0" eaLnBrk="0">
              <a:lnSpc>
                <a:spcPct val="90000"/>
              </a:lnSpc>
              <a:spcBef>
                <a:spcPts val="4"/>
              </a:spcBef>
            </a:pPr>
            <a:r>
              <a:rPr sz="4500" spc="-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欧洲黄金基金市</a:t>
            </a:r>
            <a:r>
              <a:rPr sz="45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group 6"/>
          <p:cNvGrpSpPr/>
          <p:nvPr/>
        </p:nvGrpSpPr>
        <p:grpSpPr>
          <a:xfrm rot="21600000">
            <a:off x="619357" y="2191991"/>
            <a:ext cx="10953286" cy="731803"/>
            <a:chExt cx="10953286" cy="731803"/>
          </a:xfrm>
        </p:grpSpPr>
        <p:sp>
          <p:nvSpPr>
            <p:cNvPr id="125" name="path"/>
            <p:cNvSpPr/>
            <p:nvPr/>
          </p:nvSpPr>
          <p:spPr>
            <a:xfrm>
              <a:off x="0" y="0"/>
              <a:ext cx="1600605" cy="731803"/>
            </a:xfrm>
            <a:custGeom>
              <a:rect l="0" t="0" r="0" b="0"/>
              <a:pathLst>
                <a:path w="2520" h="1152">
                  <a:moveTo>
                    <a:pt x="0" y="0"/>
                  </a:moveTo>
                  <a:lnTo>
                    <a:pt x="2520" y="0"/>
                  </a:lnTo>
                  <a:lnTo>
                    <a:pt x="2520" y="1152"/>
                  </a:lnTo>
                  <a:lnTo>
                    <a:pt x="0" y="1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EF2">
                <a:alpha val="67058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600605" y="0"/>
              <a:ext cx="5479432" cy="731803"/>
            </a:xfrm>
            <a:custGeom>
              <a:rect l="0" t="0" r="0" b="0"/>
              <a:pathLst>
                <a:path w="8629" h="1152">
                  <a:moveTo>
                    <a:pt x="0" y="0"/>
                  </a:moveTo>
                  <a:lnTo>
                    <a:pt x="8629" y="0"/>
                  </a:lnTo>
                  <a:lnTo>
                    <a:pt x="8629" y="1152"/>
                  </a:lnTo>
                  <a:lnTo>
                    <a:pt x="0" y="1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EF2">
                <a:alpha val="83921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7080037" y="0"/>
              <a:ext cx="3873248" cy="731803"/>
            </a:xfrm>
            <a:custGeom>
              <a:rect l="0" t="0" r="0" b="0"/>
              <a:pathLst>
                <a:path w="6099" h="1152">
                  <a:moveTo>
                    <a:pt x="0" y="0"/>
                  </a:moveTo>
                  <a:lnTo>
                    <a:pt x="6099" y="0"/>
                  </a:lnTo>
                  <a:lnTo>
                    <a:pt x="6099" y="1152"/>
                  </a:lnTo>
                  <a:lnTo>
                    <a:pt x="0" y="1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8" name="textbox 128"/>
          <p:cNvSpPr/>
          <p:nvPr/>
        </p:nvSpPr>
        <p:spPr>
          <a:xfrm>
            <a:off x="700898" y="3682932"/>
            <a:ext cx="3280409" cy="15354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77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段</a:t>
            </a:r>
            <a:endParaRPr lang="Microsoft YaHei" altLang="Microsoft YaHei" sz="1500"/>
          </a:p>
          <a:p>
            <a:pPr algn="l" rtl="0" eaLnBrk="0">
              <a:lnSpc>
                <a:spcPct val="171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300"/>
          </a:p>
          <a:p>
            <a:pPr marL="12976" indent="7419" algn="l" rtl="0" eaLnBrk="0">
              <a:lnSpc>
                <a:spcPct val="153000"/>
              </a:lnSpc>
            </a:pPr>
            <a:r>
              <a:rPr sz="14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20世纪70年代，欧洲黄金基金市场</a:t>
            </a:r>
            <a:r>
              <a:rPr sz="14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始  </a:t>
            </a:r>
            <a:r>
              <a:rPr sz="14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起步，主要受到美国黄金基金的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启发和影 </a:t>
            </a:r>
            <a:r>
              <a:rPr sz="1400" spc="-7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</a:t>
            </a:r>
            <a:r>
              <a:rPr sz="14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29" name="textbox 129"/>
          <p:cNvSpPr/>
          <p:nvPr/>
        </p:nvSpPr>
        <p:spPr>
          <a:xfrm>
            <a:off x="8189583" y="4343448"/>
            <a:ext cx="3281045" cy="8750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203"/>
              </a:lnSpc>
            </a:pPr>
            <a:endParaRPr lang="Arial" altLang="Arial" sz="100"/>
          </a:p>
          <a:p>
            <a:pPr marL="36950" algn="l" rtl="0" eaLnBrk="0">
              <a:lnSpc>
                <a:spcPct val="84000"/>
              </a:lnSpc>
            </a:pPr>
            <a:r>
              <a:rPr sz="14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目前，欧洲黄金基金市场已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经进入了成熟</a:t>
            </a:r>
            <a:endParaRPr lang="Microsoft YaHei" altLang="Microsoft YaHei" sz="1400"/>
          </a:p>
          <a:p>
            <a:pPr marL="12700" indent="9049" algn="l" rtl="0" eaLnBrk="0">
              <a:lnSpc>
                <a:spcPct val="156000"/>
              </a:lnSpc>
              <a:spcBef>
                <a:spcPts val="26"/>
              </a:spcBef>
            </a:pPr>
            <a:r>
              <a:rPr sz="14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阶段，市场规模和影响力不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断扩大，成为 </a:t>
            </a:r>
            <a:r>
              <a:rPr sz="14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全球黄金基金市场的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重要组成部分。</a:t>
            </a:r>
            <a:endParaRPr lang="Microsoft YaHei" altLang="Microsoft YaHei" sz="1400"/>
          </a:p>
        </p:txBody>
      </p:sp>
      <p:sp>
        <p:nvSpPr>
          <p:cNvPr id="130" name="textbox 130"/>
          <p:cNvSpPr/>
          <p:nvPr/>
        </p:nvSpPr>
        <p:spPr>
          <a:xfrm>
            <a:off x="4444836" y="4343448"/>
            <a:ext cx="3281045" cy="8750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203"/>
              </a:lnSpc>
            </a:pPr>
            <a:endParaRPr lang="Arial" altLang="Arial" sz="100"/>
          </a:p>
          <a:p>
            <a:pPr marL="12700" algn="l" rtl="0" eaLnBrk="0">
              <a:lnSpc>
                <a:spcPct val="84000"/>
              </a:lnSpc>
            </a:pPr>
            <a:r>
              <a:rPr sz="14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进入21世纪，欧洲黄金基金</a:t>
            </a:r>
            <a:r>
              <a:rPr sz="14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场逐渐发</a:t>
            </a:r>
            <a:endParaRPr lang="Microsoft YaHei" altLang="Microsoft YaHei" sz="1400"/>
          </a:p>
          <a:p>
            <a:pPr marL="12880" indent="542" algn="l" rtl="0" eaLnBrk="0">
              <a:lnSpc>
                <a:spcPct val="156000"/>
              </a:lnSpc>
              <a:spcBef>
                <a:spcPts val="26"/>
              </a:spcBef>
            </a:pPr>
            <a:r>
              <a:rPr sz="14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展壮大，吸引了越来越多的投资</a:t>
            </a:r>
            <a:r>
              <a:rPr sz="14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者和资金 </a:t>
            </a:r>
            <a:r>
              <a:rPr sz="14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流入</a:t>
            </a:r>
            <a:r>
              <a:rPr sz="1400" spc="-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31" name="textbox 131"/>
          <p:cNvSpPr/>
          <p:nvPr/>
        </p:nvSpPr>
        <p:spPr>
          <a:xfrm>
            <a:off x="442263" y="318468"/>
            <a:ext cx="5361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欧洲黄金基金市场发展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历程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2" name="textbox 152"/>
          <p:cNvSpPr/>
          <p:nvPr/>
        </p:nvSpPr>
        <p:spPr>
          <a:xfrm>
            <a:off x="8190031" y="3682332"/>
            <a:ext cx="822960" cy="243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21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段</a:t>
            </a:r>
            <a:endParaRPr lang="Microsoft YaHei" altLang="Microsoft YaHei" sz="1500"/>
          </a:p>
        </p:txBody>
      </p:sp>
      <p:sp>
        <p:nvSpPr>
          <p:cNvPr id="153" name="textbox 153"/>
          <p:cNvSpPr/>
          <p:nvPr/>
        </p:nvSpPr>
        <p:spPr>
          <a:xfrm>
            <a:off x="4445265" y="3683532"/>
            <a:ext cx="822960" cy="2419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14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段</a:t>
            </a:r>
            <a:endParaRPr lang="Microsoft YaHei" altLang="Microsoft YaHei" sz="1500"/>
          </a:p>
        </p:txBody>
      </p:sp>
      <p:sp>
        <p:nvSpPr>
          <p:cNvPr id="154" name="textbox 154"/>
          <p:cNvSpPr/>
          <p:nvPr/>
        </p:nvSpPr>
        <p:spPr>
          <a:xfrm>
            <a:off x="1214142" y="2394843"/>
            <a:ext cx="426719" cy="3867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52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2700" spc="-10">
                <a:solidFill>
                  <a:srgbClr val="F4FBFF">
                    <a:alpha val="67058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700" spc="0">
                <a:solidFill>
                  <a:srgbClr val="F4FBFF">
                    <a:alpha val="67058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700"/>
          </a:p>
        </p:txBody>
      </p:sp>
      <p:sp>
        <p:nvSpPr>
          <p:cNvPr id="155" name="textbox 155"/>
          <p:cNvSpPr/>
          <p:nvPr/>
        </p:nvSpPr>
        <p:spPr>
          <a:xfrm>
            <a:off x="4754161" y="2396265"/>
            <a:ext cx="426719" cy="385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622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2700" spc="-10">
                <a:solidFill>
                  <a:srgbClr val="F4FBFF">
                    <a:alpha val="83921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700" spc="0">
                <a:solidFill>
                  <a:srgbClr val="F4FBFF">
                    <a:alpha val="83921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2700"/>
          </a:p>
        </p:txBody>
      </p:sp>
      <p:sp>
        <p:nvSpPr>
          <p:cNvPr id="156" name="textbox 156"/>
          <p:cNvSpPr/>
          <p:nvPr/>
        </p:nvSpPr>
        <p:spPr>
          <a:xfrm>
            <a:off x="9430502" y="2396265"/>
            <a:ext cx="426719" cy="385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622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2700" spc="-10">
                <a:solidFill>
                  <a:srgbClr val="F4FB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700" spc="0">
                <a:solidFill>
                  <a:srgbClr val="F4FB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27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157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64BDF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textbox 158"/>
            <p:cNvSpPr/>
            <p:nvPr/>
          </p:nvSpPr>
          <p:spPr>
            <a:xfrm>
              <a:off x="372982" y="385528"/>
              <a:ext cx="2689225" cy="19202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4019"/>
                </a:lnSpc>
              </a:pPr>
              <a:endParaRPr lang="Arial" altLang="Arial" sz="100"/>
            </a:p>
            <a:p>
              <a:pPr marL="832797" algn="l" rtl="0" eaLnBrk="0">
                <a:lnSpc>
                  <a:spcPct val="91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投资策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略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2700" indent="8572" algn="l" rtl="0" eaLnBrk="0">
                <a:lnSpc>
                  <a:spcPct val="151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欧洲黄金基金市场的投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资策略较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为稳健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，注重风险控制和长期收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益，得到了广大投资者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的认可。</a:t>
              </a:r>
              <a:endParaRPr lang="Microsoft YaHei" altLang="Microsoft YaHei" sz="1500"/>
            </a:p>
          </p:txBody>
        </p:sp>
        <p:pic>
          <p:nvPicPr>
            <p:cNvPr id="159" name="picture 1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160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64BDF5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textbox 161"/>
            <p:cNvSpPr/>
            <p:nvPr/>
          </p:nvSpPr>
          <p:spPr>
            <a:xfrm>
              <a:off x="371076" y="385528"/>
              <a:ext cx="2757170" cy="22631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706"/>
                </a:lnSpc>
              </a:pPr>
              <a:endParaRPr lang="Arial" altLang="Arial" sz="100"/>
            </a:p>
            <a:p>
              <a:pPr marL="840607" algn="l" rtl="0" eaLnBrk="0">
                <a:lnSpc>
                  <a:spcPct val="92000"/>
                </a:lnSpc>
              </a:pP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场规模</a:t>
              </a:r>
              <a:endParaRPr lang="Microsoft YaHei" altLang="Microsoft YaHei" sz="23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10477" algn="l" rtl="0" eaLnBrk="0">
                <a:lnSpc>
                  <a:spcPct val="150000"/>
                </a:lnSpc>
                <a:spcBef>
                  <a:spcPts val="1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欧洲黄金基金市场的规模较大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据统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计，截至2022年底，欧洲黄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金基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金市场的总规模已经超过了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美国和亚洲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62" name="picture 1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163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64BDF5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textbox 164"/>
            <p:cNvSpPr/>
            <p:nvPr/>
          </p:nvSpPr>
          <p:spPr>
            <a:xfrm>
              <a:off x="372410" y="386119"/>
              <a:ext cx="2689860" cy="226250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2276"/>
                </a:lnSpc>
              </a:pPr>
              <a:endParaRPr lang="Arial" altLang="Arial" sz="100"/>
            </a:p>
            <a:p>
              <a:pPr marL="833367" algn="l" rtl="0" eaLnBrk="0">
                <a:lnSpc>
                  <a:spcPct val="91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投资类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型</a:t>
              </a:r>
              <a:endParaRPr lang="Microsoft YaHei" altLang="Microsoft YaHei" sz="23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9144" algn="l" rtl="0" eaLnBrk="0">
                <a:lnSpc>
                  <a:spcPct val="150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欧洲黄金基金市场的投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资类型较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为丰富，包括股票型、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债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券型、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混合型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等多种类型，满足了不同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投资者的需求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65" name="picture 16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166" name="textbox 166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欧洲黄金基金市场现状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6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" name="group 18"/>
          <p:cNvGrpSpPr/>
          <p:nvPr/>
        </p:nvGrpSpPr>
        <p:grpSpPr>
          <a:xfrm rot="21600000">
            <a:off x="3776917" y="3720617"/>
            <a:ext cx="4640245" cy="1970675"/>
            <a:chExt cx="4640245" cy="1970675"/>
          </a:xfrm>
        </p:grpSpPr>
        <p:sp>
          <p:nvSpPr>
            <p:cNvPr id="187" name="path"/>
            <p:cNvSpPr/>
            <p:nvPr/>
          </p:nvSpPr>
          <p:spPr>
            <a:xfrm>
              <a:off x="1235349" y="0"/>
              <a:ext cx="2167466" cy="1834100"/>
            </a:xfrm>
            <a:custGeom>
              <a:rect l="0" t="0" r="0" b="0"/>
              <a:pathLst>
                <a:path w="3412" h="2888">
                  <a:moveTo>
                    <a:pt x="0" y="0"/>
                  </a:moveTo>
                  <a:lnTo>
                    <a:pt x="1706" y="2888"/>
                  </a:lnTo>
                  <a:lnTo>
                    <a:pt x="34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5C9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0" y="144395"/>
              <a:ext cx="4640245" cy="1826279"/>
            </a:xfrm>
            <a:custGeom>
              <a:rect l="0" t="0" r="0" b="0"/>
              <a:pathLst>
                <a:path w="7305" h="2876">
                  <a:moveTo>
                    <a:pt x="3894" y="2876"/>
                  </a:moveTo>
                  <a:lnTo>
                    <a:pt x="5600" y="0"/>
                  </a:lnTo>
                  <a:lnTo>
                    <a:pt x="7307" y="2876"/>
                  </a:lnTo>
                  <a:lnTo>
                    <a:pt x="3894" y="2876"/>
                  </a:lnTo>
                  <a:close/>
                </a:path>
                <a:path w="7305" h="2876">
                  <a:moveTo>
                    <a:pt x="0" y="2876"/>
                  </a:moveTo>
                  <a:lnTo>
                    <a:pt x="1706" y="0"/>
                  </a:lnTo>
                  <a:lnTo>
                    <a:pt x="3413" y="2876"/>
                  </a:lnTo>
                  <a:lnTo>
                    <a:pt x="0" y="287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1083732" y="762540"/>
              <a:ext cx="2484971" cy="887149"/>
            </a:xfrm>
            <a:custGeom>
              <a:rect l="0" t="0" r="0" b="0"/>
              <a:pathLst>
                <a:path w="3913" h="1397">
                  <a:moveTo>
                    <a:pt x="3627" y="921"/>
                  </a:moveTo>
                  <a:lnTo>
                    <a:pt x="3562" y="235"/>
                  </a:lnTo>
                  <a:lnTo>
                    <a:pt x="3419" y="472"/>
                  </a:lnTo>
                  <a:lnTo>
                    <a:pt x="3068" y="262"/>
                  </a:lnTo>
                  <a:lnTo>
                    <a:pt x="2782" y="737"/>
                  </a:lnTo>
                  <a:lnTo>
                    <a:pt x="3133" y="948"/>
                  </a:lnTo>
                  <a:lnTo>
                    <a:pt x="2991" y="1186"/>
                  </a:lnTo>
                  <a:lnTo>
                    <a:pt x="3627" y="921"/>
                  </a:lnTo>
                  <a:close/>
                </a:path>
                <a:path w="3913" h="1397">
                  <a:moveTo>
                    <a:pt x="280" y="892"/>
                  </a:moveTo>
                  <a:lnTo>
                    <a:pt x="914" y="1164"/>
                  </a:lnTo>
                  <a:lnTo>
                    <a:pt x="773" y="924"/>
                  </a:lnTo>
                  <a:lnTo>
                    <a:pt x="1127" y="717"/>
                  </a:lnTo>
                  <a:lnTo>
                    <a:pt x="847" y="239"/>
                  </a:lnTo>
                  <a:lnTo>
                    <a:pt x="493" y="446"/>
                  </a:lnTo>
                  <a:lnTo>
                    <a:pt x="353" y="206"/>
                  </a:lnTo>
                  <a:lnTo>
                    <a:pt x="280" y="892"/>
                  </a:lnTo>
                  <a:close/>
                </a:path>
              </a:pathLst>
            </a:custGeom>
            <a:solidFill>
              <a:srgbClr val="F4FB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0" name="path"/>
          <p:cNvSpPr/>
          <p:nvPr/>
        </p:nvSpPr>
        <p:spPr>
          <a:xfrm>
            <a:off x="5012267" y="1711093"/>
            <a:ext cx="2167466" cy="1826279"/>
          </a:xfrm>
          <a:custGeom>
            <a:rect l="0" t="0" r="0" b="0"/>
            <a:pathLst>
              <a:path w="3412" h="2876">
                <a:moveTo>
                  <a:pt x="0" y="2876"/>
                </a:moveTo>
                <a:lnTo>
                  <a:pt x="1706" y="0"/>
                </a:lnTo>
                <a:lnTo>
                  <a:pt x="3413" y="2876"/>
                </a:lnTo>
                <a:lnTo>
                  <a:pt x="0" y="2876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1" name="textbox 191"/>
          <p:cNvSpPr/>
          <p:nvPr/>
        </p:nvSpPr>
        <p:spPr>
          <a:xfrm>
            <a:off x="7108648" y="1403862"/>
            <a:ext cx="3796665" cy="16725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626"/>
              </a:lnSpc>
            </a:pPr>
            <a:endParaRPr lang="Arial" altLang="Arial" sz="100"/>
          </a:p>
          <a:p>
            <a:pPr marL="1592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保险公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司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4243" algn="l" rtl="0" eaLnBrk="0">
              <a:lnSpc>
                <a:spcPct val="94000"/>
              </a:lnSpc>
              <a:spcBef>
                <a:spcPts val="398"/>
              </a:spcBef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一些大型的保险公司也是欧洲黄金基金市场的主</a:t>
            </a:r>
            <a:r>
              <a:rPr sz="13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</a:t>
            </a:r>
            <a:endParaRPr lang="Microsoft YaHei" altLang="Microsoft YaHei" sz="1300"/>
          </a:p>
          <a:p>
            <a:pPr marL="130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参与者，他们通过黄金基金进行资产配置和风险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</a:t>
            </a:r>
            <a:endParaRPr lang="Microsoft YaHei" altLang="Microsoft YaHei" sz="1300"/>
          </a:p>
          <a:p>
            <a:pPr algn="l" rtl="0" eaLnBrk="0">
              <a:lnSpc>
                <a:spcPct val="108000"/>
              </a:lnSpc>
            </a:pPr>
            <a:endParaRPr lang="Arial" altLang="Arial" sz="800"/>
          </a:p>
          <a:p>
            <a:pPr marL="12700" algn="l" rtl="0" eaLnBrk="0">
              <a:lnSpc>
                <a:spcPts val="1360"/>
              </a:lnSpc>
              <a:spcBef>
                <a:spcPts val="6"/>
              </a:spcBef>
            </a:pPr>
            <a:r>
              <a:rPr sz="11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sz="11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100"/>
          </a:p>
        </p:txBody>
      </p:sp>
      <p:sp>
        <p:nvSpPr>
          <p:cNvPr id="192" name="textbox 192"/>
          <p:cNvSpPr/>
          <p:nvPr/>
        </p:nvSpPr>
        <p:spPr>
          <a:xfrm>
            <a:off x="8254022" y="4632273"/>
            <a:ext cx="3281679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878"/>
              </a:lnSpc>
            </a:pPr>
            <a:endParaRPr lang="Arial" altLang="Arial" sz="100"/>
          </a:p>
          <a:p>
            <a:pPr marL="22130" algn="l" rtl="0" eaLnBrk="0">
              <a:lnSpc>
                <a:spcPct val="94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欧洲的养老基金也是黄金基金的重要投</a:t>
            </a:r>
            <a:r>
              <a:rPr sz="13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之一，他们注重长期稳定的收益，将黄金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金作为重要的投资工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具。</a:t>
            </a:r>
            <a:endParaRPr lang="Microsoft YaHei" altLang="Microsoft YaHei" sz="1300"/>
          </a:p>
        </p:txBody>
      </p:sp>
      <p:sp>
        <p:nvSpPr>
          <p:cNvPr id="193" name="textbox 193"/>
          <p:cNvSpPr/>
          <p:nvPr/>
        </p:nvSpPr>
        <p:spPr>
          <a:xfrm>
            <a:off x="442263" y="318468"/>
            <a:ext cx="5742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欧洲黄金基金市场主要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参与者</a:t>
            </a:r>
            <a:endParaRPr lang="Microsoft YaHei" altLang="Microsoft YaHei" sz="30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9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4" name="textbox 214"/>
          <p:cNvSpPr/>
          <p:nvPr/>
        </p:nvSpPr>
        <p:spPr>
          <a:xfrm>
            <a:off x="982531" y="3734936"/>
            <a:ext cx="3281045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洲黄金基金市场中占据主导地位，拥有丰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富</a:t>
            </a:r>
            <a:endParaRPr lang="Microsoft YaHei" altLang="Microsoft YaHei" sz="1300"/>
          </a:p>
          <a:p>
            <a:pPr marL="19900" algn="l" rtl="0" eaLnBrk="0">
              <a:lnSpc>
                <a:spcPts val="2423"/>
              </a:lnSpc>
            </a:pPr>
            <a:r>
              <a:rPr sz="13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的投资经验和资源</a:t>
            </a:r>
            <a:r>
              <a:rPr sz="13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15" name="textbox 215"/>
          <p:cNvSpPr/>
          <p:nvPr/>
        </p:nvSpPr>
        <p:spPr>
          <a:xfrm>
            <a:off x="982359" y="3426155"/>
            <a:ext cx="3281045" cy="212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27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如汇丰银行、德意志银行等，这些银行在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</a:t>
            </a:r>
            <a:endParaRPr lang="Microsoft YaHei" altLang="Microsoft YaHei" sz="1300"/>
          </a:p>
        </p:txBody>
      </p:sp>
      <p:sp>
        <p:nvSpPr>
          <p:cNvPr id="216" name="path"/>
          <p:cNvSpPr/>
          <p:nvPr/>
        </p:nvSpPr>
        <p:spPr>
          <a:xfrm>
            <a:off x="5786411" y="4041306"/>
            <a:ext cx="661803" cy="579077"/>
          </a:xfrm>
          <a:custGeom>
            <a:rect l="0" t="0" r="0" b="0"/>
            <a:pathLst>
              <a:path w="1042" h="911">
                <a:moveTo>
                  <a:pt x="0" y="651"/>
                </a:moveTo>
                <a:lnTo>
                  <a:pt x="521" y="781"/>
                </a:lnTo>
                <a:lnTo>
                  <a:pt x="1042" y="651"/>
                </a:lnTo>
                <a:lnTo>
                  <a:pt x="1042" y="781"/>
                </a:lnTo>
                <a:lnTo>
                  <a:pt x="521" y="911"/>
                </a:lnTo>
                <a:lnTo>
                  <a:pt x="0" y="781"/>
                </a:lnTo>
                <a:lnTo>
                  <a:pt x="0" y="651"/>
                </a:lnTo>
                <a:close/>
                <a:moveTo>
                  <a:pt x="0" y="390"/>
                </a:moveTo>
                <a:lnTo>
                  <a:pt x="521" y="521"/>
                </a:lnTo>
                <a:lnTo>
                  <a:pt x="1042" y="390"/>
                </a:lnTo>
                <a:lnTo>
                  <a:pt x="1042" y="521"/>
                </a:lnTo>
                <a:lnTo>
                  <a:pt x="521" y="651"/>
                </a:lnTo>
                <a:lnTo>
                  <a:pt x="0" y="521"/>
                </a:lnTo>
                <a:lnTo>
                  <a:pt x="0" y="390"/>
                </a:lnTo>
                <a:close/>
                <a:moveTo>
                  <a:pt x="0" y="130"/>
                </a:moveTo>
                <a:lnTo>
                  <a:pt x="521" y="0"/>
                </a:lnTo>
                <a:lnTo>
                  <a:pt x="1042" y="130"/>
                </a:lnTo>
                <a:lnTo>
                  <a:pt x="1042" y="260"/>
                </a:lnTo>
                <a:lnTo>
                  <a:pt x="521" y="390"/>
                </a:lnTo>
                <a:lnTo>
                  <a:pt x="0" y="260"/>
                </a:lnTo>
                <a:lnTo>
                  <a:pt x="0" y="130"/>
                </a:lnTo>
                <a:close/>
              </a:path>
            </a:pathLst>
          </a:custGeom>
          <a:solidFill>
            <a:srgbClr val="D9EFF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7" name="path"/>
          <p:cNvSpPr/>
          <p:nvPr/>
        </p:nvSpPr>
        <p:spPr>
          <a:xfrm>
            <a:off x="5743787" y="3022600"/>
            <a:ext cx="704426" cy="520192"/>
          </a:xfrm>
          <a:custGeom>
            <a:rect l="0" t="0" r="0" b="0"/>
            <a:pathLst>
              <a:path w="1109" h="819">
                <a:moveTo>
                  <a:pt x="554" y="0"/>
                </a:moveTo>
                <a:lnTo>
                  <a:pt x="0" y="409"/>
                </a:lnTo>
                <a:lnTo>
                  <a:pt x="277" y="409"/>
                </a:lnTo>
                <a:lnTo>
                  <a:pt x="277" y="819"/>
                </a:lnTo>
                <a:lnTo>
                  <a:pt x="831" y="819"/>
                </a:lnTo>
                <a:lnTo>
                  <a:pt x="831" y="409"/>
                </a:lnTo>
                <a:lnTo>
                  <a:pt x="1109" y="409"/>
                </a:lnTo>
                <a:lnTo>
                  <a:pt x="554" y="0"/>
                </a:lnTo>
                <a:close/>
              </a:path>
            </a:pathLst>
          </a:custGeom>
          <a:solidFill>
            <a:srgbClr val="F4FB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8" name="textbox 218"/>
          <p:cNvSpPr/>
          <p:nvPr/>
        </p:nvSpPr>
        <p:spPr>
          <a:xfrm>
            <a:off x="8244001" y="3695629"/>
            <a:ext cx="1203325" cy="347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84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养老基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endParaRPr lang="Microsoft YaHei" altLang="Microsoft YaHei" sz="2300"/>
          </a:p>
        </p:txBody>
      </p:sp>
      <p:sp>
        <p:nvSpPr>
          <p:cNvPr id="219" name="textbox 219"/>
          <p:cNvSpPr/>
          <p:nvPr/>
        </p:nvSpPr>
        <p:spPr>
          <a:xfrm>
            <a:off x="984855" y="2491625"/>
            <a:ext cx="1202055" cy="3486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388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endParaRPr lang="Microsoft YaHei" altLang="Microsoft YaHei" sz="2300"/>
          </a:p>
        </p:txBody>
      </p:sp>
      <p:sp>
        <p:nvSpPr>
          <p:cNvPr id="220" name="rect"/>
          <p:cNvSpPr/>
          <p:nvPr/>
        </p:nvSpPr>
        <p:spPr>
          <a:xfrm>
            <a:off x="6818376" y="3279288"/>
            <a:ext cx="4107349" cy="9525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1" name="rect"/>
          <p:cNvSpPr/>
          <p:nvPr/>
        </p:nvSpPr>
        <p:spPr>
          <a:xfrm>
            <a:off x="7345622" y="5622861"/>
            <a:ext cx="4107348" cy="9525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2" name="rect"/>
          <p:cNvSpPr/>
          <p:nvPr/>
        </p:nvSpPr>
        <p:spPr>
          <a:xfrm>
            <a:off x="904944" y="4585186"/>
            <a:ext cx="3793066" cy="9525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3" name="path"/>
          <p:cNvSpPr/>
          <p:nvPr/>
        </p:nvSpPr>
        <p:spPr>
          <a:xfrm>
            <a:off x="10897275" y="3216316"/>
            <a:ext cx="151724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4" name="path"/>
          <p:cNvSpPr/>
          <p:nvPr/>
        </p:nvSpPr>
        <p:spPr>
          <a:xfrm>
            <a:off x="11424522" y="5559890"/>
            <a:ext cx="151724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5" name="path"/>
          <p:cNvSpPr/>
          <p:nvPr/>
        </p:nvSpPr>
        <p:spPr>
          <a:xfrm>
            <a:off x="904944" y="4510023"/>
            <a:ext cx="151723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7" name="textbox 227"/>
          <p:cNvSpPr/>
          <p:nvPr/>
        </p:nvSpPr>
        <p:spPr>
          <a:xfrm>
            <a:off x="2960052" y="2009981"/>
            <a:ext cx="6292215" cy="2625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931"/>
              </a:lnSpc>
            </a:pPr>
            <a:endParaRPr lang="Arial" altLang="Arial" sz="100"/>
          </a:p>
          <a:p>
            <a:pPr marL="2772148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4900"/>
          </a:p>
          <a:p>
            <a:pPr algn="l" rtl="0" eaLnBrk="0">
              <a:lnSpc>
                <a:spcPct val="105000"/>
              </a:lnSpc>
            </a:pPr>
            <a:endParaRPr lang="Arial" altLang="Arial" sz="1700"/>
          </a:p>
          <a:p>
            <a:pPr algn="l" rtl="0" eaLnBrk="0">
              <a:lnSpc>
                <a:spcPct val="8744"/>
              </a:lnSpc>
            </a:pPr>
            <a:endParaRPr lang="Arial" altLang="Arial" sz="100"/>
          </a:p>
          <a:p>
            <a:pPr marL="2858769" indent="-2846069" algn="l" rtl="0" eaLnBrk="0">
              <a:lnSpc>
                <a:spcPct val="123000"/>
              </a:lnSpc>
            </a:pPr>
            <a:r>
              <a:rPr sz="4500" spc="-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欧洲黄金基金投资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策略分</a:t>
            </a:r>
            <a:r>
              <a:rPr sz="4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" name="group 22"/>
          <p:cNvGrpSpPr/>
          <p:nvPr/>
        </p:nvGrpSpPr>
        <p:grpSpPr>
          <a:xfrm rot="21600000">
            <a:off x="965395" y="1807438"/>
            <a:ext cx="2243965" cy="2243966"/>
            <a:chExt cx="2243965" cy="2243966"/>
          </a:xfrm>
        </p:grpSpPr>
        <p:grpSp>
          <p:nvGrpSpPr>
            <p:cNvPr id="24" name="group 24"/>
            <p:cNvGrpSpPr/>
            <p:nvPr/>
          </p:nvGrpSpPr>
          <p:grpSpPr>
            <a:xfrm rot="21600000">
              <a:off x="0" y="0"/>
              <a:ext cx="2243965" cy="2243966"/>
              <a:chExt cx="2243965" cy="2243966"/>
            </a:xfrm>
          </p:grpSpPr>
          <p:sp>
            <p:nvSpPr>
              <p:cNvPr id="228" name="path"/>
              <p:cNvSpPr/>
              <p:nvPr/>
            </p:nvSpPr>
            <p:spPr>
              <a:xfrm>
                <a:off x="1571" y="1570"/>
                <a:ext cx="2240822" cy="2240824"/>
              </a:xfrm>
              <a:custGeom>
                <a:rect l="0" t="0" r="0" b="0"/>
                <a:pathLst>
                  <a:path w="3528" h="3528">
                    <a:moveTo>
                      <a:pt x="0" y="1764"/>
                    </a:moveTo>
                    <a:cubicBezTo>
                      <a:pt x="0" y="789"/>
                      <a:pt x="789" y="0"/>
                      <a:pt x="1764" y="0"/>
                    </a:cubicBezTo>
                    <a:lnTo>
                      <a:pt x="1764" y="0"/>
                    </a:lnTo>
                    <a:lnTo>
                      <a:pt x="1764" y="0"/>
                    </a:lnTo>
                    <a:lnTo>
                      <a:pt x="1764" y="0"/>
                    </a:lnTo>
                    <a:cubicBezTo>
                      <a:pt x="2738" y="0"/>
                      <a:pt x="3528" y="789"/>
                      <a:pt x="3528" y="1764"/>
                    </a:cubicBezTo>
                    <a:lnTo>
                      <a:pt x="3528" y="1764"/>
                    </a:lnTo>
                    <a:cubicBezTo>
                      <a:pt x="3528" y="1764"/>
                      <a:pt x="3528" y="1764"/>
                      <a:pt x="3528" y="1764"/>
                    </a:cubicBezTo>
                    <a:lnTo>
                      <a:pt x="3528" y="1764"/>
                    </a:lnTo>
                    <a:lnTo>
                      <a:pt x="3528" y="1764"/>
                    </a:lnTo>
                    <a:lnTo>
                      <a:pt x="3528" y="1764"/>
                    </a:lnTo>
                    <a:cubicBezTo>
                      <a:pt x="3528" y="2738"/>
                      <a:pt x="2738" y="3528"/>
                      <a:pt x="1764" y="3528"/>
                    </a:cubicBezTo>
                    <a:lnTo>
                      <a:pt x="1764" y="3528"/>
                    </a:lnTo>
                    <a:lnTo>
                      <a:pt x="1764" y="3528"/>
                    </a:lnTo>
                    <a:lnTo>
                      <a:pt x="1764" y="3528"/>
                    </a:lnTo>
                    <a:cubicBezTo>
                      <a:pt x="789" y="3528"/>
                      <a:pt x="0" y="2738"/>
                      <a:pt x="0" y="1764"/>
                    </a:cubicBezTo>
                    <a:lnTo>
                      <a:pt x="0" y="1764"/>
                    </a:lnTo>
                    <a:cubicBezTo>
                      <a:pt x="0" y="1764"/>
                      <a:pt x="0" y="1764"/>
                      <a:pt x="0" y="1764"/>
                    </a:cubicBezTo>
                    <a:lnTo>
                      <a:pt x="0" y="1764"/>
                    </a:lnTo>
                    <a:close/>
                  </a:path>
                </a:pathLst>
              </a:custGeom>
              <a:solidFill>
                <a:srgbClr val="64BDF5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29" name="path"/>
              <p:cNvSpPr/>
              <p:nvPr/>
            </p:nvSpPr>
            <p:spPr>
              <a:xfrm>
                <a:off x="0" y="0"/>
                <a:ext cx="2243965" cy="2243966"/>
              </a:xfrm>
              <a:custGeom>
                <a:rect l="0" t="0" r="0" b="0"/>
                <a:pathLst>
                  <a:path w="3533" h="3533">
                    <a:moveTo>
                      <a:pt x="2" y="1766"/>
                    </a:moveTo>
                    <a:cubicBezTo>
                      <a:pt x="2" y="792"/>
                      <a:pt x="792" y="2"/>
                      <a:pt x="1766" y="2"/>
                    </a:cubicBezTo>
                    <a:lnTo>
                      <a:pt x="1766" y="2"/>
                    </a:lnTo>
                    <a:lnTo>
                      <a:pt x="1766" y="2"/>
                    </a:lnTo>
                    <a:lnTo>
                      <a:pt x="1766" y="2"/>
                    </a:lnTo>
                    <a:cubicBezTo>
                      <a:pt x="2741" y="2"/>
                      <a:pt x="3531" y="792"/>
                      <a:pt x="3531" y="1766"/>
                    </a:cubicBezTo>
                    <a:lnTo>
                      <a:pt x="3531" y="1766"/>
                    </a:lnTo>
                    <a:cubicBezTo>
                      <a:pt x="3531" y="1766"/>
                      <a:pt x="3531" y="1766"/>
                      <a:pt x="3531" y="1766"/>
                    </a:cubicBezTo>
                    <a:lnTo>
                      <a:pt x="3531" y="1766"/>
                    </a:lnTo>
                    <a:lnTo>
                      <a:pt x="3531" y="1766"/>
                    </a:lnTo>
                    <a:lnTo>
                      <a:pt x="3531" y="1766"/>
                    </a:lnTo>
                    <a:cubicBezTo>
                      <a:pt x="3531" y="2741"/>
                      <a:pt x="2741" y="3531"/>
                      <a:pt x="1766" y="3531"/>
                    </a:cubicBezTo>
                    <a:lnTo>
                      <a:pt x="1766" y="3531"/>
                    </a:lnTo>
                    <a:lnTo>
                      <a:pt x="1766" y="3531"/>
                    </a:lnTo>
                    <a:lnTo>
                      <a:pt x="1766" y="3531"/>
                    </a:lnTo>
                    <a:cubicBezTo>
                      <a:pt x="792" y="3531"/>
                      <a:pt x="2" y="2741"/>
                      <a:pt x="2" y="1766"/>
                    </a:cubicBezTo>
                    <a:lnTo>
                      <a:pt x="2" y="1766"/>
                    </a:lnTo>
                    <a:cubicBezTo>
                      <a:pt x="2" y="1766"/>
                      <a:pt x="2" y="1766"/>
                      <a:pt x="2" y="1766"/>
                    </a:cubicBezTo>
                    <a:lnTo>
                      <a:pt x="2" y="1766"/>
                    </a:lnTo>
                    <a:close/>
                  </a:path>
                </a:pathLst>
              </a:custGeom>
              <a:noFill/>
              <a:ln w="3143" cap="flat">
                <a:solidFill>
                  <a:srgbClr val="53BAE9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30" name="textbox 230"/>
            <p:cNvSpPr/>
            <p:nvPr/>
          </p:nvSpPr>
          <p:spPr>
            <a:xfrm>
              <a:off x="-12700" y="-12700"/>
              <a:ext cx="2269489" cy="22885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886687" algn="l" rtl="0" eaLnBrk="0">
                <a:lnSpc>
                  <a:spcPct val="85000"/>
                </a:lnSpc>
                <a:spcBef>
                  <a:spcPts val="6"/>
                </a:spcBef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3600"/>
            </a:p>
            <a:p>
              <a:pPr algn="l" rtl="0" eaLnBrk="0">
                <a:lnSpc>
                  <a:spcPct val="107000"/>
                </a:lnSpc>
              </a:pPr>
              <a:endParaRPr lang="Arial" altLang="Arial" sz="1200"/>
            </a:p>
            <a:p>
              <a:pPr algn="l" rtl="0" eaLnBrk="0">
                <a:lnSpc>
                  <a:spcPct val="7011"/>
                </a:lnSpc>
              </a:pPr>
              <a:endParaRPr lang="Arial" altLang="Arial" sz="100"/>
            </a:p>
            <a:p>
              <a:pPr marL="549806" algn="l" rtl="0" eaLnBrk="0">
                <a:lnSpc>
                  <a:spcPct val="95000"/>
                </a:lnSpc>
              </a:pPr>
              <a:r>
                <a:rPr sz="1500" spc="7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长期持有策</a:t>
              </a:r>
              <a:r>
                <a:rPr sz="1500" spc="5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略</a:t>
              </a:r>
              <a:endParaRPr lang="Microsoft YaHei" altLang="Microsoft YaHei" sz="1500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4974014" y="1807438"/>
            <a:ext cx="2243965" cy="2243966"/>
            <a:chExt cx="2243965" cy="2243966"/>
          </a:xfrm>
        </p:grpSpPr>
        <p:grpSp>
          <p:nvGrpSpPr>
            <p:cNvPr id="28" name="group 28"/>
            <p:cNvGrpSpPr/>
            <p:nvPr/>
          </p:nvGrpSpPr>
          <p:grpSpPr>
            <a:xfrm rot="21600000">
              <a:off x="0" y="0"/>
              <a:ext cx="2243965" cy="2243966"/>
              <a:chExt cx="2243965" cy="2243966"/>
            </a:xfrm>
          </p:grpSpPr>
          <p:sp>
            <p:nvSpPr>
              <p:cNvPr id="231" name="path"/>
              <p:cNvSpPr/>
              <p:nvPr/>
            </p:nvSpPr>
            <p:spPr>
              <a:xfrm>
                <a:off x="1571" y="1570"/>
                <a:ext cx="2240822" cy="2240824"/>
              </a:xfrm>
              <a:custGeom>
                <a:rect l="0" t="0" r="0" b="0"/>
                <a:pathLst>
                  <a:path w="3528" h="3528">
                    <a:moveTo>
                      <a:pt x="0" y="1764"/>
                    </a:moveTo>
                    <a:cubicBezTo>
                      <a:pt x="0" y="789"/>
                      <a:pt x="789" y="0"/>
                      <a:pt x="1764" y="0"/>
                    </a:cubicBezTo>
                    <a:lnTo>
                      <a:pt x="1764" y="0"/>
                    </a:lnTo>
                    <a:lnTo>
                      <a:pt x="1764" y="0"/>
                    </a:lnTo>
                    <a:lnTo>
                      <a:pt x="1764" y="0"/>
                    </a:lnTo>
                    <a:cubicBezTo>
                      <a:pt x="2738" y="0"/>
                      <a:pt x="3528" y="789"/>
                      <a:pt x="3528" y="1764"/>
                    </a:cubicBezTo>
                    <a:lnTo>
                      <a:pt x="3528" y="1764"/>
                    </a:lnTo>
                    <a:cubicBezTo>
                      <a:pt x="3528" y="1764"/>
                      <a:pt x="3528" y="1764"/>
                      <a:pt x="3528" y="1764"/>
                    </a:cubicBezTo>
                    <a:lnTo>
                      <a:pt x="3528" y="1764"/>
                    </a:lnTo>
                    <a:lnTo>
                      <a:pt x="3528" y="1764"/>
                    </a:lnTo>
                    <a:lnTo>
                      <a:pt x="3528" y="1764"/>
                    </a:lnTo>
                    <a:cubicBezTo>
                      <a:pt x="3528" y="2738"/>
                      <a:pt x="2738" y="3528"/>
                      <a:pt x="1764" y="3528"/>
                    </a:cubicBezTo>
                    <a:lnTo>
                      <a:pt x="1764" y="3528"/>
                    </a:lnTo>
                    <a:lnTo>
                      <a:pt x="1764" y="3528"/>
                    </a:lnTo>
                    <a:lnTo>
                      <a:pt x="1764" y="3528"/>
                    </a:lnTo>
                    <a:cubicBezTo>
                      <a:pt x="789" y="3528"/>
                      <a:pt x="0" y="2738"/>
                      <a:pt x="0" y="1764"/>
                    </a:cubicBezTo>
                    <a:lnTo>
                      <a:pt x="0" y="1764"/>
                    </a:lnTo>
                    <a:cubicBezTo>
                      <a:pt x="0" y="1764"/>
                      <a:pt x="0" y="1764"/>
                      <a:pt x="0" y="1764"/>
                    </a:cubicBezTo>
                    <a:lnTo>
                      <a:pt x="0" y="1764"/>
                    </a:lnTo>
                    <a:close/>
                  </a:path>
                </a:pathLst>
              </a:custGeom>
              <a:solidFill>
                <a:srgbClr val="64BDF5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32" name="path"/>
              <p:cNvSpPr/>
              <p:nvPr/>
            </p:nvSpPr>
            <p:spPr>
              <a:xfrm>
                <a:off x="0" y="0"/>
                <a:ext cx="2243965" cy="2243966"/>
              </a:xfrm>
              <a:custGeom>
                <a:rect l="0" t="0" r="0" b="0"/>
                <a:pathLst>
                  <a:path w="3533" h="3533">
                    <a:moveTo>
                      <a:pt x="2" y="1766"/>
                    </a:moveTo>
                    <a:cubicBezTo>
                      <a:pt x="2" y="792"/>
                      <a:pt x="792" y="2"/>
                      <a:pt x="1766" y="2"/>
                    </a:cubicBezTo>
                    <a:lnTo>
                      <a:pt x="1766" y="2"/>
                    </a:lnTo>
                    <a:lnTo>
                      <a:pt x="1766" y="2"/>
                    </a:lnTo>
                    <a:lnTo>
                      <a:pt x="1766" y="2"/>
                    </a:lnTo>
                    <a:cubicBezTo>
                      <a:pt x="2741" y="2"/>
                      <a:pt x="3531" y="792"/>
                      <a:pt x="3531" y="1766"/>
                    </a:cubicBezTo>
                    <a:lnTo>
                      <a:pt x="3531" y="1766"/>
                    </a:lnTo>
                    <a:cubicBezTo>
                      <a:pt x="3531" y="1766"/>
                      <a:pt x="3531" y="1766"/>
                      <a:pt x="3531" y="1766"/>
                    </a:cubicBezTo>
                    <a:lnTo>
                      <a:pt x="3531" y="1766"/>
                    </a:lnTo>
                    <a:lnTo>
                      <a:pt x="3531" y="1766"/>
                    </a:lnTo>
                    <a:lnTo>
                      <a:pt x="3531" y="1766"/>
                    </a:lnTo>
                    <a:cubicBezTo>
                      <a:pt x="3531" y="2741"/>
                      <a:pt x="2741" y="3531"/>
                      <a:pt x="1766" y="3531"/>
                    </a:cubicBezTo>
                    <a:lnTo>
                      <a:pt x="1766" y="3531"/>
                    </a:lnTo>
                    <a:lnTo>
                      <a:pt x="1766" y="3531"/>
                    </a:lnTo>
                    <a:lnTo>
                      <a:pt x="1766" y="3531"/>
                    </a:lnTo>
                    <a:cubicBezTo>
                      <a:pt x="792" y="3531"/>
                      <a:pt x="2" y="2741"/>
                      <a:pt x="2" y="1766"/>
                    </a:cubicBezTo>
                    <a:lnTo>
                      <a:pt x="2" y="1766"/>
                    </a:lnTo>
                    <a:cubicBezTo>
                      <a:pt x="2" y="1766"/>
                      <a:pt x="2" y="1766"/>
                      <a:pt x="2" y="1766"/>
                    </a:cubicBezTo>
                    <a:lnTo>
                      <a:pt x="2" y="1766"/>
                    </a:lnTo>
                    <a:close/>
                  </a:path>
                </a:pathLst>
              </a:custGeom>
              <a:noFill/>
              <a:ln w="3143" cap="flat">
                <a:solidFill>
                  <a:srgbClr val="53BAE9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33" name="textbox 233"/>
            <p:cNvSpPr/>
            <p:nvPr/>
          </p:nvSpPr>
          <p:spPr>
            <a:xfrm>
              <a:off x="-12700" y="-12700"/>
              <a:ext cx="2269489" cy="22885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886688" algn="l" rtl="0" eaLnBrk="0">
                <a:lnSpc>
                  <a:spcPct val="85000"/>
                </a:lnSpc>
                <a:spcBef>
                  <a:spcPts val="6"/>
                </a:spcBef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3600"/>
            </a:p>
            <a:p>
              <a:pPr algn="l" rtl="0" eaLnBrk="0">
                <a:lnSpc>
                  <a:spcPct val="107000"/>
                </a:lnSpc>
              </a:pPr>
              <a:endParaRPr lang="Arial" altLang="Arial" sz="1200"/>
            </a:p>
            <a:p>
              <a:pPr marL="547006" algn="l" rtl="0" eaLnBrk="0">
                <a:lnSpc>
                  <a:spcPct val="95000"/>
                </a:lnSpc>
                <a:spcBef>
                  <a:spcPts val="2"/>
                </a:spcBef>
              </a:pPr>
              <a:r>
                <a:rPr sz="1500" spc="8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短期交易策</a:t>
              </a:r>
              <a:r>
                <a:rPr sz="15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略</a:t>
              </a:r>
              <a:endParaRPr lang="Microsoft YaHei" altLang="Microsoft YaHei" sz="150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8982634" y="1807438"/>
            <a:ext cx="2243964" cy="2243966"/>
            <a:chExt cx="2243964" cy="2243966"/>
          </a:xfrm>
        </p:grpSpPr>
        <p:grpSp>
          <p:nvGrpSpPr>
            <p:cNvPr id="32" name="group 32"/>
            <p:cNvGrpSpPr/>
            <p:nvPr/>
          </p:nvGrpSpPr>
          <p:grpSpPr>
            <a:xfrm rot="21600000">
              <a:off x="0" y="0"/>
              <a:ext cx="2243964" cy="2243966"/>
              <a:chExt cx="2243964" cy="2243966"/>
            </a:xfrm>
          </p:grpSpPr>
          <p:sp>
            <p:nvSpPr>
              <p:cNvPr id="234" name="path"/>
              <p:cNvSpPr/>
              <p:nvPr/>
            </p:nvSpPr>
            <p:spPr>
              <a:xfrm>
                <a:off x="1571" y="1570"/>
                <a:ext cx="2240822" cy="2240824"/>
              </a:xfrm>
              <a:custGeom>
                <a:rect l="0" t="0" r="0" b="0"/>
                <a:pathLst>
                  <a:path w="3528" h="3528">
                    <a:moveTo>
                      <a:pt x="0" y="1764"/>
                    </a:moveTo>
                    <a:cubicBezTo>
                      <a:pt x="0" y="789"/>
                      <a:pt x="789" y="0"/>
                      <a:pt x="1764" y="0"/>
                    </a:cubicBezTo>
                    <a:lnTo>
                      <a:pt x="1764" y="0"/>
                    </a:lnTo>
                    <a:lnTo>
                      <a:pt x="1764" y="0"/>
                    </a:lnTo>
                    <a:lnTo>
                      <a:pt x="1764" y="0"/>
                    </a:lnTo>
                    <a:cubicBezTo>
                      <a:pt x="2738" y="0"/>
                      <a:pt x="3528" y="789"/>
                      <a:pt x="3528" y="1764"/>
                    </a:cubicBezTo>
                    <a:lnTo>
                      <a:pt x="3528" y="1764"/>
                    </a:lnTo>
                    <a:cubicBezTo>
                      <a:pt x="3528" y="1764"/>
                      <a:pt x="3528" y="1764"/>
                      <a:pt x="3528" y="1764"/>
                    </a:cubicBezTo>
                    <a:lnTo>
                      <a:pt x="3528" y="1764"/>
                    </a:lnTo>
                    <a:lnTo>
                      <a:pt x="3528" y="1764"/>
                    </a:lnTo>
                    <a:lnTo>
                      <a:pt x="3528" y="1764"/>
                    </a:lnTo>
                    <a:cubicBezTo>
                      <a:pt x="3528" y="2738"/>
                      <a:pt x="2738" y="3528"/>
                      <a:pt x="1764" y="3528"/>
                    </a:cubicBezTo>
                    <a:lnTo>
                      <a:pt x="1764" y="3528"/>
                    </a:lnTo>
                    <a:lnTo>
                      <a:pt x="1764" y="3528"/>
                    </a:lnTo>
                    <a:lnTo>
                      <a:pt x="1764" y="3528"/>
                    </a:lnTo>
                    <a:cubicBezTo>
                      <a:pt x="789" y="3528"/>
                      <a:pt x="0" y="2738"/>
                      <a:pt x="0" y="1764"/>
                    </a:cubicBezTo>
                    <a:lnTo>
                      <a:pt x="0" y="1764"/>
                    </a:lnTo>
                    <a:cubicBezTo>
                      <a:pt x="0" y="1764"/>
                      <a:pt x="0" y="1764"/>
                      <a:pt x="0" y="1764"/>
                    </a:cubicBezTo>
                    <a:lnTo>
                      <a:pt x="0" y="1764"/>
                    </a:lnTo>
                    <a:close/>
                  </a:path>
                </a:pathLst>
              </a:custGeom>
              <a:solidFill>
                <a:srgbClr val="64BDF5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35" name="path"/>
              <p:cNvSpPr/>
              <p:nvPr/>
            </p:nvSpPr>
            <p:spPr>
              <a:xfrm>
                <a:off x="0" y="0"/>
                <a:ext cx="2243964" cy="2243966"/>
              </a:xfrm>
              <a:custGeom>
                <a:rect l="0" t="0" r="0" b="0"/>
                <a:pathLst>
                  <a:path w="3533" h="3533">
                    <a:moveTo>
                      <a:pt x="2" y="1766"/>
                    </a:moveTo>
                    <a:cubicBezTo>
                      <a:pt x="2" y="792"/>
                      <a:pt x="792" y="2"/>
                      <a:pt x="1766" y="2"/>
                    </a:cubicBezTo>
                    <a:lnTo>
                      <a:pt x="1766" y="2"/>
                    </a:lnTo>
                    <a:lnTo>
                      <a:pt x="1766" y="2"/>
                    </a:lnTo>
                    <a:lnTo>
                      <a:pt x="1766" y="2"/>
                    </a:lnTo>
                    <a:cubicBezTo>
                      <a:pt x="2741" y="2"/>
                      <a:pt x="3531" y="792"/>
                      <a:pt x="3531" y="1766"/>
                    </a:cubicBezTo>
                    <a:lnTo>
                      <a:pt x="3531" y="1766"/>
                    </a:lnTo>
                    <a:cubicBezTo>
                      <a:pt x="3531" y="1766"/>
                      <a:pt x="3531" y="1766"/>
                      <a:pt x="3531" y="1766"/>
                    </a:cubicBezTo>
                    <a:lnTo>
                      <a:pt x="3531" y="1766"/>
                    </a:lnTo>
                    <a:lnTo>
                      <a:pt x="3531" y="1766"/>
                    </a:lnTo>
                    <a:lnTo>
                      <a:pt x="3531" y="1766"/>
                    </a:lnTo>
                    <a:cubicBezTo>
                      <a:pt x="3531" y="2741"/>
                      <a:pt x="2741" y="3531"/>
                      <a:pt x="1766" y="3531"/>
                    </a:cubicBezTo>
                    <a:lnTo>
                      <a:pt x="1766" y="3531"/>
                    </a:lnTo>
                    <a:lnTo>
                      <a:pt x="1766" y="3531"/>
                    </a:lnTo>
                    <a:lnTo>
                      <a:pt x="1766" y="3531"/>
                    </a:lnTo>
                    <a:cubicBezTo>
                      <a:pt x="792" y="3531"/>
                      <a:pt x="2" y="2741"/>
                      <a:pt x="2" y="1766"/>
                    </a:cubicBezTo>
                    <a:lnTo>
                      <a:pt x="2" y="1766"/>
                    </a:lnTo>
                    <a:cubicBezTo>
                      <a:pt x="2" y="1766"/>
                      <a:pt x="2" y="1766"/>
                      <a:pt x="2" y="1766"/>
                    </a:cubicBezTo>
                    <a:lnTo>
                      <a:pt x="2" y="1766"/>
                    </a:lnTo>
                    <a:close/>
                  </a:path>
                </a:pathLst>
              </a:custGeom>
              <a:noFill/>
              <a:ln w="3143" cap="flat">
                <a:solidFill>
                  <a:srgbClr val="53BAE9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36" name="textbox 236"/>
            <p:cNvSpPr/>
            <p:nvPr/>
          </p:nvSpPr>
          <p:spPr>
            <a:xfrm>
              <a:off x="-12700" y="-12700"/>
              <a:ext cx="2269489" cy="22891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886688" algn="l" rtl="0" eaLnBrk="0">
                <a:lnSpc>
                  <a:spcPct val="85000"/>
                </a:lnSpc>
                <a:spcBef>
                  <a:spcPts val="6"/>
                </a:spcBef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3600"/>
            </a:p>
            <a:p>
              <a:pPr algn="l" rtl="0" eaLnBrk="0">
                <a:lnSpc>
                  <a:spcPct val="107000"/>
                </a:lnSpc>
              </a:pPr>
              <a:endParaRPr lang="Arial" altLang="Arial" sz="1200"/>
            </a:p>
            <a:p>
              <a:pPr algn="l" rtl="0" eaLnBrk="0">
                <a:lnSpc>
                  <a:spcPct val="9178"/>
                </a:lnSpc>
              </a:pPr>
              <a:endParaRPr lang="Arial" altLang="Arial" sz="100"/>
            </a:p>
            <a:p>
              <a:pPr marL="547406" algn="l" rtl="0" eaLnBrk="0">
                <a:lnSpc>
                  <a:spcPct val="95000"/>
                </a:lnSpc>
              </a:pPr>
              <a:r>
                <a:rPr sz="1500" spc="8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动态调整策</a:t>
              </a:r>
              <a:r>
                <a:rPr sz="15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略</a:t>
              </a:r>
              <a:endParaRPr lang="Microsoft YaHei" altLang="Microsoft YaHei" sz="1500"/>
            </a:p>
          </p:txBody>
        </p:sp>
      </p:grpSp>
      <p:sp>
        <p:nvSpPr>
          <p:cNvPr id="237" name="textbox 237"/>
          <p:cNvSpPr/>
          <p:nvPr/>
        </p:nvSpPr>
        <p:spPr>
          <a:xfrm>
            <a:off x="961112" y="4648734"/>
            <a:ext cx="2253614" cy="812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878"/>
              </a:lnSpc>
            </a:pPr>
            <a:endParaRPr lang="Arial" altLang="Arial" sz="100"/>
          </a:p>
          <a:p>
            <a:pPr marL="14414" algn="l" rtl="0" eaLnBrk="0">
              <a:lnSpc>
                <a:spcPct val="94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投资者长期持有黄金基金，</a:t>
            </a:r>
            <a:r>
              <a:rPr sz="13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</a:t>
            </a:r>
            <a:endParaRPr lang="Microsoft YaHei" altLang="Microsoft YaHei" sz="1300"/>
          </a:p>
          <a:p>
            <a:pPr marL="12700" algn="l" rtl="0" eaLnBrk="0">
              <a:lnSpc>
                <a:spcPct val="86000"/>
              </a:lnSpc>
              <a:spcBef>
                <a:spcPts val="961"/>
              </a:spcBef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获取黄金价格的长期上涨带</a:t>
            </a:r>
            <a:r>
              <a:rPr sz="1300" spc="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</a:t>
            </a:r>
            <a:endParaRPr lang="Microsoft YaHei" altLang="Microsoft YaHei" sz="1300"/>
          </a:p>
          <a:p>
            <a:pPr marL="792968" algn="l" rtl="0" eaLnBrk="0">
              <a:lnSpc>
                <a:spcPts val="2417"/>
              </a:lnSpc>
            </a:pPr>
            <a:r>
              <a:rPr sz="12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的收益</a:t>
            </a:r>
            <a:r>
              <a:rPr sz="1200" spc="-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38" name="textbox 238"/>
          <p:cNvSpPr/>
          <p:nvPr/>
        </p:nvSpPr>
        <p:spPr>
          <a:xfrm>
            <a:off x="8980065" y="4648562"/>
            <a:ext cx="2251710" cy="811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66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投资者根据市场走势和自身</a:t>
            </a:r>
            <a:r>
              <a:rPr sz="13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</a:t>
            </a:r>
            <a:endParaRPr lang="Microsoft YaHei" altLang="Microsoft YaHei" sz="1300"/>
          </a:p>
          <a:p>
            <a:pPr marL="20929" algn="l" rtl="0" eaLnBrk="0">
              <a:lnSpc>
                <a:spcPct val="86000"/>
              </a:lnSpc>
              <a:spcBef>
                <a:spcPts val="962"/>
              </a:spcBef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险承受能力，动态调整黄</a:t>
            </a:r>
            <a:r>
              <a:rPr sz="13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</a:t>
            </a:r>
            <a:endParaRPr lang="Microsoft YaHei" altLang="Microsoft YaHei" sz="1300"/>
          </a:p>
          <a:p>
            <a:pPr marL="525849" algn="l" rtl="0" eaLnBrk="0">
              <a:lnSpc>
                <a:spcPts val="2411"/>
              </a:lnSpc>
            </a:pPr>
            <a:r>
              <a:rPr sz="1300" spc="-8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金的配置比例</a:t>
            </a:r>
            <a:r>
              <a:rPr sz="1300" spc="-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39" name="textbox 239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4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0" name="textbox 260"/>
          <p:cNvSpPr/>
          <p:nvPr/>
        </p:nvSpPr>
        <p:spPr>
          <a:xfrm>
            <a:off x="4885721" y="4648734"/>
            <a:ext cx="23895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23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投资者通过短期买卖黄金基</a:t>
            </a:r>
            <a:r>
              <a:rPr sz="13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300"/>
          </a:p>
          <a:p>
            <a:pPr marL="96710" algn="l" rtl="0" eaLnBrk="0">
              <a:lnSpc>
                <a:spcPts val="2428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获取短期的资本利得和利息</a:t>
            </a:r>
            <a:r>
              <a:rPr sz="1300" spc="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</a:t>
            </a:r>
            <a:endParaRPr lang="Microsoft YaHei" altLang="Microsoft YaHei" sz="1300"/>
          </a:p>
        </p:txBody>
      </p:sp>
      <p:sp>
        <p:nvSpPr>
          <p:cNvPr id="261" name="textbox 261"/>
          <p:cNvSpPr/>
          <p:nvPr/>
        </p:nvSpPr>
        <p:spPr>
          <a:xfrm>
            <a:off x="5914249" y="5269897"/>
            <a:ext cx="333375" cy="2051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412"/>
              </a:lnSpc>
            </a:pPr>
            <a:r>
              <a:rPr sz="11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</a:t>
            </a:r>
            <a:r>
              <a:rPr sz="11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6" name="group 36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262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87DD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87DD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87DD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8" name="textbox 268"/>
          <p:cNvSpPr/>
          <p:nvPr/>
        </p:nvSpPr>
        <p:spPr>
          <a:xfrm>
            <a:off x="7866472" y="1483108"/>
            <a:ext cx="3123564" cy="41979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579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64961" indent="9525" algn="l" rtl="0" eaLnBrk="0">
              <a:lnSpc>
                <a:spcPct val="151000"/>
              </a:lnSpc>
              <a:spcBef>
                <a:spcPts val="452"/>
              </a:spcBef>
            </a:pP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降低交易成本，避免频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繁交易带来的 </a:t>
            </a: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滑点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损失；长期持有可以享受黄金价 </a:t>
            </a:r>
            <a:r>
              <a:rPr sz="1500" spc="-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格的长期上涨带来的</a:t>
            </a:r>
            <a:r>
              <a:rPr sz="15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益。</a:t>
            </a:r>
            <a:endParaRPr lang="Microsoft YaHei" altLang="Microsoft YaHei" sz="15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13728" algn="l" rtl="0" eaLnBrk="0">
              <a:lnSpc>
                <a:spcPct val="92000"/>
              </a:lnSpc>
              <a:spcBef>
                <a:spcPts val="611"/>
              </a:spcBef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64770" algn="l" rtl="0" eaLnBrk="0">
              <a:lnSpc>
                <a:spcPct val="151000"/>
              </a:lnSpc>
              <a:spcBef>
                <a:spcPts val="2"/>
              </a:spcBef>
            </a:pP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场波动较大时，投资者可能会面 </a:t>
            </a:r>
            <a:r>
              <a:rPr sz="15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临较</a:t>
            </a:r>
            <a:r>
              <a:rPr sz="15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大的风险；无法获取短期的资本 </a:t>
            </a:r>
            <a:r>
              <a:rPr sz="1500" spc="-7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利得。</a:t>
            </a:r>
            <a:endParaRPr lang="Microsoft YaHei" altLang="Microsoft YaHei" sz="1500"/>
          </a:p>
        </p:txBody>
      </p:sp>
      <p:sp>
        <p:nvSpPr>
          <p:cNvPr id="269" name="textbox 269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缺点分析</a:t>
            </a:r>
            <a:endParaRPr lang="Microsoft YaHei" altLang="Microsoft YaHei" sz="3000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7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0" name="picture 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495" y="1244600"/>
            <a:ext cx="11293704" cy="5248275"/>
          </a:xfrm>
          <a:prstGeom prst="rect">
            <a:avLst/>
          </a:prstGeom>
        </p:spPr>
      </p:pic>
      <p:sp>
        <p:nvSpPr>
          <p:cNvPr id="291" name="textbox 291"/>
          <p:cNvSpPr/>
          <p:nvPr/>
        </p:nvSpPr>
        <p:spPr>
          <a:xfrm>
            <a:off x="644421" y="1461540"/>
            <a:ext cx="2906395" cy="13169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91"/>
              </a:lnSpc>
            </a:pPr>
            <a:endParaRPr lang="Arial" altLang="Arial" sz="100"/>
          </a:p>
          <a:p>
            <a:pPr marL="13242" algn="l" rtl="0" eaLnBrk="0">
              <a:lnSpc>
                <a:spcPct val="96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indent="1200" algn="l" rtl="0" eaLnBrk="0">
              <a:lnSpc>
                <a:spcPct val="156000"/>
              </a:lnSpc>
              <a:spcBef>
                <a:spcPts val="2"/>
              </a:spcBef>
            </a:pPr>
            <a:r>
              <a:rPr sz="13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可以获取短期的资本利得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和利息收入；  </a:t>
            </a: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在市场波动较大时，可以通过快速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卖获取较高的收</a:t>
            </a:r>
            <a:r>
              <a:rPr sz="13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92" name="textbox 292"/>
          <p:cNvSpPr/>
          <p:nvPr/>
        </p:nvSpPr>
        <p:spPr>
          <a:xfrm>
            <a:off x="681492" y="4032996"/>
            <a:ext cx="2767964" cy="12376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84"/>
              </a:lnSpc>
            </a:pPr>
            <a:endParaRPr lang="Arial" altLang="Arial" sz="100"/>
          </a:p>
          <a:p>
            <a:pPr marL="15071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1500"/>
          </a:p>
          <a:p>
            <a:pPr marL="15100" algn="l" rtl="0" eaLnBrk="0">
              <a:lnSpc>
                <a:spcPct val="95000"/>
              </a:lnSpc>
              <a:spcBef>
                <a:spcPts val="1490"/>
              </a:spcBef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需要较高的市场敏感度和交易技巧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频繁交易会增加交易成本；在市场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6129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势不利时，可能会导致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亏损。</a:t>
            </a:r>
            <a:endParaRPr lang="Microsoft YaHei" altLang="Microsoft YaHei" sz="1300"/>
          </a:p>
        </p:txBody>
      </p:sp>
      <p:sp>
        <p:nvSpPr>
          <p:cNvPr id="293" name="textbox 293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缺点分析</a:t>
            </a:r>
            <a:endParaRPr lang="Microsoft YaHei" altLang="Microsoft YaHei" sz="3000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9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4" name="picture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2404" y="1168477"/>
            <a:ext cx="11247191" cy="4906431"/>
          </a:xfrm>
          <a:prstGeom prst="rect">
            <a:avLst/>
          </a:prstGeom>
        </p:spPr>
      </p:pic>
      <p:sp>
        <p:nvSpPr>
          <p:cNvPr id="315" name="textbox 315"/>
          <p:cNvSpPr/>
          <p:nvPr/>
        </p:nvSpPr>
        <p:spPr>
          <a:xfrm>
            <a:off x="4869434" y="4029694"/>
            <a:ext cx="6022975" cy="11296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764"/>
              </a:lnSpc>
            </a:pPr>
            <a:endParaRPr lang="Arial" altLang="Arial" sz="100"/>
          </a:p>
          <a:p>
            <a:pPr marL="14290" algn="l" rtl="0" eaLnBrk="0">
              <a:lnSpc>
                <a:spcPct val="92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300"/>
          </a:p>
          <a:p>
            <a:pPr algn="l" rtl="0" eaLnBrk="0">
              <a:lnSpc>
                <a:spcPct val="155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401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需要较高的市场判断能力和风险控制能力；在市场走势判断错误时，可能会导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致</a:t>
            </a:r>
            <a:endParaRPr lang="Microsoft YaHei" altLang="Microsoft YaHei" sz="1300"/>
          </a:p>
          <a:p>
            <a:pPr algn="l" rtl="0" eaLnBrk="0">
              <a:lnSpc>
                <a:spcPct val="102000"/>
              </a:lnSpc>
            </a:pPr>
            <a:endParaRPr lang="Arial" altLang="Arial" sz="800"/>
          </a:p>
          <a:p>
            <a:pPr marL="13043" algn="l" rtl="0" eaLnBrk="0">
              <a:lnSpc>
                <a:spcPct val="100000"/>
              </a:lnSpc>
            </a:pPr>
            <a:r>
              <a:rPr sz="12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亏损</a:t>
            </a:r>
            <a:r>
              <a:rPr sz="12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316" name="textbox 316"/>
          <p:cNvSpPr/>
          <p:nvPr/>
        </p:nvSpPr>
        <p:spPr>
          <a:xfrm>
            <a:off x="4868062" y="1973896"/>
            <a:ext cx="6024245" cy="1054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483"/>
              </a:lnSpc>
            </a:pPr>
            <a:endParaRPr lang="Arial" altLang="Arial" sz="100"/>
          </a:p>
          <a:p>
            <a:pPr marL="14480" algn="l" rtl="0" eaLnBrk="0">
              <a:lnSpc>
                <a:spcPct val="93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3900" algn="l" rtl="0" eaLnBrk="0">
              <a:lnSpc>
                <a:spcPct val="94000"/>
              </a:lnSpc>
              <a:spcBef>
                <a:spcPts val="400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可以根据市场走势和自身风险承受能力，动态调整黄金基金的配置比例，以降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</a:t>
            </a:r>
            <a:endParaRPr lang="Microsoft YaHei" altLang="Microsoft YaHei" sz="1300"/>
          </a:p>
          <a:p>
            <a:pPr algn="l" rtl="0" eaLnBrk="0">
              <a:lnSpc>
                <a:spcPct val="112000"/>
              </a:lnSpc>
            </a:pPr>
            <a:endParaRPr lang="Arial" altLang="Arial" sz="700"/>
          </a:p>
          <a:p>
            <a:pPr marL="12700" algn="l" rtl="0" eaLnBrk="0">
              <a:lnSpc>
                <a:spcPct val="95000"/>
              </a:lnSpc>
              <a:spcBef>
                <a:spcPts val="7"/>
              </a:spcBef>
            </a:pPr>
            <a:r>
              <a:rPr sz="13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风险并获取较高的收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317" name="textbox 317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缺点分析</a:t>
            </a:r>
            <a:endParaRPr lang="Microsoft YaHei" altLang="Microsoft YaHei" sz="3000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1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8" name="rect"/>
          <p:cNvSpPr/>
          <p:nvPr/>
        </p:nvSpPr>
        <p:spPr>
          <a:xfrm>
            <a:off x="2499430" y="6236294"/>
            <a:ext cx="9220163" cy="67345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483810" y="6200640"/>
            <a:ext cx="1854195" cy="158718"/>
            <a:chExt cx="1854195" cy="158718"/>
          </a:xfrm>
        </p:grpSpPr>
        <p:sp>
          <p:nvSpPr>
            <p:cNvPr id="339" name="path"/>
            <p:cNvSpPr/>
            <p:nvPr/>
          </p:nvSpPr>
          <p:spPr>
            <a:xfrm>
              <a:off x="0" y="0"/>
              <a:ext cx="1050784" cy="158718"/>
            </a:xfrm>
            <a:custGeom>
              <a:rect l="0" t="0" r="0" b="0"/>
              <a:pathLst>
                <a:path w="1653" h="249">
                  <a:moveTo>
                    <a:pt x="0" y="56"/>
                  </a:moveTo>
                  <a:lnTo>
                    <a:pt x="1165" y="56"/>
                  </a:lnTo>
                  <a:lnTo>
                    <a:pt x="1165" y="162"/>
                  </a:lnTo>
                  <a:lnTo>
                    <a:pt x="0" y="162"/>
                  </a:lnTo>
                  <a:lnTo>
                    <a:pt x="0" y="56"/>
                  </a:lnTo>
                  <a:close/>
                </a:path>
                <a:path w="1653" h="249">
                  <a:moveTo>
                    <a:pt x="1404" y="124"/>
                  </a:moveTo>
                  <a:cubicBezTo>
                    <a:pt x="1404" y="55"/>
                    <a:pt x="1460" y="0"/>
                    <a:pt x="1529" y="0"/>
                  </a:cubicBezTo>
                  <a:lnTo>
                    <a:pt x="1529" y="0"/>
                  </a:lnTo>
                  <a:lnTo>
                    <a:pt x="1529" y="0"/>
                  </a:lnTo>
                  <a:lnTo>
                    <a:pt x="1529" y="0"/>
                  </a:lnTo>
                  <a:cubicBezTo>
                    <a:pt x="1598" y="0"/>
                    <a:pt x="1654" y="55"/>
                    <a:pt x="1654" y="124"/>
                  </a:cubicBezTo>
                  <a:lnTo>
                    <a:pt x="1654" y="124"/>
                  </a:lnTo>
                  <a:cubicBezTo>
                    <a:pt x="1654" y="124"/>
                    <a:pt x="1654" y="124"/>
                    <a:pt x="1654" y="124"/>
                  </a:cubicBezTo>
                  <a:lnTo>
                    <a:pt x="1654" y="124"/>
                  </a:lnTo>
                  <a:lnTo>
                    <a:pt x="1654" y="124"/>
                  </a:lnTo>
                  <a:lnTo>
                    <a:pt x="1654" y="124"/>
                  </a:lnTo>
                  <a:cubicBezTo>
                    <a:pt x="1654" y="193"/>
                    <a:pt x="1598" y="249"/>
                    <a:pt x="1529" y="249"/>
                  </a:cubicBezTo>
                  <a:lnTo>
                    <a:pt x="1529" y="249"/>
                  </a:lnTo>
                  <a:lnTo>
                    <a:pt x="1529" y="249"/>
                  </a:lnTo>
                  <a:lnTo>
                    <a:pt x="1529" y="249"/>
                  </a:lnTo>
                  <a:cubicBezTo>
                    <a:pt x="1460" y="249"/>
                    <a:pt x="1404" y="193"/>
                    <a:pt x="1404" y="124"/>
                  </a:cubicBezTo>
                  <a:lnTo>
                    <a:pt x="1404" y="124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0" name="path"/>
            <p:cNvSpPr/>
            <p:nvPr/>
          </p:nvSpPr>
          <p:spPr>
            <a:xfrm>
              <a:off x="1123388" y="6612"/>
              <a:ext cx="147382" cy="147381"/>
            </a:xfrm>
            <a:custGeom>
              <a:rect l="0" t="0" r="0" b="0"/>
              <a:pathLst>
                <a:path w="231" h="231">
                  <a:moveTo>
                    <a:pt x="0" y="116"/>
                  </a:moveTo>
                  <a:cubicBezTo>
                    <a:pt x="0" y="51"/>
                    <a:pt x="51" y="0"/>
                    <a:pt x="116" y="0"/>
                  </a:cubicBez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cubicBezTo>
                    <a:pt x="180" y="0"/>
                    <a:pt x="232" y="51"/>
                    <a:pt x="232" y="116"/>
                  </a:cubicBezTo>
                  <a:lnTo>
                    <a:pt x="232" y="116"/>
                  </a:lnTo>
                  <a:cubicBezTo>
                    <a:pt x="232" y="116"/>
                    <a:pt x="232" y="116"/>
                    <a:pt x="232" y="116"/>
                  </a:cubicBezTo>
                  <a:lnTo>
                    <a:pt x="232" y="116"/>
                  </a:lnTo>
                  <a:lnTo>
                    <a:pt x="232" y="116"/>
                  </a:lnTo>
                  <a:lnTo>
                    <a:pt x="232" y="116"/>
                  </a:lnTo>
                  <a:cubicBezTo>
                    <a:pt x="232" y="180"/>
                    <a:pt x="180" y="232"/>
                    <a:pt x="116" y="232"/>
                  </a:cubicBezTo>
                  <a:lnTo>
                    <a:pt x="116" y="232"/>
                  </a:lnTo>
                  <a:lnTo>
                    <a:pt x="116" y="232"/>
                  </a:lnTo>
                  <a:lnTo>
                    <a:pt x="116" y="232"/>
                  </a:lnTo>
                  <a:cubicBezTo>
                    <a:pt x="51" y="232"/>
                    <a:pt x="0" y="180"/>
                    <a:pt x="0" y="116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1" name="path"/>
            <p:cNvSpPr/>
            <p:nvPr/>
          </p:nvSpPr>
          <p:spPr>
            <a:xfrm>
              <a:off x="1343374" y="13222"/>
              <a:ext cx="136045" cy="136044"/>
            </a:xfrm>
            <a:custGeom>
              <a:rect l="0" t="0" r="0" b="0"/>
              <a:pathLst>
                <a:path w="214" h="214">
                  <a:moveTo>
                    <a:pt x="0" y="107"/>
                  </a:moveTo>
                  <a:cubicBezTo>
                    <a:pt x="0" y="47"/>
                    <a:pt x="47" y="0"/>
                    <a:pt x="107" y="0"/>
                  </a:cubicBez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cubicBezTo>
                    <a:pt x="166" y="0"/>
                    <a:pt x="214" y="47"/>
                    <a:pt x="214" y="107"/>
                  </a:cubicBezTo>
                  <a:lnTo>
                    <a:pt x="214" y="107"/>
                  </a:lnTo>
                  <a:cubicBezTo>
                    <a:pt x="214" y="107"/>
                    <a:pt x="214" y="107"/>
                    <a:pt x="214" y="107"/>
                  </a:cubicBezTo>
                  <a:lnTo>
                    <a:pt x="214" y="107"/>
                  </a:lnTo>
                  <a:lnTo>
                    <a:pt x="214" y="107"/>
                  </a:lnTo>
                  <a:lnTo>
                    <a:pt x="214" y="107"/>
                  </a:lnTo>
                  <a:cubicBezTo>
                    <a:pt x="214" y="166"/>
                    <a:pt x="166" y="214"/>
                    <a:pt x="107" y="214"/>
                  </a:cubicBezTo>
                  <a:lnTo>
                    <a:pt x="107" y="214"/>
                  </a:lnTo>
                  <a:lnTo>
                    <a:pt x="107" y="214"/>
                  </a:lnTo>
                  <a:lnTo>
                    <a:pt x="107" y="214"/>
                  </a:lnTo>
                  <a:cubicBezTo>
                    <a:pt x="47" y="214"/>
                    <a:pt x="0" y="166"/>
                    <a:pt x="0" y="107"/>
                  </a:cubicBezTo>
                  <a:lnTo>
                    <a:pt x="0" y="107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2" name="path"/>
            <p:cNvSpPr/>
            <p:nvPr/>
          </p:nvSpPr>
          <p:spPr>
            <a:xfrm>
              <a:off x="1543512" y="19835"/>
              <a:ext cx="124707" cy="124708"/>
            </a:xfrm>
            <a:custGeom>
              <a:rect l="0" t="0" r="0" b="0"/>
              <a:pathLst>
                <a:path w="196" h="196">
                  <a:moveTo>
                    <a:pt x="0" y="98"/>
                  </a:moveTo>
                  <a:cubicBezTo>
                    <a:pt x="0" y="43"/>
                    <a:pt x="43" y="0"/>
                    <a:pt x="98" y="0"/>
                  </a:cubicBez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cubicBezTo>
                    <a:pt x="152" y="0"/>
                    <a:pt x="196" y="43"/>
                    <a:pt x="196" y="98"/>
                  </a:cubicBezTo>
                  <a:lnTo>
                    <a:pt x="196" y="98"/>
                  </a:lnTo>
                  <a:cubicBezTo>
                    <a:pt x="196" y="98"/>
                    <a:pt x="196" y="98"/>
                    <a:pt x="196" y="98"/>
                  </a:cubicBezTo>
                  <a:lnTo>
                    <a:pt x="196" y="98"/>
                  </a:lnTo>
                  <a:lnTo>
                    <a:pt x="196" y="98"/>
                  </a:lnTo>
                  <a:lnTo>
                    <a:pt x="196" y="98"/>
                  </a:lnTo>
                  <a:cubicBezTo>
                    <a:pt x="196" y="152"/>
                    <a:pt x="152" y="196"/>
                    <a:pt x="98" y="196"/>
                  </a:cubicBezTo>
                  <a:lnTo>
                    <a:pt x="98" y="196"/>
                  </a:lnTo>
                  <a:cubicBezTo>
                    <a:pt x="43" y="196"/>
                    <a:pt x="0" y="152"/>
                    <a:pt x="0" y="98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3" name="path"/>
            <p:cNvSpPr/>
            <p:nvPr/>
          </p:nvSpPr>
          <p:spPr>
            <a:xfrm>
              <a:off x="1740824" y="14253"/>
              <a:ext cx="113371" cy="113370"/>
            </a:xfrm>
            <a:custGeom>
              <a:rect l="0" t="0" r="0" b="0"/>
              <a:pathLst>
                <a:path w="178" h="178">
                  <a:moveTo>
                    <a:pt x="0" y="89"/>
                  </a:moveTo>
                  <a:cubicBezTo>
                    <a:pt x="0" y="39"/>
                    <a:pt x="39" y="0"/>
                    <a:pt x="89" y="0"/>
                  </a:cubicBez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ubicBezTo>
                    <a:pt x="138" y="0"/>
                    <a:pt x="178" y="39"/>
                    <a:pt x="178" y="89"/>
                  </a:cubicBezTo>
                  <a:lnTo>
                    <a:pt x="178" y="89"/>
                  </a:lnTo>
                  <a:cubicBezTo>
                    <a:pt x="178" y="89"/>
                    <a:pt x="178" y="89"/>
                    <a:pt x="178" y="89"/>
                  </a:cubicBezTo>
                  <a:lnTo>
                    <a:pt x="178" y="89"/>
                  </a:lnTo>
                  <a:lnTo>
                    <a:pt x="178" y="89"/>
                  </a:lnTo>
                  <a:lnTo>
                    <a:pt x="178" y="89"/>
                  </a:lnTo>
                  <a:cubicBezTo>
                    <a:pt x="178" y="138"/>
                    <a:pt x="138" y="178"/>
                    <a:pt x="89" y="178"/>
                  </a:cubicBezTo>
                  <a:lnTo>
                    <a:pt x="89" y="178"/>
                  </a:lnTo>
                  <a:lnTo>
                    <a:pt x="89" y="178"/>
                  </a:lnTo>
                  <a:lnTo>
                    <a:pt x="89" y="178"/>
                  </a:lnTo>
                  <a:cubicBezTo>
                    <a:pt x="39" y="178"/>
                    <a:pt x="0" y="138"/>
                    <a:pt x="0" y="89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https://d.book118.com/348003030072006045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2024-09-26T02:24:19.159</cp:lastPrinted>
  <dcterms:created xsi:type="dcterms:W3CDTF">2024-09-25T18:24:19Z</dcterms:created>
  <dcterms:modified xsi:type="dcterms:W3CDTF">2024-09-25T18:24:20Z</dcterms:modified>
</cp:coreProperties>
</file>