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8" r:id="rId33"/>
  </p:sldIdLst>
  <p:sldSz cx="9144000" cy="6858000"/>
  <p:notesSz cx="6858000" cy="9144000"/>
  <p:custDataLst>
    <p:tags r:id="rId3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tags" Target="tags/tag1.xml" /><Relationship Id="rId35" Type="http://schemas.openxmlformats.org/officeDocument/2006/relationships/presProps" Target="presProps.xml" /><Relationship Id="rId36" Type="http://schemas.openxmlformats.org/officeDocument/2006/relationships/viewProps" Target="viewProps.xml" /><Relationship Id="rId37" Type="http://schemas.openxmlformats.org/officeDocument/2006/relationships/theme" Target="theme/theme1.xml" /><Relationship Id="rId38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25C5C-5C4C-4319-B404-3DD16C066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F5185-A027-4C8F-8B7D-096A32032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3373C-55A0-4BB5-BB25-FB8D37520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137E3C-7B1E-41C0-973A-56587FC68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407AC8-B1EA-45C9-88FB-623B06338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5DF33F-6C4A-4994-941F-F7D195506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DE8192-EE48-47C7-9AB7-ABDDCA910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67DFE2-6D44-47C6-9F62-38870189A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C5F55-7C6C-420F-9317-B2F3738B0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66E37-07B7-48DD-8BFA-F4F6F4467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62739-514F-4812-99B2-BF707B043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250281" y="659605"/>
            <a:ext cx="5359400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rgbClr val="424456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rgbClr val="424456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rgbClr val="424456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rgbClr val="424456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1" y="399717"/>
            <a:ext cx="5410200" cy="52069"/>
          </a:xfrm>
          <a:custGeom>
            <a:rect l="l" t="t" r="r" b="b"/>
            <a:pathLst>
              <a:path w="5410200" h="52069">
                <a:moveTo>
                  <a:pt x="0" y="51507"/>
                </a:moveTo>
                <a:lnTo>
                  <a:pt x="5410198" y="51507"/>
                </a:lnTo>
                <a:lnTo>
                  <a:pt x="5410198" y="0"/>
                </a:lnTo>
                <a:lnTo>
                  <a:pt x="0" y="0"/>
                </a:lnTo>
                <a:lnTo>
                  <a:pt x="0" y="51507"/>
                </a:lnTo>
                <a:close/>
              </a:path>
            </a:pathLst>
          </a:custGeom>
          <a:solidFill>
            <a:srgbClr val="438086">
              <a:alpha val="5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g object 17"/>
          <p:cNvSpPr/>
          <p:nvPr/>
        </p:nvSpPr>
        <p:spPr>
          <a:xfrm>
            <a:off x="0" y="-1"/>
            <a:ext cx="9144000" cy="311150"/>
          </a:xfrm>
          <a:custGeom>
            <a:rect l="l" t="t" r="r" b="b"/>
            <a:pathLst>
              <a:path w="9144000" h="311150">
                <a:moveTo>
                  <a:pt x="9144000" y="310661"/>
                </a:moveTo>
                <a:lnTo>
                  <a:pt x="0" y="310661"/>
                </a:lnTo>
                <a:lnTo>
                  <a:pt x="0" y="-1"/>
                </a:lnTo>
                <a:lnTo>
                  <a:pt x="9144000" y="-1"/>
                </a:lnTo>
                <a:lnTo>
                  <a:pt x="9144000" y="310661"/>
                </a:lnTo>
                <a:close/>
              </a:path>
            </a:pathLst>
          </a:custGeom>
          <a:solidFill>
            <a:srgbClr val="42445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0" y="308279"/>
            <a:ext cx="9144000" cy="142875"/>
          </a:xfrm>
          <a:custGeom>
            <a:rect l="l" t="t" r="r" b="b"/>
            <a:pathLst>
              <a:path w="9144000" h="142875">
                <a:moveTo>
                  <a:pt x="9144000" y="0"/>
                </a:moveTo>
                <a:lnTo>
                  <a:pt x="0" y="0"/>
                </a:lnTo>
                <a:lnTo>
                  <a:pt x="0" y="91440"/>
                </a:lnTo>
                <a:lnTo>
                  <a:pt x="5410200" y="91440"/>
                </a:lnTo>
                <a:lnTo>
                  <a:pt x="5410200" y="142570"/>
                </a:lnTo>
                <a:lnTo>
                  <a:pt x="9144000" y="142570"/>
                </a:lnTo>
                <a:lnTo>
                  <a:pt x="9144000" y="91440"/>
                </a:lnTo>
                <a:lnTo>
                  <a:pt x="9144000" y="52082"/>
                </a:lnTo>
                <a:lnTo>
                  <a:pt x="9144000" y="0"/>
                </a:lnTo>
                <a:close/>
              </a:path>
            </a:pathLst>
          </a:custGeom>
          <a:solidFill>
            <a:srgbClr val="43808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5410200" y="439737"/>
            <a:ext cx="3733800" cy="180975"/>
          </a:xfrm>
          <a:custGeom>
            <a:rect l="l" t="t" r="r" b="b"/>
            <a:pathLst>
              <a:path w="3733800" h="180975">
                <a:moveTo>
                  <a:pt x="3733800" y="0"/>
                </a:moveTo>
                <a:lnTo>
                  <a:pt x="0" y="0"/>
                </a:lnTo>
                <a:lnTo>
                  <a:pt x="0" y="180975"/>
                </a:lnTo>
                <a:lnTo>
                  <a:pt x="3733800" y="180975"/>
                </a:lnTo>
                <a:lnTo>
                  <a:pt x="3733800" y="0"/>
                </a:lnTo>
                <a:close/>
              </a:path>
            </a:pathLst>
          </a:custGeom>
          <a:solidFill>
            <a:srgbClr val="438086">
              <a:alpha val="5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bg object 20"/>
          <p:cNvSpPr/>
          <p:nvPr/>
        </p:nvSpPr>
        <p:spPr>
          <a:xfrm>
            <a:off x="5407012" y="496899"/>
            <a:ext cx="3567429" cy="128905"/>
          </a:xfrm>
          <a:custGeom>
            <a:rect l="l" t="t" r="r" b="b"/>
            <a:pathLst>
              <a:path w="3567429" h="128904">
                <a:moveTo>
                  <a:pt x="3063887" y="2120"/>
                </a:moveTo>
                <a:lnTo>
                  <a:pt x="3061754" y="0"/>
                </a:lnTo>
                <a:lnTo>
                  <a:pt x="2133" y="0"/>
                </a:lnTo>
                <a:lnTo>
                  <a:pt x="0" y="2120"/>
                </a:lnTo>
                <a:lnTo>
                  <a:pt x="0" y="26441"/>
                </a:lnTo>
                <a:lnTo>
                  <a:pt x="2133" y="28575"/>
                </a:lnTo>
                <a:lnTo>
                  <a:pt x="4775" y="28575"/>
                </a:lnTo>
                <a:lnTo>
                  <a:pt x="3061754" y="28575"/>
                </a:lnTo>
                <a:lnTo>
                  <a:pt x="3063887" y="26441"/>
                </a:lnTo>
                <a:lnTo>
                  <a:pt x="3063887" y="2120"/>
                </a:lnTo>
                <a:close/>
              </a:path>
              <a:path w="3567429" h="128904">
                <a:moveTo>
                  <a:pt x="3567125" y="94792"/>
                </a:moveTo>
                <a:lnTo>
                  <a:pt x="3564394" y="92062"/>
                </a:lnTo>
                <a:lnTo>
                  <a:pt x="1969643" y="92062"/>
                </a:lnTo>
                <a:lnTo>
                  <a:pt x="1966925" y="94792"/>
                </a:lnTo>
                <a:lnTo>
                  <a:pt x="1966925" y="125857"/>
                </a:lnTo>
                <a:lnTo>
                  <a:pt x="1969643" y="128574"/>
                </a:lnTo>
                <a:lnTo>
                  <a:pt x="3564394" y="128574"/>
                </a:lnTo>
                <a:lnTo>
                  <a:pt x="3567112" y="125857"/>
                </a:lnTo>
                <a:lnTo>
                  <a:pt x="3567112" y="122491"/>
                </a:lnTo>
                <a:lnTo>
                  <a:pt x="3567125" y="9479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bg object 21"/>
          <p:cNvSpPr/>
          <p:nvPr/>
        </p:nvSpPr>
        <p:spPr>
          <a:xfrm>
            <a:off x="9085261" y="-1588"/>
            <a:ext cx="57150" cy="621030"/>
          </a:xfrm>
          <a:custGeom>
            <a:rect l="l" t="t" r="r" b="b"/>
            <a:pathLst>
              <a:path w="57150" h="621030">
                <a:moveTo>
                  <a:pt x="57150" y="620711"/>
                </a:moveTo>
                <a:lnTo>
                  <a:pt x="0" y="620711"/>
                </a:lnTo>
                <a:lnTo>
                  <a:pt x="0" y="0"/>
                </a:lnTo>
                <a:lnTo>
                  <a:pt x="57150" y="0"/>
                </a:lnTo>
                <a:lnTo>
                  <a:pt x="57150" y="620711"/>
                </a:lnTo>
                <a:close/>
              </a:path>
            </a:pathLst>
          </a:custGeom>
          <a:solidFill>
            <a:srgbClr val="FFFFFF">
              <a:alpha val="65097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bg object 22"/>
          <p:cNvSpPr/>
          <p:nvPr/>
        </p:nvSpPr>
        <p:spPr>
          <a:xfrm>
            <a:off x="9043988" y="-1588"/>
            <a:ext cx="28575" cy="621030"/>
          </a:xfrm>
          <a:custGeom>
            <a:rect l="l" t="t" r="r" b="b"/>
            <a:pathLst>
              <a:path w="28575" h="621030">
                <a:moveTo>
                  <a:pt x="28575" y="620711"/>
                </a:moveTo>
                <a:lnTo>
                  <a:pt x="0" y="620711"/>
                </a:lnTo>
                <a:lnTo>
                  <a:pt x="0" y="0"/>
                </a:lnTo>
                <a:lnTo>
                  <a:pt x="28575" y="0"/>
                </a:lnTo>
                <a:lnTo>
                  <a:pt x="28575" y="620711"/>
                </a:lnTo>
                <a:close/>
              </a:path>
            </a:pathLst>
          </a:custGeom>
          <a:solidFill>
            <a:srgbClr val="FFFFFF">
              <a:alpha val="65097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bg object 23"/>
          <p:cNvSpPr/>
          <p:nvPr/>
        </p:nvSpPr>
        <p:spPr>
          <a:xfrm>
            <a:off x="9024938" y="-1588"/>
            <a:ext cx="9525" cy="621030"/>
          </a:xfrm>
          <a:custGeom>
            <a:rect l="l" t="t" r="r" b="b"/>
            <a:pathLst>
              <a:path w="9525" h="621030">
                <a:moveTo>
                  <a:pt x="9525" y="620711"/>
                </a:moveTo>
                <a:lnTo>
                  <a:pt x="0" y="620711"/>
                </a:lnTo>
                <a:lnTo>
                  <a:pt x="0" y="0"/>
                </a:lnTo>
                <a:lnTo>
                  <a:pt x="9525" y="0"/>
                </a:lnTo>
                <a:lnTo>
                  <a:pt x="9525" y="620711"/>
                </a:lnTo>
                <a:close/>
              </a:path>
            </a:pathLst>
          </a:custGeom>
          <a:solidFill>
            <a:srgbClr val="FFFFFF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bg object 24"/>
          <p:cNvSpPr/>
          <p:nvPr/>
        </p:nvSpPr>
        <p:spPr>
          <a:xfrm>
            <a:off x="8975725" y="-1588"/>
            <a:ext cx="27305" cy="621030"/>
          </a:xfrm>
          <a:custGeom>
            <a:rect l="l" t="t" r="r" b="b"/>
            <a:pathLst>
              <a:path w="27303" h="621030">
                <a:moveTo>
                  <a:pt x="26988" y="620711"/>
                </a:moveTo>
                <a:lnTo>
                  <a:pt x="0" y="620711"/>
                </a:lnTo>
                <a:lnTo>
                  <a:pt x="0" y="0"/>
                </a:lnTo>
                <a:lnTo>
                  <a:pt x="26988" y="0"/>
                </a:lnTo>
                <a:lnTo>
                  <a:pt x="26988" y="620711"/>
                </a:lnTo>
                <a:close/>
              </a:path>
            </a:pathLst>
          </a:custGeom>
          <a:solidFill>
            <a:srgbClr val="FFFFFF">
              <a:alpha val="3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bg object 25"/>
          <p:cNvSpPr/>
          <p:nvPr/>
        </p:nvSpPr>
        <p:spPr>
          <a:xfrm>
            <a:off x="8915400" y="0"/>
            <a:ext cx="55880" cy="586105"/>
          </a:xfrm>
          <a:custGeom>
            <a:rect l="l" t="t" r="r" b="b"/>
            <a:pathLst>
              <a:path w="55879" h="586105">
                <a:moveTo>
                  <a:pt x="55561" y="585787"/>
                </a:moveTo>
                <a:lnTo>
                  <a:pt x="0" y="585787"/>
                </a:lnTo>
                <a:lnTo>
                  <a:pt x="0" y="0"/>
                </a:lnTo>
                <a:lnTo>
                  <a:pt x="55561" y="0"/>
                </a:lnTo>
                <a:lnTo>
                  <a:pt x="55561" y="585787"/>
                </a:lnTo>
                <a:close/>
              </a:path>
            </a:pathLst>
          </a:custGeom>
          <a:solidFill>
            <a:srgbClr val="FFFFFF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bg object 26"/>
          <p:cNvSpPr/>
          <p:nvPr/>
        </p:nvSpPr>
        <p:spPr>
          <a:xfrm>
            <a:off x="8874125" y="0"/>
            <a:ext cx="8255" cy="586105"/>
          </a:xfrm>
          <a:custGeom>
            <a:rect l="l" t="t" r="r" b="b"/>
            <a:pathLst>
              <a:path w="8254" h="586105">
                <a:moveTo>
                  <a:pt x="7938" y="585787"/>
                </a:moveTo>
                <a:lnTo>
                  <a:pt x="0" y="585787"/>
                </a:lnTo>
                <a:lnTo>
                  <a:pt x="0" y="0"/>
                </a:lnTo>
                <a:lnTo>
                  <a:pt x="7938" y="0"/>
                </a:lnTo>
                <a:lnTo>
                  <a:pt x="7938" y="585787"/>
                </a:lnTo>
                <a:close/>
              </a:path>
            </a:pathLst>
          </a:custGeom>
          <a:solidFill>
            <a:srgbClr val="FFFFFF">
              <a:alpha val="3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250281" y="659605"/>
            <a:ext cx="5359400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rgbClr val="424456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943927" y="1601470"/>
            <a:ext cx="8104505" cy="2159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Relationship Id="rId8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8.png" /><Relationship Id="rId3" Type="http://schemas.openxmlformats.org/officeDocument/2006/relationships/image" Target="../media/image19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0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2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3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4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5.jpe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8.jpe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9.jpe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0506112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593307" y="731042"/>
            <a:ext cx="3327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440"/>
              <a:t>PLC</a:t>
            </a:r>
            <a:r>
              <a:rPr spc="-10"/>
              <a:t>旳步进指令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121727" y="2336958"/>
            <a:ext cx="8001000" cy="3279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06070" marR="147320" indent="-255904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要点</a:t>
            </a:r>
            <a:r>
              <a:rPr sz="2800" b="1">
                <a:solidFill>
                  <a:srgbClr val="67AFBD"/>
                </a:solidFill>
                <a:latin typeface="Microsoft JhengHei"/>
                <a:cs typeface="Microsoft JhengHei"/>
              </a:rPr>
              <a:t>：</a:t>
            </a:r>
            <a:r>
              <a:rPr sz="3000">
                <a:solidFill>
                  <a:srgbClr val="0000CC"/>
                </a:solidFill>
                <a:latin typeface="宋体"/>
                <a:cs typeface="宋体"/>
              </a:rPr>
              <a:t>熟练掌握FX</a:t>
            </a:r>
            <a:r>
              <a:rPr sz="2925" baseline="-21367">
                <a:solidFill>
                  <a:srgbClr val="0000CC"/>
                </a:solidFill>
                <a:latin typeface="宋体"/>
                <a:cs typeface="宋体"/>
              </a:rPr>
              <a:t>2N</a:t>
            </a:r>
            <a:r>
              <a:rPr sz="3000">
                <a:solidFill>
                  <a:srgbClr val="0000CC"/>
                </a:solidFill>
                <a:latin typeface="宋体"/>
                <a:cs typeface="宋体"/>
              </a:rPr>
              <a:t>旳</a:t>
            </a:r>
            <a:r>
              <a:rPr sz="3000" b="1">
                <a:solidFill>
                  <a:srgbClr val="009900"/>
                </a:solidFill>
                <a:latin typeface="Microsoft JhengHei"/>
                <a:cs typeface="Microsoft JhengHei"/>
              </a:rPr>
              <a:t>步进指令</a:t>
            </a:r>
            <a:r>
              <a:rPr sz="3000">
                <a:solidFill>
                  <a:srgbClr val="0000CC"/>
                </a:solidFill>
                <a:latin typeface="宋体"/>
                <a:cs typeface="宋体"/>
              </a:rPr>
              <a:t>和</a:t>
            </a:r>
            <a:r>
              <a:rPr sz="3000" b="1">
                <a:solidFill>
                  <a:srgbClr val="009900"/>
                </a:solidFill>
                <a:latin typeface="Microsoft JhengHei"/>
                <a:cs typeface="Microsoft JhengHei"/>
              </a:rPr>
              <a:t>状态转移图</a:t>
            </a:r>
            <a:r>
              <a:rPr sz="3000" spc="-50">
                <a:solidFill>
                  <a:srgbClr val="0000CC"/>
                </a:solidFill>
                <a:latin typeface="宋体"/>
                <a:cs typeface="宋体"/>
              </a:rPr>
              <a:t>旳</a:t>
            </a:r>
            <a:r>
              <a:rPr sz="3000" spc="-5">
                <a:solidFill>
                  <a:srgbClr val="0000CC"/>
                </a:solidFill>
                <a:latin typeface="宋体"/>
                <a:cs typeface="宋体"/>
              </a:rPr>
              <a:t>功能、应用范围和使用措施。</a:t>
            </a:r>
            <a:endParaRPr sz="30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30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2900">
              <a:latin typeface="宋体"/>
              <a:cs typeface="宋体"/>
            </a:endParaRPr>
          </a:p>
          <a:p>
            <a:pPr marL="306070" marR="17780" indent="-255904">
              <a:lnSpc>
                <a:spcPct val="100000"/>
              </a:lnSpc>
            </a:pP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难点</a:t>
            </a:r>
            <a:r>
              <a:rPr sz="2800" b="1">
                <a:solidFill>
                  <a:srgbClr val="67AFBD"/>
                </a:solidFill>
                <a:latin typeface="Microsoft JhengHei"/>
                <a:cs typeface="Microsoft JhengHei"/>
              </a:rPr>
              <a:t>：</a:t>
            </a:r>
            <a:r>
              <a:rPr sz="3000" spc="-5">
                <a:solidFill>
                  <a:srgbClr val="0000CC"/>
                </a:solidFill>
                <a:latin typeface="宋体"/>
                <a:cs typeface="宋体"/>
              </a:rPr>
              <a:t>掌握步进指令和状态转移图编程旳规则、</a:t>
            </a:r>
            <a:r>
              <a:rPr sz="3000">
                <a:solidFill>
                  <a:srgbClr val="0000CC"/>
                </a:solidFill>
                <a:latin typeface="宋体"/>
                <a:cs typeface="宋体"/>
              </a:rPr>
              <a:t>环节与编程措施，并能</a:t>
            </a:r>
            <a:r>
              <a:rPr sz="3000">
                <a:solidFill>
                  <a:srgbClr val="FF0000"/>
                </a:solidFill>
                <a:latin typeface="宋体"/>
                <a:cs typeface="宋体"/>
              </a:rPr>
              <a:t>编写</a:t>
            </a:r>
            <a:r>
              <a:rPr sz="3000" spc="-10">
                <a:solidFill>
                  <a:srgbClr val="0000CC"/>
                </a:solidFill>
                <a:latin typeface="宋体"/>
                <a:cs typeface="宋体"/>
              </a:rPr>
              <a:t>某些工程控制程序</a:t>
            </a:r>
            <a:endParaRPr sz="3000">
              <a:latin typeface="宋体"/>
              <a:cs typeface="宋体"/>
            </a:endParaRPr>
          </a:p>
          <a:p>
            <a:pPr marL="306070">
              <a:lnSpc>
                <a:spcPct val="100000"/>
              </a:lnSpc>
            </a:pPr>
            <a:r>
              <a:rPr sz="3000">
                <a:solidFill>
                  <a:srgbClr val="0000CC"/>
                </a:solidFill>
                <a:latin typeface="宋体"/>
                <a:cs typeface="宋体"/>
              </a:rPr>
              <a:t>。</a:t>
            </a:r>
            <a:endParaRPr sz="3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974306" y="731042"/>
            <a:ext cx="3327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440"/>
              <a:t>PLC</a:t>
            </a:r>
            <a:r>
              <a:rPr spc="-10"/>
              <a:t>旳步进指令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55053" y="1630645"/>
            <a:ext cx="7645400" cy="4394835"/>
          </a:xfrm>
          <a:prstGeom prst="rect">
            <a:avLst/>
          </a:prstGeom>
        </p:spPr>
        <p:txBody>
          <a:bodyPr vert="horz" wrap="square" lIns="0" tIns="26670" rIns="0" bIns="0" rtlCol="0">
            <a:spAutoFit/>
          </a:bodyPr>
          <a:lstStyle/>
          <a:p>
            <a:pPr marL="12700" marR="30480" indent="461009">
              <a:lnSpc>
                <a:spcPct val="101699"/>
              </a:lnSpc>
              <a:spcBef>
                <a:spcPts val="210"/>
              </a:spcBef>
            </a:pPr>
            <a:r>
              <a:rPr sz="2600" spc="-5">
                <a:latin typeface="宋体"/>
                <a:cs typeface="宋体"/>
              </a:rPr>
              <a:t>在实际控制系统中，可将生产过程旳控制要求以</a:t>
            </a:r>
            <a:r>
              <a:rPr sz="2600" b="1">
                <a:solidFill>
                  <a:srgbClr val="FF0066"/>
                </a:solidFill>
                <a:latin typeface="Microsoft JhengHei"/>
                <a:cs typeface="Microsoft JhengHei"/>
              </a:rPr>
              <a:t>工序</a:t>
            </a:r>
            <a:r>
              <a:rPr sz="2600" spc="-5">
                <a:latin typeface="宋体"/>
                <a:cs typeface="宋体"/>
              </a:rPr>
              <a:t>划提成若干段，每一种工序完毕一定旳功能，在</a:t>
            </a:r>
            <a:r>
              <a:rPr sz="2600" b="1">
                <a:solidFill>
                  <a:srgbClr val="FF0066"/>
                </a:solidFill>
                <a:latin typeface="Microsoft JhengHei"/>
                <a:cs typeface="Microsoft JhengHei"/>
              </a:rPr>
              <a:t>满足转移条件</a:t>
            </a:r>
            <a:r>
              <a:rPr sz="2600" spc="-5">
                <a:latin typeface="宋体"/>
                <a:cs typeface="宋体"/>
              </a:rPr>
              <a:t>后，从目前工序转移到下道工序，这种</a:t>
            </a:r>
            <a:r>
              <a:rPr sz="2600">
                <a:latin typeface="宋体"/>
                <a:cs typeface="宋体"/>
              </a:rPr>
              <a:t>控制一般称为</a:t>
            </a:r>
            <a:r>
              <a:rPr sz="2600" b="1">
                <a:solidFill>
                  <a:srgbClr val="009900"/>
                </a:solidFill>
                <a:latin typeface="Microsoft JhengHei"/>
                <a:cs typeface="Microsoft JhengHei"/>
              </a:rPr>
              <a:t>顺序控制</a:t>
            </a:r>
            <a:r>
              <a:rPr sz="2600" spc="-50">
                <a:latin typeface="宋体"/>
                <a:cs typeface="宋体"/>
              </a:rPr>
              <a:t>。</a:t>
            </a:r>
            <a:endParaRPr sz="26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800">
              <a:latin typeface="宋体"/>
              <a:cs typeface="宋体"/>
            </a:endParaRPr>
          </a:p>
          <a:p>
            <a:pPr marL="12700" marR="5080" indent="696595">
              <a:lnSpc>
                <a:spcPct val="100000"/>
              </a:lnSpc>
              <a:spcBef>
                <a:spcPts val="5"/>
              </a:spcBef>
            </a:pPr>
            <a:r>
              <a:rPr sz="2500">
                <a:latin typeface="宋体"/>
                <a:cs typeface="宋体"/>
              </a:rPr>
              <a:t>在顺序控制中，生产过程是</a:t>
            </a:r>
            <a:r>
              <a:rPr sz="2500" b="1">
                <a:solidFill>
                  <a:srgbClr val="53548A"/>
                </a:solidFill>
                <a:latin typeface="Microsoft JhengHei"/>
                <a:cs typeface="Microsoft JhengHei"/>
              </a:rPr>
              <a:t>按顺序、有环节</a:t>
            </a:r>
            <a:r>
              <a:rPr sz="2500" spc="-25">
                <a:latin typeface="宋体"/>
                <a:cs typeface="宋体"/>
              </a:rPr>
              <a:t>地连</a:t>
            </a:r>
            <a:r>
              <a:rPr sz="2500" spc="-5">
                <a:latin typeface="宋体"/>
                <a:cs typeface="宋体"/>
              </a:rPr>
              <a:t>续工作，所以，能够将一种较复杂旳生产过程分解成若干环节，每一步相应生产过程中一种控制任务，也称一</a:t>
            </a:r>
            <a:r>
              <a:rPr sz="2500">
                <a:latin typeface="宋体"/>
                <a:cs typeface="宋体"/>
              </a:rPr>
              <a:t>种</a:t>
            </a:r>
            <a:r>
              <a:rPr sz="2500" b="1">
                <a:solidFill>
                  <a:srgbClr val="53548A"/>
                </a:solidFill>
                <a:latin typeface="Microsoft JhengHei"/>
                <a:cs typeface="Microsoft JhengHei"/>
              </a:rPr>
              <a:t>工步（或一种状态）</a:t>
            </a:r>
            <a:r>
              <a:rPr sz="2500" spc="-5">
                <a:latin typeface="宋体"/>
                <a:cs typeface="宋体"/>
              </a:rPr>
              <a:t>。在顺序控制旳每个工步中，都</a:t>
            </a:r>
            <a:r>
              <a:rPr sz="2500">
                <a:latin typeface="宋体"/>
                <a:cs typeface="宋体"/>
              </a:rPr>
              <a:t>应具有</a:t>
            </a:r>
            <a:r>
              <a:rPr sz="2500" b="1">
                <a:solidFill>
                  <a:srgbClr val="53548A"/>
                </a:solidFill>
                <a:latin typeface="Microsoft JhengHei"/>
                <a:cs typeface="Microsoft JhengHei"/>
              </a:rPr>
              <a:t>完毕相应控制任务</a:t>
            </a:r>
            <a:r>
              <a:rPr sz="2500" spc="-5">
                <a:latin typeface="宋体"/>
                <a:cs typeface="宋体"/>
              </a:rPr>
              <a:t>旳输出执行机构和转移到下一</a:t>
            </a:r>
            <a:r>
              <a:rPr sz="2500">
                <a:latin typeface="宋体"/>
                <a:cs typeface="宋体"/>
              </a:rPr>
              <a:t>工步旳</a:t>
            </a:r>
            <a:r>
              <a:rPr sz="2500" b="1">
                <a:solidFill>
                  <a:srgbClr val="53548A"/>
                </a:solidFill>
                <a:latin typeface="Microsoft JhengHei"/>
                <a:cs typeface="Microsoft JhengHei"/>
              </a:rPr>
              <a:t>转移条件</a:t>
            </a:r>
            <a:r>
              <a:rPr sz="2500" spc="-50">
                <a:latin typeface="宋体"/>
                <a:cs typeface="宋体"/>
              </a:rPr>
              <a:t>。</a:t>
            </a:r>
            <a:endParaRPr sz="25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593307" y="731042"/>
            <a:ext cx="3327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440"/>
              <a:t>PLC</a:t>
            </a:r>
            <a:r>
              <a:rPr spc="-10"/>
              <a:t>旳步进指令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29653" y="2282984"/>
            <a:ext cx="7696200" cy="1854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 marR="30480" indent="887094">
              <a:lnSpc>
                <a:spcPct val="100000"/>
              </a:lnSpc>
              <a:spcBef>
                <a:spcPts val="100"/>
              </a:spcBef>
              <a:tabLst>
                <a:tab pos="3656965"/>
              </a:tabLst>
            </a:pPr>
            <a:r>
              <a:rPr sz="3000">
                <a:latin typeface="宋体"/>
                <a:cs typeface="宋体"/>
              </a:rPr>
              <a:t>FX</a:t>
            </a:r>
            <a:r>
              <a:rPr sz="2925" baseline="-21367">
                <a:latin typeface="宋体"/>
                <a:cs typeface="宋体"/>
              </a:rPr>
              <a:t>2N</a:t>
            </a:r>
            <a:r>
              <a:rPr sz="3000">
                <a:latin typeface="宋体"/>
                <a:cs typeface="宋体"/>
              </a:rPr>
              <a:t>系列旳PLC在基本逻辑指令之外增</a:t>
            </a:r>
            <a:r>
              <a:rPr sz="3000" spc="-50">
                <a:latin typeface="宋体"/>
                <a:cs typeface="宋体"/>
              </a:rPr>
              <a:t>长</a:t>
            </a:r>
            <a:r>
              <a:rPr sz="3000">
                <a:latin typeface="宋体"/>
                <a:cs typeface="宋体"/>
              </a:rPr>
              <a:t>了</a:t>
            </a:r>
            <a:r>
              <a:rPr sz="3000" b="1">
                <a:solidFill>
                  <a:srgbClr val="FF0066"/>
                </a:solidFill>
                <a:latin typeface="Microsoft JhengHei"/>
                <a:cs typeface="Microsoft JhengHei"/>
              </a:rPr>
              <a:t>两条步进指令</a:t>
            </a:r>
            <a:r>
              <a:rPr sz="3000" b="1" spc="-160">
                <a:solidFill>
                  <a:srgbClr val="FF0066"/>
                </a:solidFill>
                <a:latin typeface="Microsoft JhengHei"/>
                <a:cs typeface="Microsoft JhengHei"/>
              </a:rPr>
              <a:t>（STL</a:t>
            </a:r>
            <a:r>
              <a:rPr sz="3000" b="1">
                <a:solidFill>
                  <a:srgbClr val="FF0066"/>
                </a:solidFill>
                <a:latin typeface="Microsoft JhengHei"/>
                <a:cs typeface="Microsoft JhengHei"/>
              </a:rPr>
              <a:t>、</a:t>
            </a:r>
            <a:r>
              <a:rPr sz="3000" b="1" spc="-204">
                <a:solidFill>
                  <a:srgbClr val="FF0066"/>
                </a:solidFill>
                <a:latin typeface="Microsoft JhengHei"/>
                <a:cs typeface="Microsoft JhengHei"/>
              </a:rPr>
              <a:t>RET）</a:t>
            </a:r>
            <a:r>
              <a:rPr sz="3000" spc="-204">
                <a:latin typeface="宋体"/>
                <a:cs typeface="宋体"/>
              </a:rPr>
              <a:t>，</a:t>
            </a:r>
            <a:r>
              <a:rPr sz="3000">
                <a:latin typeface="宋体"/>
                <a:cs typeface="宋体"/>
              </a:rPr>
              <a:t>同步辅之以</a:t>
            </a:r>
            <a:r>
              <a:rPr sz="3000" spc="-50">
                <a:latin typeface="宋体"/>
                <a:cs typeface="宋体"/>
              </a:rPr>
              <a:t>大</a:t>
            </a:r>
            <a:r>
              <a:rPr sz="3000">
                <a:latin typeface="宋体"/>
                <a:cs typeface="宋体"/>
              </a:rPr>
              <a:t>量旳状态器S，结合</a:t>
            </a:r>
            <a:r>
              <a:rPr sz="3000" b="1">
                <a:solidFill>
                  <a:srgbClr val="FF0066"/>
                </a:solidFill>
                <a:latin typeface="Microsoft JhengHei"/>
                <a:cs typeface="Microsoft JhengHei"/>
              </a:rPr>
              <a:t>状态转移图</a:t>
            </a:r>
            <a:r>
              <a:rPr sz="3000">
                <a:latin typeface="宋体"/>
                <a:cs typeface="宋体"/>
              </a:rPr>
              <a:t>就很轻易编</a:t>
            </a:r>
            <a:r>
              <a:rPr sz="3000" spc="-50">
                <a:latin typeface="宋体"/>
                <a:cs typeface="宋体"/>
              </a:rPr>
              <a:t>出</a:t>
            </a:r>
            <a:r>
              <a:rPr sz="3000">
                <a:latin typeface="宋体"/>
                <a:cs typeface="宋体"/>
              </a:rPr>
              <a:t>复杂旳顺序控制程</a:t>
            </a:r>
            <a:r>
              <a:rPr sz="3000" spc="-50">
                <a:latin typeface="宋体"/>
                <a:cs typeface="宋体"/>
              </a:rPr>
              <a:t>序</a:t>
            </a:r>
            <a:r>
              <a:rPr sz="3000">
                <a:latin typeface="宋体"/>
                <a:cs typeface="宋体"/>
              </a:rPr>
              <a:t>	</a:t>
            </a:r>
            <a:r>
              <a:rPr sz="3000" spc="-50">
                <a:latin typeface="宋体"/>
                <a:cs typeface="宋体"/>
              </a:rPr>
              <a:t>。</a:t>
            </a:r>
            <a:endParaRPr sz="3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77306" y="731042"/>
            <a:ext cx="535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44064"/>
              </a:tabLst>
            </a:pPr>
            <a:r>
              <a:rPr spc="-50">
                <a:latin typeface="MS Gothic"/>
                <a:cs typeface="MS Gothic"/>
              </a:rPr>
              <a:t>第</a:t>
            </a:r>
            <a:r>
              <a:rPr spc="-409"/>
              <a:t>5</a:t>
            </a:r>
            <a:r>
              <a:rPr spc="-50">
                <a:latin typeface="MS Gothic"/>
                <a:cs typeface="MS Gothic"/>
              </a:rPr>
              <a:t>章</a:t>
            </a:r>
            <a:r>
              <a:rPr>
                <a:latin typeface="MS Gothic"/>
                <a:cs typeface="MS Gothic"/>
              </a:rPr>
              <a:t>	</a:t>
            </a:r>
            <a:r>
              <a:rPr spc="-440"/>
              <a:t>PLC</a:t>
            </a:r>
            <a:r>
              <a:rPr/>
              <a:t>旳步进指</a:t>
            </a:r>
            <a:r>
              <a:rPr spc="-50"/>
              <a:t>令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71014" y="1634714"/>
            <a:ext cx="7473950" cy="3034030"/>
          </a:xfrm>
          <a:prstGeom prst="rect">
            <a:avLst/>
          </a:prstGeom>
        </p:spPr>
        <p:txBody>
          <a:bodyPr vert="horz" wrap="square" lIns="0" tIns="1727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60"/>
              </a:spcBef>
            </a:pPr>
            <a:r>
              <a:rPr sz="2800">
                <a:latin typeface="宋体"/>
                <a:cs typeface="宋体"/>
              </a:rPr>
              <a:t>顺序控制旳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特点</a:t>
            </a:r>
            <a:r>
              <a:rPr sz="2800" spc="-50">
                <a:latin typeface="宋体"/>
                <a:cs typeface="宋体"/>
              </a:rPr>
              <a:t>：</a:t>
            </a:r>
            <a:endParaRPr sz="2800">
              <a:latin typeface="宋体"/>
              <a:cs typeface="宋体"/>
            </a:endParaRPr>
          </a:p>
          <a:p>
            <a:pPr marL="96520" marR="5080" indent="1269365">
              <a:lnSpc>
                <a:spcPct val="103499"/>
              </a:lnSpc>
              <a:spcBef>
                <a:spcPts val="980"/>
              </a:spcBef>
              <a:buSzPct val="95833"/>
              <a:buAutoNum type="arabicPlain"/>
              <a:tabLst>
                <a:tab pos="1365885"/>
              </a:tabLst>
            </a:pPr>
            <a:r>
              <a:rPr sz="2400">
                <a:latin typeface="宋体"/>
                <a:cs typeface="宋体"/>
              </a:rPr>
              <a:t>每个工步（或状态）都应</a:t>
            </a:r>
            <a:r>
              <a:rPr sz="2400">
                <a:solidFill>
                  <a:srgbClr val="FF0000"/>
                </a:solidFill>
                <a:latin typeface="宋体"/>
                <a:cs typeface="宋体"/>
              </a:rPr>
              <a:t>分配</a:t>
            </a:r>
            <a:r>
              <a:rPr sz="2400">
                <a:latin typeface="宋体"/>
                <a:cs typeface="宋体"/>
              </a:rPr>
              <a:t>一种</a:t>
            </a:r>
            <a:r>
              <a:rPr sz="2400" spc="-10">
                <a:solidFill>
                  <a:srgbClr val="FF0000"/>
                </a:solidFill>
                <a:latin typeface="宋体"/>
                <a:cs typeface="宋体"/>
              </a:rPr>
              <a:t>状态控制元</a:t>
            </a:r>
            <a:r>
              <a:rPr sz="2400">
                <a:solidFill>
                  <a:srgbClr val="FF0000"/>
                </a:solidFill>
                <a:latin typeface="宋体"/>
                <a:cs typeface="宋体"/>
              </a:rPr>
              <a:t>件</a:t>
            </a:r>
            <a:r>
              <a:rPr sz="2400" spc="-5">
                <a:latin typeface="宋体"/>
                <a:cs typeface="宋体"/>
              </a:rPr>
              <a:t>，确保顺序控制能按控制要求顺序进行。</a:t>
            </a:r>
            <a:endParaRPr sz="2400">
              <a:latin typeface="宋体"/>
              <a:cs typeface="宋体"/>
            </a:endParaRPr>
          </a:p>
          <a:p>
            <a:pPr marL="96520" marR="5080" indent="1269365">
              <a:lnSpc>
                <a:spcPct val="100000"/>
              </a:lnSpc>
              <a:spcBef>
                <a:spcPts val="300"/>
              </a:spcBef>
              <a:buSzPct val="95833"/>
              <a:buAutoNum type="arabicPlain"/>
              <a:tabLst>
                <a:tab pos="1365885"/>
              </a:tabLst>
            </a:pPr>
            <a:r>
              <a:rPr sz="2400">
                <a:latin typeface="宋体"/>
                <a:cs typeface="宋体"/>
              </a:rPr>
              <a:t>每个工步（或状态）都具有</a:t>
            </a:r>
            <a:r>
              <a:rPr sz="2400">
                <a:solidFill>
                  <a:srgbClr val="FF0000"/>
                </a:solidFill>
                <a:latin typeface="宋体"/>
                <a:cs typeface="宋体"/>
              </a:rPr>
              <a:t>驱动负载</a:t>
            </a:r>
            <a:r>
              <a:rPr sz="2400" spc="-15">
                <a:latin typeface="宋体"/>
                <a:cs typeface="宋体"/>
              </a:rPr>
              <a:t>旳能力，</a:t>
            </a:r>
            <a:r>
              <a:rPr sz="2400" spc="-5">
                <a:latin typeface="宋体"/>
                <a:cs typeface="宋体"/>
              </a:rPr>
              <a:t>能使该工步旳输出执行元件动作。</a:t>
            </a:r>
            <a:endParaRPr sz="2400">
              <a:latin typeface="宋体"/>
              <a:cs typeface="宋体"/>
            </a:endParaRPr>
          </a:p>
          <a:p>
            <a:pPr marL="96520" marR="5080" indent="1269365">
              <a:lnSpc>
                <a:spcPct val="100000"/>
              </a:lnSpc>
              <a:spcBef>
                <a:spcPts val="300"/>
              </a:spcBef>
              <a:buSzPct val="95833"/>
              <a:buAutoNum type="arabicPlain"/>
              <a:tabLst>
                <a:tab pos="1365885"/>
              </a:tabLst>
            </a:pPr>
            <a:r>
              <a:rPr sz="2400">
                <a:latin typeface="宋体"/>
                <a:cs typeface="宋体"/>
              </a:rPr>
              <a:t>每个工步（或状态）在</a:t>
            </a:r>
            <a:r>
              <a:rPr sz="2400">
                <a:solidFill>
                  <a:srgbClr val="FF0000"/>
                </a:solidFill>
                <a:latin typeface="宋体"/>
                <a:cs typeface="宋体"/>
              </a:rPr>
              <a:t>转移条件满足</a:t>
            </a:r>
            <a:r>
              <a:rPr sz="2400" spc="-15">
                <a:latin typeface="宋体"/>
                <a:cs typeface="宋体"/>
              </a:rPr>
              <a:t>时，都会</a:t>
            </a:r>
            <a:r>
              <a:rPr sz="2400">
                <a:latin typeface="宋体"/>
                <a:cs typeface="宋体"/>
              </a:rPr>
              <a:t>转移到下一种工步，而</a:t>
            </a:r>
            <a:r>
              <a:rPr sz="2400">
                <a:solidFill>
                  <a:srgbClr val="FF0000"/>
                </a:solidFill>
                <a:latin typeface="宋体"/>
                <a:cs typeface="宋体"/>
              </a:rPr>
              <a:t>上一工步自动复位</a:t>
            </a:r>
            <a:r>
              <a:rPr sz="2400" spc="-50">
                <a:latin typeface="宋体"/>
                <a:cs typeface="宋体"/>
              </a:rPr>
              <a:t>。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77306" y="731042"/>
            <a:ext cx="535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44064"/>
              </a:tabLst>
            </a:pPr>
            <a:r>
              <a:rPr spc="-50">
                <a:latin typeface="MS Gothic"/>
                <a:cs typeface="MS Gothic"/>
              </a:rPr>
              <a:t>第</a:t>
            </a:r>
            <a:r>
              <a:rPr spc="-409"/>
              <a:t>5</a:t>
            </a:r>
            <a:r>
              <a:rPr spc="-50">
                <a:latin typeface="MS Gothic"/>
                <a:cs typeface="MS Gothic"/>
              </a:rPr>
              <a:t>章</a:t>
            </a:r>
            <a:r>
              <a:rPr>
                <a:latin typeface="MS Gothic"/>
                <a:cs typeface="MS Gothic"/>
              </a:rPr>
              <a:t>	</a:t>
            </a:r>
            <a:r>
              <a:rPr spc="-440"/>
              <a:t>PLC</a:t>
            </a:r>
            <a:r>
              <a:rPr/>
              <a:t>旳步进指</a:t>
            </a:r>
            <a:r>
              <a:rPr spc="-50"/>
              <a:t>令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28330" y="1722016"/>
            <a:ext cx="7933690" cy="2646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FF0000"/>
                </a:solidFill>
                <a:latin typeface="宋体"/>
                <a:cs typeface="宋体"/>
              </a:rPr>
              <a:t>一、状态流程图（功能图</a:t>
            </a:r>
            <a:r>
              <a:rPr sz="2800" spc="-50">
                <a:solidFill>
                  <a:srgbClr val="FF0000"/>
                </a:solidFill>
                <a:latin typeface="宋体"/>
                <a:cs typeface="宋体"/>
              </a:rPr>
              <a:t>）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2950">
              <a:latin typeface="宋体"/>
              <a:cs typeface="宋体"/>
            </a:endParaRPr>
          </a:p>
          <a:p>
            <a:pPr marL="97155" marR="5080" indent="901700">
              <a:lnSpc>
                <a:spcPct val="100000"/>
              </a:lnSpc>
            </a:pPr>
            <a:r>
              <a:rPr sz="2800" spc="-5">
                <a:latin typeface="宋体"/>
                <a:cs typeface="宋体"/>
              </a:rPr>
              <a:t>它是一种用于描述顺序控制系统控制过程旳</a:t>
            </a:r>
            <a:r>
              <a:rPr sz="2800">
                <a:latin typeface="宋体"/>
                <a:cs typeface="宋体"/>
              </a:rPr>
              <a:t>一种图形。它具有简朴、直观等特点，是设计</a:t>
            </a:r>
            <a:r>
              <a:rPr sz="2800" spc="-25">
                <a:latin typeface="宋体"/>
                <a:cs typeface="宋体"/>
              </a:rPr>
              <a:t>PLC</a:t>
            </a:r>
            <a:r>
              <a:rPr sz="2800">
                <a:latin typeface="宋体"/>
                <a:cs typeface="宋体"/>
              </a:rPr>
              <a:t>顺序控制程序旳一种有力工具。它由</a:t>
            </a:r>
            <a:r>
              <a:rPr sz="2800" b="1" spc="-10">
                <a:solidFill>
                  <a:srgbClr val="009900"/>
                </a:solidFill>
                <a:latin typeface="Microsoft JhengHei"/>
                <a:cs typeface="Microsoft JhengHei"/>
              </a:rPr>
              <a:t>步、转换条件</a:t>
            </a:r>
            <a:r>
              <a:rPr sz="2800" b="1" spc="700">
                <a:solidFill>
                  <a:srgbClr val="009900"/>
                </a:solidFill>
                <a:latin typeface="Microsoft JhengHei"/>
                <a:cs typeface="Microsoft JhengHei"/>
              </a:rPr>
              <a:t>                            </a:t>
            </a:r>
            <a:r>
              <a:rPr sz="2800" b="1">
                <a:solidFill>
                  <a:srgbClr val="009900"/>
                </a:solidFill>
                <a:latin typeface="Microsoft JhengHei"/>
                <a:cs typeface="Microsoft JhengHei"/>
              </a:rPr>
              <a:t>及有向连线</a:t>
            </a:r>
            <a:r>
              <a:rPr sz="2800" spc="-20">
                <a:latin typeface="宋体"/>
                <a:cs typeface="宋体"/>
              </a:rPr>
              <a:t>构成。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28330" y="1698824"/>
            <a:ext cx="8365490" cy="4208145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80"/>
              </a:spcBef>
            </a:pPr>
            <a:r>
              <a:rPr sz="2800">
                <a:solidFill>
                  <a:srgbClr val="FF0000"/>
                </a:solidFill>
                <a:latin typeface="宋体"/>
                <a:cs typeface="宋体"/>
              </a:rPr>
              <a:t>一、状态流程图（功能图</a:t>
            </a:r>
            <a:r>
              <a:rPr sz="2800" spc="-50">
                <a:solidFill>
                  <a:srgbClr val="FF0000"/>
                </a:solidFill>
                <a:latin typeface="宋体"/>
                <a:cs typeface="宋体"/>
              </a:rPr>
              <a:t>）</a:t>
            </a:r>
            <a:endParaRPr sz="2800">
              <a:latin typeface="宋体"/>
              <a:cs typeface="宋体"/>
            </a:endParaRPr>
          </a:p>
          <a:p>
            <a:pPr marL="450215">
              <a:lnSpc>
                <a:spcPct val="100000"/>
              </a:lnSpc>
              <a:spcBef>
                <a:spcPts val="170"/>
              </a:spcBef>
            </a:pPr>
            <a:r>
              <a:rPr sz="2600" b="1" spc="-140">
                <a:solidFill>
                  <a:srgbClr val="009900"/>
                </a:solidFill>
                <a:latin typeface="Microsoft JhengHei"/>
                <a:cs typeface="Microsoft JhengHei"/>
              </a:rPr>
              <a:t>1</a:t>
            </a:r>
            <a:r>
              <a:rPr sz="2600" b="1" spc="-95">
                <a:solidFill>
                  <a:srgbClr val="009900"/>
                </a:solidFill>
                <a:latin typeface="Microsoft JhengHei"/>
                <a:cs typeface="Microsoft JhengHei"/>
              </a:rPr>
              <a:t>．步</a:t>
            </a:r>
            <a:endParaRPr sz="2600">
              <a:latin typeface="Microsoft JhengHei"/>
              <a:cs typeface="Microsoft JhengHei"/>
            </a:endParaRPr>
          </a:p>
          <a:p>
            <a:pPr marL="907415">
              <a:lnSpc>
                <a:spcPct val="100000"/>
              </a:lnSpc>
              <a:spcBef>
                <a:spcPts val="505"/>
              </a:spcBef>
            </a:pPr>
            <a:r>
              <a:rPr sz="2600" b="1">
                <a:solidFill>
                  <a:srgbClr val="FF0000"/>
                </a:solidFill>
                <a:latin typeface="Microsoft JhengHei"/>
                <a:cs typeface="Microsoft JhengHei"/>
              </a:rPr>
              <a:t>步</a:t>
            </a:r>
            <a:r>
              <a:rPr sz="2600" b="1" spc="-229">
                <a:solidFill>
                  <a:srgbClr val="67AFBD"/>
                </a:solidFill>
                <a:latin typeface="Microsoft JhengHei"/>
                <a:cs typeface="Microsoft JhengHei"/>
              </a:rPr>
              <a:t>——</a:t>
            </a:r>
            <a:r>
              <a:rPr sz="2600" b="1">
                <a:solidFill>
                  <a:srgbClr val="67AFBD"/>
                </a:solidFill>
                <a:latin typeface="Microsoft JhengHei"/>
                <a:cs typeface="Microsoft JhengHei"/>
              </a:rPr>
              <a:t>将系统旳一种工作周期，</a:t>
            </a:r>
            <a:r>
              <a:rPr sz="2600" b="1" spc="-10">
                <a:solidFill>
                  <a:srgbClr val="FF0000"/>
                </a:solidFill>
                <a:latin typeface="Microsoft JhengHei"/>
                <a:cs typeface="Microsoft JhengHei"/>
              </a:rPr>
              <a:t>按输出量旳状态</a:t>
            </a:r>
            <a:endParaRPr sz="2600">
              <a:latin typeface="Microsoft JhengHei"/>
              <a:cs typeface="Microsoft JhengHei"/>
            </a:endParaRPr>
          </a:p>
          <a:p>
            <a:pPr marL="97155">
              <a:lnSpc>
                <a:spcPct val="100000"/>
              </a:lnSpc>
              <a:spcBef>
                <a:spcPts val="35"/>
              </a:spcBef>
            </a:pPr>
            <a:r>
              <a:rPr sz="2600" b="1">
                <a:solidFill>
                  <a:srgbClr val="FF0000"/>
                </a:solidFill>
                <a:latin typeface="Microsoft JhengHei"/>
                <a:cs typeface="Microsoft JhengHei"/>
              </a:rPr>
              <a:t>变化</a:t>
            </a:r>
            <a:r>
              <a:rPr sz="2600" b="1">
                <a:latin typeface="Microsoft JhengHei"/>
                <a:cs typeface="Microsoft JhengHei"/>
              </a:rPr>
              <a:t>，</a:t>
            </a:r>
            <a:r>
              <a:rPr sz="2600" b="1" spc="-5">
                <a:solidFill>
                  <a:srgbClr val="67AFBD"/>
                </a:solidFill>
                <a:latin typeface="Microsoft JhengHei"/>
                <a:cs typeface="Microsoft JhengHei"/>
              </a:rPr>
              <a:t>划分为若干个顺序相连旳阶段，每个阶段叫做步。</a:t>
            </a:r>
            <a:endParaRPr sz="2600">
              <a:latin typeface="Microsoft JhengHei"/>
              <a:cs typeface="Microsoft JhengHei"/>
            </a:endParaRPr>
          </a:p>
          <a:p>
            <a:pPr marL="97155" marR="335280" indent="734060">
              <a:lnSpc>
                <a:spcPct val="98200"/>
              </a:lnSpc>
              <a:spcBef>
                <a:spcPts val="355"/>
              </a:spcBef>
            </a:pPr>
            <a:r>
              <a:rPr sz="2600" b="1">
                <a:latin typeface="Microsoft JhengHei"/>
                <a:cs typeface="Microsoft JhengHei"/>
              </a:rPr>
              <a:t>步又分为</a:t>
            </a:r>
            <a:r>
              <a:rPr sz="2600" b="1">
                <a:solidFill>
                  <a:srgbClr val="FF0000"/>
                </a:solidFill>
                <a:latin typeface="Microsoft JhengHei"/>
                <a:cs typeface="Microsoft JhengHei"/>
              </a:rPr>
              <a:t>初始步和工作步</a:t>
            </a:r>
            <a:r>
              <a:rPr sz="2600" b="1" spc="-5">
                <a:latin typeface="Microsoft JhengHei"/>
                <a:cs typeface="Microsoft JhengHei"/>
              </a:rPr>
              <a:t>，初始步表达一种控制</a:t>
            </a:r>
            <a:r>
              <a:rPr sz="2600" b="1" spc="650">
                <a:latin typeface="Microsoft JhengHei"/>
                <a:cs typeface="Microsoft JhengHei"/>
              </a:rPr>
              <a:t>                               </a:t>
            </a:r>
            <a:r>
              <a:rPr sz="2600" b="1">
                <a:latin typeface="Microsoft JhengHei"/>
                <a:cs typeface="Microsoft JhengHei"/>
              </a:rPr>
              <a:t>系统旳初始状态，</a:t>
            </a:r>
            <a:r>
              <a:rPr sz="2600" b="1">
                <a:solidFill>
                  <a:srgbClr val="009900"/>
                </a:solidFill>
                <a:latin typeface="Microsoft JhengHei"/>
                <a:cs typeface="Microsoft JhengHei"/>
              </a:rPr>
              <a:t>每个控制系统必须有一种初始步</a:t>
            </a:r>
            <a:r>
              <a:rPr sz="2600" b="1" spc="-25">
                <a:latin typeface="Microsoft JhengHei"/>
                <a:cs typeface="Microsoft JhengHei"/>
              </a:rPr>
              <a:t>，初</a:t>
            </a:r>
            <a:r>
              <a:rPr sz="2600" b="1">
                <a:latin typeface="Microsoft JhengHei"/>
                <a:cs typeface="Microsoft JhengHei"/>
              </a:rPr>
              <a:t>始步能够没有详细要完毕旳动作，</a:t>
            </a:r>
            <a:r>
              <a:rPr sz="2600" b="1">
                <a:solidFill>
                  <a:srgbClr val="67AFBD"/>
                </a:solidFill>
                <a:latin typeface="Microsoft JhengHei"/>
                <a:cs typeface="Microsoft JhengHei"/>
              </a:rPr>
              <a:t>用</a:t>
            </a:r>
            <a:r>
              <a:rPr sz="2600" b="1">
                <a:solidFill>
                  <a:srgbClr val="FF0000"/>
                </a:solidFill>
                <a:latin typeface="Microsoft JhengHei"/>
                <a:cs typeface="Microsoft JhengHei"/>
              </a:rPr>
              <a:t>双线方框</a:t>
            </a:r>
            <a:r>
              <a:rPr sz="2600" b="1">
                <a:solidFill>
                  <a:srgbClr val="67AFBD"/>
                </a:solidFill>
                <a:latin typeface="Microsoft JhengHei"/>
                <a:cs typeface="Microsoft JhengHei"/>
              </a:rPr>
              <a:t>表达。</a:t>
            </a:r>
            <a:r>
              <a:rPr sz="2600" b="1" spc="-50">
                <a:latin typeface="Microsoft JhengHei"/>
                <a:cs typeface="Microsoft JhengHei"/>
              </a:rPr>
              <a:t>其</a:t>
            </a:r>
            <a:r>
              <a:rPr sz="2600" b="1">
                <a:latin typeface="Microsoft JhengHei"/>
                <a:cs typeface="Microsoft JhengHei"/>
              </a:rPr>
              <a:t>中</a:t>
            </a:r>
            <a:r>
              <a:rPr sz="2600" b="1" spc="-204">
                <a:solidFill>
                  <a:srgbClr val="FF0000"/>
                </a:solidFill>
                <a:latin typeface="Microsoft JhengHei"/>
                <a:cs typeface="Microsoft JhengHei"/>
              </a:rPr>
              <a:t>S0</a:t>
            </a:r>
            <a:r>
              <a:rPr sz="2600" b="1" spc="-204">
                <a:solidFill>
                  <a:srgbClr val="FF0000"/>
                </a:solidFill>
                <a:latin typeface="Times New Roman"/>
                <a:cs typeface="Times New Roman"/>
              </a:rPr>
              <a:t>~</a:t>
            </a:r>
            <a:r>
              <a:rPr sz="2600" b="1" spc="-204">
                <a:solidFill>
                  <a:srgbClr val="FF0000"/>
                </a:solidFill>
                <a:latin typeface="Microsoft JhengHei"/>
                <a:cs typeface="Microsoft JhengHei"/>
              </a:rPr>
              <a:t>S9</a:t>
            </a:r>
            <a:r>
              <a:rPr sz="2600" b="1">
                <a:latin typeface="Microsoft JhengHei"/>
                <a:cs typeface="Microsoft JhengHei"/>
              </a:rPr>
              <a:t>为初始状态继电器，用于功能图旳</a:t>
            </a:r>
            <a:r>
              <a:rPr sz="2600" b="1">
                <a:solidFill>
                  <a:srgbClr val="FF0000"/>
                </a:solidFill>
                <a:latin typeface="Microsoft JhengHei"/>
                <a:cs typeface="Microsoft JhengHei"/>
              </a:rPr>
              <a:t>初始步</a:t>
            </a:r>
            <a:r>
              <a:rPr sz="2600" b="1" spc="-50">
                <a:latin typeface="Microsoft JhengHei"/>
                <a:cs typeface="Microsoft JhengHei"/>
              </a:rPr>
              <a:t>。</a:t>
            </a:r>
            <a:endParaRPr sz="2600">
              <a:latin typeface="Microsoft JhengHei"/>
              <a:cs typeface="Microsoft JhengHei"/>
            </a:endParaRPr>
          </a:p>
          <a:p>
            <a:pPr marL="97155" marR="426084" indent="403860">
              <a:lnSpc>
                <a:spcPct val="100000"/>
              </a:lnSpc>
              <a:spcBef>
                <a:spcPts val="475"/>
              </a:spcBef>
            </a:pPr>
            <a:r>
              <a:rPr sz="2600" b="1" spc="-95">
                <a:solidFill>
                  <a:srgbClr val="67AFBD"/>
                </a:solidFill>
                <a:latin typeface="Microsoft JhengHei"/>
                <a:cs typeface="Microsoft JhengHei"/>
              </a:rPr>
              <a:t>“步”——</a:t>
            </a:r>
            <a:r>
              <a:rPr sz="2600" b="1">
                <a:solidFill>
                  <a:srgbClr val="67AFBD"/>
                </a:solidFill>
                <a:latin typeface="Microsoft JhengHei"/>
                <a:cs typeface="Microsoft JhengHei"/>
              </a:rPr>
              <a:t>用编程元件（如</a:t>
            </a:r>
            <a:r>
              <a:rPr sz="2600" b="1">
                <a:solidFill>
                  <a:srgbClr val="FF0000"/>
                </a:solidFill>
                <a:latin typeface="Microsoft JhengHei"/>
                <a:cs typeface="Microsoft JhengHei"/>
              </a:rPr>
              <a:t>辅助存储器</a:t>
            </a:r>
            <a:r>
              <a:rPr sz="2600" b="1" spc="-1290">
                <a:solidFill>
                  <a:srgbClr val="FF0000"/>
                </a:solidFill>
                <a:latin typeface="Microsoft JhengHei"/>
                <a:cs typeface="Microsoft JhengHei"/>
              </a:rPr>
              <a:t>M</a:t>
            </a:r>
            <a:r>
              <a:rPr sz="2600" b="1">
                <a:solidFill>
                  <a:srgbClr val="67AFBD"/>
                </a:solidFill>
                <a:latin typeface="Microsoft JhengHei"/>
                <a:cs typeface="Microsoft JhengHei"/>
              </a:rPr>
              <a:t>和</a:t>
            </a:r>
            <a:r>
              <a:rPr sz="2600" b="1" spc="-15">
                <a:solidFill>
                  <a:srgbClr val="FF0000"/>
                </a:solidFill>
                <a:latin typeface="Microsoft JhengHei"/>
                <a:cs typeface="Microsoft JhengHei"/>
              </a:rPr>
              <a:t>状态继电</a:t>
            </a:r>
            <a:r>
              <a:rPr sz="2600" b="1">
                <a:solidFill>
                  <a:srgbClr val="FF0000"/>
                </a:solidFill>
                <a:latin typeface="Microsoft JhengHei"/>
                <a:cs typeface="Microsoft JhengHei"/>
              </a:rPr>
              <a:t>器</a:t>
            </a:r>
            <a:r>
              <a:rPr sz="2600" b="1" spc="-120">
                <a:solidFill>
                  <a:srgbClr val="FF0000"/>
                </a:solidFill>
                <a:latin typeface="Microsoft JhengHei"/>
                <a:cs typeface="Microsoft JhengHei"/>
              </a:rPr>
              <a:t>S</a:t>
            </a:r>
            <a:r>
              <a:rPr sz="2600" b="1" spc="-120">
                <a:solidFill>
                  <a:srgbClr val="67AFBD"/>
                </a:solidFill>
                <a:latin typeface="Microsoft JhengHei"/>
                <a:cs typeface="Microsoft JhengHei"/>
              </a:rPr>
              <a:t>）</a:t>
            </a:r>
            <a:r>
              <a:rPr sz="2600" b="1" spc="-20">
                <a:solidFill>
                  <a:srgbClr val="67AFBD"/>
                </a:solidFill>
                <a:latin typeface="Microsoft JhengHei"/>
                <a:cs typeface="Microsoft JhengHei"/>
              </a:rPr>
              <a:t>表达。</a:t>
            </a:r>
            <a:endParaRPr sz="2600">
              <a:latin typeface="Microsoft JhengHei"/>
              <a:cs typeface="Microsoft JhengHe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4913312" y="1204865"/>
            <a:ext cx="3875404" cy="546100"/>
            <a:chOff x="4913312" y="1204865"/>
            <a:chExt cx="3875404" cy="546100"/>
          </a:xfrm>
        </p:grpSpPr>
        <p:sp>
          <p:nvSpPr>
            <p:cNvPr id="4" name="object 4"/>
            <p:cNvSpPr/>
            <p:nvPr/>
          </p:nvSpPr>
          <p:spPr>
            <a:xfrm>
              <a:off x="4932362" y="1223915"/>
              <a:ext cx="1420495" cy="495934"/>
            </a:xfrm>
            <a:custGeom>
              <a:rect l="l" t="t" r="r" b="b"/>
              <a:pathLst>
                <a:path w="1420495" h="495934">
                  <a:moveTo>
                    <a:pt x="1420312" y="495353"/>
                  </a:moveTo>
                  <a:lnTo>
                    <a:pt x="0" y="495353"/>
                  </a:lnTo>
                  <a:lnTo>
                    <a:pt x="0" y="0"/>
                  </a:lnTo>
                  <a:lnTo>
                    <a:pt x="1420312" y="0"/>
                  </a:lnTo>
                  <a:lnTo>
                    <a:pt x="1420312" y="495353"/>
                  </a:lnTo>
                  <a:close/>
                </a:path>
              </a:pathLst>
            </a:custGeom>
            <a:solidFill>
              <a:srgbClr val="FF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932362" y="1223915"/>
              <a:ext cx="1420495" cy="495934"/>
            </a:xfrm>
            <a:custGeom>
              <a:rect l="l" t="t" r="r" b="b"/>
              <a:pathLst>
                <a:path w="1420495" h="495934">
                  <a:moveTo>
                    <a:pt x="0" y="0"/>
                  </a:moveTo>
                  <a:lnTo>
                    <a:pt x="1420312" y="0"/>
                  </a:lnTo>
                  <a:lnTo>
                    <a:pt x="1420312" y="495353"/>
                  </a:lnTo>
                  <a:lnTo>
                    <a:pt x="0" y="495353"/>
                  </a:lnTo>
                  <a:lnTo>
                    <a:pt x="0" y="0"/>
                  </a:lnTo>
                  <a:close/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6954781" y="1236298"/>
              <a:ext cx="1814830" cy="495934"/>
            </a:xfrm>
            <a:custGeom>
              <a:rect l="l" t="t" r="r" b="b"/>
              <a:pathLst>
                <a:path w="1814829" h="495934">
                  <a:moveTo>
                    <a:pt x="1814568" y="495353"/>
                  </a:moveTo>
                  <a:lnTo>
                    <a:pt x="0" y="495353"/>
                  </a:lnTo>
                  <a:lnTo>
                    <a:pt x="0" y="0"/>
                  </a:lnTo>
                  <a:lnTo>
                    <a:pt x="1814568" y="0"/>
                  </a:lnTo>
                  <a:lnTo>
                    <a:pt x="1814568" y="495353"/>
                  </a:lnTo>
                  <a:close/>
                </a:path>
              </a:pathLst>
            </a:custGeom>
            <a:solidFill>
              <a:srgbClr val="FF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6954781" y="1236298"/>
              <a:ext cx="1814830" cy="495934"/>
            </a:xfrm>
            <a:custGeom>
              <a:rect l="l" t="t" r="r" b="b"/>
              <a:pathLst>
                <a:path w="1814829" h="495934">
                  <a:moveTo>
                    <a:pt x="0" y="0"/>
                  </a:moveTo>
                  <a:lnTo>
                    <a:pt x="1814568" y="0"/>
                  </a:lnTo>
                  <a:lnTo>
                    <a:pt x="1814568" y="495353"/>
                  </a:lnTo>
                  <a:lnTo>
                    <a:pt x="0" y="495353"/>
                  </a:lnTo>
                  <a:lnTo>
                    <a:pt x="0" y="0"/>
                  </a:lnTo>
                  <a:close/>
                </a:path>
              </a:pathLst>
            </a:custGeom>
            <a:ln w="380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2577306" y="731042"/>
            <a:ext cx="6059805" cy="9582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4630"/>
              </a:lnSpc>
              <a:spcBef>
                <a:spcPts val="100"/>
              </a:spcBef>
              <a:tabLst>
                <a:tab pos="2044064"/>
              </a:tabLst>
            </a:pPr>
            <a:r>
              <a:rPr spc="-50">
                <a:latin typeface="MS Gothic"/>
                <a:cs typeface="MS Gothic"/>
              </a:rPr>
              <a:t>第</a:t>
            </a:r>
            <a:r>
              <a:rPr spc="-409"/>
              <a:t>5</a:t>
            </a:r>
            <a:r>
              <a:rPr spc="-50">
                <a:latin typeface="MS Gothic"/>
                <a:cs typeface="MS Gothic"/>
              </a:rPr>
              <a:t>章</a:t>
            </a:r>
            <a:r>
              <a:rPr>
                <a:latin typeface="MS Gothic"/>
                <a:cs typeface="MS Gothic"/>
              </a:rPr>
              <a:t>	</a:t>
            </a:r>
            <a:r>
              <a:rPr spc="-440"/>
              <a:t>PLC</a:t>
            </a:r>
            <a:r>
              <a:rPr/>
              <a:t>旳步进指</a:t>
            </a:r>
            <a:r>
              <a:rPr spc="-50"/>
              <a:t>令</a:t>
            </a:r>
          </a:p>
          <a:p>
            <a:pPr marL="2912745">
              <a:lnSpc>
                <a:spcPts val="2710"/>
              </a:lnSpc>
              <a:tabLst>
                <a:tab pos="4522470"/>
              </a:tabLst>
            </a:pPr>
            <a:r>
              <a:rPr sz="3600" spc="-75" baseline="2314">
                <a:solidFill>
                  <a:srgbClr val="FF99FF"/>
                </a:solidFill>
              </a:rPr>
              <a:t>步</a:t>
            </a:r>
            <a:r>
              <a:rPr sz="3600" baseline="2314">
                <a:solidFill>
                  <a:srgbClr val="FF99FF"/>
                </a:solidFill>
              </a:rPr>
              <a:t>	</a:t>
            </a:r>
            <a:r>
              <a:rPr sz="2400">
                <a:solidFill>
                  <a:srgbClr val="FF99FF"/>
                </a:solidFill>
              </a:rPr>
              <a:t>动作或命</a:t>
            </a:r>
            <a:r>
              <a:rPr sz="2400" spc="-50">
                <a:solidFill>
                  <a:srgbClr val="FF99FF"/>
                </a:solidFill>
              </a:rPr>
              <a:t>令</a:t>
            </a:r>
            <a:endParaRPr sz="2400"/>
          </a:p>
        </p:txBody>
      </p:sp>
      <p:grpSp>
        <p:nvGrpSpPr>
          <p:cNvPr id="9" name="object 9"/>
          <p:cNvGrpSpPr/>
          <p:nvPr/>
        </p:nvGrpSpPr>
        <p:grpSpPr>
          <a:xfrm>
            <a:off x="5381055" y="404812"/>
            <a:ext cx="1570990" cy="2087880"/>
            <a:chOff x="5381055" y="404812"/>
            <a:chExt cx="1570990" cy="2087880"/>
          </a:xfrm>
        </p:grpSpPr>
        <p:sp>
          <p:nvSpPr>
            <p:cNvPr id="10" name="object 10"/>
            <p:cNvSpPr/>
            <p:nvPr/>
          </p:nvSpPr>
          <p:spPr>
            <a:xfrm flipH="1">
              <a:off x="5605402" y="404812"/>
              <a:ext cx="0" cy="2087880"/>
            </a:xfrm>
            <a:custGeom>
              <a:rect l="l" t="t" r="r" b="b"/>
              <a:pathLst>
                <a:path h="2087880">
                  <a:moveTo>
                    <a:pt x="0" y="1365761"/>
                  </a:moveTo>
                  <a:lnTo>
                    <a:pt x="0" y="2087562"/>
                  </a:lnTo>
                </a:path>
                <a:path h="2087880">
                  <a:moveTo>
                    <a:pt x="0" y="0"/>
                  </a:moveTo>
                  <a:lnTo>
                    <a:pt x="0" y="803180"/>
                  </a:lnTo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5381055" y="887782"/>
              <a:ext cx="1570990" cy="1203325"/>
            </a:xfrm>
            <a:custGeom>
              <a:rect l="l" t="t" r="r" b="b"/>
              <a:pathLst>
                <a:path w="1570990" h="1203325">
                  <a:moveTo>
                    <a:pt x="0" y="0"/>
                  </a:moveTo>
                  <a:lnTo>
                    <a:pt x="448693" y="0"/>
                  </a:lnTo>
                </a:path>
                <a:path w="1570990" h="1203325">
                  <a:moveTo>
                    <a:pt x="0" y="1203001"/>
                  </a:moveTo>
                  <a:lnTo>
                    <a:pt x="448693" y="1203001"/>
                  </a:lnTo>
                </a:path>
                <a:path w="1570990" h="1203325">
                  <a:moveTo>
                    <a:pt x="971618" y="560810"/>
                  </a:moveTo>
                  <a:lnTo>
                    <a:pt x="1570426" y="560810"/>
                  </a:lnTo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77306" y="731042"/>
            <a:ext cx="535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44064"/>
              </a:tabLst>
            </a:pPr>
            <a:r>
              <a:rPr spc="-50">
                <a:latin typeface="MS Gothic"/>
                <a:cs typeface="MS Gothic"/>
              </a:rPr>
              <a:t>第</a:t>
            </a:r>
            <a:r>
              <a:rPr spc="-409"/>
              <a:t>5</a:t>
            </a:r>
            <a:r>
              <a:rPr spc="-50">
                <a:latin typeface="MS Gothic"/>
                <a:cs typeface="MS Gothic"/>
              </a:rPr>
              <a:t>章</a:t>
            </a:r>
            <a:r>
              <a:rPr>
                <a:latin typeface="MS Gothic"/>
                <a:cs typeface="MS Gothic"/>
              </a:rPr>
              <a:t>	</a:t>
            </a:r>
            <a:r>
              <a:rPr spc="-440"/>
              <a:t>PLC</a:t>
            </a:r>
            <a:r>
              <a:rPr/>
              <a:t>旳步进指</a:t>
            </a:r>
            <a:r>
              <a:rPr spc="-50"/>
              <a:t>令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28330" y="1698824"/>
            <a:ext cx="7989570" cy="2905125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80"/>
              </a:spcBef>
            </a:pPr>
            <a:r>
              <a:rPr sz="2800">
                <a:solidFill>
                  <a:srgbClr val="FF0000"/>
                </a:solidFill>
                <a:latin typeface="宋体"/>
                <a:cs typeface="宋体"/>
              </a:rPr>
              <a:t>一、状态流程图（功能图</a:t>
            </a:r>
            <a:r>
              <a:rPr sz="2800" spc="-50">
                <a:solidFill>
                  <a:srgbClr val="FF0000"/>
                </a:solidFill>
                <a:latin typeface="宋体"/>
                <a:cs typeface="宋体"/>
              </a:rPr>
              <a:t>）</a:t>
            </a:r>
            <a:endParaRPr sz="2800">
              <a:latin typeface="宋体"/>
              <a:cs typeface="宋体"/>
            </a:endParaRPr>
          </a:p>
          <a:p>
            <a:pPr marL="462915">
              <a:lnSpc>
                <a:spcPct val="100000"/>
              </a:lnSpc>
              <a:spcBef>
                <a:spcPts val="170"/>
              </a:spcBef>
            </a:pPr>
            <a:r>
              <a:rPr sz="2600" b="1" spc="-140">
                <a:solidFill>
                  <a:srgbClr val="009900"/>
                </a:solidFill>
                <a:latin typeface="Microsoft JhengHei"/>
                <a:cs typeface="Microsoft JhengHei"/>
              </a:rPr>
              <a:t>2</a:t>
            </a:r>
            <a:r>
              <a:rPr sz="2600" b="1" spc="-45">
                <a:solidFill>
                  <a:srgbClr val="009900"/>
                </a:solidFill>
                <a:latin typeface="Microsoft JhengHei"/>
                <a:cs typeface="Microsoft JhengHei"/>
              </a:rPr>
              <a:t>．转换条件</a:t>
            </a:r>
            <a:endParaRPr sz="2600">
              <a:latin typeface="Microsoft JhengHei"/>
              <a:cs typeface="Microsoft JhengHei"/>
            </a:endParaRPr>
          </a:p>
          <a:p>
            <a:pPr marL="97155" marR="5080" indent="1188085">
              <a:lnSpc>
                <a:spcPct val="101099"/>
              </a:lnSpc>
              <a:spcBef>
                <a:spcPts val="175"/>
              </a:spcBef>
            </a:pPr>
            <a:r>
              <a:rPr sz="2600" b="1" spc="5">
                <a:latin typeface="Microsoft JhengHei"/>
                <a:cs typeface="Microsoft JhengHei"/>
              </a:rPr>
              <a:t>步与步之间用“有向连线”连接，在有向连线</a:t>
            </a:r>
            <a:r>
              <a:rPr sz="2600" b="1" spc="650">
                <a:latin typeface="Microsoft JhengHei"/>
                <a:cs typeface="Microsoft JhengHei"/>
              </a:rPr>
              <a:t>                               </a:t>
            </a:r>
            <a:r>
              <a:rPr sz="2600" b="1">
                <a:latin typeface="Microsoft JhengHei"/>
                <a:cs typeface="Microsoft JhengHei"/>
              </a:rPr>
              <a:t>上用一种或多种</a:t>
            </a:r>
            <a:r>
              <a:rPr sz="2600" b="1">
                <a:solidFill>
                  <a:srgbClr val="FF0000"/>
                </a:solidFill>
                <a:latin typeface="Microsoft JhengHei"/>
                <a:cs typeface="Microsoft JhengHei"/>
              </a:rPr>
              <a:t>小短线</a:t>
            </a:r>
            <a:r>
              <a:rPr sz="2600" b="1">
                <a:latin typeface="Microsoft JhengHei"/>
                <a:cs typeface="Microsoft JhengHei"/>
              </a:rPr>
              <a:t>表达一种或多种</a:t>
            </a:r>
            <a:r>
              <a:rPr sz="2600" b="1">
                <a:solidFill>
                  <a:srgbClr val="FF0000"/>
                </a:solidFill>
                <a:latin typeface="Microsoft JhengHei"/>
                <a:cs typeface="Microsoft JhengHei"/>
              </a:rPr>
              <a:t>转换条件</a:t>
            </a:r>
            <a:r>
              <a:rPr sz="2600" b="1" spc="-50">
                <a:latin typeface="Microsoft JhengHei"/>
                <a:cs typeface="Microsoft JhengHei"/>
              </a:rPr>
              <a:t>。</a:t>
            </a:r>
            <a:endParaRPr sz="26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1650">
              <a:latin typeface="Microsoft JhengHei"/>
              <a:cs typeface="Microsoft JhengHei"/>
            </a:endParaRPr>
          </a:p>
          <a:p>
            <a:pPr marL="97155" marR="141605" indent="808355">
              <a:lnSpc>
                <a:spcPct val="100000"/>
              </a:lnSpc>
            </a:pPr>
            <a:r>
              <a:rPr sz="2600" b="1" spc="-5">
                <a:latin typeface="Microsoft JhengHei"/>
                <a:cs typeface="Microsoft JhengHei"/>
              </a:rPr>
              <a:t>当条件得到满足时，转换得以实现。当系统正处</a:t>
            </a:r>
            <a:r>
              <a:rPr sz="2600" b="1">
                <a:latin typeface="Microsoft JhengHei"/>
                <a:cs typeface="Microsoft JhengHei"/>
              </a:rPr>
              <a:t>于某一步时，把该步称为</a:t>
            </a:r>
            <a:r>
              <a:rPr sz="2600" b="1">
                <a:solidFill>
                  <a:srgbClr val="FF0000"/>
                </a:solidFill>
                <a:latin typeface="Microsoft JhengHei"/>
                <a:cs typeface="Microsoft JhengHei"/>
              </a:rPr>
              <a:t>“活动步”</a:t>
            </a:r>
            <a:r>
              <a:rPr sz="2600" b="1" spc="-50">
                <a:latin typeface="Microsoft JhengHei"/>
                <a:cs typeface="Microsoft JhengHei"/>
              </a:rPr>
              <a:t>。</a:t>
            </a:r>
            <a:endParaRPr sz="26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932362" y="5368130"/>
            <a:ext cx="1367155" cy="495300"/>
          </a:xfrm>
          <a:prstGeom prst="rect">
            <a:avLst/>
          </a:prstGeom>
          <a:solidFill>
            <a:srgbClr val="FFFF99"/>
          </a:solidFill>
          <a:ln w="38100">
            <a:solidFill>
              <a:srgbClr val="000000"/>
            </a:solidFill>
          </a:ln>
        </p:spPr>
        <p:txBody>
          <a:bodyPr vert="horz" wrap="square" lIns="0" tIns="6858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540"/>
              </a:spcBef>
            </a:pPr>
            <a:r>
              <a:rPr sz="2400" b="1">
                <a:solidFill>
                  <a:srgbClr val="FF99FF"/>
                </a:solidFill>
                <a:latin typeface="Microsoft JhengHei"/>
                <a:cs typeface="Microsoft JhengHei"/>
              </a:rPr>
              <a:t>步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875461" y="5368130"/>
            <a:ext cx="1754505" cy="495300"/>
          </a:xfrm>
          <a:prstGeom prst="rect">
            <a:avLst/>
          </a:prstGeom>
          <a:solidFill>
            <a:srgbClr val="FFFF99"/>
          </a:solidFill>
          <a:ln w="38100">
            <a:solidFill>
              <a:srgbClr val="000000"/>
            </a:solidFill>
          </a:ln>
        </p:spPr>
        <p:txBody>
          <a:bodyPr vert="horz" wrap="square" lIns="0" tIns="79375" rIns="0" bIns="0" rtlCol="0">
            <a:spAutoFit/>
          </a:bodyPr>
          <a:lstStyle/>
          <a:p>
            <a:pPr marL="114935">
              <a:lnSpc>
                <a:spcPct val="100000"/>
              </a:lnSpc>
              <a:spcBef>
                <a:spcPts val="625"/>
              </a:spcBef>
            </a:pPr>
            <a:r>
              <a:rPr sz="2400" b="1" spc="-10">
                <a:solidFill>
                  <a:srgbClr val="FF99FF"/>
                </a:solidFill>
                <a:latin typeface="Microsoft JhengHei"/>
                <a:cs typeface="Microsoft JhengHei"/>
              </a:rPr>
              <a:t>动作或命令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5364162" y="5878512"/>
            <a:ext cx="431800" cy="647700"/>
            <a:chOff x="5364162" y="5878512"/>
            <a:chExt cx="431800" cy="647700"/>
          </a:xfrm>
        </p:grpSpPr>
        <p:sp>
          <p:nvSpPr>
            <p:cNvPr id="7" name="object 7"/>
            <p:cNvSpPr/>
            <p:nvPr/>
          </p:nvSpPr>
          <p:spPr>
            <a:xfrm flipH="1">
              <a:off x="5580062" y="5878512"/>
              <a:ext cx="0" cy="647700"/>
            </a:xfrm>
            <a:custGeom>
              <a:rect l="l" t="t" r="r" b="b"/>
              <a:pathLst>
                <a:path h="647700">
                  <a:moveTo>
                    <a:pt x="0" y="0"/>
                  </a:moveTo>
                  <a:lnTo>
                    <a:pt x="0" y="647699"/>
                  </a:lnTo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5364162" y="6165849"/>
              <a:ext cx="431800" cy="0"/>
            </a:xfrm>
            <a:custGeom>
              <a:rect l="l" t="t" r="r" b="b"/>
              <a:pathLst>
                <a:path w="431800">
                  <a:moveTo>
                    <a:pt x="0" y="0"/>
                  </a:moveTo>
                  <a:lnTo>
                    <a:pt x="431800" y="0"/>
                  </a:lnTo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5364162" y="4652962"/>
            <a:ext cx="431800" cy="720725"/>
            <a:chOff x="5364162" y="4652962"/>
            <a:chExt cx="431800" cy="720725"/>
          </a:xfrm>
        </p:grpSpPr>
        <p:sp>
          <p:nvSpPr>
            <p:cNvPr id="10" name="object 10"/>
            <p:cNvSpPr/>
            <p:nvPr/>
          </p:nvSpPr>
          <p:spPr>
            <a:xfrm flipH="1">
              <a:off x="5580062" y="4652962"/>
              <a:ext cx="0" cy="720725"/>
            </a:xfrm>
            <a:custGeom>
              <a:rect l="l" t="t" r="r" b="b"/>
              <a:pathLst>
                <a:path h="720725">
                  <a:moveTo>
                    <a:pt x="0" y="0"/>
                  </a:moveTo>
                  <a:lnTo>
                    <a:pt x="0" y="720725"/>
                  </a:lnTo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5364162" y="5086349"/>
              <a:ext cx="431800" cy="0"/>
            </a:xfrm>
            <a:custGeom>
              <a:rect l="l" t="t" r="r" b="b"/>
              <a:pathLst>
                <a:path w="431800">
                  <a:moveTo>
                    <a:pt x="0" y="0"/>
                  </a:moveTo>
                  <a:lnTo>
                    <a:pt x="431800" y="0"/>
                  </a:lnTo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" name="object 12"/>
          <p:cNvSpPr/>
          <p:nvPr/>
        </p:nvSpPr>
        <p:spPr>
          <a:xfrm>
            <a:off x="6299200" y="5589587"/>
            <a:ext cx="576580" cy="0"/>
          </a:xfrm>
          <a:custGeom>
            <a:rect l="l" t="t" r="r" b="b"/>
            <a:pathLst>
              <a:path w="576579">
                <a:moveTo>
                  <a:pt x="0" y="0"/>
                </a:moveTo>
                <a:lnTo>
                  <a:pt x="576262" y="0"/>
                </a:lnTo>
              </a:path>
            </a:pathLst>
          </a:custGeom>
          <a:ln w="2857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77306" y="731042"/>
            <a:ext cx="535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44064"/>
              </a:tabLst>
            </a:pPr>
            <a:r>
              <a:rPr spc="-50">
                <a:latin typeface="MS Gothic"/>
                <a:cs typeface="MS Gothic"/>
              </a:rPr>
              <a:t>第</a:t>
            </a:r>
            <a:r>
              <a:rPr spc="-409"/>
              <a:t>5</a:t>
            </a:r>
            <a:r>
              <a:rPr spc="-50">
                <a:latin typeface="MS Gothic"/>
                <a:cs typeface="MS Gothic"/>
              </a:rPr>
              <a:t>章</a:t>
            </a:r>
            <a:r>
              <a:rPr>
                <a:latin typeface="MS Gothic"/>
                <a:cs typeface="MS Gothic"/>
              </a:rPr>
              <a:t>	</a:t>
            </a:r>
            <a:r>
              <a:rPr spc="-440"/>
              <a:t>PLC</a:t>
            </a:r>
            <a:r>
              <a:rPr/>
              <a:t>旳步进指</a:t>
            </a:r>
            <a:r>
              <a:rPr spc="-50"/>
              <a:t>令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177290" y="1600279"/>
            <a:ext cx="7302500" cy="787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609600">
              <a:lnSpc>
                <a:spcPct val="100000"/>
              </a:lnSpc>
              <a:spcBef>
                <a:spcPts val="100"/>
              </a:spcBef>
            </a:pPr>
            <a:r>
              <a:rPr sz="2500" b="1">
                <a:latin typeface="Microsoft JhengHei"/>
                <a:cs typeface="Microsoft JhengHei"/>
              </a:rPr>
              <a:t>状态流程图</a:t>
            </a:r>
            <a:r>
              <a:rPr sz="2500" b="1">
                <a:solidFill>
                  <a:srgbClr val="67AFBD"/>
                </a:solidFill>
                <a:latin typeface="Microsoft JhengHei"/>
                <a:cs typeface="Microsoft JhengHei"/>
              </a:rPr>
              <a:t>是一种通用旳技术语言。主要由</a:t>
            </a:r>
            <a:r>
              <a:rPr sz="2500" b="1" spc="-25">
                <a:solidFill>
                  <a:srgbClr val="FF00FF"/>
                </a:solidFill>
                <a:latin typeface="Microsoft JhengHei"/>
                <a:cs typeface="Microsoft JhengHei"/>
              </a:rPr>
              <a:t>步、</a:t>
            </a:r>
            <a:r>
              <a:rPr sz="2500" b="1">
                <a:solidFill>
                  <a:srgbClr val="FF00FF"/>
                </a:solidFill>
                <a:latin typeface="Microsoft JhengHei"/>
                <a:cs typeface="Microsoft JhengHei"/>
              </a:rPr>
              <a:t>有向连线、转换、转换条件和动作（命令）</a:t>
            </a:r>
            <a:r>
              <a:rPr sz="2500" b="1">
                <a:solidFill>
                  <a:srgbClr val="67AFBD"/>
                </a:solidFill>
                <a:latin typeface="Microsoft JhengHei"/>
                <a:cs typeface="Microsoft JhengHei"/>
              </a:rPr>
              <a:t>构成</a:t>
            </a:r>
            <a:r>
              <a:rPr sz="2500" b="1" spc="-50">
                <a:latin typeface="Microsoft JhengHei"/>
                <a:cs typeface="Microsoft JhengHei"/>
              </a:rPr>
              <a:t>。</a:t>
            </a:r>
            <a:endParaRPr sz="2500">
              <a:latin typeface="Microsoft JhengHei"/>
              <a:cs typeface="Microsoft JhengHe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4000500" y="4706937"/>
            <a:ext cx="1885950" cy="533400"/>
            <a:chOff x="4000500" y="4706937"/>
            <a:chExt cx="1885950" cy="533400"/>
          </a:xfrm>
        </p:grpSpPr>
        <p:sp>
          <p:nvSpPr>
            <p:cNvPr id="5" name="object 5"/>
            <p:cNvSpPr/>
            <p:nvPr/>
          </p:nvSpPr>
          <p:spPr>
            <a:xfrm>
              <a:off x="4019550" y="4725987"/>
              <a:ext cx="1847850" cy="495300"/>
            </a:xfrm>
            <a:custGeom>
              <a:rect l="l" t="t" r="r" b="b"/>
              <a:pathLst>
                <a:path w="1847850" h="495300">
                  <a:moveTo>
                    <a:pt x="1847850" y="495300"/>
                  </a:moveTo>
                  <a:lnTo>
                    <a:pt x="0" y="495300"/>
                  </a:lnTo>
                  <a:lnTo>
                    <a:pt x="0" y="0"/>
                  </a:lnTo>
                  <a:lnTo>
                    <a:pt x="1847850" y="0"/>
                  </a:lnTo>
                  <a:lnTo>
                    <a:pt x="1847850" y="495300"/>
                  </a:lnTo>
                  <a:close/>
                </a:path>
              </a:pathLst>
            </a:custGeom>
            <a:solidFill>
              <a:srgbClr val="FF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4019550" y="4725987"/>
              <a:ext cx="1847850" cy="495300"/>
            </a:xfrm>
            <a:custGeom>
              <a:rect l="l" t="t" r="r" b="b"/>
              <a:pathLst>
                <a:path w="1847850" h="495300">
                  <a:moveTo>
                    <a:pt x="0" y="0"/>
                  </a:moveTo>
                  <a:lnTo>
                    <a:pt x="1847850" y="0"/>
                  </a:lnTo>
                  <a:lnTo>
                    <a:pt x="1847850" y="495300"/>
                  </a:lnTo>
                  <a:lnTo>
                    <a:pt x="0" y="495300"/>
                  </a:lnTo>
                  <a:lnTo>
                    <a:pt x="0" y="0"/>
                  </a:lnTo>
                  <a:close/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4321175" y="4787582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5">
                <a:solidFill>
                  <a:srgbClr val="FF99FF"/>
                </a:solidFill>
                <a:latin typeface="Microsoft JhengHei"/>
                <a:cs typeface="Microsoft JhengHei"/>
              </a:rPr>
              <a:t>转换条件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3040061" y="4119562"/>
            <a:ext cx="1715770" cy="533400"/>
            <a:chOff x="3040061" y="4119562"/>
            <a:chExt cx="1715770" cy="533400"/>
          </a:xfrm>
        </p:grpSpPr>
        <p:sp>
          <p:nvSpPr>
            <p:cNvPr id="9" name="object 9"/>
            <p:cNvSpPr/>
            <p:nvPr/>
          </p:nvSpPr>
          <p:spPr>
            <a:xfrm>
              <a:off x="3059111" y="4138612"/>
              <a:ext cx="1677670" cy="495300"/>
            </a:xfrm>
            <a:custGeom>
              <a:rect l="l" t="t" r="r" b="b"/>
              <a:pathLst>
                <a:path w="1677670" h="495300">
                  <a:moveTo>
                    <a:pt x="1677295" y="495300"/>
                  </a:moveTo>
                  <a:lnTo>
                    <a:pt x="0" y="495300"/>
                  </a:lnTo>
                  <a:lnTo>
                    <a:pt x="0" y="0"/>
                  </a:lnTo>
                  <a:lnTo>
                    <a:pt x="1677295" y="0"/>
                  </a:lnTo>
                  <a:lnTo>
                    <a:pt x="1677295" y="495300"/>
                  </a:lnTo>
                  <a:close/>
                </a:path>
              </a:pathLst>
            </a:custGeom>
            <a:solidFill>
              <a:srgbClr val="FF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3059111" y="4138612"/>
              <a:ext cx="1677670" cy="495300"/>
            </a:xfrm>
            <a:custGeom>
              <a:rect l="l" t="t" r="r" b="b"/>
              <a:pathLst>
                <a:path w="1677670" h="495300">
                  <a:moveTo>
                    <a:pt x="0" y="0"/>
                  </a:moveTo>
                  <a:lnTo>
                    <a:pt x="1677295" y="0"/>
                  </a:lnTo>
                  <a:lnTo>
                    <a:pt x="1677295" y="495300"/>
                  </a:lnTo>
                  <a:lnTo>
                    <a:pt x="0" y="495300"/>
                  </a:lnTo>
                  <a:lnTo>
                    <a:pt x="0" y="0"/>
                  </a:lnTo>
                  <a:close/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3059111" y="4144168"/>
            <a:ext cx="1677670" cy="495300"/>
          </a:xfrm>
          <a:prstGeom prst="rect">
            <a:avLst/>
          </a:prstGeom>
          <a:ln w="38100">
            <a:solidFill>
              <a:srgbClr val="000000"/>
            </a:solidFill>
          </a:ln>
        </p:spPr>
        <p:txBody>
          <a:bodyPr vert="horz" wrap="square" lIns="0" tIns="6858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540"/>
              </a:spcBef>
            </a:pPr>
            <a:r>
              <a:rPr sz="2400" b="1">
                <a:solidFill>
                  <a:srgbClr val="FF99FF"/>
                </a:solidFill>
                <a:latin typeface="Microsoft JhengHei"/>
                <a:cs typeface="Microsoft JhengHei"/>
              </a:rPr>
              <a:t>步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5424509" y="4130675"/>
            <a:ext cx="2190750" cy="533400"/>
            <a:chOff x="5424509" y="4130675"/>
            <a:chExt cx="2190750" cy="533400"/>
          </a:xfrm>
        </p:grpSpPr>
        <p:sp>
          <p:nvSpPr>
            <p:cNvPr id="13" name="object 13"/>
            <p:cNvSpPr/>
            <p:nvPr/>
          </p:nvSpPr>
          <p:spPr>
            <a:xfrm>
              <a:off x="5443559" y="4149725"/>
              <a:ext cx="2152650" cy="495300"/>
            </a:xfrm>
            <a:custGeom>
              <a:rect l="l" t="t" r="r" b="b"/>
              <a:pathLst>
                <a:path w="2152650" h="495300">
                  <a:moveTo>
                    <a:pt x="2152626" y="495300"/>
                  </a:moveTo>
                  <a:lnTo>
                    <a:pt x="0" y="495300"/>
                  </a:lnTo>
                  <a:lnTo>
                    <a:pt x="0" y="0"/>
                  </a:lnTo>
                  <a:lnTo>
                    <a:pt x="2152626" y="0"/>
                  </a:lnTo>
                  <a:lnTo>
                    <a:pt x="2152626" y="495300"/>
                  </a:lnTo>
                  <a:close/>
                </a:path>
              </a:pathLst>
            </a:custGeom>
            <a:solidFill>
              <a:srgbClr val="FF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5443559" y="4149725"/>
              <a:ext cx="2152650" cy="495300"/>
            </a:xfrm>
            <a:custGeom>
              <a:rect l="l" t="t" r="r" b="b"/>
              <a:pathLst>
                <a:path w="2152650" h="495300">
                  <a:moveTo>
                    <a:pt x="0" y="0"/>
                  </a:moveTo>
                  <a:lnTo>
                    <a:pt x="2152626" y="0"/>
                  </a:lnTo>
                  <a:lnTo>
                    <a:pt x="2152626" y="495300"/>
                  </a:lnTo>
                  <a:lnTo>
                    <a:pt x="0" y="495300"/>
                  </a:lnTo>
                  <a:lnTo>
                    <a:pt x="0" y="0"/>
                  </a:lnTo>
                  <a:close/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5443559" y="4144168"/>
            <a:ext cx="2152650" cy="495300"/>
          </a:xfrm>
          <a:prstGeom prst="rect">
            <a:avLst/>
          </a:prstGeom>
          <a:ln w="38100">
            <a:solidFill>
              <a:srgbClr val="000000"/>
            </a:solidFill>
          </a:ln>
        </p:spPr>
        <p:txBody>
          <a:bodyPr vert="horz" wrap="square" lIns="0" tIns="79375" rIns="0" bIns="0" rtlCol="0">
            <a:spAutoFit/>
          </a:bodyPr>
          <a:lstStyle/>
          <a:p>
            <a:pPr marL="313690">
              <a:lnSpc>
                <a:spcPct val="100000"/>
              </a:lnSpc>
              <a:spcBef>
                <a:spcPts val="625"/>
              </a:spcBef>
            </a:pPr>
            <a:r>
              <a:rPr sz="2400" b="1" spc="-10">
                <a:solidFill>
                  <a:srgbClr val="FF99FF"/>
                </a:solidFill>
                <a:latin typeface="Microsoft JhengHei"/>
                <a:cs typeface="Microsoft JhengHei"/>
              </a:rPr>
              <a:t>动作或命令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849087" y="4217609"/>
            <a:ext cx="4608830" cy="2496820"/>
            <a:chOff x="849087" y="4217609"/>
            <a:chExt cx="4608830" cy="2496820"/>
          </a:xfrm>
        </p:grpSpPr>
        <p:sp>
          <p:nvSpPr>
            <p:cNvPr id="17" name="object 17"/>
            <p:cNvSpPr/>
            <p:nvPr/>
          </p:nvSpPr>
          <p:spPr>
            <a:xfrm flipH="1">
              <a:off x="3853928" y="4654550"/>
              <a:ext cx="0" cy="647700"/>
            </a:xfrm>
            <a:custGeom>
              <a:rect l="l" t="t" r="r" b="b"/>
              <a:pathLst>
                <a:path h="647700">
                  <a:moveTo>
                    <a:pt x="0" y="0"/>
                  </a:moveTo>
                  <a:lnTo>
                    <a:pt x="0" y="647700"/>
                  </a:lnTo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3588989" y="4365625"/>
              <a:ext cx="1854835" cy="576580"/>
            </a:xfrm>
            <a:custGeom>
              <a:rect l="l" t="t" r="r" b="b"/>
              <a:pathLst>
                <a:path w="1854835" h="576579">
                  <a:moveTo>
                    <a:pt x="0" y="576262"/>
                  </a:moveTo>
                  <a:lnTo>
                    <a:pt x="529877" y="576262"/>
                  </a:lnTo>
                </a:path>
                <a:path w="1854835" h="576579">
                  <a:moveTo>
                    <a:pt x="1147418" y="0"/>
                  </a:moveTo>
                  <a:lnTo>
                    <a:pt x="1854570" y="0"/>
                  </a:lnTo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853850" y="4722270"/>
              <a:ext cx="2449830" cy="1987550"/>
            </a:xfrm>
            <a:custGeom>
              <a:rect l="l" t="t" r="r" b="b"/>
              <a:pathLst>
                <a:path w="2449829" h="1987550">
                  <a:moveTo>
                    <a:pt x="366148" y="1855739"/>
                  </a:moveTo>
                  <a:lnTo>
                    <a:pt x="1230437" y="1795302"/>
                  </a:lnTo>
                  <a:lnTo>
                    <a:pt x="1209936" y="1837958"/>
                  </a:lnTo>
                  <a:lnTo>
                    <a:pt x="1183467" y="1874860"/>
                  </a:lnTo>
                  <a:lnTo>
                    <a:pt x="1151941" y="1905606"/>
                  </a:lnTo>
                  <a:lnTo>
                    <a:pt x="1116272" y="1929791"/>
                  </a:lnTo>
                  <a:lnTo>
                    <a:pt x="1077369" y="1947012"/>
                  </a:lnTo>
                  <a:lnTo>
                    <a:pt x="1036145" y="1956865"/>
                  </a:lnTo>
                  <a:lnTo>
                    <a:pt x="993512" y="1958947"/>
                  </a:lnTo>
                  <a:lnTo>
                    <a:pt x="950380" y="1952855"/>
                  </a:lnTo>
                  <a:lnTo>
                    <a:pt x="907662" y="1938185"/>
                  </a:lnTo>
                  <a:lnTo>
                    <a:pt x="858201" y="1908313"/>
                  </a:lnTo>
                  <a:lnTo>
                    <a:pt x="816160" y="1867196"/>
                  </a:lnTo>
                  <a:lnTo>
                    <a:pt x="397282" y="1896487"/>
                  </a:lnTo>
                  <a:lnTo>
                    <a:pt x="395392" y="1894700"/>
                  </a:lnTo>
                  <a:lnTo>
                    <a:pt x="366148" y="1855739"/>
                  </a:lnTo>
                  <a:close/>
                </a:path>
                <a:path w="2449829" h="1987550">
                  <a:moveTo>
                    <a:pt x="397282" y="1896487"/>
                  </a:moveTo>
                  <a:lnTo>
                    <a:pt x="816160" y="1867196"/>
                  </a:lnTo>
                  <a:lnTo>
                    <a:pt x="786990" y="1903542"/>
                  </a:lnTo>
                  <a:lnTo>
                    <a:pt x="753639" y="1933515"/>
                  </a:lnTo>
                  <a:lnTo>
                    <a:pt x="716898" y="1956989"/>
                  </a:lnTo>
                  <a:lnTo>
                    <a:pt x="677560" y="1973837"/>
                  </a:lnTo>
                  <a:lnTo>
                    <a:pt x="636417" y="1983933"/>
                  </a:lnTo>
                  <a:lnTo>
                    <a:pt x="594261" y="1987150"/>
                  </a:lnTo>
                  <a:lnTo>
                    <a:pt x="551885" y="1983362"/>
                  </a:lnTo>
                  <a:lnTo>
                    <a:pt x="510080" y="1972441"/>
                  </a:lnTo>
                  <a:lnTo>
                    <a:pt x="469640" y="1954262"/>
                  </a:lnTo>
                  <a:lnTo>
                    <a:pt x="431356" y="1928697"/>
                  </a:lnTo>
                  <a:lnTo>
                    <a:pt x="397282" y="1896487"/>
                  </a:lnTo>
                  <a:close/>
                </a:path>
                <a:path w="2449829" h="1987550">
                  <a:moveTo>
                    <a:pt x="331887" y="1778263"/>
                  </a:moveTo>
                  <a:lnTo>
                    <a:pt x="1702890" y="1682393"/>
                  </a:lnTo>
                  <a:lnTo>
                    <a:pt x="1681953" y="1724985"/>
                  </a:lnTo>
                  <a:lnTo>
                    <a:pt x="1656109" y="1762794"/>
                  </a:lnTo>
                  <a:lnTo>
                    <a:pt x="1625975" y="1795565"/>
                  </a:lnTo>
                  <a:lnTo>
                    <a:pt x="1592168" y="1823047"/>
                  </a:lnTo>
                  <a:lnTo>
                    <a:pt x="1555303" y="1844985"/>
                  </a:lnTo>
                  <a:lnTo>
                    <a:pt x="1515997" y="1861126"/>
                  </a:lnTo>
                  <a:lnTo>
                    <a:pt x="1474867" y="1871218"/>
                  </a:lnTo>
                  <a:lnTo>
                    <a:pt x="1432529" y="1875008"/>
                  </a:lnTo>
                  <a:lnTo>
                    <a:pt x="1389599" y="1872242"/>
                  </a:lnTo>
                  <a:lnTo>
                    <a:pt x="1346693" y="1862667"/>
                  </a:lnTo>
                  <a:lnTo>
                    <a:pt x="1304428" y="1846030"/>
                  </a:lnTo>
                  <a:lnTo>
                    <a:pt x="1265763" y="1823542"/>
                  </a:lnTo>
                  <a:lnTo>
                    <a:pt x="1230437" y="1795302"/>
                  </a:lnTo>
                  <a:lnTo>
                    <a:pt x="366148" y="1855739"/>
                  </a:lnTo>
                  <a:lnTo>
                    <a:pt x="365529" y="1854914"/>
                  </a:lnTo>
                  <a:lnTo>
                    <a:pt x="342363" y="1810287"/>
                  </a:lnTo>
                  <a:lnTo>
                    <a:pt x="331887" y="1778263"/>
                  </a:lnTo>
                  <a:close/>
                </a:path>
                <a:path w="2449829" h="1987550">
                  <a:moveTo>
                    <a:pt x="2116076" y="286314"/>
                  </a:moveTo>
                  <a:lnTo>
                    <a:pt x="2159341" y="290343"/>
                  </a:lnTo>
                  <a:lnTo>
                    <a:pt x="2200653" y="302223"/>
                  </a:lnTo>
                  <a:lnTo>
                    <a:pt x="2239193" y="321351"/>
                  </a:lnTo>
                  <a:lnTo>
                    <a:pt x="2274142" y="347122"/>
                  </a:lnTo>
                  <a:lnTo>
                    <a:pt x="2304682" y="378933"/>
                  </a:lnTo>
                  <a:lnTo>
                    <a:pt x="2329992" y="416181"/>
                  </a:lnTo>
                  <a:lnTo>
                    <a:pt x="2349255" y="458260"/>
                  </a:lnTo>
                  <a:lnTo>
                    <a:pt x="2361652" y="504568"/>
                  </a:lnTo>
                  <a:lnTo>
                    <a:pt x="2366165" y="550942"/>
                  </a:lnTo>
                  <a:lnTo>
                    <a:pt x="2363186" y="596857"/>
                  </a:lnTo>
                  <a:lnTo>
                    <a:pt x="2352948" y="641298"/>
                  </a:lnTo>
                  <a:lnTo>
                    <a:pt x="2335685" y="683248"/>
                  </a:lnTo>
                  <a:lnTo>
                    <a:pt x="2311632" y="721692"/>
                  </a:lnTo>
                  <a:lnTo>
                    <a:pt x="2349708" y="747128"/>
                  </a:lnTo>
                  <a:lnTo>
                    <a:pt x="2382163" y="778548"/>
                  </a:lnTo>
                  <a:lnTo>
                    <a:pt x="2408676" y="814937"/>
                  </a:lnTo>
                  <a:lnTo>
                    <a:pt x="2428929" y="855281"/>
                  </a:lnTo>
                  <a:lnTo>
                    <a:pt x="2442599" y="898566"/>
                  </a:lnTo>
                  <a:lnTo>
                    <a:pt x="2449367" y="943777"/>
                  </a:lnTo>
                  <a:lnTo>
                    <a:pt x="2448913" y="989901"/>
                  </a:lnTo>
                  <a:lnTo>
                    <a:pt x="2440916" y="1035923"/>
                  </a:lnTo>
                  <a:lnTo>
                    <a:pt x="2425056" y="1080828"/>
                  </a:lnTo>
                  <a:lnTo>
                    <a:pt x="2400766" y="1123663"/>
                  </a:lnTo>
                  <a:lnTo>
                    <a:pt x="2369873" y="1160240"/>
                  </a:lnTo>
                  <a:lnTo>
                    <a:pt x="2333352" y="1189771"/>
                  </a:lnTo>
                  <a:lnTo>
                    <a:pt x="2292177" y="1211469"/>
                  </a:lnTo>
                  <a:lnTo>
                    <a:pt x="2247319" y="1224554"/>
                  </a:lnTo>
                  <a:lnTo>
                    <a:pt x="2245683" y="1230725"/>
                  </a:lnTo>
                  <a:lnTo>
                    <a:pt x="2252502" y="1278546"/>
                  </a:lnTo>
                  <a:lnTo>
                    <a:pt x="2254151" y="1325830"/>
                  </a:lnTo>
                  <a:lnTo>
                    <a:pt x="2250852" y="1372209"/>
                  </a:lnTo>
                  <a:lnTo>
                    <a:pt x="2242825" y="1417319"/>
                  </a:lnTo>
                  <a:lnTo>
                    <a:pt x="2230292" y="1460794"/>
                  </a:lnTo>
                  <a:lnTo>
                    <a:pt x="2213473" y="1502268"/>
                  </a:lnTo>
                  <a:lnTo>
                    <a:pt x="2192590" y="1541375"/>
                  </a:lnTo>
                  <a:lnTo>
                    <a:pt x="2167863" y="1577750"/>
                  </a:lnTo>
                  <a:lnTo>
                    <a:pt x="2139514" y="1611026"/>
                  </a:lnTo>
                  <a:lnTo>
                    <a:pt x="2107763" y="1640839"/>
                  </a:lnTo>
                  <a:lnTo>
                    <a:pt x="2072832" y="1666822"/>
                  </a:lnTo>
                  <a:lnTo>
                    <a:pt x="2034941" y="1688610"/>
                  </a:lnTo>
                  <a:lnTo>
                    <a:pt x="1994311" y="1705838"/>
                  </a:lnTo>
                  <a:lnTo>
                    <a:pt x="1951164" y="1718138"/>
                  </a:lnTo>
                  <a:lnTo>
                    <a:pt x="1900546" y="1725462"/>
                  </a:lnTo>
                  <a:lnTo>
                    <a:pt x="1849738" y="1725453"/>
                  </a:lnTo>
                  <a:lnTo>
                    <a:pt x="1799412" y="1718207"/>
                  </a:lnTo>
                  <a:lnTo>
                    <a:pt x="1750239" y="1703821"/>
                  </a:lnTo>
                  <a:lnTo>
                    <a:pt x="1702890" y="1682393"/>
                  </a:lnTo>
                  <a:lnTo>
                    <a:pt x="331887" y="1778263"/>
                  </a:lnTo>
                  <a:lnTo>
                    <a:pt x="326491" y="1761768"/>
                  </a:lnTo>
                  <a:lnTo>
                    <a:pt x="283215" y="1748619"/>
                  </a:lnTo>
                  <a:lnTo>
                    <a:pt x="243120" y="1729287"/>
                  </a:lnTo>
                  <a:lnTo>
                    <a:pt x="206577" y="1704370"/>
                  </a:lnTo>
                  <a:lnTo>
                    <a:pt x="173958" y="1674466"/>
                  </a:lnTo>
                  <a:lnTo>
                    <a:pt x="145634" y="1640170"/>
                  </a:lnTo>
                  <a:lnTo>
                    <a:pt x="121975" y="1602082"/>
                  </a:lnTo>
                  <a:lnTo>
                    <a:pt x="103353" y="1560797"/>
                  </a:lnTo>
                  <a:lnTo>
                    <a:pt x="90138" y="1516913"/>
                  </a:lnTo>
                  <a:lnTo>
                    <a:pt x="82702" y="1471028"/>
                  </a:lnTo>
                  <a:lnTo>
                    <a:pt x="81416" y="1423739"/>
                  </a:lnTo>
                  <a:lnTo>
                    <a:pt x="86651" y="1375634"/>
                  </a:lnTo>
                  <a:lnTo>
                    <a:pt x="88821" y="1364521"/>
                  </a:lnTo>
                  <a:lnTo>
                    <a:pt x="91349" y="1353495"/>
                  </a:lnTo>
                  <a:lnTo>
                    <a:pt x="94231" y="1342575"/>
                  </a:lnTo>
                  <a:lnTo>
                    <a:pt x="97465" y="1331772"/>
                  </a:lnTo>
                  <a:lnTo>
                    <a:pt x="69491" y="1293542"/>
                  </a:lnTo>
                  <a:lnTo>
                    <a:pt x="46238" y="1253003"/>
                  </a:lnTo>
                  <a:lnTo>
                    <a:pt x="27685" y="1210593"/>
                  </a:lnTo>
                  <a:lnTo>
                    <a:pt x="13809" y="1166752"/>
                  </a:lnTo>
                  <a:lnTo>
                    <a:pt x="4588" y="1121919"/>
                  </a:lnTo>
                  <a:lnTo>
                    <a:pt x="0" y="1076534"/>
                  </a:lnTo>
                  <a:lnTo>
                    <a:pt x="20" y="1031036"/>
                  </a:lnTo>
                  <a:lnTo>
                    <a:pt x="4629" y="985864"/>
                  </a:lnTo>
                  <a:lnTo>
                    <a:pt x="13802" y="941457"/>
                  </a:lnTo>
                  <a:lnTo>
                    <a:pt x="27518" y="898256"/>
                  </a:lnTo>
                  <a:lnTo>
                    <a:pt x="45754" y="856698"/>
                  </a:lnTo>
                  <a:lnTo>
                    <a:pt x="68488" y="817223"/>
                  </a:lnTo>
                  <a:lnTo>
                    <a:pt x="95697" y="780272"/>
                  </a:lnTo>
                  <a:lnTo>
                    <a:pt x="127358" y="746282"/>
                  </a:lnTo>
                  <a:lnTo>
                    <a:pt x="166157" y="713814"/>
                  </a:lnTo>
                  <a:lnTo>
                    <a:pt x="208364" y="687123"/>
                  </a:lnTo>
                  <a:lnTo>
                    <a:pt x="253439" y="666502"/>
                  </a:lnTo>
                  <a:lnTo>
                    <a:pt x="300842" y="652246"/>
                  </a:lnTo>
                  <a:lnTo>
                    <a:pt x="300835" y="604102"/>
                  </a:lnTo>
                  <a:lnTo>
                    <a:pt x="306668" y="557569"/>
                  </a:lnTo>
                  <a:lnTo>
                    <a:pt x="317978" y="513092"/>
                  </a:lnTo>
                  <a:lnTo>
                    <a:pt x="334400" y="471116"/>
                  </a:lnTo>
                  <a:lnTo>
                    <a:pt x="355570" y="432087"/>
                  </a:lnTo>
                  <a:lnTo>
                    <a:pt x="2071678" y="290742"/>
                  </a:lnTo>
                  <a:lnTo>
                    <a:pt x="2116076" y="286314"/>
                  </a:lnTo>
                  <a:close/>
                </a:path>
                <a:path w="2449829" h="1987550">
                  <a:moveTo>
                    <a:pt x="1670793" y="79518"/>
                  </a:moveTo>
                  <a:lnTo>
                    <a:pt x="1715757" y="78329"/>
                  </a:lnTo>
                  <a:lnTo>
                    <a:pt x="1760515" y="82111"/>
                  </a:lnTo>
                  <a:lnTo>
                    <a:pt x="1804694" y="90791"/>
                  </a:lnTo>
                  <a:lnTo>
                    <a:pt x="1847923" y="104295"/>
                  </a:lnTo>
                  <a:lnTo>
                    <a:pt x="1889828" y="122551"/>
                  </a:lnTo>
                  <a:lnTo>
                    <a:pt x="1930037" y="145485"/>
                  </a:lnTo>
                  <a:lnTo>
                    <a:pt x="1968178" y="173024"/>
                  </a:lnTo>
                  <a:lnTo>
                    <a:pt x="2003878" y="205094"/>
                  </a:lnTo>
                  <a:lnTo>
                    <a:pt x="2036765" y="241623"/>
                  </a:lnTo>
                  <a:lnTo>
                    <a:pt x="2066466" y="282538"/>
                  </a:lnTo>
                  <a:lnTo>
                    <a:pt x="2071678" y="290742"/>
                  </a:lnTo>
                  <a:lnTo>
                    <a:pt x="371683" y="409617"/>
                  </a:lnTo>
                  <a:lnTo>
                    <a:pt x="381126" y="396448"/>
                  </a:lnTo>
                  <a:lnTo>
                    <a:pt x="410703" y="364645"/>
                  </a:lnTo>
                  <a:lnTo>
                    <a:pt x="434936" y="344578"/>
                  </a:lnTo>
                  <a:lnTo>
                    <a:pt x="780579" y="320408"/>
                  </a:lnTo>
                  <a:lnTo>
                    <a:pt x="792771" y="273952"/>
                  </a:lnTo>
                  <a:lnTo>
                    <a:pt x="809480" y="230314"/>
                  </a:lnTo>
                  <a:lnTo>
                    <a:pt x="821502" y="206948"/>
                  </a:lnTo>
                  <a:lnTo>
                    <a:pt x="1455918" y="162585"/>
                  </a:lnTo>
                  <a:lnTo>
                    <a:pt x="1496325" y="135444"/>
                  </a:lnTo>
                  <a:lnTo>
                    <a:pt x="1538389" y="113641"/>
                  </a:lnTo>
                  <a:lnTo>
                    <a:pt x="1581736" y="97100"/>
                  </a:lnTo>
                  <a:lnTo>
                    <a:pt x="1625995" y="85750"/>
                  </a:lnTo>
                  <a:lnTo>
                    <a:pt x="1670793" y="79518"/>
                  </a:lnTo>
                  <a:close/>
                </a:path>
                <a:path w="2449829" h="1987550">
                  <a:moveTo>
                    <a:pt x="606172" y="278749"/>
                  </a:moveTo>
                  <a:lnTo>
                    <a:pt x="651368" y="279347"/>
                  </a:lnTo>
                  <a:lnTo>
                    <a:pt x="695918" y="286589"/>
                  </a:lnTo>
                  <a:lnTo>
                    <a:pt x="739197" y="300326"/>
                  </a:lnTo>
                  <a:lnTo>
                    <a:pt x="780579" y="320408"/>
                  </a:lnTo>
                  <a:lnTo>
                    <a:pt x="434936" y="344578"/>
                  </a:lnTo>
                  <a:lnTo>
                    <a:pt x="480465" y="314328"/>
                  </a:lnTo>
                  <a:lnTo>
                    <a:pt x="519922" y="296704"/>
                  </a:lnTo>
                  <a:lnTo>
                    <a:pt x="561946" y="284696"/>
                  </a:lnTo>
                  <a:lnTo>
                    <a:pt x="606172" y="278749"/>
                  </a:lnTo>
                  <a:close/>
                </a:path>
                <a:path w="2449829" h="1987550">
                  <a:moveTo>
                    <a:pt x="1106529" y="2688"/>
                  </a:moveTo>
                  <a:lnTo>
                    <a:pt x="1149546" y="0"/>
                  </a:lnTo>
                  <a:lnTo>
                    <a:pt x="1193308" y="2683"/>
                  </a:lnTo>
                  <a:lnTo>
                    <a:pt x="1237472" y="10970"/>
                  </a:lnTo>
                  <a:lnTo>
                    <a:pt x="1288174" y="27810"/>
                  </a:lnTo>
                  <a:lnTo>
                    <a:pt x="1336001" y="51830"/>
                  </a:lnTo>
                  <a:lnTo>
                    <a:pt x="1380321" y="82591"/>
                  </a:lnTo>
                  <a:lnTo>
                    <a:pt x="1420504" y="119656"/>
                  </a:lnTo>
                  <a:lnTo>
                    <a:pt x="1455917" y="162585"/>
                  </a:lnTo>
                  <a:lnTo>
                    <a:pt x="821502" y="206948"/>
                  </a:lnTo>
                  <a:lnTo>
                    <a:pt x="855076" y="152420"/>
                  </a:lnTo>
                  <a:lnTo>
                    <a:pt x="883277" y="118629"/>
                  </a:lnTo>
                  <a:lnTo>
                    <a:pt x="914623" y="88584"/>
                  </a:lnTo>
                  <a:lnTo>
                    <a:pt x="948771" y="62519"/>
                  </a:lnTo>
                  <a:lnTo>
                    <a:pt x="985378" y="40664"/>
                  </a:lnTo>
                  <a:lnTo>
                    <a:pt x="1024102" y="23253"/>
                  </a:lnTo>
                  <a:lnTo>
                    <a:pt x="1064600" y="10517"/>
                  </a:lnTo>
                  <a:lnTo>
                    <a:pt x="1106529" y="2688"/>
                  </a:lnTo>
                  <a:close/>
                </a:path>
              </a:pathLst>
            </a:custGeom>
            <a:solidFill>
              <a:srgbClr val="53548A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0" name="object 2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901220" y="4222371"/>
              <a:ext cx="281269" cy="323199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2663435" y="4524499"/>
              <a:ext cx="323850" cy="323850"/>
            </a:xfrm>
            <a:custGeom>
              <a:rect l="l" t="t" r="r" b="b"/>
              <a:pathLst>
                <a:path w="323850" h="323850">
                  <a:moveTo>
                    <a:pt x="150357" y="0"/>
                  </a:moveTo>
                  <a:lnTo>
                    <a:pt x="193738" y="2769"/>
                  </a:lnTo>
                  <a:lnTo>
                    <a:pt x="233495" y="16366"/>
                  </a:lnTo>
                  <a:lnTo>
                    <a:pt x="267981" y="39356"/>
                  </a:lnTo>
                  <a:lnTo>
                    <a:pt x="295547" y="70307"/>
                  </a:lnTo>
                  <a:lnTo>
                    <a:pt x="314545" y="107785"/>
                  </a:lnTo>
                  <a:lnTo>
                    <a:pt x="323324" y="150358"/>
                  </a:lnTo>
                  <a:lnTo>
                    <a:pt x="320555" y="193738"/>
                  </a:lnTo>
                  <a:lnTo>
                    <a:pt x="306958" y="233495"/>
                  </a:lnTo>
                  <a:lnTo>
                    <a:pt x="283968" y="267981"/>
                  </a:lnTo>
                  <a:lnTo>
                    <a:pt x="253017" y="295547"/>
                  </a:lnTo>
                  <a:lnTo>
                    <a:pt x="215539" y="314544"/>
                  </a:lnTo>
                  <a:lnTo>
                    <a:pt x="172967" y="323324"/>
                  </a:lnTo>
                  <a:lnTo>
                    <a:pt x="129587" y="320555"/>
                  </a:lnTo>
                  <a:lnTo>
                    <a:pt x="89829" y="306958"/>
                  </a:lnTo>
                  <a:lnTo>
                    <a:pt x="55343" y="283968"/>
                  </a:lnTo>
                  <a:lnTo>
                    <a:pt x="27777" y="253017"/>
                  </a:lnTo>
                  <a:lnTo>
                    <a:pt x="8779" y="215539"/>
                  </a:lnTo>
                  <a:lnTo>
                    <a:pt x="0" y="172966"/>
                  </a:lnTo>
                  <a:lnTo>
                    <a:pt x="2769" y="129586"/>
                  </a:lnTo>
                  <a:lnTo>
                    <a:pt x="16366" y="89829"/>
                  </a:lnTo>
                  <a:lnTo>
                    <a:pt x="39356" y="55343"/>
                  </a:lnTo>
                  <a:lnTo>
                    <a:pt x="70307" y="27777"/>
                  </a:lnTo>
                  <a:lnTo>
                    <a:pt x="107785" y="8779"/>
                  </a:lnTo>
                  <a:lnTo>
                    <a:pt x="150357" y="0"/>
                  </a:lnTo>
                  <a:close/>
                </a:path>
              </a:pathLst>
            </a:custGeom>
            <a:solidFill>
              <a:srgbClr val="53548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853850" y="4722270"/>
              <a:ext cx="2449830" cy="1987550"/>
            </a:xfrm>
            <a:custGeom>
              <a:rect l="l" t="t" r="r" b="b"/>
              <a:pathLst>
                <a:path w="2449829" h="1987550">
                  <a:moveTo>
                    <a:pt x="2245683" y="1230725"/>
                  </a:moveTo>
                  <a:lnTo>
                    <a:pt x="2252502" y="1278546"/>
                  </a:lnTo>
                  <a:lnTo>
                    <a:pt x="2254151" y="1325830"/>
                  </a:lnTo>
                  <a:lnTo>
                    <a:pt x="2250852" y="1372209"/>
                  </a:lnTo>
                  <a:lnTo>
                    <a:pt x="2242825" y="1417319"/>
                  </a:lnTo>
                  <a:lnTo>
                    <a:pt x="2230292" y="1460794"/>
                  </a:lnTo>
                  <a:lnTo>
                    <a:pt x="2213473" y="1502268"/>
                  </a:lnTo>
                  <a:lnTo>
                    <a:pt x="2192590" y="1541375"/>
                  </a:lnTo>
                  <a:lnTo>
                    <a:pt x="2167863" y="1577750"/>
                  </a:lnTo>
                  <a:lnTo>
                    <a:pt x="2139514" y="1611026"/>
                  </a:lnTo>
                  <a:lnTo>
                    <a:pt x="2107763" y="1640839"/>
                  </a:lnTo>
                  <a:lnTo>
                    <a:pt x="2072832" y="1666822"/>
                  </a:lnTo>
                  <a:lnTo>
                    <a:pt x="2034941" y="1688610"/>
                  </a:lnTo>
                  <a:lnTo>
                    <a:pt x="1994311" y="1705838"/>
                  </a:lnTo>
                  <a:lnTo>
                    <a:pt x="1951164" y="1718138"/>
                  </a:lnTo>
                  <a:lnTo>
                    <a:pt x="1900546" y="1725462"/>
                  </a:lnTo>
                  <a:lnTo>
                    <a:pt x="1849738" y="1725453"/>
                  </a:lnTo>
                  <a:lnTo>
                    <a:pt x="1799412" y="1718207"/>
                  </a:lnTo>
                  <a:lnTo>
                    <a:pt x="1750239" y="1703821"/>
                  </a:lnTo>
                  <a:lnTo>
                    <a:pt x="1702890" y="1682393"/>
                  </a:lnTo>
                  <a:lnTo>
                    <a:pt x="1681953" y="1724985"/>
                  </a:lnTo>
                  <a:lnTo>
                    <a:pt x="1656109" y="1762794"/>
                  </a:lnTo>
                  <a:lnTo>
                    <a:pt x="1625975" y="1795565"/>
                  </a:lnTo>
                  <a:lnTo>
                    <a:pt x="1592168" y="1823047"/>
                  </a:lnTo>
                  <a:lnTo>
                    <a:pt x="1555303" y="1844985"/>
                  </a:lnTo>
                  <a:lnTo>
                    <a:pt x="1515997" y="1861126"/>
                  </a:lnTo>
                  <a:lnTo>
                    <a:pt x="1474867" y="1871218"/>
                  </a:lnTo>
                  <a:lnTo>
                    <a:pt x="1432529" y="1875008"/>
                  </a:lnTo>
                  <a:lnTo>
                    <a:pt x="1389599" y="1872242"/>
                  </a:lnTo>
                  <a:lnTo>
                    <a:pt x="1346693" y="1862667"/>
                  </a:lnTo>
                  <a:lnTo>
                    <a:pt x="1304428" y="1846030"/>
                  </a:lnTo>
                  <a:lnTo>
                    <a:pt x="1284714" y="1835530"/>
                  </a:lnTo>
                  <a:lnTo>
                    <a:pt x="1265763" y="1823542"/>
                  </a:lnTo>
                  <a:lnTo>
                    <a:pt x="1247646" y="1810116"/>
                  </a:lnTo>
                  <a:lnTo>
                    <a:pt x="1230437" y="1795302"/>
                  </a:lnTo>
                  <a:lnTo>
                    <a:pt x="1209936" y="1837958"/>
                  </a:lnTo>
                  <a:lnTo>
                    <a:pt x="1183467" y="1874860"/>
                  </a:lnTo>
                  <a:lnTo>
                    <a:pt x="1151941" y="1905606"/>
                  </a:lnTo>
                  <a:lnTo>
                    <a:pt x="1116272" y="1929791"/>
                  </a:lnTo>
                  <a:lnTo>
                    <a:pt x="1077369" y="1947012"/>
                  </a:lnTo>
                  <a:lnTo>
                    <a:pt x="1036145" y="1956865"/>
                  </a:lnTo>
                  <a:lnTo>
                    <a:pt x="993512" y="1958947"/>
                  </a:lnTo>
                  <a:lnTo>
                    <a:pt x="950380" y="1952855"/>
                  </a:lnTo>
                  <a:lnTo>
                    <a:pt x="907662" y="1938185"/>
                  </a:lnTo>
                  <a:lnTo>
                    <a:pt x="882117" y="1924742"/>
                  </a:lnTo>
                  <a:lnTo>
                    <a:pt x="858201" y="1908313"/>
                  </a:lnTo>
                  <a:lnTo>
                    <a:pt x="836140" y="1889073"/>
                  </a:lnTo>
                  <a:lnTo>
                    <a:pt x="816159" y="1867196"/>
                  </a:lnTo>
                  <a:lnTo>
                    <a:pt x="786990" y="1903542"/>
                  </a:lnTo>
                  <a:lnTo>
                    <a:pt x="753639" y="1933515"/>
                  </a:lnTo>
                  <a:lnTo>
                    <a:pt x="716898" y="1956989"/>
                  </a:lnTo>
                  <a:lnTo>
                    <a:pt x="677560" y="1973837"/>
                  </a:lnTo>
                  <a:lnTo>
                    <a:pt x="636417" y="1983933"/>
                  </a:lnTo>
                  <a:lnTo>
                    <a:pt x="594261" y="1987150"/>
                  </a:lnTo>
                  <a:lnTo>
                    <a:pt x="551885" y="1983362"/>
                  </a:lnTo>
                  <a:lnTo>
                    <a:pt x="510080" y="1972441"/>
                  </a:lnTo>
                  <a:lnTo>
                    <a:pt x="469640" y="1954262"/>
                  </a:lnTo>
                  <a:lnTo>
                    <a:pt x="431356" y="1928697"/>
                  </a:lnTo>
                  <a:lnTo>
                    <a:pt x="395392" y="1894700"/>
                  </a:lnTo>
                  <a:lnTo>
                    <a:pt x="365529" y="1854914"/>
                  </a:lnTo>
                  <a:lnTo>
                    <a:pt x="342363" y="1810287"/>
                  </a:lnTo>
                  <a:lnTo>
                    <a:pt x="326491" y="1761767"/>
                  </a:lnTo>
                  <a:lnTo>
                    <a:pt x="283215" y="1748619"/>
                  </a:lnTo>
                  <a:lnTo>
                    <a:pt x="243120" y="1729287"/>
                  </a:lnTo>
                  <a:lnTo>
                    <a:pt x="206577" y="1704370"/>
                  </a:lnTo>
                  <a:lnTo>
                    <a:pt x="173958" y="1674466"/>
                  </a:lnTo>
                  <a:lnTo>
                    <a:pt x="145634" y="1640170"/>
                  </a:lnTo>
                  <a:lnTo>
                    <a:pt x="121975" y="1602082"/>
                  </a:lnTo>
                  <a:lnTo>
                    <a:pt x="103353" y="1560797"/>
                  </a:lnTo>
                  <a:lnTo>
                    <a:pt x="90138" y="1516913"/>
                  </a:lnTo>
                  <a:lnTo>
                    <a:pt x="82702" y="1471028"/>
                  </a:lnTo>
                  <a:lnTo>
                    <a:pt x="81416" y="1423739"/>
                  </a:lnTo>
                  <a:lnTo>
                    <a:pt x="86650" y="1375643"/>
                  </a:lnTo>
                  <a:lnTo>
                    <a:pt x="88821" y="1364521"/>
                  </a:lnTo>
                  <a:lnTo>
                    <a:pt x="91349" y="1353495"/>
                  </a:lnTo>
                  <a:lnTo>
                    <a:pt x="94231" y="1342575"/>
                  </a:lnTo>
                  <a:lnTo>
                    <a:pt x="97465" y="1331772"/>
                  </a:lnTo>
                  <a:lnTo>
                    <a:pt x="69491" y="1293542"/>
                  </a:lnTo>
                  <a:lnTo>
                    <a:pt x="46238" y="1253003"/>
                  </a:lnTo>
                  <a:lnTo>
                    <a:pt x="27685" y="1210593"/>
                  </a:lnTo>
                  <a:lnTo>
                    <a:pt x="13809" y="1166752"/>
                  </a:lnTo>
                  <a:lnTo>
                    <a:pt x="4588" y="1121919"/>
                  </a:lnTo>
                  <a:lnTo>
                    <a:pt x="0" y="1076534"/>
                  </a:lnTo>
                  <a:lnTo>
                    <a:pt x="20" y="1031036"/>
                  </a:lnTo>
                  <a:lnTo>
                    <a:pt x="4629" y="985864"/>
                  </a:lnTo>
                  <a:lnTo>
                    <a:pt x="13802" y="941457"/>
                  </a:lnTo>
                  <a:lnTo>
                    <a:pt x="27518" y="898256"/>
                  </a:lnTo>
                  <a:lnTo>
                    <a:pt x="45754" y="856698"/>
                  </a:lnTo>
                  <a:lnTo>
                    <a:pt x="68488" y="817223"/>
                  </a:lnTo>
                  <a:lnTo>
                    <a:pt x="95697" y="780272"/>
                  </a:lnTo>
                  <a:lnTo>
                    <a:pt x="127358" y="746282"/>
                  </a:lnTo>
                  <a:lnTo>
                    <a:pt x="166157" y="713814"/>
                  </a:lnTo>
                  <a:lnTo>
                    <a:pt x="208364" y="687123"/>
                  </a:lnTo>
                  <a:lnTo>
                    <a:pt x="253439" y="666502"/>
                  </a:lnTo>
                  <a:lnTo>
                    <a:pt x="300842" y="652246"/>
                  </a:lnTo>
                  <a:lnTo>
                    <a:pt x="300835" y="604102"/>
                  </a:lnTo>
                  <a:lnTo>
                    <a:pt x="306668" y="557569"/>
                  </a:lnTo>
                  <a:lnTo>
                    <a:pt x="317978" y="513092"/>
                  </a:lnTo>
                  <a:lnTo>
                    <a:pt x="334400" y="471116"/>
                  </a:lnTo>
                  <a:lnTo>
                    <a:pt x="355570" y="432087"/>
                  </a:lnTo>
                  <a:lnTo>
                    <a:pt x="381126" y="396448"/>
                  </a:lnTo>
                  <a:lnTo>
                    <a:pt x="410703" y="364645"/>
                  </a:lnTo>
                  <a:lnTo>
                    <a:pt x="443937" y="337124"/>
                  </a:lnTo>
                  <a:lnTo>
                    <a:pt x="480465" y="314328"/>
                  </a:lnTo>
                  <a:lnTo>
                    <a:pt x="519922" y="296704"/>
                  </a:lnTo>
                  <a:lnTo>
                    <a:pt x="561946" y="284696"/>
                  </a:lnTo>
                  <a:lnTo>
                    <a:pt x="606172" y="278749"/>
                  </a:lnTo>
                  <a:lnTo>
                    <a:pt x="651368" y="279347"/>
                  </a:lnTo>
                  <a:lnTo>
                    <a:pt x="695918" y="286589"/>
                  </a:lnTo>
                  <a:lnTo>
                    <a:pt x="739197" y="300326"/>
                  </a:lnTo>
                  <a:lnTo>
                    <a:pt x="780578" y="320407"/>
                  </a:lnTo>
                  <a:lnTo>
                    <a:pt x="792771" y="273952"/>
                  </a:lnTo>
                  <a:lnTo>
                    <a:pt x="809480" y="230314"/>
                  </a:lnTo>
                  <a:lnTo>
                    <a:pt x="830363" y="189726"/>
                  </a:lnTo>
                  <a:lnTo>
                    <a:pt x="855076" y="152420"/>
                  </a:lnTo>
                  <a:lnTo>
                    <a:pt x="883277" y="118629"/>
                  </a:lnTo>
                  <a:lnTo>
                    <a:pt x="914623" y="88584"/>
                  </a:lnTo>
                  <a:lnTo>
                    <a:pt x="948771" y="62519"/>
                  </a:lnTo>
                  <a:lnTo>
                    <a:pt x="985378" y="40664"/>
                  </a:lnTo>
                  <a:lnTo>
                    <a:pt x="1024102" y="23253"/>
                  </a:lnTo>
                  <a:lnTo>
                    <a:pt x="1064600" y="10517"/>
                  </a:lnTo>
                  <a:lnTo>
                    <a:pt x="1106529" y="2688"/>
                  </a:lnTo>
                  <a:lnTo>
                    <a:pt x="1149546" y="0"/>
                  </a:lnTo>
                  <a:lnTo>
                    <a:pt x="1193308" y="2683"/>
                  </a:lnTo>
                  <a:lnTo>
                    <a:pt x="1237472" y="10970"/>
                  </a:lnTo>
                  <a:lnTo>
                    <a:pt x="1288174" y="27810"/>
                  </a:lnTo>
                  <a:lnTo>
                    <a:pt x="1336001" y="51830"/>
                  </a:lnTo>
                  <a:lnTo>
                    <a:pt x="1380321" y="82591"/>
                  </a:lnTo>
                  <a:lnTo>
                    <a:pt x="1420504" y="119656"/>
                  </a:lnTo>
                  <a:lnTo>
                    <a:pt x="1455917" y="162585"/>
                  </a:lnTo>
                  <a:lnTo>
                    <a:pt x="1496325" y="135444"/>
                  </a:lnTo>
                  <a:lnTo>
                    <a:pt x="1538389" y="113641"/>
                  </a:lnTo>
                  <a:lnTo>
                    <a:pt x="1581736" y="97100"/>
                  </a:lnTo>
                  <a:lnTo>
                    <a:pt x="1625995" y="85750"/>
                  </a:lnTo>
                  <a:lnTo>
                    <a:pt x="1670793" y="79518"/>
                  </a:lnTo>
                  <a:lnTo>
                    <a:pt x="1715757" y="78329"/>
                  </a:lnTo>
                  <a:lnTo>
                    <a:pt x="1760515" y="82111"/>
                  </a:lnTo>
                  <a:lnTo>
                    <a:pt x="1804694" y="90791"/>
                  </a:lnTo>
                  <a:lnTo>
                    <a:pt x="1847923" y="104295"/>
                  </a:lnTo>
                  <a:lnTo>
                    <a:pt x="1889828" y="122551"/>
                  </a:lnTo>
                  <a:lnTo>
                    <a:pt x="1930037" y="145485"/>
                  </a:lnTo>
                  <a:lnTo>
                    <a:pt x="1968178" y="173024"/>
                  </a:lnTo>
                  <a:lnTo>
                    <a:pt x="2003878" y="205094"/>
                  </a:lnTo>
                  <a:lnTo>
                    <a:pt x="2036765" y="241623"/>
                  </a:lnTo>
                  <a:lnTo>
                    <a:pt x="2066466" y="282538"/>
                  </a:lnTo>
                  <a:lnTo>
                    <a:pt x="2068229" y="285253"/>
                  </a:lnTo>
                  <a:lnTo>
                    <a:pt x="2069966" y="287987"/>
                  </a:lnTo>
                  <a:lnTo>
                    <a:pt x="2071677" y="290741"/>
                  </a:lnTo>
                  <a:lnTo>
                    <a:pt x="2116076" y="286314"/>
                  </a:lnTo>
                  <a:lnTo>
                    <a:pt x="2159341" y="290343"/>
                  </a:lnTo>
                  <a:lnTo>
                    <a:pt x="2200653" y="302223"/>
                  </a:lnTo>
                  <a:lnTo>
                    <a:pt x="2239193" y="321351"/>
                  </a:lnTo>
                  <a:lnTo>
                    <a:pt x="2274142" y="347122"/>
                  </a:lnTo>
                  <a:lnTo>
                    <a:pt x="2304682" y="378933"/>
                  </a:lnTo>
                  <a:lnTo>
                    <a:pt x="2329992" y="416181"/>
                  </a:lnTo>
                  <a:lnTo>
                    <a:pt x="2349255" y="458260"/>
                  </a:lnTo>
                  <a:lnTo>
                    <a:pt x="2361652" y="504568"/>
                  </a:lnTo>
                  <a:lnTo>
                    <a:pt x="2366165" y="550942"/>
                  </a:lnTo>
                  <a:lnTo>
                    <a:pt x="2363186" y="596857"/>
                  </a:lnTo>
                  <a:lnTo>
                    <a:pt x="2352948" y="641298"/>
                  </a:lnTo>
                  <a:lnTo>
                    <a:pt x="2335685" y="683248"/>
                  </a:lnTo>
                  <a:lnTo>
                    <a:pt x="2311632" y="721691"/>
                  </a:lnTo>
                  <a:lnTo>
                    <a:pt x="2349708" y="747128"/>
                  </a:lnTo>
                  <a:lnTo>
                    <a:pt x="2382163" y="778548"/>
                  </a:lnTo>
                  <a:lnTo>
                    <a:pt x="2408676" y="814937"/>
                  </a:lnTo>
                  <a:lnTo>
                    <a:pt x="2428929" y="855281"/>
                  </a:lnTo>
                  <a:lnTo>
                    <a:pt x="2442599" y="898566"/>
                  </a:lnTo>
                  <a:lnTo>
                    <a:pt x="2449367" y="943777"/>
                  </a:lnTo>
                  <a:lnTo>
                    <a:pt x="2448913" y="989901"/>
                  </a:lnTo>
                  <a:lnTo>
                    <a:pt x="2440916" y="1035923"/>
                  </a:lnTo>
                  <a:lnTo>
                    <a:pt x="2425056" y="1080828"/>
                  </a:lnTo>
                  <a:lnTo>
                    <a:pt x="2400766" y="1123663"/>
                  </a:lnTo>
                  <a:lnTo>
                    <a:pt x="2369873" y="1160240"/>
                  </a:lnTo>
                  <a:lnTo>
                    <a:pt x="2333352" y="1189771"/>
                  </a:lnTo>
                  <a:lnTo>
                    <a:pt x="2292177" y="1211469"/>
                  </a:lnTo>
                  <a:lnTo>
                    <a:pt x="2247321" y="1224545"/>
                  </a:lnTo>
                  <a:lnTo>
                    <a:pt x="2245683" y="1230725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896457" y="4217609"/>
              <a:ext cx="290794" cy="332724"/>
            </a:xfrm>
            <a:prstGeom prst="rect">
              <a:avLst/>
            </a:prstGeom>
          </p:spPr>
        </p:pic>
        <p:sp>
          <p:nvSpPr>
            <p:cNvPr id="24" name="object 24"/>
            <p:cNvSpPr/>
            <p:nvPr/>
          </p:nvSpPr>
          <p:spPr>
            <a:xfrm>
              <a:off x="952799" y="4524499"/>
              <a:ext cx="2211070" cy="2071370"/>
            </a:xfrm>
            <a:custGeom>
              <a:rect l="l" t="t" r="r" b="b"/>
              <a:pathLst>
                <a:path w="2211070" h="2071370">
                  <a:moveTo>
                    <a:pt x="1710636" y="172967"/>
                  </a:moveTo>
                  <a:lnTo>
                    <a:pt x="1713405" y="129587"/>
                  </a:lnTo>
                  <a:lnTo>
                    <a:pt x="1727002" y="89829"/>
                  </a:lnTo>
                  <a:lnTo>
                    <a:pt x="1749992" y="55343"/>
                  </a:lnTo>
                  <a:lnTo>
                    <a:pt x="1780943" y="27777"/>
                  </a:lnTo>
                  <a:lnTo>
                    <a:pt x="1818421" y="8779"/>
                  </a:lnTo>
                  <a:lnTo>
                    <a:pt x="1860994" y="0"/>
                  </a:lnTo>
                  <a:lnTo>
                    <a:pt x="1904374" y="2769"/>
                  </a:lnTo>
                  <a:lnTo>
                    <a:pt x="1944131" y="16365"/>
                  </a:lnTo>
                  <a:lnTo>
                    <a:pt x="1978617" y="39356"/>
                  </a:lnTo>
                  <a:lnTo>
                    <a:pt x="2006183" y="70306"/>
                  </a:lnTo>
                  <a:lnTo>
                    <a:pt x="2025181" y="107785"/>
                  </a:lnTo>
                  <a:lnTo>
                    <a:pt x="2033961" y="150357"/>
                  </a:lnTo>
                  <a:lnTo>
                    <a:pt x="2031191" y="193737"/>
                  </a:lnTo>
                  <a:lnTo>
                    <a:pt x="2017595" y="233495"/>
                  </a:lnTo>
                  <a:lnTo>
                    <a:pt x="1994604" y="267981"/>
                  </a:lnTo>
                  <a:lnTo>
                    <a:pt x="1963654" y="295547"/>
                  </a:lnTo>
                  <a:lnTo>
                    <a:pt x="1926175" y="314544"/>
                  </a:lnTo>
                  <a:lnTo>
                    <a:pt x="1883603" y="323324"/>
                  </a:lnTo>
                  <a:lnTo>
                    <a:pt x="1840223" y="320555"/>
                  </a:lnTo>
                  <a:lnTo>
                    <a:pt x="1800465" y="306958"/>
                  </a:lnTo>
                  <a:lnTo>
                    <a:pt x="1765979" y="283968"/>
                  </a:lnTo>
                  <a:lnTo>
                    <a:pt x="1738413" y="253017"/>
                  </a:lnTo>
                  <a:lnTo>
                    <a:pt x="1719416" y="215539"/>
                  </a:lnTo>
                  <a:lnTo>
                    <a:pt x="1710636" y="172967"/>
                  </a:lnTo>
                  <a:close/>
                </a:path>
                <a:path w="2211070" h="2071370">
                  <a:moveTo>
                    <a:pt x="2064804" y="901425"/>
                  </a:moveTo>
                  <a:lnTo>
                    <a:pt x="2102196" y="898745"/>
                  </a:lnTo>
                  <a:lnTo>
                    <a:pt x="2139384" y="902223"/>
                  </a:lnTo>
                  <a:lnTo>
                    <a:pt x="2175729" y="911744"/>
                  </a:lnTo>
                  <a:lnTo>
                    <a:pt x="2210588" y="927196"/>
                  </a:lnTo>
                </a:path>
                <a:path w="2211070" h="2071370">
                  <a:moveTo>
                    <a:pt x="1910996" y="518592"/>
                  </a:moveTo>
                  <a:lnTo>
                    <a:pt x="1925834" y="511582"/>
                  </a:lnTo>
                  <a:lnTo>
                    <a:pt x="1941062" y="505648"/>
                  </a:lnTo>
                  <a:lnTo>
                    <a:pt x="1956630" y="500808"/>
                  </a:lnTo>
                  <a:lnTo>
                    <a:pt x="1972487" y="497079"/>
                  </a:lnTo>
                </a:path>
                <a:path w="2211070" h="2071370">
                  <a:moveTo>
                    <a:pt x="1357653" y="368163"/>
                  </a:moveTo>
                  <a:lnTo>
                    <a:pt x="1369839" y="386096"/>
                  </a:lnTo>
                  <a:lnTo>
                    <a:pt x="1381122" y="404683"/>
                  </a:lnTo>
                  <a:lnTo>
                    <a:pt x="1391480" y="423884"/>
                  </a:lnTo>
                  <a:lnTo>
                    <a:pt x="1400890" y="443659"/>
                  </a:lnTo>
                </a:path>
                <a:path w="2211070" h="2071370">
                  <a:moveTo>
                    <a:pt x="672776" y="611856"/>
                  </a:moveTo>
                  <a:lnTo>
                    <a:pt x="673453" y="589966"/>
                  </a:lnTo>
                  <a:lnTo>
                    <a:pt x="675197" y="568173"/>
                  </a:lnTo>
                  <a:lnTo>
                    <a:pt x="678002" y="546524"/>
                  </a:lnTo>
                  <a:lnTo>
                    <a:pt x="681863" y="525063"/>
                  </a:lnTo>
                </a:path>
                <a:path w="2211070" h="2071370">
                  <a:moveTo>
                    <a:pt x="409920" y="1162586"/>
                  </a:moveTo>
                  <a:lnTo>
                    <a:pt x="367656" y="1140114"/>
                  </a:lnTo>
                  <a:lnTo>
                    <a:pt x="329290" y="1111874"/>
                  </a:lnTo>
                  <a:lnTo>
                    <a:pt x="295228" y="1078467"/>
                  </a:lnTo>
                  <a:lnTo>
                    <a:pt x="265872" y="1040495"/>
                  </a:lnTo>
                  <a:lnTo>
                    <a:pt x="241628" y="998562"/>
                  </a:lnTo>
                  <a:lnTo>
                    <a:pt x="222899" y="953268"/>
                  </a:lnTo>
                  <a:lnTo>
                    <a:pt x="210088" y="905218"/>
                  </a:lnTo>
                  <a:lnTo>
                    <a:pt x="203601" y="855012"/>
                  </a:lnTo>
                </a:path>
                <a:path w="2211070" h="2071370">
                  <a:moveTo>
                    <a:pt x="0" y="1534206"/>
                  </a:moveTo>
                  <a:lnTo>
                    <a:pt x="13189" y="1499380"/>
                  </a:lnTo>
                  <a:lnTo>
                    <a:pt x="29958" y="1466580"/>
                  </a:lnTo>
                  <a:lnTo>
                    <a:pt x="50119" y="1436123"/>
                  </a:lnTo>
                  <a:lnTo>
                    <a:pt x="73489" y="1408325"/>
                  </a:lnTo>
                </a:path>
                <a:path w="2211070" h="2071370">
                  <a:moveTo>
                    <a:pt x="227677" y="1966296"/>
                  </a:moveTo>
                  <a:lnTo>
                    <a:pt x="224661" y="1952348"/>
                  </a:lnTo>
                  <a:lnTo>
                    <a:pt x="222271" y="1938275"/>
                  </a:lnTo>
                  <a:lnTo>
                    <a:pt x="220511" y="1924101"/>
                  </a:lnTo>
                  <a:lnTo>
                    <a:pt x="219385" y="1909852"/>
                  </a:lnTo>
                </a:path>
                <a:path w="2211070" h="2071370">
                  <a:moveTo>
                    <a:pt x="755292" y="1995916"/>
                  </a:moveTo>
                  <a:lnTo>
                    <a:pt x="747996" y="2015805"/>
                  </a:lnTo>
                  <a:lnTo>
                    <a:pt x="739391" y="2035035"/>
                  </a:lnTo>
                  <a:lnTo>
                    <a:pt x="729514" y="2053530"/>
                  </a:lnTo>
                  <a:lnTo>
                    <a:pt x="718400" y="2071218"/>
                  </a:lnTo>
                </a:path>
                <a:path w="2211070" h="2071370">
                  <a:moveTo>
                    <a:pt x="1145261" y="1933991"/>
                  </a:moveTo>
                  <a:lnTo>
                    <a:pt x="1142660" y="1950344"/>
                  </a:lnTo>
                  <a:lnTo>
                    <a:pt x="1139127" y="1966465"/>
                  </a:lnTo>
                  <a:lnTo>
                    <a:pt x="1134672" y="1982307"/>
                  </a:lnTo>
                  <a:lnTo>
                    <a:pt x="1129307" y="1997824"/>
                  </a:lnTo>
                </a:path>
                <a:path w="2211070" h="2071370">
                  <a:moveTo>
                    <a:pt x="1604263" y="1880595"/>
                  </a:moveTo>
                  <a:lnTo>
                    <a:pt x="1583700" y="1868660"/>
                  </a:lnTo>
                  <a:lnTo>
                    <a:pt x="1563850" y="1855421"/>
                  </a:lnTo>
                  <a:lnTo>
                    <a:pt x="1544767" y="1840917"/>
                  </a:lnTo>
                  <a:lnTo>
                    <a:pt x="1526504" y="1825185"/>
                  </a:lnTo>
                </a:path>
                <a:path w="2211070" h="2071370">
                  <a:moveTo>
                    <a:pt x="2129438" y="1365672"/>
                  </a:moveTo>
                  <a:lnTo>
                    <a:pt x="2134618" y="1381098"/>
                  </a:lnTo>
                  <a:lnTo>
                    <a:pt x="2139229" y="1396721"/>
                  </a:lnTo>
                  <a:lnTo>
                    <a:pt x="2143266" y="1412521"/>
                  </a:lnTo>
                  <a:lnTo>
                    <a:pt x="2146725" y="1428481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5" name="object 25"/>
          <p:cNvSpPr txBox="1"/>
          <p:nvPr/>
        </p:nvSpPr>
        <p:spPr>
          <a:xfrm rot="21420000">
            <a:off x="1438574" y="5195644"/>
            <a:ext cx="1394277" cy="228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800"/>
              </a:lnSpc>
            </a:pPr>
            <a:r>
              <a:rPr sz="1800" spc="-10">
                <a:latin typeface="宋体"/>
                <a:cs typeface="宋体"/>
              </a:rPr>
              <a:t>将系统旳一种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26" name="object 26"/>
          <p:cNvSpPr txBox="1"/>
          <p:nvPr/>
        </p:nvSpPr>
        <p:spPr>
          <a:xfrm rot="21420000">
            <a:off x="1457710" y="5469296"/>
            <a:ext cx="1394277" cy="228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800"/>
              </a:lnSpc>
            </a:pPr>
            <a:r>
              <a:rPr sz="1800" spc="-10">
                <a:latin typeface="宋体"/>
                <a:cs typeface="宋体"/>
              </a:rPr>
              <a:t>工作周期划分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27" name="object 27"/>
          <p:cNvSpPr txBox="1"/>
          <p:nvPr/>
        </p:nvSpPr>
        <p:spPr>
          <a:xfrm rot="21420000">
            <a:off x="1476846" y="5742947"/>
            <a:ext cx="1394277" cy="228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800"/>
              </a:lnSpc>
            </a:pPr>
            <a:r>
              <a:rPr sz="1800" spc="-10">
                <a:latin typeface="宋体"/>
                <a:cs typeface="宋体"/>
              </a:rPr>
              <a:t>为若干个顺序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28" name="object 28"/>
          <p:cNvSpPr txBox="1"/>
          <p:nvPr/>
        </p:nvSpPr>
        <p:spPr>
          <a:xfrm rot="21420000">
            <a:off x="1608364" y="6015603"/>
            <a:ext cx="1169372" cy="228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800"/>
              </a:lnSpc>
            </a:pPr>
            <a:r>
              <a:rPr sz="1800" spc="-10">
                <a:latin typeface="宋体"/>
                <a:cs typeface="宋体"/>
              </a:rPr>
              <a:t>相连旳阶段</a:t>
            </a:r>
            <a:endParaRPr sz="1800">
              <a:latin typeface="宋体"/>
              <a:cs typeface="宋体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6534212" y="2709416"/>
            <a:ext cx="1812289" cy="1508125"/>
            <a:chOff x="6534212" y="2709416"/>
            <a:chExt cx="1812289" cy="1508125"/>
          </a:xfrm>
        </p:grpSpPr>
        <p:sp>
          <p:nvSpPr>
            <p:cNvPr id="30" name="object 30"/>
            <p:cNvSpPr/>
            <p:nvPr/>
          </p:nvSpPr>
          <p:spPr>
            <a:xfrm>
              <a:off x="6538975" y="2714179"/>
              <a:ext cx="1802764" cy="1224280"/>
            </a:xfrm>
            <a:custGeom>
              <a:rect l="l" t="t" r="r" b="b"/>
              <a:pathLst>
                <a:path w="1802764" h="1224279">
                  <a:moveTo>
                    <a:pt x="1553315" y="65971"/>
                  </a:moveTo>
                  <a:lnTo>
                    <a:pt x="1244716" y="65970"/>
                  </a:lnTo>
                  <a:lnTo>
                    <a:pt x="1278802" y="36479"/>
                  </a:lnTo>
                  <a:lnTo>
                    <a:pt x="1317963" y="15566"/>
                  </a:lnTo>
                  <a:lnTo>
                    <a:pt x="1360489" y="3363"/>
                  </a:lnTo>
                  <a:lnTo>
                    <a:pt x="1404666" y="0"/>
                  </a:lnTo>
                  <a:lnTo>
                    <a:pt x="1448783" y="5606"/>
                  </a:lnTo>
                  <a:lnTo>
                    <a:pt x="1491127" y="20313"/>
                  </a:lnTo>
                  <a:lnTo>
                    <a:pt x="1529985" y="44251"/>
                  </a:lnTo>
                  <a:lnTo>
                    <a:pt x="1553315" y="65971"/>
                  </a:lnTo>
                  <a:close/>
                </a:path>
                <a:path w="1802764" h="1224279">
                  <a:moveTo>
                    <a:pt x="1574051" y="92921"/>
                  </a:moveTo>
                  <a:lnTo>
                    <a:pt x="937307" y="92921"/>
                  </a:lnTo>
                  <a:lnTo>
                    <a:pt x="964705" y="55538"/>
                  </a:lnTo>
                  <a:lnTo>
                    <a:pt x="1000510" y="27113"/>
                  </a:lnTo>
                  <a:lnTo>
                    <a:pt x="1042394" y="8365"/>
                  </a:lnTo>
                  <a:lnTo>
                    <a:pt x="1088033" y="14"/>
                  </a:lnTo>
                  <a:lnTo>
                    <a:pt x="1135101" y="2780"/>
                  </a:lnTo>
                  <a:lnTo>
                    <a:pt x="1181272" y="17383"/>
                  </a:lnTo>
                  <a:lnTo>
                    <a:pt x="1216002" y="38309"/>
                  </a:lnTo>
                  <a:lnTo>
                    <a:pt x="1244717" y="65971"/>
                  </a:lnTo>
                  <a:lnTo>
                    <a:pt x="1553315" y="65971"/>
                  </a:lnTo>
                  <a:lnTo>
                    <a:pt x="1554609" y="67175"/>
                  </a:lnTo>
                  <a:lnTo>
                    <a:pt x="1574051" y="92921"/>
                  </a:lnTo>
                  <a:close/>
                </a:path>
                <a:path w="1802764" h="1224279">
                  <a:moveTo>
                    <a:pt x="1595198" y="143069"/>
                  </a:moveTo>
                  <a:lnTo>
                    <a:pt x="585143" y="143069"/>
                  </a:lnTo>
                  <a:lnTo>
                    <a:pt x="614231" y="103928"/>
                  </a:lnTo>
                  <a:lnTo>
                    <a:pt x="650940" y="72921"/>
                  </a:lnTo>
                  <a:lnTo>
                    <a:pt x="693465" y="50561"/>
                  </a:lnTo>
                  <a:lnTo>
                    <a:pt x="740004" y="37360"/>
                  </a:lnTo>
                  <a:lnTo>
                    <a:pt x="788753" y="33829"/>
                  </a:lnTo>
                  <a:lnTo>
                    <a:pt x="837907" y="40479"/>
                  </a:lnTo>
                  <a:lnTo>
                    <a:pt x="885662" y="57823"/>
                  </a:lnTo>
                  <a:lnTo>
                    <a:pt x="925450" y="82864"/>
                  </a:lnTo>
                  <a:lnTo>
                    <a:pt x="937306" y="92921"/>
                  </a:lnTo>
                  <a:lnTo>
                    <a:pt x="1574051" y="92921"/>
                  </a:lnTo>
                  <a:lnTo>
                    <a:pt x="1574463" y="93466"/>
                  </a:lnTo>
                  <a:lnTo>
                    <a:pt x="1589159" y="122503"/>
                  </a:lnTo>
                  <a:lnTo>
                    <a:pt x="1595198" y="143069"/>
                  </a:lnTo>
                  <a:close/>
                </a:path>
                <a:path w="1802764" h="1224279">
                  <a:moveTo>
                    <a:pt x="511454" y="1150682"/>
                  </a:moveTo>
                  <a:lnTo>
                    <a:pt x="466742" y="1146301"/>
                  </a:lnTo>
                  <a:lnTo>
                    <a:pt x="423194" y="1136227"/>
                  </a:lnTo>
                  <a:lnTo>
                    <a:pt x="381493" y="1120620"/>
                  </a:lnTo>
                  <a:lnTo>
                    <a:pt x="342323" y="1099637"/>
                  </a:lnTo>
                  <a:lnTo>
                    <a:pt x="306366" y="1073436"/>
                  </a:lnTo>
                  <a:lnTo>
                    <a:pt x="274305" y="1042174"/>
                  </a:lnTo>
                  <a:lnTo>
                    <a:pt x="246823" y="1006011"/>
                  </a:lnTo>
                  <a:lnTo>
                    <a:pt x="243421" y="1000632"/>
                  </a:lnTo>
                  <a:lnTo>
                    <a:pt x="194694" y="999879"/>
                  </a:lnTo>
                  <a:lnTo>
                    <a:pt x="149453" y="987761"/>
                  </a:lnTo>
                  <a:lnTo>
                    <a:pt x="109620" y="965678"/>
                  </a:lnTo>
                  <a:lnTo>
                    <a:pt x="77118" y="935031"/>
                  </a:lnTo>
                  <a:lnTo>
                    <a:pt x="53867" y="897221"/>
                  </a:lnTo>
                  <a:lnTo>
                    <a:pt x="41791" y="853649"/>
                  </a:lnTo>
                  <a:lnTo>
                    <a:pt x="41490" y="817078"/>
                  </a:lnTo>
                  <a:lnTo>
                    <a:pt x="49648" y="781717"/>
                  </a:lnTo>
                  <a:lnTo>
                    <a:pt x="65828" y="748790"/>
                  </a:lnTo>
                  <a:lnTo>
                    <a:pt x="89594" y="719524"/>
                  </a:lnTo>
                  <a:lnTo>
                    <a:pt x="51326" y="691704"/>
                  </a:lnTo>
                  <a:lnTo>
                    <a:pt x="23226" y="656718"/>
                  </a:lnTo>
                  <a:lnTo>
                    <a:pt x="5912" y="616764"/>
                  </a:lnTo>
                  <a:lnTo>
                    <a:pt x="0" y="574039"/>
                  </a:lnTo>
                  <a:lnTo>
                    <a:pt x="6106" y="530738"/>
                  </a:lnTo>
                  <a:lnTo>
                    <a:pt x="24850" y="489058"/>
                  </a:lnTo>
                  <a:lnTo>
                    <a:pt x="50590" y="457415"/>
                  </a:lnTo>
                  <a:lnTo>
                    <a:pt x="83098" y="432541"/>
                  </a:lnTo>
                  <a:lnTo>
                    <a:pt x="120900" y="415318"/>
                  </a:lnTo>
                  <a:lnTo>
                    <a:pt x="162524" y="406622"/>
                  </a:lnTo>
                  <a:lnTo>
                    <a:pt x="164045" y="402820"/>
                  </a:lnTo>
                  <a:lnTo>
                    <a:pt x="161719" y="355879"/>
                  </a:lnTo>
                  <a:lnTo>
                    <a:pt x="168255" y="310600"/>
                  </a:lnTo>
                  <a:lnTo>
                    <a:pt x="182971" y="267811"/>
                  </a:lnTo>
                  <a:lnTo>
                    <a:pt x="205187" y="228340"/>
                  </a:lnTo>
                  <a:lnTo>
                    <a:pt x="234224" y="193015"/>
                  </a:lnTo>
                  <a:lnTo>
                    <a:pt x="269399" y="162663"/>
                  </a:lnTo>
                  <a:lnTo>
                    <a:pt x="310033" y="138113"/>
                  </a:lnTo>
                  <a:lnTo>
                    <a:pt x="355446" y="120191"/>
                  </a:lnTo>
                  <a:lnTo>
                    <a:pt x="404957" y="109726"/>
                  </a:lnTo>
                  <a:lnTo>
                    <a:pt x="451796" y="107480"/>
                  </a:lnTo>
                  <a:lnTo>
                    <a:pt x="498075" y="112406"/>
                  </a:lnTo>
                  <a:lnTo>
                    <a:pt x="542841" y="124328"/>
                  </a:lnTo>
                  <a:lnTo>
                    <a:pt x="585143" y="143069"/>
                  </a:lnTo>
                  <a:lnTo>
                    <a:pt x="1595198" y="143069"/>
                  </a:lnTo>
                  <a:lnTo>
                    <a:pt x="1598309" y="153662"/>
                  </a:lnTo>
                  <a:lnTo>
                    <a:pt x="1645933" y="171326"/>
                  </a:lnTo>
                  <a:lnTo>
                    <a:pt x="1686674" y="197679"/>
                  </a:lnTo>
                  <a:lnTo>
                    <a:pt x="1719596" y="231201"/>
                  </a:lnTo>
                  <a:lnTo>
                    <a:pt x="1743761" y="270375"/>
                  </a:lnTo>
                  <a:lnTo>
                    <a:pt x="1758233" y="313683"/>
                  </a:lnTo>
                  <a:lnTo>
                    <a:pt x="1762075" y="359604"/>
                  </a:lnTo>
                  <a:lnTo>
                    <a:pt x="1754349" y="406628"/>
                  </a:lnTo>
                  <a:lnTo>
                    <a:pt x="1752189" y="413510"/>
                  </a:lnTo>
                  <a:lnTo>
                    <a:pt x="1749770" y="420322"/>
                  </a:lnTo>
                  <a:lnTo>
                    <a:pt x="1747097" y="427051"/>
                  </a:lnTo>
                  <a:lnTo>
                    <a:pt x="1744172" y="433692"/>
                  </a:lnTo>
                  <a:lnTo>
                    <a:pt x="1771477" y="473495"/>
                  </a:lnTo>
                  <a:lnTo>
                    <a:pt x="1790171" y="515935"/>
                  </a:lnTo>
                  <a:lnTo>
                    <a:pt x="1800400" y="559979"/>
                  </a:lnTo>
                  <a:lnTo>
                    <a:pt x="1802312" y="604592"/>
                  </a:lnTo>
                  <a:lnTo>
                    <a:pt x="1796053" y="648739"/>
                  </a:lnTo>
                  <a:lnTo>
                    <a:pt x="1781770" y="691386"/>
                  </a:lnTo>
                  <a:lnTo>
                    <a:pt x="1759609" y="731499"/>
                  </a:lnTo>
                  <a:lnTo>
                    <a:pt x="1729716" y="768042"/>
                  </a:lnTo>
                  <a:lnTo>
                    <a:pt x="1692240" y="799982"/>
                  </a:lnTo>
                  <a:lnTo>
                    <a:pt x="1629819" y="833569"/>
                  </a:lnTo>
                  <a:lnTo>
                    <a:pt x="1560229" y="851406"/>
                  </a:lnTo>
                  <a:lnTo>
                    <a:pt x="1554942" y="896289"/>
                  </a:lnTo>
                  <a:lnTo>
                    <a:pt x="1540533" y="938022"/>
                  </a:lnTo>
                  <a:lnTo>
                    <a:pt x="1517978" y="975718"/>
                  </a:lnTo>
                  <a:lnTo>
                    <a:pt x="1488256" y="1008486"/>
                  </a:lnTo>
                  <a:lnTo>
                    <a:pt x="1452343" y="1035437"/>
                  </a:lnTo>
                  <a:lnTo>
                    <a:pt x="1445736" y="1038690"/>
                  </a:lnTo>
                  <a:lnTo>
                    <a:pt x="1191502" y="1038690"/>
                  </a:lnTo>
                  <a:lnTo>
                    <a:pt x="1172507" y="1082387"/>
                  </a:lnTo>
                  <a:lnTo>
                    <a:pt x="1155038" y="1108130"/>
                  </a:lnTo>
                  <a:lnTo>
                    <a:pt x="688291" y="1108130"/>
                  </a:lnTo>
                  <a:lnTo>
                    <a:pt x="645750" y="1128096"/>
                  </a:lnTo>
                  <a:lnTo>
                    <a:pt x="601641" y="1141738"/>
                  </a:lnTo>
                  <a:lnTo>
                    <a:pt x="556648" y="1149214"/>
                  </a:lnTo>
                  <a:lnTo>
                    <a:pt x="511454" y="1150682"/>
                  </a:lnTo>
                  <a:close/>
                </a:path>
                <a:path w="1802764" h="1224279">
                  <a:moveTo>
                    <a:pt x="1317232" y="1072503"/>
                  </a:moveTo>
                  <a:lnTo>
                    <a:pt x="1284127" y="1070143"/>
                  </a:lnTo>
                  <a:lnTo>
                    <a:pt x="1251837" y="1063640"/>
                  </a:lnTo>
                  <a:lnTo>
                    <a:pt x="1220812" y="1053116"/>
                  </a:lnTo>
                  <a:lnTo>
                    <a:pt x="1191502" y="1038690"/>
                  </a:lnTo>
                  <a:lnTo>
                    <a:pt x="1445736" y="1038690"/>
                  </a:lnTo>
                  <a:lnTo>
                    <a:pt x="1411217" y="1055683"/>
                  </a:lnTo>
                  <a:lnTo>
                    <a:pt x="1365854" y="1068335"/>
                  </a:lnTo>
                  <a:lnTo>
                    <a:pt x="1317232" y="1072503"/>
                  </a:lnTo>
                  <a:close/>
                </a:path>
                <a:path w="1802764" h="1224279">
                  <a:moveTo>
                    <a:pt x="939737" y="1223679"/>
                  </a:moveTo>
                  <a:lnTo>
                    <a:pt x="890390" y="1222487"/>
                  </a:lnTo>
                  <a:lnTo>
                    <a:pt x="840670" y="1212913"/>
                  </a:lnTo>
                  <a:lnTo>
                    <a:pt x="795655" y="1196218"/>
                  </a:lnTo>
                  <a:lnTo>
                    <a:pt x="754680" y="1172794"/>
                  </a:lnTo>
                  <a:lnTo>
                    <a:pt x="718605" y="1143234"/>
                  </a:lnTo>
                  <a:lnTo>
                    <a:pt x="688291" y="1108130"/>
                  </a:lnTo>
                  <a:lnTo>
                    <a:pt x="1155038" y="1108130"/>
                  </a:lnTo>
                  <a:lnTo>
                    <a:pt x="1113583" y="1154480"/>
                  </a:lnTo>
                  <a:lnTo>
                    <a:pt x="1075635" y="1181891"/>
                  </a:lnTo>
                  <a:lnTo>
                    <a:pt x="1033350" y="1202889"/>
                  </a:lnTo>
                  <a:lnTo>
                    <a:pt x="987721" y="1216983"/>
                  </a:lnTo>
                  <a:lnTo>
                    <a:pt x="939737" y="1223679"/>
                  </a:lnTo>
                  <a:close/>
                </a:path>
              </a:pathLst>
            </a:custGeom>
            <a:solidFill>
              <a:srgbClr val="53548A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31" name="object 3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619015" y="3834723"/>
              <a:ext cx="358360" cy="377891"/>
            </a:xfrm>
            <a:prstGeom prst="rect">
              <a:avLst/>
            </a:prstGeom>
          </p:spPr>
        </p:pic>
        <p:sp>
          <p:nvSpPr>
            <p:cNvPr id="32" name="object 32"/>
            <p:cNvSpPr/>
            <p:nvPr/>
          </p:nvSpPr>
          <p:spPr>
            <a:xfrm>
              <a:off x="6538975" y="2714179"/>
              <a:ext cx="1802764" cy="1224280"/>
            </a:xfrm>
            <a:custGeom>
              <a:rect l="l" t="t" r="r" b="b"/>
              <a:pathLst>
                <a:path w="1802764" h="1224279">
                  <a:moveTo>
                    <a:pt x="164045" y="402820"/>
                  </a:moveTo>
                  <a:lnTo>
                    <a:pt x="161719" y="355879"/>
                  </a:lnTo>
                  <a:lnTo>
                    <a:pt x="168255" y="310600"/>
                  </a:lnTo>
                  <a:lnTo>
                    <a:pt x="182971" y="267811"/>
                  </a:lnTo>
                  <a:lnTo>
                    <a:pt x="205187" y="228340"/>
                  </a:lnTo>
                  <a:lnTo>
                    <a:pt x="234224" y="193015"/>
                  </a:lnTo>
                  <a:lnTo>
                    <a:pt x="269399" y="162663"/>
                  </a:lnTo>
                  <a:lnTo>
                    <a:pt x="310033" y="138113"/>
                  </a:lnTo>
                  <a:lnTo>
                    <a:pt x="355446" y="120191"/>
                  </a:lnTo>
                  <a:lnTo>
                    <a:pt x="404957" y="109726"/>
                  </a:lnTo>
                  <a:lnTo>
                    <a:pt x="451796" y="107480"/>
                  </a:lnTo>
                  <a:lnTo>
                    <a:pt x="498075" y="112406"/>
                  </a:lnTo>
                  <a:lnTo>
                    <a:pt x="542841" y="124328"/>
                  </a:lnTo>
                  <a:lnTo>
                    <a:pt x="585144" y="143069"/>
                  </a:lnTo>
                  <a:lnTo>
                    <a:pt x="614231" y="103928"/>
                  </a:lnTo>
                  <a:lnTo>
                    <a:pt x="650940" y="72921"/>
                  </a:lnTo>
                  <a:lnTo>
                    <a:pt x="693465" y="50561"/>
                  </a:lnTo>
                  <a:lnTo>
                    <a:pt x="740004" y="37360"/>
                  </a:lnTo>
                  <a:lnTo>
                    <a:pt x="788753" y="33829"/>
                  </a:lnTo>
                  <a:lnTo>
                    <a:pt x="837907" y="40479"/>
                  </a:lnTo>
                  <a:lnTo>
                    <a:pt x="885662" y="57823"/>
                  </a:lnTo>
                  <a:lnTo>
                    <a:pt x="899577" y="65281"/>
                  </a:lnTo>
                  <a:lnTo>
                    <a:pt x="912857" y="73639"/>
                  </a:lnTo>
                  <a:lnTo>
                    <a:pt x="925450" y="82864"/>
                  </a:lnTo>
                  <a:lnTo>
                    <a:pt x="937307" y="92921"/>
                  </a:lnTo>
                  <a:lnTo>
                    <a:pt x="964705" y="55538"/>
                  </a:lnTo>
                  <a:lnTo>
                    <a:pt x="1000510" y="27113"/>
                  </a:lnTo>
                  <a:lnTo>
                    <a:pt x="1042394" y="8365"/>
                  </a:lnTo>
                  <a:lnTo>
                    <a:pt x="1088033" y="14"/>
                  </a:lnTo>
                  <a:lnTo>
                    <a:pt x="1135101" y="2780"/>
                  </a:lnTo>
                  <a:lnTo>
                    <a:pt x="1181272" y="17383"/>
                  </a:lnTo>
                  <a:lnTo>
                    <a:pt x="1199311" y="26944"/>
                  </a:lnTo>
                  <a:lnTo>
                    <a:pt x="1216002" y="38309"/>
                  </a:lnTo>
                  <a:lnTo>
                    <a:pt x="1231190" y="51358"/>
                  </a:lnTo>
                  <a:lnTo>
                    <a:pt x="1244717" y="65971"/>
                  </a:lnTo>
                  <a:lnTo>
                    <a:pt x="1278802" y="36479"/>
                  </a:lnTo>
                  <a:lnTo>
                    <a:pt x="1317963" y="15566"/>
                  </a:lnTo>
                  <a:lnTo>
                    <a:pt x="1360489" y="3363"/>
                  </a:lnTo>
                  <a:lnTo>
                    <a:pt x="1404666" y="0"/>
                  </a:lnTo>
                  <a:lnTo>
                    <a:pt x="1448783" y="5606"/>
                  </a:lnTo>
                  <a:lnTo>
                    <a:pt x="1491127" y="20313"/>
                  </a:lnTo>
                  <a:lnTo>
                    <a:pt x="1529985" y="44251"/>
                  </a:lnTo>
                  <a:lnTo>
                    <a:pt x="1554609" y="67175"/>
                  </a:lnTo>
                  <a:lnTo>
                    <a:pt x="1574463" y="93466"/>
                  </a:lnTo>
                  <a:lnTo>
                    <a:pt x="1589159" y="122503"/>
                  </a:lnTo>
                  <a:lnTo>
                    <a:pt x="1598309" y="153662"/>
                  </a:lnTo>
                  <a:lnTo>
                    <a:pt x="1645933" y="171326"/>
                  </a:lnTo>
                  <a:lnTo>
                    <a:pt x="1686674" y="197679"/>
                  </a:lnTo>
                  <a:lnTo>
                    <a:pt x="1719596" y="231201"/>
                  </a:lnTo>
                  <a:lnTo>
                    <a:pt x="1743761" y="270375"/>
                  </a:lnTo>
                  <a:lnTo>
                    <a:pt x="1758233" y="313683"/>
                  </a:lnTo>
                  <a:lnTo>
                    <a:pt x="1762075" y="359604"/>
                  </a:lnTo>
                  <a:lnTo>
                    <a:pt x="1754351" y="406622"/>
                  </a:lnTo>
                  <a:lnTo>
                    <a:pt x="1752189" y="413510"/>
                  </a:lnTo>
                  <a:lnTo>
                    <a:pt x="1749770" y="420322"/>
                  </a:lnTo>
                  <a:lnTo>
                    <a:pt x="1747097" y="427051"/>
                  </a:lnTo>
                  <a:lnTo>
                    <a:pt x="1744172" y="433692"/>
                  </a:lnTo>
                  <a:lnTo>
                    <a:pt x="1771477" y="473495"/>
                  </a:lnTo>
                  <a:lnTo>
                    <a:pt x="1790171" y="515935"/>
                  </a:lnTo>
                  <a:lnTo>
                    <a:pt x="1800400" y="559979"/>
                  </a:lnTo>
                  <a:lnTo>
                    <a:pt x="1802312" y="604592"/>
                  </a:lnTo>
                  <a:lnTo>
                    <a:pt x="1796053" y="648739"/>
                  </a:lnTo>
                  <a:lnTo>
                    <a:pt x="1781770" y="691386"/>
                  </a:lnTo>
                  <a:lnTo>
                    <a:pt x="1759609" y="731499"/>
                  </a:lnTo>
                  <a:lnTo>
                    <a:pt x="1729716" y="768042"/>
                  </a:lnTo>
                  <a:lnTo>
                    <a:pt x="1692240" y="799982"/>
                  </a:lnTo>
                  <a:lnTo>
                    <a:pt x="1662131" y="818664"/>
                  </a:lnTo>
                  <a:lnTo>
                    <a:pt x="1629819" y="833569"/>
                  </a:lnTo>
                  <a:lnTo>
                    <a:pt x="1595715" y="844537"/>
                  </a:lnTo>
                  <a:lnTo>
                    <a:pt x="1560231" y="851407"/>
                  </a:lnTo>
                  <a:lnTo>
                    <a:pt x="1554942" y="896289"/>
                  </a:lnTo>
                  <a:lnTo>
                    <a:pt x="1540533" y="938022"/>
                  </a:lnTo>
                  <a:lnTo>
                    <a:pt x="1517978" y="975718"/>
                  </a:lnTo>
                  <a:lnTo>
                    <a:pt x="1488256" y="1008486"/>
                  </a:lnTo>
                  <a:lnTo>
                    <a:pt x="1452343" y="1035437"/>
                  </a:lnTo>
                  <a:lnTo>
                    <a:pt x="1411217" y="1055683"/>
                  </a:lnTo>
                  <a:lnTo>
                    <a:pt x="1365854" y="1068335"/>
                  </a:lnTo>
                  <a:lnTo>
                    <a:pt x="1317232" y="1072503"/>
                  </a:lnTo>
                  <a:lnTo>
                    <a:pt x="1284127" y="1070143"/>
                  </a:lnTo>
                  <a:lnTo>
                    <a:pt x="1251837" y="1063640"/>
                  </a:lnTo>
                  <a:lnTo>
                    <a:pt x="1220812" y="1053116"/>
                  </a:lnTo>
                  <a:lnTo>
                    <a:pt x="1191503" y="1038691"/>
                  </a:lnTo>
                  <a:lnTo>
                    <a:pt x="1172507" y="1082387"/>
                  </a:lnTo>
                  <a:lnTo>
                    <a:pt x="1146204" y="1121148"/>
                  </a:lnTo>
                  <a:lnTo>
                    <a:pt x="1113583" y="1154480"/>
                  </a:lnTo>
                  <a:lnTo>
                    <a:pt x="1075635" y="1181891"/>
                  </a:lnTo>
                  <a:lnTo>
                    <a:pt x="1033350" y="1202889"/>
                  </a:lnTo>
                  <a:lnTo>
                    <a:pt x="987721" y="1216983"/>
                  </a:lnTo>
                  <a:lnTo>
                    <a:pt x="939737" y="1223679"/>
                  </a:lnTo>
                  <a:lnTo>
                    <a:pt x="890390" y="1222487"/>
                  </a:lnTo>
                  <a:lnTo>
                    <a:pt x="840670" y="1212913"/>
                  </a:lnTo>
                  <a:lnTo>
                    <a:pt x="795655" y="1196218"/>
                  </a:lnTo>
                  <a:lnTo>
                    <a:pt x="754680" y="1172794"/>
                  </a:lnTo>
                  <a:lnTo>
                    <a:pt x="718605" y="1143234"/>
                  </a:lnTo>
                  <a:lnTo>
                    <a:pt x="688292" y="1108130"/>
                  </a:lnTo>
                  <a:lnTo>
                    <a:pt x="645750" y="1128096"/>
                  </a:lnTo>
                  <a:lnTo>
                    <a:pt x="601641" y="1141738"/>
                  </a:lnTo>
                  <a:lnTo>
                    <a:pt x="556648" y="1149214"/>
                  </a:lnTo>
                  <a:lnTo>
                    <a:pt x="511454" y="1150682"/>
                  </a:lnTo>
                  <a:lnTo>
                    <a:pt x="466742" y="1146301"/>
                  </a:lnTo>
                  <a:lnTo>
                    <a:pt x="423194" y="1136227"/>
                  </a:lnTo>
                  <a:lnTo>
                    <a:pt x="381493" y="1120620"/>
                  </a:lnTo>
                  <a:lnTo>
                    <a:pt x="342323" y="1099637"/>
                  </a:lnTo>
                  <a:lnTo>
                    <a:pt x="306366" y="1073436"/>
                  </a:lnTo>
                  <a:lnTo>
                    <a:pt x="274305" y="1042174"/>
                  </a:lnTo>
                  <a:lnTo>
                    <a:pt x="246823" y="1006011"/>
                  </a:lnTo>
                  <a:lnTo>
                    <a:pt x="245669" y="1004229"/>
                  </a:lnTo>
                  <a:lnTo>
                    <a:pt x="244535" y="1002436"/>
                  </a:lnTo>
                  <a:lnTo>
                    <a:pt x="243422" y="1000632"/>
                  </a:lnTo>
                  <a:lnTo>
                    <a:pt x="194694" y="999879"/>
                  </a:lnTo>
                  <a:lnTo>
                    <a:pt x="149453" y="987761"/>
                  </a:lnTo>
                  <a:lnTo>
                    <a:pt x="109620" y="965678"/>
                  </a:lnTo>
                  <a:lnTo>
                    <a:pt x="77118" y="935031"/>
                  </a:lnTo>
                  <a:lnTo>
                    <a:pt x="53867" y="897221"/>
                  </a:lnTo>
                  <a:lnTo>
                    <a:pt x="41791" y="853649"/>
                  </a:lnTo>
                  <a:lnTo>
                    <a:pt x="41490" y="817078"/>
                  </a:lnTo>
                  <a:lnTo>
                    <a:pt x="49648" y="781717"/>
                  </a:lnTo>
                  <a:lnTo>
                    <a:pt x="65828" y="748790"/>
                  </a:lnTo>
                  <a:lnTo>
                    <a:pt x="89594" y="719524"/>
                  </a:lnTo>
                  <a:lnTo>
                    <a:pt x="51326" y="691704"/>
                  </a:lnTo>
                  <a:lnTo>
                    <a:pt x="23226" y="656718"/>
                  </a:lnTo>
                  <a:lnTo>
                    <a:pt x="5912" y="616764"/>
                  </a:lnTo>
                  <a:lnTo>
                    <a:pt x="0" y="574039"/>
                  </a:lnTo>
                  <a:lnTo>
                    <a:pt x="6106" y="530738"/>
                  </a:lnTo>
                  <a:lnTo>
                    <a:pt x="24850" y="489058"/>
                  </a:lnTo>
                  <a:lnTo>
                    <a:pt x="50590" y="457415"/>
                  </a:lnTo>
                  <a:lnTo>
                    <a:pt x="83098" y="432541"/>
                  </a:lnTo>
                  <a:lnTo>
                    <a:pt x="120900" y="415318"/>
                  </a:lnTo>
                  <a:lnTo>
                    <a:pt x="162522" y="406628"/>
                  </a:lnTo>
                  <a:lnTo>
                    <a:pt x="164045" y="40282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3" name="object 3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614252" y="3829960"/>
              <a:ext cx="367886" cy="387416"/>
            </a:xfrm>
            <a:prstGeom prst="rect">
              <a:avLst/>
            </a:prstGeom>
          </p:spPr>
        </p:pic>
        <p:sp>
          <p:nvSpPr>
            <p:cNvPr id="34" name="object 34"/>
            <p:cNvSpPr/>
            <p:nvPr/>
          </p:nvSpPr>
          <p:spPr>
            <a:xfrm>
              <a:off x="6630507" y="2776172"/>
              <a:ext cx="1652270" cy="1041400"/>
            </a:xfrm>
            <a:custGeom>
              <a:rect l="l" t="t" r="r" b="b"/>
              <a:pathLst>
                <a:path w="1652270" h="1041400">
                  <a:moveTo>
                    <a:pt x="105559" y="675348"/>
                  </a:moveTo>
                  <a:lnTo>
                    <a:pt x="78007" y="675388"/>
                  </a:lnTo>
                  <a:lnTo>
                    <a:pt x="50921" y="671572"/>
                  </a:lnTo>
                  <a:lnTo>
                    <a:pt x="24764" y="663998"/>
                  </a:lnTo>
                  <a:lnTo>
                    <a:pt x="0" y="652766"/>
                  </a:lnTo>
                </a:path>
                <a:path w="1652270" h="1041400">
                  <a:moveTo>
                    <a:pt x="198694" y="922462"/>
                  </a:moveTo>
                  <a:lnTo>
                    <a:pt x="187455" y="926212"/>
                  </a:lnTo>
                  <a:lnTo>
                    <a:pt x="175987" y="929269"/>
                  </a:lnTo>
                  <a:lnTo>
                    <a:pt x="164326" y="931625"/>
                  </a:lnTo>
                  <a:lnTo>
                    <a:pt x="152510" y="933270"/>
                  </a:lnTo>
                </a:path>
                <a:path w="1652270" h="1041400">
                  <a:moveTo>
                    <a:pt x="596661" y="1041204"/>
                  </a:moveTo>
                  <a:lnTo>
                    <a:pt x="588646" y="1029410"/>
                  </a:lnTo>
                  <a:lnTo>
                    <a:pt x="581327" y="1017244"/>
                  </a:lnTo>
                  <a:lnTo>
                    <a:pt x="574718" y="1004734"/>
                  </a:lnTo>
                  <a:lnTo>
                    <a:pt x="568833" y="991905"/>
                  </a:lnTo>
                </a:path>
                <a:path w="1652270" h="1041400">
                  <a:moveTo>
                    <a:pt x="1111267" y="918270"/>
                  </a:moveTo>
                  <a:lnTo>
                    <a:pt x="1109647" y="931984"/>
                  </a:lnTo>
                  <a:lnTo>
                    <a:pt x="1107252" y="945589"/>
                  </a:lnTo>
                  <a:lnTo>
                    <a:pt x="1104086" y="959059"/>
                  </a:lnTo>
                  <a:lnTo>
                    <a:pt x="1100155" y="972364"/>
                  </a:lnTo>
                </a:path>
                <a:path w="1652270" h="1041400">
                  <a:moveTo>
                    <a:pt x="1332210" y="584031"/>
                  </a:moveTo>
                  <a:lnTo>
                    <a:pt x="1378448" y="611256"/>
                  </a:lnTo>
                  <a:lnTo>
                    <a:pt x="1416202" y="646707"/>
                  </a:lnTo>
                  <a:lnTo>
                    <a:pt x="1444388" y="688763"/>
                  </a:lnTo>
                  <a:lnTo>
                    <a:pt x="1461917" y="735801"/>
                  </a:lnTo>
                  <a:lnTo>
                    <a:pt x="1467704" y="786201"/>
                  </a:lnTo>
                </a:path>
                <a:path w="1652270" h="1041400">
                  <a:moveTo>
                    <a:pt x="1651792" y="368705"/>
                  </a:moveTo>
                  <a:lnTo>
                    <a:pt x="1640337" y="389992"/>
                  </a:lnTo>
                  <a:lnTo>
                    <a:pt x="1626362" y="409850"/>
                  </a:lnTo>
                  <a:lnTo>
                    <a:pt x="1610019" y="428087"/>
                  </a:lnTo>
                  <a:lnTo>
                    <a:pt x="1591460" y="444514"/>
                  </a:lnTo>
                </a:path>
                <a:path w="1652270" h="1041400">
                  <a:moveTo>
                    <a:pt x="1507025" y="87420"/>
                  </a:moveTo>
                  <a:lnTo>
                    <a:pt x="1508521" y="96310"/>
                  </a:lnTo>
                  <a:lnTo>
                    <a:pt x="1509552" y="105251"/>
                  </a:lnTo>
                  <a:lnTo>
                    <a:pt x="1510115" y="114227"/>
                  </a:lnTo>
                  <a:lnTo>
                    <a:pt x="1510210" y="123223"/>
                  </a:lnTo>
                </a:path>
                <a:path w="1652270" h="1041400">
                  <a:moveTo>
                    <a:pt x="1121727" y="45659"/>
                  </a:moveTo>
                  <a:lnTo>
                    <a:pt x="1128096" y="33492"/>
                  </a:lnTo>
                  <a:lnTo>
                    <a:pt x="1135390" y="21796"/>
                  </a:lnTo>
                  <a:lnTo>
                    <a:pt x="1143579" y="10617"/>
                  </a:lnTo>
                  <a:lnTo>
                    <a:pt x="1152634" y="0"/>
                  </a:lnTo>
                </a:path>
                <a:path w="1652270" h="1041400">
                  <a:moveTo>
                    <a:pt x="832649" y="67418"/>
                  </a:moveTo>
                  <a:lnTo>
                    <a:pt x="835394" y="57265"/>
                  </a:lnTo>
                  <a:lnTo>
                    <a:pt x="838811" y="47298"/>
                  </a:lnTo>
                  <a:lnTo>
                    <a:pt x="842890" y="37547"/>
                  </a:lnTo>
                  <a:lnTo>
                    <a:pt x="847618" y="28040"/>
                  </a:lnTo>
                </a:path>
                <a:path w="1652270" h="1041400">
                  <a:moveTo>
                    <a:pt x="493399" y="80791"/>
                  </a:moveTo>
                  <a:lnTo>
                    <a:pt x="507862" y="89187"/>
                  </a:lnTo>
                  <a:lnTo>
                    <a:pt x="521736" y="98370"/>
                  </a:lnTo>
                  <a:lnTo>
                    <a:pt x="534983" y="108315"/>
                  </a:lnTo>
                  <a:lnTo>
                    <a:pt x="547566" y="118994"/>
                  </a:lnTo>
                </a:path>
                <a:path w="1652270" h="1041400">
                  <a:moveTo>
                    <a:pt x="81972" y="381030"/>
                  </a:moveTo>
                  <a:lnTo>
                    <a:pt x="78966" y="371117"/>
                  </a:lnTo>
                  <a:lnTo>
                    <a:pt x="76387" y="361106"/>
                  </a:lnTo>
                  <a:lnTo>
                    <a:pt x="74237" y="351008"/>
                  </a:lnTo>
                  <a:lnTo>
                    <a:pt x="72519" y="340836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5" name="object 35"/>
          <p:cNvSpPr txBox="1"/>
          <p:nvPr/>
        </p:nvSpPr>
        <p:spPr>
          <a:xfrm>
            <a:off x="6906704" y="2934866"/>
            <a:ext cx="9398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  <a:spcBef>
                <a:spcPts val="100"/>
              </a:spcBef>
            </a:pPr>
            <a:r>
              <a:rPr sz="1800" spc="-15">
                <a:latin typeface="宋体"/>
                <a:cs typeface="宋体"/>
              </a:rPr>
              <a:t>每一步所完毕旳工</a:t>
            </a:r>
            <a:r>
              <a:rPr sz="1800" spc="-50">
                <a:latin typeface="宋体"/>
                <a:cs typeface="宋体"/>
              </a:rPr>
              <a:t>作</a:t>
            </a:r>
            <a:endParaRPr sz="1800">
              <a:latin typeface="宋体"/>
              <a:cs typeface="宋体"/>
            </a:endParaRPr>
          </a:p>
        </p:txBody>
      </p:sp>
      <p:grpSp>
        <p:nvGrpSpPr>
          <p:cNvPr id="36" name="object 36"/>
          <p:cNvGrpSpPr/>
          <p:nvPr/>
        </p:nvGrpSpPr>
        <p:grpSpPr>
          <a:xfrm>
            <a:off x="5284747" y="4358974"/>
            <a:ext cx="2382520" cy="2244725"/>
            <a:chOff x="5284747" y="4358974"/>
            <a:chExt cx="2382520" cy="2244725"/>
          </a:xfrm>
        </p:grpSpPr>
        <p:sp>
          <p:nvSpPr>
            <p:cNvPr id="37" name="object 37"/>
            <p:cNvSpPr/>
            <p:nvPr/>
          </p:nvSpPr>
          <p:spPr>
            <a:xfrm>
              <a:off x="5572780" y="4363737"/>
              <a:ext cx="2089785" cy="2235200"/>
            </a:xfrm>
            <a:custGeom>
              <a:rect l="l" t="t" r="r" b="b"/>
              <a:pathLst>
                <a:path w="2089782" h="2235200">
                  <a:moveTo>
                    <a:pt x="1976459" y="1925889"/>
                  </a:moveTo>
                  <a:lnTo>
                    <a:pt x="1976459" y="1543270"/>
                  </a:lnTo>
                  <a:lnTo>
                    <a:pt x="2016869" y="1575521"/>
                  </a:lnTo>
                  <a:lnTo>
                    <a:pt x="2048450" y="1611865"/>
                  </a:lnTo>
                  <a:lnTo>
                    <a:pt x="2071098" y="1651302"/>
                  </a:lnTo>
                  <a:lnTo>
                    <a:pt x="2084709" y="1692835"/>
                  </a:lnTo>
                  <a:lnTo>
                    <a:pt x="2089177" y="1735464"/>
                  </a:lnTo>
                  <a:lnTo>
                    <a:pt x="2084398" y="1778190"/>
                  </a:lnTo>
                  <a:lnTo>
                    <a:pt x="2070267" y="1820015"/>
                  </a:lnTo>
                  <a:lnTo>
                    <a:pt x="2046680" y="1859939"/>
                  </a:lnTo>
                  <a:lnTo>
                    <a:pt x="2013531" y="1896963"/>
                  </a:lnTo>
                  <a:lnTo>
                    <a:pt x="1976459" y="1925889"/>
                  </a:lnTo>
                  <a:close/>
                </a:path>
                <a:path w="2089782" h="2235200">
                  <a:moveTo>
                    <a:pt x="1930457" y="1951599"/>
                  </a:moveTo>
                  <a:lnTo>
                    <a:pt x="1930457" y="1162125"/>
                  </a:lnTo>
                  <a:lnTo>
                    <a:pt x="1974634" y="1183472"/>
                  </a:lnTo>
                  <a:lnTo>
                    <a:pt x="2012197" y="1209878"/>
                  </a:lnTo>
                  <a:lnTo>
                    <a:pt x="2042784" y="1240488"/>
                  </a:lnTo>
                  <a:lnTo>
                    <a:pt x="2066029" y="1274449"/>
                  </a:lnTo>
                  <a:lnTo>
                    <a:pt x="2081569" y="1310906"/>
                  </a:lnTo>
                  <a:lnTo>
                    <a:pt x="2089039" y="1349004"/>
                  </a:lnTo>
                  <a:lnTo>
                    <a:pt x="2088076" y="1387890"/>
                  </a:lnTo>
                  <a:lnTo>
                    <a:pt x="2078315" y="1426709"/>
                  </a:lnTo>
                  <a:lnTo>
                    <a:pt x="2059391" y="1464607"/>
                  </a:lnTo>
                  <a:lnTo>
                    <a:pt x="2023673" y="1507668"/>
                  </a:lnTo>
                  <a:lnTo>
                    <a:pt x="1976459" y="1543270"/>
                  </a:lnTo>
                  <a:lnTo>
                    <a:pt x="1976459" y="1925889"/>
                  </a:lnTo>
                  <a:lnTo>
                    <a:pt x="1974402" y="1927493"/>
                  </a:lnTo>
                  <a:lnTo>
                    <a:pt x="1930457" y="1951599"/>
                  </a:lnTo>
                  <a:close/>
                </a:path>
                <a:path w="2089782" h="2235200">
                  <a:moveTo>
                    <a:pt x="1844862" y="1977817"/>
                  </a:moveTo>
                  <a:lnTo>
                    <a:pt x="1844862" y="725492"/>
                  </a:lnTo>
                  <a:lnTo>
                    <a:pt x="1893047" y="749644"/>
                  </a:lnTo>
                  <a:lnTo>
                    <a:pt x="1934556" y="778754"/>
                  </a:lnTo>
                  <a:lnTo>
                    <a:pt x="1969090" y="812055"/>
                  </a:lnTo>
                  <a:lnTo>
                    <a:pt x="1996350" y="848782"/>
                  </a:lnTo>
                  <a:lnTo>
                    <a:pt x="2016036" y="888165"/>
                  </a:lnTo>
                  <a:lnTo>
                    <a:pt x="2027848" y="929439"/>
                  </a:lnTo>
                  <a:lnTo>
                    <a:pt x="2031486" y="971836"/>
                  </a:lnTo>
                  <a:lnTo>
                    <a:pt x="2026652" y="1014588"/>
                  </a:lnTo>
                  <a:lnTo>
                    <a:pt x="2013045" y="1056930"/>
                  </a:lnTo>
                  <a:lnTo>
                    <a:pt x="1990366" y="1098093"/>
                  </a:lnTo>
                  <a:lnTo>
                    <a:pt x="1963369" y="1131810"/>
                  </a:lnTo>
                  <a:lnTo>
                    <a:pt x="1930457" y="1162125"/>
                  </a:lnTo>
                  <a:lnTo>
                    <a:pt x="1930457" y="1951599"/>
                  </a:lnTo>
                  <a:lnTo>
                    <a:pt x="1929527" y="1952109"/>
                  </a:lnTo>
                  <a:lnTo>
                    <a:pt x="1879965" y="1970330"/>
                  </a:lnTo>
                  <a:lnTo>
                    <a:pt x="1844862" y="1977817"/>
                  </a:lnTo>
                  <a:close/>
                </a:path>
                <a:path w="2089782" h="2235200">
                  <a:moveTo>
                    <a:pt x="379690" y="261168"/>
                  </a:moveTo>
                  <a:lnTo>
                    <a:pt x="387249" y="222097"/>
                  </a:lnTo>
                  <a:lnTo>
                    <a:pt x="403077" y="185300"/>
                  </a:lnTo>
                  <a:lnTo>
                    <a:pt x="426463" y="151483"/>
                  </a:lnTo>
                  <a:lnTo>
                    <a:pt x="456701" y="121353"/>
                  </a:lnTo>
                  <a:lnTo>
                    <a:pt x="493081" y="95614"/>
                  </a:lnTo>
                  <a:lnTo>
                    <a:pt x="534894" y="74975"/>
                  </a:lnTo>
                  <a:lnTo>
                    <a:pt x="581433" y="60139"/>
                  </a:lnTo>
                  <a:lnTo>
                    <a:pt x="631989" y="51815"/>
                  </a:lnTo>
                  <a:lnTo>
                    <a:pt x="682024" y="50660"/>
                  </a:lnTo>
                  <a:lnTo>
                    <a:pt x="731007" y="56287"/>
                  </a:lnTo>
                  <a:lnTo>
                    <a:pt x="777865" y="68418"/>
                  </a:lnTo>
                  <a:lnTo>
                    <a:pt x="821528" y="86776"/>
                  </a:lnTo>
                  <a:lnTo>
                    <a:pt x="860924" y="111083"/>
                  </a:lnTo>
                  <a:lnTo>
                    <a:pt x="891036" y="78089"/>
                  </a:lnTo>
                  <a:lnTo>
                    <a:pt x="927140" y="50585"/>
                  </a:lnTo>
                  <a:lnTo>
                    <a:pt x="968124" y="28798"/>
                  </a:lnTo>
                  <a:lnTo>
                    <a:pt x="1012877" y="12953"/>
                  </a:lnTo>
                  <a:lnTo>
                    <a:pt x="1060289" y="3278"/>
                  </a:lnTo>
                  <a:lnTo>
                    <a:pt x="1109248" y="0"/>
                  </a:lnTo>
                  <a:lnTo>
                    <a:pt x="1158643" y="3344"/>
                  </a:lnTo>
                  <a:lnTo>
                    <a:pt x="1207364" y="13539"/>
                  </a:lnTo>
                  <a:lnTo>
                    <a:pt x="1254299" y="30810"/>
                  </a:lnTo>
                  <a:lnTo>
                    <a:pt x="1298383" y="55612"/>
                  </a:lnTo>
                  <a:lnTo>
                    <a:pt x="1335267" y="86018"/>
                  </a:lnTo>
                  <a:lnTo>
                    <a:pt x="1364177" y="121092"/>
                  </a:lnTo>
                  <a:lnTo>
                    <a:pt x="1384344" y="159900"/>
                  </a:lnTo>
                  <a:lnTo>
                    <a:pt x="1395008" y="201507"/>
                  </a:lnTo>
                  <a:lnTo>
                    <a:pt x="1401499" y="203389"/>
                  </a:lnTo>
                  <a:lnTo>
                    <a:pt x="1453259" y="200230"/>
                  </a:lnTo>
                  <a:lnTo>
                    <a:pt x="1504055" y="201737"/>
                  </a:lnTo>
                  <a:lnTo>
                    <a:pt x="1553511" y="207684"/>
                  </a:lnTo>
                  <a:lnTo>
                    <a:pt x="1601253" y="217847"/>
                  </a:lnTo>
                  <a:lnTo>
                    <a:pt x="1646904" y="232003"/>
                  </a:lnTo>
                  <a:lnTo>
                    <a:pt x="1690090" y="249927"/>
                  </a:lnTo>
                  <a:lnTo>
                    <a:pt x="1730435" y="271396"/>
                  </a:lnTo>
                  <a:lnTo>
                    <a:pt x="1767563" y="296184"/>
                  </a:lnTo>
                  <a:lnTo>
                    <a:pt x="1801101" y="324069"/>
                  </a:lnTo>
                  <a:lnTo>
                    <a:pt x="1830671" y="354825"/>
                  </a:lnTo>
                  <a:lnTo>
                    <a:pt x="1855898" y="388229"/>
                  </a:lnTo>
                  <a:lnTo>
                    <a:pt x="1876408" y="424057"/>
                  </a:lnTo>
                  <a:lnTo>
                    <a:pt x="1891825" y="462084"/>
                  </a:lnTo>
                  <a:lnTo>
                    <a:pt x="1901774" y="502086"/>
                  </a:lnTo>
                  <a:lnTo>
                    <a:pt x="1905830" y="548563"/>
                  </a:lnTo>
                  <a:lnTo>
                    <a:pt x="1902012" y="594746"/>
                  </a:lnTo>
                  <a:lnTo>
                    <a:pt x="1890476" y="640032"/>
                  </a:lnTo>
                  <a:lnTo>
                    <a:pt x="1871374" y="683815"/>
                  </a:lnTo>
                  <a:lnTo>
                    <a:pt x="1844862" y="725492"/>
                  </a:lnTo>
                  <a:lnTo>
                    <a:pt x="1844862" y="1977817"/>
                  </a:lnTo>
                  <a:lnTo>
                    <a:pt x="1826779" y="1981674"/>
                  </a:lnTo>
                  <a:lnTo>
                    <a:pt x="1809445" y="2020176"/>
                  </a:lnTo>
                  <a:lnTo>
                    <a:pt x="1785723" y="2055393"/>
                  </a:lnTo>
                  <a:lnTo>
                    <a:pt x="1756282" y="2087026"/>
                  </a:lnTo>
                  <a:lnTo>
                    <a:pt x="1721790" y="2114776"/>
                  </a:lnTo>
                  <a:lnTo>
                    <a:pt x="1682914" y="2138342"/>
                  </a:lnTo>
                  <a:lnTo>
                    <a:pt x="1640323" y="2157427"/>
                  </a:lnTo>
                  <a:lnTo>
                    <a:pt x="1594684" y="2171730"/>
                  </a:lnTo>
                  <a:lnTo>
                    <a:pt x="1546665" y="2180953"/>
                  </a:lnTo>
                  <a:lnTo>
                    <a:pt x="1496934" y="2184796"/>
                  </a:lnTo>
                  <a:lnTo>
                    <a:pt x="1446159" y="2182959"/>
                  </a:lnTo>
                  <a:lnTo>
                    <a:pt x="1394996" y="2175142"/>
                  </a:lnTo>
                  <a:lnTo>
                    <a:pt x="1348803" y="2162524"/>
                  </a:lnTo>
                  <a:lnTo>
                    <a:pt x="1305737" y="2185523"/>
                  </a:lnTo>
                  <a:lnTo>
                    <a:pt x="1260550" y="2204082"/>
                  </a:lnTo>
                  <a:lnTo>
                    <a:pt x="1213710" y="2218251"/>
                  </a:lnTo>
                  <a:lnTo>
                    <a:pt x="1165688" y="2228077"/>
                  </a:lnTo>
                  <a:lnTo>
                    <a:pt x="1116951" y="2233610"/>
                  </a:lnTo>
                  <a:lnTo>
                    <a:pt x="1067969" y="2234896"/>
                  </a:lnTo>
                  <a:lnTo>
                    <a:pt x="1019212" y="2231985"/>
                  </a:lnTo>
                  <a:lnTo>
                    <a:pt x="971148" y="2224925"/>
                  </a:lnTo>
                  <a:lnTo>
                    <a:pt x="924246" y="2213763"/>
                  </a:lnTo>
                  <a:lnTo>
                    <a:pt x="878976" y="2198550"/>
                  </a:lnTo>
                  <a:lnTo>
                    <a:pt x="835806" y="2179332"/>
                  </a:lnTo>
                  <a:lnTo>
                    <a:pt x="795206" y="2156158"/>
                  </a:lnTo>
                  <a:lnTo>
                    <a:pt x="757645" y="2129077"/>
                  </a:lnTo>
                  <a:lnTo>
                    <a:pt x="723592" y="2098136"/>
                  </a:lnTo>
                  <a:lnTo>
                    <a:pt x="691705" y="2060805"/>
                  </a:lnTo>
                  <a:lnTo>
                    <a:pt x="666264" y="2020743"/>
                  </a:lnTo>
                  <a:lnTo>
                    <a:pt x="647543" y="1978459"/>
                  </a:lnTo>
                  <a:lnTo>
                    <a:pt x="635817" y="1934464"/>
                  </a:lnTo>
                  <a:lnTo>
                    <a:pt x="584222" y="1931409"/>
                  </a:lnTo>
                  <a:lnTo>
                    <a:pt x="534791" y="1923149"/>
                  </a:lnTo>
                  <a:lnTo>
                    <a:pt x="487974" y="1910042"/>
                  </a:lnTo>
                  <a:lnTo>
                    <a:pt x="444221" y="1892446"/>
                  </a:lnTo>
                  <a:lnTo>
                    <a:pt x="403980" y="1870721"/>
                  </a:lnTo>
                  <a:lnTo>
                    <a:pt x="381107" y="1854647"/>
                  </a:lnTo>
                  <a:lnTo>
                    <a:pt x="381107" y="301808"/>
                  </a:lnTo>
                  <a:lnTo>
                    <a:pt x="379690" y="261168"/>
                  </a:lnTo>
                  <a:close/>
                </a:path>
                <a:path w="2089782" h="2235200">
                  <a:moveTo>
                    <a:pt x="124703" y="652783"/>
                  </a:moveTo>
                  <a:lnTo>
                    <a:pt x="126799" y="611836"/>
                  </a:lnTo>
                  <a:lnTo>
                    <a:pt x="134206" y="571392"/>
                  </a:lnTo>
                  <a:lnTo>
                    <a:pt x="146819" y="531784"/>
                  </a:lnTo>
                  <a:lnTo>
                    <a:pt x="164531" y="493348"/>
                  </a:lnTo>
                  <a:lnTo>
                    <a:pt x="187235" y="456417"/>
                  </a:lnTo>
                  <a:lnTo>
                    <a:pt x="214826" y="421325"/>
                  </a:lnTo>
                  <a:lnTo>
                    <a:pt x="247197" y="388406"/>
                  </a:lnTo>
                  <a:lnTo>
                    <a:pt x="284241" y="357994"/>
                  </a:lnTo>
                  <a:lnTo>
                    <a:pt x="325853" y="330422"/>
                  </a:lnTo>
                  <a:lnTo>
                    <a:pt x="371926" y="306024"/>
                  </a:lnTo>
                  <a:lnTo>
                    <a:pt x="381107" y="301808"/>
                  </a:lnTo>
                  <a:lnTo>
                    <a:pt x="381107" y="1854647"/>
                  </a:lnTo>
                  <a:lnTo>
                    <a:pt x="367703" y="1845226"/>
                  </a:lnTo>
                  <a:lnTo>
                    <a:pt x="335837" y="1816319"/>
                  </a:lnTo>
                  <a:lnTo>
                    <a:pt x="316147" y="1793016"/>
                  </a:lnTo>
                  <a:lnTo>
                    <a:pt x="316147" y="1477293"/>
                  </a:lnTo>
                  <a:lnTo>
                    <a:pt x="263652" y="1462011"/>
                  </a:lnTo>
                  <a:lnTo>
                    <a:pt x="215072" y="1442204"/>
                  </a:lnTo>
                  <a:lnTo>
                    <a:pt x="197622" y="1432799"/>
                  </a:lnTo>
                  <a:lnTo>
                    <a:pt x="197621" y="853383"/>
                  </a:lnTo>
                  <a:lnTo>
                    <a:pt x="171564" y="814928"/>
                  </a:lnTo>
                  <a:lnTo>
                    <a:pt x="151350" y="775307"/>
                  </a:lnTo>
                  <a:lnTo>
                    <a:pt x="136872" y="734853"/>
                  </a:lnTo>
                  <a:lnTo>
                    <a:pt x="128026" y="693900"/>
                  </a:lnTo>
                  <a:lnTo>
                    <a:pt x="124703" y="652783"/>
                  </a:lnTo>
                  <a:close/>
                </a:path>
                <a:path w="2089782" h="2235200">
                  <a:moveTo>
                    <a:pt x="258434" y="1633180"/>
                  </a:moveTo>
                  <a:lnTo>
                    <a:pt x="262461" y="1592135"/>
                  </a:lnTo>
                  <a:lnTo>
                    <a:pt x="273560" y="1552100"/>
                  </a:lnTo>
                  <a:lnTo>
                    <a:pt x="291525" y="1513633"/>
                  </a:lnTo>
                  <a:lnTo>
                    <a:pt x="316147" y="1477293"/>
                  </a:lnTo>
                  <a:lnTo>
                    <a:pt x="316147" y="1793016"/>
                  </a:lnTo>
                  <a:lnTo>
                    <a:pt x="287142" y="1749708"/>
                  </a:lnTo>
                  <a:lnTo>
                    <a:pt x="271212" y="1712721"/>
                  </a:lnTo>
                  <a:lnTo>
                    <a:pt x="261492" y="1673759"/>
                  </a:lnTo>
                  <a:lnTo>
                    <a:pt x="258434" y="1633180"/>
                  </a:lnTo>
                  <a:close/>
                </a:path>
                <a:path w="2089782" h="2235200">
                  <a:moveTo>
                    <a:pt x="0" y="1127611"/>
                  </a:moveTo>
                  <a:lnTo>
                    <a:pt x="5895" y="1084981"/>
                  </a:lnTo>
                  <a:lnTo>
                    <a:pt x="18771" y="1042311"/>
                  </a:lnTo>
                  <a:lnTo>
                    <a:pt x="40647" y="997251"/>
                  </a:lnTo>
                  <a:lnTo>
                    <a:pt x="69942" y="955347"/>
                  </a:lnTo>
                  <a:lnTo>
                    <a:pt x="106230" y="917015"/>
                  </a:lnTo>
                  <a:lnTo>
                    <a:pt x="148962" y="882845"/>
                  </a:lnTo>
                  <a:lnTo>
                    <a:pt x="197621" y="853384"/>
                  </a:lnTo>
                  <a:lnTo>
                    <a:pt x="197622" y="1432799"/>
                  </a:lnTo>
                  <a:lnTo>
                    <a:pt x="170685" y="1418280"/>
                  </a:lnTo>
                  <a:lnTo>
                    <a:pt x="130771" y="1390648"/>
                  </a:lnTo>
                  <a:lnTo>
                    <a:pt x="95607" y="1359714"/>
                  </a:lnTo>
                  <a:lnTo>
                    <a:pt x="65473" y="1325887"/>
                  </a:lnTo>
                  <a:lnTo>
                    <a:pt x="40617" y="1289513"/>
                  </a:lnTo>
                  <a:lnTo>
                    <a:pt x="21408" y="1251181"/>
                  </a:lnTo>
                  <a:lnTo>
                    <a:pt x="8035" y="1211118"/>
                  </a:lnTo>
                  <a:lnTo>
                    <a:pt x="806" y="1169792"/>
                  </a:lnTo>
                  <a:lnTo>
                    <a:pt x="0" y="1127611"/>
                  </a:lnTo>
                  <a:close/>
                </a:path>
              </a:pathLst>
            </a:custGeom>
            <a:solidFill>
              <a:srgbClr val="53548A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38" name="object 3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289509" y="4420733"/>
              <a:ext cx="288807" cy="264176"/>
            </a:xfrm>
            <a:prstGeom prst="rect">
              <a:avLst/>
            </a:prstGeom>
          </p:spPr>
        </p:pic>
        <p:sp>
          <p:nvSpPr>
            <p:cNvPr id="39" name="object 39"/>
            <p:cNvSpPr/>
            <p:nvPr/>
          </p:nvSpPr>
          <p:spPr>
            <a:xfrm>
              <a:off x="5494153" y="4556512"/>
              <a:ext cx="348615" cy="348615"/>
            </a:xfrm>
            <a:custGeom>
              <a:rect l="l" t="t" r="r" b="b"/>
              <a:pathLst>
                <a:path w="348614" h="348614">
                  <a:moveTo>
                    <a:pt x="0" y="174095"/>
                  </a:moveTo>
                  <a:lnTo>
                    <a:pt x="6218" y="127814"/>
                  </a:lnTo>
                  <a:lnTo>
                    <a:pt x="23769" y="86226"/>
                  </a:lnTo>
                  <a:lnTo>
                    <a:pt x="50991" y="50991"/>
                  </a:lnTo>
                  <a:lnTo>
                    <a:pt x="86226" y="23769"/>
                  </a:lnTo>
                  <a:lnTo>
                    <a:pt x="127813" y="6218"/>
                  </a:lnTo>
                  <a:lnTo>
                    <a:pt x="174095" y="0"/>
                  </a:lnTo>
                  <a:lnTo>
                    <a:pt x="220377" y="6218"/>
                  </a:lnTo>
                  <a:lnTo>
                    <a:pt x="261964" y="23769"/>
                  </a:lnTo>
                  <a:lnTo>
                    <a:pt x="297199" y="50991"/>
                  </a:lnTo>
                  <a:lnTo>
                    <a:pt x="324422" y="86226"/>
                  </a:lnTo>
                  <a:lnTo>
                    <a:pt x="341972" y="127814"/>
                  </a:lnTo>
                  <a:lnTo>
                    <a:pt x="348191" y="174095"/>
                  </a:lnTo>
                  <a:lnTo>
                    <a:pt x="341972" y="220377"/>
                  </a:lnTo>
                  <a:lnTo>
                    <a:pt x="324421" y="261965"/>
                  </a:lnTo>
                  <a:lnTo>
                    <a:pt x="297199" y="297200"/>
                  </a:lnTo>
                  <a:lnTo>
                    <a:pt x="261964" y="324422"/>
                  </a:lnTo>
                  <a:lnTo>
                    <a:pt x="220376" y="341972"/>
                  </a:lnTo>
                  <a:lnTo>
                    <a:pt x="174095" y="348191"/>
                  </a:lnTo>
                  <a:lnTo>
                    <a:pt x="127813" y="341972"/>
                  </a:lnTo>
                  <a:lnTo>
                    <a:pt x="86225" y="324422"/>
                  </a:lnTo>
                  <a:lnTo>
                    <a:pt x="50991" y="297200"/>
                  </a:lnTo>
                  <a:lnTo>
                    <a:pt x="23769" y="261965"/>
                  </a:lnTo>
                  <a:lnTo>
                    <a:pt x="6218" y="220377"/>
                  </a:lnTo>
                  <a:lnTo>
                    <a:pt x="0" y="174095"/>
                  </a:lnTo>
                  <a:close/>
                </a:path>
              </a:pathLst>
            </a:custGeom>
            <a:solidFill>
              <a:srgbClr val="53548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0" name="object 40"/>
            <p:cNvSpPr/>
            <p:nvPr/>
          </p:nvSpPr>
          <p:spPr>
            <a:xfrm>
              <a:off x="5572780" y="4363737"/>
              <a:ext cx="2089785" cy="2235200"/>
            </a:xfrm>
            <a:custGeom>
              <a:rect l="l" t="t" r="r" b="b"/>
              <a:pathLst>
                <a:path w="2089782" h="2235200">
                  <a:moveTo>
                    <a:pt x="1401499" y="203389"/>
                  </a:moveTo>
                  <a:lnTo>
                    <a:pt x="1453259" y="200230"/>
                  </a:lnTo>
                  <a:lnTo>
                    <a:pt x="1504055" y="201737"/>
                  </a:lnTo>
                  <a:lnTo>
                    <a:pt x="1553511" y="207684"/>
                  </a:lnTo>
                  <a:lnTo>
                    <a:pt x="1601253" y="217847"/>
                  </a:lnTo>
                  <a:lnTo>
                    <a:pt x="1646904" y="232003"/>
                  </a:lnTo>
                  <a:lnTo>
                    <a:pt x="1690090" y="249927"/>
                  </a:lnTo>
                  <a:lnTo>
                    <a:pt x="1730435" y="271396"/>
                  </a:lnTo>
                  <a:lnTo>
                    <a:pt x="1767563" y="296184"/>
                  </a:lnTo>
                  <a:lnTo>
                    <a:pt x="1801101" y="324069"/>
                  </a:lnTo>
                  <a:lnTo>
                    <a:pt x="1830671" y="354825"/>
                  </a:lnTo>
                  <a:lnTo>
                    <a:pt x="1855898" y="388229"/>
                  </a:lnTo>
                  <a:lnTo>
                    <a:pt x="1876408" y="424057"/>
                  </a:lnTo>
                  <a:lnTo>
                    <a:pt x="1891825" y="462084"/>
                  </a:lnTo>
                  <a:lnTo>
                    <a:pt x="1901774" y="502086"/>
                  </a:lnTo>
                  <a:lnTo>
                    <a:pt x="1905830" y="548563"/>
                  </a:lnTo>
                  <a:lnTo>
                    <a:pt x="1902012" y="594746"/>
                  </a:lnTo>
                  <a:lnTo>
                    <a:pt x="1890476" y="640032"/>
                  </a:lnTo>
                  <a:lnTo>
                    <a:pt x="1871374" y="683815"/>
                  </a:lnTo>
                  <a:lnTo>
                    <a:pt x="1844862" y="725492"/>
                  </a:lnTo>
                  <a:lnTo>
                    <a:pt x="1893047" y="749644"/>
                  </a:lnTo>
                  <a:lnTo>
                    <a:pt x="1934556" y="778754"/>
                  </a:lnTo>
                  <a:lnTo>
                    <a:pt x="1969090" y="812055"/>
                  </a:lnTo>
                  <a:lnTo>
                    <a:pt x="1996350" y="848782"/>
                  </a:lnTo>
                  <a:lnTo>
                    <a:pt x="2016036" y="888165"/>
                  </a:lnTo>
                  <a:lnTo>
                    <a:pt x="2027848" y="929439"/>
                  </a:lnTo>
                  <a:lnTo>
                    <a:pt x="2031486" y="971836"/>
                  </a:lnTo>
                  <a:lnTo>
                    <a:pt x="2026652" y="1014588"/>
                  </a:lnTo>
                  <a:lnTo>
                    <a:pt x="2013045" y="1056930"/>
                  </a:lnTo>
                  <a:lnTo>
                    <a:pt x="1990366" y="1098093"/>
                  </a:lnTo>
                  <a:lnTo>
                    <a:pt x="1977636" y="1115345"/>
                  </a:lnTo>
                  <a:lnTo>
                    <a:pt x="1963369" y="1131810"/>
                  </a:lnTo>
                  <a:lnTo>
                    <a:pt x="1947623" y="1147425"/>
                  </a:lnTo>
                  <a:lnTo>
                    <a:pt x="1930457" y="1162126"/>
                  </a:lnTo>
                  <a:lnTo>
                    <a:pt x="1974634" y="1183472"/>
                  </a:lnTo>
                  <a:lnTo>
                    <a:pt x="2012197" y="1209878"/>
                  </a:lnTo>
                  <a:lnTo>
                    <a:pt x="2042784" y="1240488"/>
                  </a:lnTo>
                  <a:lnTo>
                    <a:pt x="2066029" y="1274449"/>
                  </a:lnTo>
                  <a:lnTo>
                    <a:pt x="2081569" y="1310906"/>
                  </a:lnTo>
                  <a:lnTo>
                    <a:pt x="2089039" y="1349004"/>
                  </a:lnTo>
                  <a:lnTo>
                    <a:pt x="2088076" y="1387890"/>
                  </a:lnTo>
                  <a:lnTo>
                    <a:pt x="2078315" y="1426709"/>
                  </a:lnTo>
                  <a:lnTo>
                    <a:pt x="2059391" y="1464607"/>
                  </a:lnTo>
                  <a:lnTo>
                    <a:pt x="2043071" y="1486973"/>
                  </a:lnTo>
                  <a:lnTo>
                    <a:pt x="2023673" y="1507668"/>
                  </a:lnTo>
                  <a:lnTo>
                    <a:pt x="2001401" y="1526498"/>
                  </a:lnTo>
                  <a:lnTo>
                    <a:pt x="1976459" y="1543270"/>
                  </a:lnTo>
                  <a:lnTo>
                    <a:pt x="2016869" y="1575521"/>
                  </a:lnTo>
                  <a:lnTo>
                    <a:pt x="2048450" y="1611865"/>
                  </a:lnTo>
                  <a:lnTo>
                    <a:pt x="2071098" y="1651302"/>
                  </a:lnTo>
                  <a:lnTo>
                    <a:pt x="2084709" y="1692835"/>
                  </a:lnTo>
                  <a:lnTo>
                    <a:pt x="2089177" y="1735464"/>
                  </a:lnTo>
                  <a:lnTo>
                    <a:pt x="2084398" y="1778190"/>
                  </a:lnTo>
                  <a:lnTo>
                    <a:pt x="2070267" y="1820015"/>
                  </a:lnTo>
                  <a:lnTo>
                    <a:pt x="2046680" y="1859939"/>
                  </a:lnTo>
                  <a:lnTo>
                    <a:pt x="2013531" y="1896963"/>
                  </a:lnTo>
                  <a:lnTo>
                    <a:pt x="1974402" y="1927493"/>
                  </a:lnTo>
                  <a:lnTo>
                    <a:pt x="1929527" y="1952109"/>
                  </a:lnTo>
                  <a:lnTo>
                    <a:pt x="1879965" y="1970330"/>
                  </a:lnTo>
                  <a:lnTo>
                    <a:pt x="1826779" y="1981674"/>
                  </a:lnTo>
                  <a:lnTo>
                    <a:pt x="1809445" y="2020176"/>
                  </a:lnTo>
                  <a:lnTo>
                    <a:pt x="1785723" y="2055393"/>
                  </a:lnTo>
                  <a:lnTo>
                    <a:pt x="1756282" y="2087026"/>
                  </a:lnTo>
                  <a:lnTo>
                    <a:pt x="1721790" y="2114776"/>
                  </a:lnTo>
                  <a:lnTo>
                    <a:pt x="1682914" y="2138342"/>
                  </a:lnTo>
                  <a:lnTo>
                    <a:pt x="1640323" y="2157427"/>
                  </a:lnTo>
                  <a:lnTo>
                    <a:pt x="1594684" y="2171730"/>
                  </a:lnTo>
                  <a:lnTo>
                    <a:pt x="1546665" y="2180953"/>
                  </a:lnTo>
                  <a:lnTo>
                    <a:pt x="1496934" y="2184796"/>
                  </a:lnTo>
                  <a:lnTo>
                    <a:pt x="1446159" y="2182959"/>
                  </a:lnTo>
                  <a:lnTo>
                    <a:pt x="1395008" y="2175144"/>
                  </a:lnTo>
                  <a:lnTo>
                    <a:pt x="1383252" y="2172464"/>
                  </a:lnTo>
                  <a:lnTo>
                    <a:pt x="1371625" y="2169465"/>
                  </a:lnTo>
                  <a:lnTo>
                    <a:pt x="1360139" y="2166151"/>
                  </a:lnTo>
                  <a:lnTo>
                    <a:pt x="1348803" y="2162525"/>
                  </a:lnTo>
                  <a:lnTo>
                    <a:pt x="1305737" y="2185523"/>
                  </a:lnTo>
                  <a:lnTo>
                    <a:pt x="1260550" y="2204082"/>
                  </a:lnTo>
                  <a:lnTo>
                    <a:pt x="1213710" y="2218251"/>
                  </a:lnTo>
                  <a:lnTo>
                    <a:pt x="1165688" y="2228077"/>
                  </a:lnTo>
                  <a:lnTo>
                    <a:pt x="1116951" y="2233610"/>
                  </a:lnTo>
                  <a:lnTo>
                    <a:pt x="1067969" y="2234896"/>
                  </a:lnTo>
                  <a:lnTo>
                    <a:pt x="1019212" y="2231985"/>
                  </a:lnTo>
                  <a:lnTo>
                    <a:pt x="971148" y="2224925"/>
                  </a:lnTo>
                  <a:lnTo>
                    <a:pt x="924246" y="2213763"/>
                  </a:lnTo>
                  <a:lnTo>
                    <a:pt x="878976" y="2198550"/>
                  </a:lnTo>
                  <a:lnTo>
                    <a:pt x="835806" y="2179332"/>
                  </a:lnTo>
                  <a:lnTo>
                    <a:pt x="795206" y="2156158"/>
                  </a:lnTo>
                  <a:lnTo>
                    <a:pt x="757645" y="2129077"/>
                  </a:lnTo>
                  <a:lnTo>
                    <a:pt x="723592" y="2098136"/>
                  </a:lnTo>
                  <a:lnTo>
                    <a:pt x="691705" y="2060805"/>
                  </a:lnTo>
                  <a:lnTo>
                    <a:pt x="666264" y="2020743"/>
                  </a:lnTo>
                  <a:lnTo>
                    <a:pt x="647543" y="1978459"/>
                  </a:lnTo>
                  <a:lnTo>
                    <a:pt x="635817" y="1934464"/>
                  </a:lnTo>
                  <a:lnTo>
                    <a:pt x="584222" y="1931409"/>
                  </a:lnTo>
                  <a:lnTo>
                    <a:pt x="534791" y="1923149"/>
                  </a:lnTo>
                  <a:lnTo>
                    <a:pt x="487974" y="1910042"/>
                  </a:lnTo>
                  <a:lnTo>
                    <a:pt x="444221" y="1892446"/>
                  </a:lnTo>
                  <a:lnTo>
                    <a:pt x="403980" y="1870721"/>
                  </a:lnTo>
                  <a:lnTo>
                    <a:pt x="367703" y="1845226"/>
                  </a:lnTo>
                  <a:lnTo>
                    <a:pt x="335837" y="1816319"/>
                  </a:lnTo>
                  <a:lnTo>
                    <a:pt x="308834" y="1784360"/>
                  </a:lnTo>
                  <a:lnTo>
                    <a:pt x="287142" y="1749708"/>
                  </a:lnTo>
                  <a:lnTo>
                    <a:pt x="271212" y="1712721"/>
                  </a:lnTo>
                  <a:lnTo>
                    <a:pt x="261492" y="1673759"/>
                  </a:lnTo>
                  <a:lnTo>
                    <a:pt x="258434" y="1633180"/>
                  </a:lnTo>
                  <a:lnTo>
                    <a:pt x="262461" y="1592135"/>
                  </a:lnTo>
                  <a:lnTo>
                    <a:pt x="273560" y="1552100"/>
                  </a:lnTo>
                  <a:lnTo>
                    <a:pt x="291525" y="1513633"/>
                  </a:lnTo>
                  <a:lnTo>
                    <a:pt x="316146" y="1477294"/>
                  </a:lnTo>
                  <a:lnTo>
                    <a:pt x="263652" y="1462011"/>
                  </a:lnTo>
                  <a:lnTo>
                    <a:pt x="215072" y="1442204"/>
                  </a:lnTo>
                  <a:lnTo>
                    <a:pt x="170685" y="1418280"/>
                  </a:lnTo>
                  <a:lnTo>
                    <a:pt x="130771" y="1390648"/>
                  </a:lnTo>
                  <a:lnTo>
                    <a:pt x="95607" y="1359714"/>
                  </a:lnTo>
                  <a:lnTo>
                    <a:pt x="65473" y="1325887"/>
                  </a:lnTo>
                  <a:lnTo>
                    <a:pt x="40647" y="1289573"/>
                  </a:lnTo>
                  <a:lnTo>
                    <a:pt x="21408" y="1251181"/>
                  </a:lnTo>
                  <a:lnTo>
                    <a:pt x="8035" y="1211118"/>
                  </a:lnTo>
                  <a:lnTo>
                    <a:pt x="806" y="1169792"/>
                  </a:lnTo>
                  <a:lnTo>
                    <a:pt x="0" y="1127611"/>
                  </a:lnTo>
                  <a:lnTo>
                    <a:pt x="5895" y="1084981"/>
                  </a:lnTo>
                  <a:lnTo>
                    <a:pt x="18771" y="1042311"/>
                  </a:lnTo>
                  <a:lnTo>
                    <a:pt x="40617" y="997295"/>
                  </a:lnTo>
                  <a:lnTo>
                    <a:pt x="69942" y="955347"/>
                  </a:lnTo>
                  <a:lnTo>
                    <a:pt x="106230" y="917015"/>
                  </a:lnTo>
                  <a:lnTo>
                    <a:pt x="148962" y="882845"/>
                  </a:lnTo>
                  <a:lnTo>
                    <a:pt x="197621" y="853384"/>
                  </a:lnTo>
                  <a:lnTo>
                    <a:pt x="171564" y="814928"/>
                  </a:lnTo>
                  <a:lnTo>
                    <a:pt x="151350" y="775307"/>
                  </a:lnTo>
                  <a:lnTo>
                    <a:pt x="136872" y="734853"/>
                  </a:lnTo>
                  <a:lnTo>
                    <a:pt x="128026" y="693900"/>
                  </a:lnTo>
                  <a:lnTo>
                    <a:pt x="124703" y="652783"/>
                  </a:lnTo>
                  <a:lnTo>
                    <a:pt x="126799" y="611836"/>
                  </a:lnTo>
                  <a:lnTo>
                    <a:pt x="134206" y="571392"/>
                  </a:lnTo>
                  <a:lnTo>
                    <a:pt x="146819" y="531784"/>
                  </a:lnTo>
                  <a:lnTo>
                    <a:pt x="164531" y="493348"/>
                  </a:lnTo>
                  <a:lnTo>
                    <a:pt x="187235" y="456417"/>
                  </a:lnTo>
                  <a:lnTo>
                    <a:pt x="214826" y="421325"/>
                  </a:lnTo>
                  <a:lnTo>
                    <a:pt x="247197" y="388406"/>
                  </a:lnTo>
                  <a:lnTo>
                    <a:pt x="284241" y="357994"/>
                  </a:lnTo>
                  <a:lnTo>
                    <a:pt x="325853" y="330422"/>
                  </a:lnTo>
                  <a:lnTo>
                    <a:pt x="371926" y="306024"/>
                  </a:lnTo>
                  <a:lnTo>
                    <a:pt x="374967" y="304594"/>
                  </a:lnTo>
                  <a:lnTo>
                    <a:pt x="378028" y="303188"/>
                  </a:lnTo>
                  <a:lnTo>
                    <a:pt x="381107" y="301808"/>
                  </a:lnTo>
                  <a:lnTo>
                    <a:pt x="379690" y="261168"/>
                  </a:lnTo>
                  <a:lnTo>
                    <a:pt x="387249" y="222097"/>
                  </a:lnTo>
                  <a:lnTo>
                    <a:pt x="403077" y="185300"/>
                  </a:lnTo>
                  <a:lnTo>
                    <a:pt x="426463" y="151483"/>
                  </a:lnTo>
                  <a:lnTo>
                    <a:pt x="456701" y="121353"/>
                  </a:lnTo>
                  <a:lnTo>
                    <a:pt x="493081" y="95614"/>
                  </a:lnTo>
                  <a:lnTo>
                    <a:pt x="534894" y="74975"/>
                  </a:lnTo>
                  <a:lnTo>
                    <a:pt x="581433" y="60139"/>
                  </a:lnTo>
                  <a:lnTo>
                    <a:pt x="631989" y="51815"/>
                  </a:lnTo>
                  <a:lnTo>
                    <a:pt x="682024" y="50660"/>
                  </a:lnTo>
                  <a:lnTo>
                    <a:pt x="731007" y="56287"/>
                  </a:lnTo>
                  <a:lnTo>
                    <a:pt x="777865" y="68418"/>
                  </a:lnTo>
                  <a:lnTo>
                    <a:pt x="821528" y="86776"/>
                  </a:lnTo>
                  <a:lnTo>
                    <a:pt x="860924" y="111083"/>
                  </a:lnTo>
                  <a:lnTo>
                    <a:pt x="891036" y="78089"/>
                  </a:lnTo>
                  <a:lnTo>
                    <a:pt x="927140" y="50585"/>
                  </a:lnTo>
                  <a:lnTo>
                    <a:pt x="968124" y="28798"/>
                  </a:lnTo>
                  <a:lnTo>
                    <a:pt x="1012877" y="12953"/>
                  </a:lnTo>
                  <a:lnTo>
                    <a:pt x="1060289" y="3278"/>
                  </a:lnTo>
                  <a:lnTo>
                    <a:pt x="1109248" y="0"/>
                  </a:lnTo>
                  <a:lnTo>
                    <a:pt x="1158643" y="3344"/>
                  </a:lnTo>
                  <a:lnTo>
                    <a:pt x="1207364" y="13539"/>
                  </a:lnTo>
                  <a:lnTo>
                    <a:pt x="1254299" y="30810"/>
                  </a:lnTo>
                  <a:lnTo>
                    <a:pt x="1298383" y="55612"/>
                  </a:lnTo>
                  <a:lnTo>
                    <a:pt x="1335267" y="86018"/>
                  </a:lnTo>
                  <a:lnTo>
                    <a:pt x="1364177" y="121092"/>
                  </a:lnTo>
                  <a:lnTo>
                    <a:pt x="1384344" y="159900"/>
                  </a:lnTo>
                  <a:lnTo>
                    <a:pt x="1394996" y="201504"/>
                  </a:lnTo>
                  <a:lnTo>
                    <a:pt x="1401499" y="203389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41" name="object 4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5284747" y="4415970"/>
              <a:ext cx="298332" cy="273701"/>
            </a:xfrm>
            <a:prstGeom prst="rect">
              <a:avLst/>
            </a:prstGeom>
          </p:spPr>
        </p:pic>
        <p:sp>
          <p:nvSpPr>
            <p:cNvPr id="42" name="object 42"/>
            <p:cNvSpPr/>
            <p:nvPr/>
          </p:nvSpPr>
          <p:spPr>
            <a:xfrm>
              <a:off x="5494153" y="4477219"/>
              <a:ext cx="2062480" cy="2048510"/>
            </a:xfrm>
            <a:custGeom>
              <a:rect l="l" t="t" r="r" b="b"/>
              <a:pathLst>
                <a:path w="2062479" h="2048507">
                  <a:moveTo>
                    <a:pt x="174095" y="427483"/>
                  </a:moveTo>
                  <a:lnTo>
                    <a:pt x="127813" y="421265"/>
                  </a:lnTo>
                  <a:lnTo>
                    <a:pt x="86226" y="403714"/>
                  </a:lnTo>
                  <a:lnTo>
                    <a:pt x="50991" y="376492"/>
                  </a:lnTo>
                  <a:lnTo>
                    <a:pt x="23769" y="341257"/>
                  </a:lnTo>
                  <a:lnTo>
                    <a:pt x="6218" y="299669"/>
                  </a:lnTo>
                  <a:lnTo>
                    <a:pt x="0" y="253388"/>
                  </a:lnTo>
                  <a:lnTo>
                    <a:pt x="6218" y="207106"/>
                  </a:lnTo>
                  <a:lnTo>
                    <a:pt x="23769" y="165518"/>
                  </a:lnTo>
                  <a:lnTo>
                    <a:pt x="50991" y="130283"/>
                  </a:lnTo>
                  <a:lnTo>
                    <a:pt x="86225" y="103061"/>
                  </a:lnTo>
                  <a:lnTo>
                    <a:pt x="127813" y="85511"/>
                  </a:lnTo>
                  <a:lnTo>
                    <a:pt x="174095" y="79292"/>
                  </a:lnTo>
                  <a:lnTo>
                    <a:pt x="220376" y="85511"/>
                  </a:lnTo>
                  <a:lnTo>
                    <a:pt x="261964" y="103061"/>
                  </a:lnTo>
                  <a:lnTo>
                    <a:pt x="297199" y="130283"/>
                  </a:lnTo>
                  <a:lnTo>
                    <a:pt x="324421" y="165518"/>
                  </a:lnTo>
                  <a:lnTo>
                    <a:pt x="341972" y="207106"/>
                  </a:lnTo>
                  <a:lnTo>
                    <a:pt x="348191" y="253388"/>
                  </a:lnTo>
                  <a:lnTo>
                    <a:pt x="341972" y="299669"/>
                  </a:lnTo>
                  <a:lnTo>
                    <a:pt x="324422" y="341257"/>
                  </a:lnTo>
                  <a:lnTo>
                    <a:pt x="297199" y="376492"/>
                  </a:lnTo>
                  <a:lnTo>
                    <a:pt x="261964" y="403714"/>
                  </a:lnTo>
                  <a:lnTo>
                    <a:pt x="220377" y="421265"/>
                  </a:lnTo>
                  <a:lnTo>
                    <a:pt x="174095" y="427483"/>
                  </a:lnTo>
                  <a:close/>
                </a:path>
                <a:path w="2062479" h="2048507">
                  <a:moveTo>
                    <a:pt x="909141" y="130878"/>
                  </a:moveTo>
                  <a:lnTo>
                    <a:pt x="909072" y="96719"/>
                  </a:lnTo>
                  <a:lnTo>
                    <a:pt x="915585" y="63136"/>
                  </a:lnTo>
                  <a:lnTo>
                    <a:pt x="928513" y="30704"/>
                  </a:lnTo>
                  <a:lnTo>
                    <a:pt x="947684" y="0"/>
                  </a:lnTo>
                </a:path>
                <a:path w="2062479" h="2048507">
                  <a:moveTo>
                    <a:pt x="487345" y="246355"/>
                  </a:moveTo>
                  <a:lnTo>
                    <a:pt x="480945" y="232421"/>
                  </a:lnTo>
                  <a:lnTo>
                    <a:pt x="475727" y="218202"/>
                  </a:lnTo>
                  <a:lnTo>
                    <a:pt x="471707" y="203743"/>
                  </a:lnTo>
                  <a:lnTo>
                    <a:pt x="468899" y="189093"/>
                  </a:lnTo>
                </a:path>
                <a:path w="2062479" h="2048507">
                  <a:moveTo>
                    <a:pt x="284669" y="739776"/>
                  </a:moveTo>
                  <a:lnTo>
                    <a:pt x="304800" y="729839"/>
                  </a:lnTo>
                  <a:lnTo>
                    <a:pt x="325565" y="720764"/>
                  </a:lnTo>
                  <a:lnTo>
                    <a:pt x="346919" y="712569"/>
                  </a:lnTo>
                  <a:lnTo>
                    <a:pt x="368817" y="705273"/>
                  </a:lnTo>
                </a:path>
                <a:path w="2062479" h="2048507">
                  <a:moveTo>
                    <a:pt x="494503" y="1377814"/>
                  </a:moveTo>
                  <a:lnTo>
                    <a:pt x="471095" y="1375807"/>
                  </a:lnTo>
                  <a:lnTo>
                    <a:pt x="447872" y="1372837"/>
                  </a:lnTo>
                  <a:lnTo>
                    <a:pt x="424881" y="1368911"/>
                  </a:lnTo>
                  <a:lnTo>
                    <a:pt x="402171" y="1364038"/>
                  </a:lnTo>
                </a:path>
                <a:path w="2062479" h="2048507">
                  <a:moveTo>
                    <a:pt x="1065005" y="1651755"/>
                  </a:moveTo>
                  <a:lnTo>
                    <a:pt x="1037756" y="1688745"/>
                  </a:lnTo>
                  <a:lnTo>
                    <a:pt x="1004617" y="1721823"/>
                  </a:lnTo>
                  <a:lnTo>
                    <a:pt x="966263" y="1750663"/>
                  </a:lnTo>
                  <a:lnTo>
                    <a:pt x="923370" y="1774933"/>
                  </a:lnTo>
                  <a:lnTo>
                    <a:pt x="876615" y="1794305"/>
                  </a:lnTo>
                  <a:lnTo>
                    <a:pt x="826672" y="1808451"/>
                  </a:lnTo>
                  <a:lnTo>
                    <a:pt x="774217" y="1817041"/>
                  </a:lnTo>
                  <a:lnTo>
                    <a:pt x="719927" y="1819747"/>
                  </a:lnTo>
                </a:path>
                <a:path w="2062479" h="2048507">
                  <a:moveTo>
                    <a:pt x="1432541" y="2047992"/>
                  </a:moveTo>
                  <a:lnTo>
                    <a:pt x="1396207" y="2033789"/>
                  </a:lnTo>
                  <a:lnTo>
                    <a:pt x="1362313" y="2016461"/>
                  </a:lnTo>
                  <a:lnTo>
                    <a:pt x="1331183" y="1996199"/>
                  </a:lnTo>
                  <a:lnTo>
                    <a:pt x="1303145" y="1973189"/>
                  </a:lnTo>
                </a:path>
                <a:path w="2062479" h="2048507">
                  <a:moveTo>
                    <a:pt x="1912659" y="1868500"/>
                  </a:moveTo>
                  <a:lnTo>
                    <a:pt x="1897486" y="1870355"/>
                  </a:lnTo>
                  <a:lnTo>
                    <a:pt x="1882225" y="1871633"/>
                  </a:lnTo>
                  <a:lnTo>
                    <a:pt x="1866904" y="1872331"/>
                  </a:lnTo>
                  <a:lnTo>
                    <a:pt x="1851549" y="1872449"/>
                  </a:lnTo>
                </a:path>
                <a:path w="2062479" h="2048507">
                  <a:moveTo>
                    <a:pt x="1983941" y="1390785"/>
                  </a:moveTo>
                  <a:lnTo>
                    <a:pt x="2004709" y="1398681"/>
                  </a:lnTo>
                  <a:lnTo>
                    <a:pt x="2024672" y="1407725"/>
                  </a:lnTo>
                  <a:lnTo>
                    <a:pt x="2043753" y="1417879"/>
                  </a:lnTo>
                  <a:lnTo>
                    <a:pt x="2061876" y="1429105"/>
                  </a:lnTo>
                </a:path>
                <a:path w="2062479" h="2048507">
                  <a:moveTo>
                    <a:pt x="1946800" y="1032368"/>
                  </a:moveTo>
                  <a:lnTo>
                    <a:pt x="1964131" y="1035771"/>
                  </a:lnTo>
                  <a:lnTo>
                    <a:pt x="1981143" y="1040008"/>
                  </a:lnTo>
                  <a:lnTo>
                    <a:pt x="1997786" y="1045065"/>
                  </a:lnTo>
                  <a:lnTo>
                    <a:pt x="2014013" y="1050928"/>
                  </a:lnTo>
                </a:path>
                <a:path w="2062479" h="2048507">
                  <a:moveTo>
                    <a:pt x="1923975" y="611745"/>
                  </a:moveTo>
                  <a:lnTo>
                    <a:pt x="1909644" y="629678"/>
                  </a:lnTo>
                  <a:lnTo>
                    <a:pt x="1893969" y="646880"/>
                  </a:lnTo>
                  <a:lnTo>
                    <a:pt x="1876995" y="663304"/>
                  </a:lnTo>
                  <a:lnTo>
                    <a:pt x="1858767" y="678905"/>
                  </a:lnTo>
                </a:path>
                <a:path w="2062479" h="2048507">
                  <a:moveTo>
                    <a:pt x="1411504" y="101634"/>
                  </a:moveTo>
                  <a:lnTo>
                    <a:pt x="1428424" y="97907"/>
                  </a:lnTo>
                  <a:lnTo>
                    <a:pt x="1445512" y="94709"/>
                  </a:lnTo>
                  <a:lnTo>
                    <a:pt x="1462747" y="92043"/>
                  </a:lnTo>
                  <a:lnTo>
                    <a:pt x="1480110" y="89914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3" name="object 43"/>
          <p:cNvSpPr txBox="1"/>
          <p:nvPr/>
        </p:nvSpPr>
        <p:spPr>
          <a:xfrm>
            <a:off x="6088845" y="4759135"/>
            <a:ext cx="1168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spc="-10">
                <a:latin typeface="宋体"/>
                <a:cs typeface="宋体"/>
              </a:rPr>
              <a:t>使系统由前级步进入下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6088845" y="5307775"/>
            <a:ext cx="11684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065" marR="5080" algn="ctr">
              <a:lnSpc>
                <a:spcPct val="100000"/>
              </a:lnSpc>
              <a:spcBef>
                <a:spcPts val="100"/>
              </a:spcBef>
            </a:pPr>
            <a:r>
              <a:rPr sz="1800" spc="-10">
                <a:latin typeface="宋体"/>
                <a:cs typeface="宋体"/>
              </a:rPr>
              <a:t>一步旳信号称为转换条</a:t>
            </a:r>
            <a:r>
              <a:rPr sz="1800" spc="-50">
                <a:latin typeface="宋体"/>
                <a:cs typeface="宋体"/>
              </a:rPr>
              <a:t>件</a:t>
            </a:r>
            <a:endParaRPr sz="1800">
              <a:latin typeface="宋体"/>
              <a:cs typeface="宋体"/>
            </a:endParaRPr>
          </a:p>
        </p:txBody>
      </p:sp>
      <p:pic>
        <p:nvPicPr>
          <p:cNvPr id="45" name="object 45"/>
          <p:cNvPicPr/>
          <p:nvPr/>
        </p:nvPicPr>
        <p:blipFill>
          <a:blip r:embed="rId8"/>
          <a:stretch>
            <a:fillRect/>
          </a:stretch>
        </p:blipFill>
        <p:spPr>
          <a:xfrm>
            <a:off x="2501427" y="2921710"/>
            <a:ext cx="3181092" cy="1228015"/>
          </a:xfrm>
          <a:prstGeom prst="rect">
            <a:avLst/>
          </a:prstGeom>
        </p:spPr>
      </p:pic>
      <p:sp>
        <p:nvSpPr>
          <p:cNvPr id="46" name="object 46"/>
          <p:cNvSpPr txBox="1"/>
          <p:nvPr/>
        </p:nvSpPr>
        <p:spPr>
          <a:xfrm>
            <a:off x="2844344" y="3268852"/>
            <a:ext cx="482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25">
                <a:latin typeface="宋体"/>
                <a:cs typeface="宋体"/>
              </a:rPr>
              <a:t>转换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4165512" y="3062393"/>
            <a:ext cx="939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5">
                <a:latin typeface="宋体"/>
                <a:cs typeface="宋体"/>
              </a:rPr>
              <a:t>有向线段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77306" y="731042"/>
            <a:ext cx="535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44064"/>
              </a:tabLst>
            </a:pPr>
            <a:r>
              <a:rPr spc="-50">
                <a:latin typeface="MS Gothic"/>
                <a:cs typeface="MS Gothic"/>
              </a:rPr>
              <a:t>第</a:t>
            </a:r>
            <a:r>
              <a:rPr spc="-409"/>
              <a:t>5</a:t>
            </a:r>
            <a:r>
              <a:rPr spc="-50">
                <a:latin typeface="MS Gothic"/>
                <a:cs typeface="MS Gothic"/>
              </a:rPr>
              <a:t>章</a:t>
            </a:r>
            <a:r>
              <a:rPr>
                <a:latin typeface="MS Gothic"/>
                <a:cs typeface="MS Gothic"/>
              </a:rPr>
              <a:t>	</a:t>
            </a:r>
            <a:r>
              <a:rPr spc="-440"/>
              <a:t>PLC</a:t>
            </a:r>
            <a:r>
              <a:rPr/>
              <a:t>旳步进指</a:t>
            </a:r>
            <a:r>
              <a:rPr spc="-50"/>
              <a:t>令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28330" y="1661587"/>
            <a:ext cx="7677150" cy="1426845"/>
          </a:xfrm>
          <a:prstGeom prst="rect">
            <a:avLst/>
          </a:prstGeom>
        </p:spPr>
        <p:txBody>
          <a:bodyPr vert="horz" wrap="square" lIns="0" tIns="730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75"/>
              </a:spcBef>
            </a:pPr>
            <a:r>
              <a:rPr sz="2800">
                <a:solidFill>
                  <a:srgbClr val="FF0000"/>
                </a:solidFill>
                <a:latin typeface="宋体"/>
                <a:cs typeface="宋体"/>
              </a:rPr>
              <a:t>二、状态流程图（功能图）旳</a:t>
            </a:r>
            <a:r>
              <a:rPr sz="2800" b="1">
                <a:solidFill>
                  <a:srgbClr val="009900"/>
                </a:solidFill>
                <a:latin typeface="Microsoft JhengHei"/>
                <a:cs typeface="Microsoft JhengHei"/>
              </a:rPr>
              <a:t>构造</a:t>
            </a:r>
            <a:r>
              <a:rPr sz="2800" b="1" spc="-40">
                <a:solidFill>
                  <a:srgbClr val="009900"/>
                </a:solidFill>
                <a:latin typeface="Microsoft JhengHei"/>
                <a:cs typeface="Microsoft JhengHei"/>
              </a:rPr>
              <a:t>（P132）</a:t>
            </a:r>
            <a:endParaRPr sz="2800">
              <a:latin typeface="Microsoft JhengHei"/>
              <a:cs typeface="Microsoft JhengHei"/>
            </a:endParaRPr>
          </a:p>
          <a:p>
            <a:pPr marL="97155" marR="5080" indent="632460">
              <a:lnSpc>
                <a:spcPct val="100000"/>
              </a:lnSpc>
              <a:spcBef>
                <a:spcPts val="475"/>
              </a:spcBef>
              <a:tabLst>
                <a:tab pos="3817620"/>
              </a:tabLst>
            </a:pPr>
            <a:r>
              <a:rPr sz="2800" b="1" spc="-285">
                <a:solidFill>
                  <a:srgbClr val="FF0000"/>
                </a:solidFill>
                <a:latin typeface="Microsoft JhengHei"/>
                <a:cs typeface="Microsoft JhengHei"/>
              </a:rPr>
              <a:t>1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、单序列：</a:t>
            </a:r>
            <a:r>
              <a:rPr sz="2800" b="1">
                <a:latin typeface="Microsoft JhengHei"/>
                <a:cs typeface="Microsoft JhengHei"/>
              </a:rPr>
              <a:t>反应按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顺序排列</a:t>
            </a:r>
            <a:r>
              <a:rPr sz="2800" b="1">
                <a:latin typeface="Microsoft JhengHei"/>
                <a:cs typeface="Microsoft JhengHei"/>
              </a:rPr>
              <a:t>旳步相继激活</a:t>
            </a:r>
            <a:r>
              <a:rPr sz="2800" b="1" spc="-50">
                <a:latin typeface="Microsoft JhengHei"/>
                <a:cs typeface="Microsoft JhengHei"/>
              </a:rPr>
              <a:t>这</a:t>
            </a:r>
            <a:r>
              <a:rPr sz="2800" b="1" spc="700">
                <a:latin typeface="Microsoft JhengHei"/>
                <a:cs typeface="Microsoft JhengHei"/>
              </a:rPr>
              <a:t>                           </a:t>
            </a:r>
            <a:r>
              <a:rPr sz="2800" b="1">
                <a:latin typeface="Microsoft JhengHei"/>
                <a:cs typeface="Microsoft JhengHei"/>
              </a:rPr>
              <a:t>么一种基本旳进展情</a:t>
            </a:r>
            <a:r>
              <a:rPr sz="2800" b="1" spc="-50">
                <a:latin typeface="Microsoft JhengHei"/>
                <a:cs typeface="Microsoft JhengHei"/>
              </a:rPr>
              <a:t>况</a:t>
            </a:r>
            <a:r>
              <a:rPr sz="2800" b="1">
                <a:latin typeface="Microsoft JhengHei"/>
                <a:cs typeface="Microsoft JhengHei"/>
              </a:rPr>
              <a:t>	</a:t>
            </a:r>
            <a:r>
              <a:rPr sz="2600" spc="-50">
                <a:latin typeface="宋体"/>
                <a:cs typeface="宋体"/>
              </a:rPr>
              <a:t>。</a:t>
            </a:r>
            <a:endParaRPr sz="26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077459" y="3206750"/>
            <a:ext cx="853440" cy="557530"/>
          </a:xfrm>
          <a:prstGeom prst="rect">
            <a:avLst/>
          </a:prstGeom>
          <a:ln w="38100">
            <a:solidFill>
              <a:srgbClr val="53548A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15"/>
              </a:spcBef>
            </a:pPr>
            <a:r>
              <a:rPr sz="2800" b="1">
                <a:latin typeface="Times New Roman"/>
                <a:cs typeface="Times New Roman"/>
              </a:rPr>
              <a:t>3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077459" y="4514849"/>
            <a:ext cx="853440" cy="557530"/>
          </a:xfrm>
          <a:prstGeom prst="rect">
            <a:avLst/>
          </a:prstGeom>
          <a:ln w="38100">
            <a:solidFill>
              <a:srgbClr val="53548A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15"/>
              </a:spcBef>
            </a:pPr>
            <a:r>
              <a:rPr sz="2800" b="1">
                <a:latin typeface="Times New Roman"/>
                <a:cs typeface="Times New Roman"/>
              </a:rPr>
              <a:t>4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077459" y="5810249"/>
            <a:ext cx="853440" cy="557530"/>
          </a:xfrm>
          <a:prstGeom prst="rect">
            <a:avLst/>
          </a:prstGeom>
          <a:ln w="38100">
            <a:solidFill>
              <a:srgbClr val="53548A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15"/>
              </a:spcBef>
            </a:pPr>
            <a:r>
              <a:rPr sz="2800" b="1">
                <a:latin typeface="Times New Roman"/>
                <a:cs typeface="Times New Roman"/>
              </a:rPr>
              <a:t>5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/>
          <p:nvPr/>
        </p:nvSpPr>
        <p:spPr>
          <a:xfrm flipH="1">
            <a:off x="5519420" y="2743200"/>
            <a:ext cx="0" cy="457200"/>
          </a:xfrm>
          <a:custGeom>
            <a:rect l="l" t="t" r="r" b="b"/>
            <a:pathLst>
              <a:path h="457200">
                <a:moveTo>
                  <a:pt x="0" y="0"/>
                </a:moveTo>
                <a:lnTo>
                  <a:pt x="0" y="457200"/>
                </a:lnTo>
              </a:path>
            </a:pathLst>
          </a:custGeom>
          <a:ln w="38100">
            <a:solidFill>
              <a:srgbClr val="53548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 flipH="1">
            <a:off x="5519420" y="6343650"/>
            <a:ext cx="0" cy="514350"/>
          </a:xfrm>
          <a:custGeom>
            <a:rect l="l" t="t" r="r" b="b"/>
            <a:pathLst>
              <a:path h="514350">
                <a:moveTo>
                  <a:pt x="0" y="0"/>
                </a:moveTo>
                <a:lnTo>
                  <a:pt x="0" y="514350"/>
                </a:lnTo>
              </a:path>
            </a:pathLst>
          </a:custGeom>
          <a:ln w="38100">
            <a:solidFill>
              <a:srgbClr val="53548A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9" name="object 9"/>
          <p:cNvGrpSpPr/>
          <p:nvPr/>
        </p:nvGrpSpPr>
        <p:grpSpPr>
          <a:xfrm>
            <a:off x="5427979" y="3752850"/>
            <a:ext cx="182880" cy="762000"/>
            <a:chOff x="5427979" y="3752850"/>
            <a:chExt cx="182880" cy="762000"/>
          </a:xfrm>
        </p:grpSpPr>
        <p:sp>
          <p:nvSpPr>
            <p:cNvPr id="10" name="object 10"/>
            <p:cNvSpPr/>
            <p:nvPr/>
          </p:nvSpPr>
          <p:spPr>
            <a:xfrm flipH="1">
              <a:off x="5519420" y="3752850"/>
              <a:ext cx="0" cy="762000"/>
            </a:xfrm>
            <a:custGeom>
              <a:rect l="l" t="t" r="r" b="b"/>
              <a:pathLst>
                <a:path h="762000">
                  <a:moveTo>
                    <a:pt x="0" y="0"/>
                  </a:moveTo>
                  <a:lnTo>
                    <a:pt x="0" y="762000"/>
                  </a:lnTo>
                </a:path>
              </a:pathLst>
            </a:custGeom>
            <a:ln w="38100">
              <a:solidFill>
                <a:srgbClr val="53548A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5427979" y="4133850"/>
              <a:ext cx="182880" cy="0"/>
            </a:xfrm>
            <a:custGeom>
              <a:rect l="l" t="t" r="r" b="b"/>
              <a:pathLst>
                <a:path w="182879">
                  <a:moveTo>
                    <a:pt x="0" y="0"/>
                  </a:moveTo>
                  <a:lnTo>
                    <a:pt x="182879" y="0"/>
                  </a:lnTo>
                </a:path>
              </a:pathLst>
            </a:custGeom>
            <a:ln w="38100">
              <a:solidFill>
                <a:srgbClr val="C2A87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5412740" y="5048250"/>
            <a:ext cx="182880" cy="762000"/>
            <a:chOff x="5412740" y="5048250"/>
            <a:chExt cx="182880" cy="762000"/>
          </a:xfrm>
        </p:grpSpPr>
        <p:sp>
          <p:nvSpPr>
            <p:cNvPr id="13" name="object 13"/>
            <p:cNvSpPr/>
            <p:nvPr/>
          </p:nvSpPr>
          <p:spPr>
            <a:xfrm flipH="1">
              <a:off x="5519420" y="5048250"/>
              <a:ext cx="0" cy="762000"/>
            </a:xfrm>
            <a:custGeom>
              <a:rect l="l" t="t" r="r" b="b"/>
              <a:pathLst>
                <a:path h="762000">
                  <a:moveTo>
                    <a:pt x="0" y="0"/>
                  </a:moveTo>
                  <a:lnTo>
                    <a:pt x="0" y="762000"/>
                  </a:lnTo>
                </a:path>
              </a:pathLst>
            </a:custGeom>
            <a:ln w="38100">
              <a:solidFill>
                <a:srgbClr val="53548A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5412740" y="5467350"/>
              <a:ext cx="182880" cy="0"/>
            </a:xfrm>
            <a:custGeom>
              <a:rect l="l" t="t" r="r" b="b"/>
              <a:pathLst>
                <a:path w="182879">
                  <a:moveTo>
                    <a:pt x="0" y="0"/>
                  </a:moveTo>
                  <a:lnTo>
                    <a:pt x="182879" y="0"/>
                  </a:lnTo>
                </a:path>
              </a:pathLst>
            </a:custGeom>
            <a:ln w="38100">
              <a:solidFill>
                <a:srgbClr val="C2A87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5042075" y="3856666"/>
            <a:ext cx="22352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d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001083" y="5145716"/>
            <a:ext cx="18351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e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804025" y="5921533"/>
            <a:ext cx="1092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0">
                <a:solidFill>
                  <a:srgbClr val="67AFBD"/>
                </a:solidFill>
                <a:latin typeface="Microsoft JhengHei"/>
                <a:cs typeface="Microsoft JhengHei"/>
              </a:rPr>
              <a:t>单序列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77306" y="731042"/>
            <a:ext cx="535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44064"/>
              </a:tabLst>
            </a:pPr>
            <a:r>
              <a:rPr spc="-50">
                <a:latin typeface="MS Gothic"/>
                <a:cs typeface="MS Gothic"/>
              </a:rPr>
              <a:t>第</a:t>
            </a:r>
            <a:r>
              <a:rPr spc="-409"/>
              <a:t>5</a:t>
            </a:r>
            <a:r>
              <a:rPr spc="-50">
                <a:latin typeface="MS Gothic"/>
                <a:cs typeface="MS Gothic"/>
              </a:rPr>
              <a:t>章</a:t>
            </a:r>
            <a:r>
              <a:rPr>
                <a:latin typeface="MS Gothic"/>
                <a:cs typeface="MS Gothic"/>
              </a:rPr>
              <a:t>	</a:t>
            </a:r>
            <a:r>
              <a:rPr spc="-440"/>
              <a:t>PLC</a:t>
            </a:r>
            <a:r>
              <a:rPr/>
              <a:t>旳步进指</a:t>
            </a:r>
            <a:r>
              <a:rPr spc="-50"/>
              <a:t>令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28330" y="1661587"/>
            <a:ext cx="7854950" cy="1426845"/>
          </a:xfrm>
          <a:prstGeom prst="rect">
            <a:avLst/>
          </a:prstGeom>
        </p:spPr>
        <p:txBody>
          <a:bodyPr vert="horz" wrap="square" lIns="0" tIns="730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75"/>
              </a:spcBef>
            </a:pPr>
            <a:r>
              <a:rPr sz="2800">
                <a:solidFill>
                  <a:srgbClr val="FF0000"/>
                </a:solidFill>
                <a:latin typeface="宋体"/>
                <a:cs typeface="宋体"/>
              </a:rPr>
              <a:t>二、状态流程图（功能图）旳</a:t>
            </a:r>
            <a:r>
              <a:rPr sz="2800" b="1" spc="-25">
                <a:solidFill>
                  <a:srgbClr val="009900"/>
                </a:solidFill>
                <a:latin typeface="Microsoft JhengHei"/>
                <a:cs typeface="Microsoft JhengHei"/>
              </a:rPr>
              <a:t>构造</a:t>
            </a:r>
            <a:endParaRPr sz="2800">
              <a:latin typeface="Microsoft JhengHei"/>
              <a:cs typeface="Microsoft JhengHei"/>
            </a:endParaRPr>
          </a:p>
          <a:p>
            <a:pPr marL="97155" marR="5080" indent="99060">
              <a:lnSpc>
                <a:spcPct val="100000"/>
              </a:lnSpc>
              <a:spcBef>
                <a:spcPts val="475"/>
              </a:spcBef>
            </a:pPr>
            <a:r>
              <a:rPr sz="2800" b="1" spc="-285">
                <a:solidFill>
                  <a:srgbClr val="FF0000"/>
                </a:solidFill>
                <a:latin typeface="Microsoft JhengHei"/>
                <a:cs typeface="Microsoft JhengHei"/>
              </a:rPr>
              <a:t>2</a:t>
            </a:r>
            <a:r>
              <a:rPr sz="2800" b="1" spc="-35">
                <a:solidFill>
                  <a:srgbClr val="FF0000"/>
                </a:solidFill>
                <a:latin typeface="Microsoft JhengHei"/>
                <a:cs typeface="Microsoft JhengHei"/>
              </a:rPr>
              <a:t>、选择序列：—个</a:t>
            </a:r>
            <a:r>
              <a:rPr sz="2800" b="1">
                <a:latin typeface="Microsoft JhengHei"/>
                <a:cs typeface="Microsoft JhengHei"/>
              </a:rPr>
              <a:t>活动步之后，紧接着有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几种</a:t>
            </a:r>
            <a:r>
              <a:rPr sz="2800" b="1" spc="-50">
                <a:latin typeface="Microsoft JhengHei"/>
                <a:cs typeface="Microsoft JhengHei"/>
              </a:rPr>
              <a:t>后</a:t>
            </a:r>
            <a:r>
              <a:rPr sz="2800" b="1" spc="700">
                <a:latin typeface="Microsoft JhengHei"/>
                <a:cs typeface="Microsoft JhengHei"/>
              </a:rPr>
              <a:t>                            </a:t>
            </a:r>
            <a:r>
              <a:rPr sz="2800" b="1" spc="-5">
                <a:latin typeface="Microsoft JhengHei"/>
                <a:cs typeface="Microsoft JhengHei"/>
              </a:rPr>
              <a:t>续步可供选择旳构造形式称为选择序列。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802059" y="3746500"/>
            <a:ext cx="875665" cy="557530"/>
          </a:xfrm>
          <a:prstGeom prst="rect">
            <a:avLst/>
          </a:prstGeom>
          <a:ln w="38100">
            <a:solidFill>
              <a:srgbClr val="53548A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31115" algn="ctr">
              <a:lnSpc>
                <a:spcPct val="100000"/>
              </a:lnSpc>
              <a:spcBef>
                <a:spcPts val="415"/>
              </a:spcBef>
            </a:pPr>
            <a:r>
              <a:rPr sz="2800" b="1">
                <a:latin typeface="Times New Roman"/>
                <a:cs typeface="Times New Roman"/>
              </a:rPr>
              <a:t>5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864951" y="5041899"/>
            <a:ext cx="875665" cy="557530"/>
          </a:xfrm>
          <a:prstGeom prst="rect">
            <a:avLst/>
          </a:prstGeom>
          <a:ln w="38100">
            <a:solidFill>
              <a:srgbClr val="53548A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259715">
              <a:lnSpc>
                <a:spcPct val="100000"/>
              </a:lnSpc>
              <a:spcBef>
                <a:spcPts val="415"/>
              </a:spcBef>
            </a:pPr>
            <a:r>
              <a:rPr sz="2800" b="1" spc="-25">
                <a:latin typeface="Times New Roman"/>
                <a:cs typeface="Times New Roman"/>
              </a:rPr>
              <a:t>11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802059" y="5041899"/>
            <a:ext cx="875665" cy="557530"/>
          </a:xfrm>
          <a:prstGeom prst="rect">
            <a:avLst/>
          </a:prstGeom>
          <a:ln w="38100">
            <a:solidFill>
              <a:srgbClr val="53548A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R="23495" algn="ctr">
              <a:lnSpc>
                <a:spcPct val="100000"/>
              </a:lnSpc>
              <a:spcBef>
                <a:spcPts val="415"/>
              </a:spcBef>
            </a:pPr>
            <a:r>
              <a:rPr sz="2800" b="1">
                <a:latin typeface="Times New Roman"/>
                <a:cs typeface="Times New Roman"/>
              </a:rPr>
              <a:t>9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739167" y="5041899"/>
            <a:ext cx="875665" cy="557530"/>
          </a:xfrm>
          <a:prstGeom prst="rect">
            <a:avLst/>
          </a:prstGeom>
          <a:ln w="38100">
            <a:solidFill>
              <a:srgbClr val="53548A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15"/>
              </a:spcBef>
            </a:pPr>
            <a:r>
              <a:rPr sz="2800" b="1">
                <a:latin typeface="Times New Roman"/>
                <a:cs typeface="Times New Roman"/>
              </a:rPr>
              <a:t>6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/>
          <p:nvPr/>
        </p:nvSpPr>
        <p:spPr>
          <a:xfrm flipH="1">
            <a:off x="3255352" y="3213100"/>
            <a:ext cx="0" cy="533400"/>
          </a:xfrm>
          <a:custGeom>
            <a:rect l="l" t="t" r="r" b="b"/>
            <a:pathLst>
              <a:path h="533400">
                <a:moveTo>
                  <a:pt x="0" y="0"/>
                </a:moveTo>
                <a:lnTo>
                  <a:pt x="0" y="533400"/>
                </a:lnTo>
              </a:path>
            </a:pathLst>
          </a:custGeom>
          <a:ln w="38100">
            <a:solidFill>
              <a:srgbClr val="53548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 flipH="1">
            <a:off x="2176828" y="5575300"/>
            <a:ext cx="0" cy="457200"/>
          </a:xfrm>
          <a:custGeom>
            <a:rect l="l" t="t" r="r" b="b"/>
            <a:pathLst>
              <a:path h="457200">
                <a:moveTo>
                  <a:pt x="0" y="0"/>
                </a:moveTo>
                <a:lnTo>
                  <a:pt x="0" y="457200"/>
                </a:lnTo>
              </a:path>
            </a:pathLst>
          </a:custGeom>
          <a:ln w="38100">
            <a:solidFill>
              <a:srgbClr val="53548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 flipH="1">
            <a:off x="3224090" y="5575300"/>
            <a:ext cx="0" cy="457200"/>
          </a:xfrm>
          <a:custGeom>
            <a:rect l="l" t="t" r="r" b="b"/>
            <a:pathLst>
              <a:path h="457200">
                <a:moveTo>
                  <a:pt x="0" y="0"/>
                </a:moveTo>
                <a:lnTo>
                  <a:pt x="0" y="457200"/>
                </a:lnTo>
              </a:path>
            </a:pathLst>
          </a:custGeom>
          <a:ln w="38100">
            <a:solidFill>
              <a:srgbClr val="53548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 flipH="1">
            <a:off x="4286982" y="5594350"/>
            <a:ext cx="0" cy="457200"/>
          </a:xfrm>
          <a:custGeom>
            <a:rect l="l" t="t" r="r" b="b"/>
            <a:pathLst>
              <a:path h="457200">
                <a:moveTo>
                  <a:pt x="0" y="0"/>
                </a:moveTo>
                <a:lnTo>
                  <a:pt x="0" y="457200"/>
                </a:lnTo>
              </a:path>
            </a:pathLst>
          </a:custGeom>
          <a:ln w="38100">
            <a:solidFill>
              <a:srgbClr val="53548A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12" name="object 12"/>
          <p:cNvGrpSpPr/>
          <p:nvPr/>
        </p:nvGrpSpPr>
        <p:grpSpPr>
          <a:xfrm>
            <a:off x="2083044" y="4279900"/>
            <a:ext cx="2313940" cy="800100"/>
            <a:chOff x="2083044" y="4279900"/>
            <a:chExt cx="2313940" cy="800100"/>
          </a:xfrm>
        </p:grpSpPr>
        <p:sp>
          <p:nvSpPr>
            <p:cNvPr id="13" name="object 13"/>
            <p:cNvSpPr/>
            <p:nvPr/>
          </p:nvSpPr>
          <p:spPr>
            <a:xfrm flipH="1">
              <a:off x="3239721" y="4279900"/>
              <a:ext cx="0" cy="304800"/>
            </a:xfrm>
            <a:custGeom>
              <a:rect l="l" t="t" r="r" b="b"/>
              <a:pathLst>
                <a:path h="304800">
                  <a:moveTo>
                    <a:pt x="0" y="0"/>
                  </a:moveTo>
                  <a:lnTo>
                    <a:pt x="0" y="304800"/>
                  </a:lnTo>
                </a:path>
              </a:pathLst>
            </a:custGeom>
            <a:ln w="38100">
              <a:solidFill>
                <a:srgbClr val="53548A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2192459" y="4603750"/>
              <a:ext cx="2125980" cy="0"/>
            </a:xfrm>
            <a:custGeom>
              <a:rect l="l" t="t" r="r" b="b"/>
              <a:pathLst>
                <a:path w="2125979">
                  <a:moveTo>
                    <a:pt x="0" y="0"/>
                  </a:moveTo>
                  <a:lnTo>
                    <a:pt x="2125784" y="0"/>
                  </a:lnTo>
                </a:path>
              </a:pathLst>
            </a:custGeom>
            <a:ln w="38100">
              <a:solidFill>
                <a:srgbClr val="53548A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 flipH="1">
              <a:off x="2192459" y="4584699"/>
              <a:ext cx="0" cy="457200"/>
            </a:xfrm>
            <a:custGeom>
              <a:rect l="l" t="t" r="r" b="b"/>
              <a:pathLst>
                <a:path h="457200">
                  <a:moveTo>
                    <a:pt x="0" y="0"/>
                  </a:moveTo>
                  <a:lnTo>
                    <a:pt x="0" y="457200"/>
                  </a:lnTo>
                </a:path>
              </a:pathLst>
            </a:custGeom>
            <a:ln w="38100">
              <a:solidFill>
                <a:srgbClr val="53548A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 flipH="1">
              <a:off x="3239721" y="4622799"/>
              <a:ext cx="0" cy="457200"/>
            </a:xfrm>
            <a:custGeom>
              <a:rect l="l" t="t" r="r" b="b"/>
              <a:pathLst>
                <a:path h="457200">
                  <a:moveTo>
                    <a:pt x="0" y="0"/>
                  </a:moveTo>
                  <a:lnTo>
                    <a:pt x="0" y="457200"/>
                  </a:lnTo>
                </a:path>
              </a:pathLst>
            </a:custGeom>
            <a:ln w="38100">
              <a:solidFill>
                <a:srgbClr val="53548A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 flipH="1">
              <a:off x="4302613" y="4584699"/>
              <a:ext cx="0" cy="457200"/>
            </a:xfrm>
            <a:custGeom>
              <a:rect l="l" t="t" r="r" b="b"/>
              <a:pathLst>
                <a:path h="457200">
                  <a:moveTo>
                    <a:pt x="0" y="0"/>
                  </a:moveTo>
                  <a:lnTo>
                    <a:pt x="0" y="457200"/>
                  </a:lnTo>
                </a:path>
              </a:pathLst>
            </a:custGeom>
            <a:ln w="38100">
              <a:solidFill>
                <a:srgbClr val="53548A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2083044" y="4813300"/>
              <a:ext cx="2313940" cy="0"/>
            </a:xfrm>
            <a:custGeom>
              <a:rect l="l" t="t" r="r" b="b"/>
              <a:pathLst>
                <a:path w="2313940">
                  <a:moveTo>
                    <a:pt x="0" y="0"/>
                  </a:moveTo>
                  <a:lnTo>
                    <a:pt x="187569" y="0"/>
                  </a:lnTo>
                </a:path>
                <a:path w="2313940">
                  <a:moveTo>
                    <a:pt x="1062892" y="0"/>
                  </a:moveTo>
                  <a:lnTo>
                    <a:pt x="1250461" y="0"/>
                  </a:lnTo>
                </a:path>
                <a:path w="2313940">
                  <a:moveTo>
                    <a:pt x="2125784" y="0"/>
                  </a:moveTo>
                  <a:lnTo>
                    <a:pt x="2313353" y="0"/>
                  </a:lnTo>
                </a:path>
              </a:pathLst>
            </a:custGeom>
            <a:ln w="38100">
              <a:solidFill>
                <a:srgbClr val="FFFF66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9" name="object 19"/>
          <p:cNvSpPr txBox="1"/>
          <p:nvPr/>
        </p:nvSpPr>
        <p:spPr>
          <a:xfrm>
            <a:off x="1771014" y="4529766"/>
            <a:ext cx="22352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d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2857674" y="4529766"/>
            <a:ext cx="18351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e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993105" y="4529766"/>
            <a:ext cx="14414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f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5011101" y="4293228"/>
            <a:ext cx="32194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m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6107413" y="4293228"/>
            <a:ext cx="22352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n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7282972" y="4293228"/>
            <a:ext cx="22352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p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6165055" y="5262561"/>
            <a:ext cx="875665" cy="557530"/>
          </a:xfrm>
          <a:prstGeom prst="rect">
            <a:avLst/>
          </a:prstGeom>
          <a:ln w="38100">
            <a:solidFill>
              <a:srgbClr val="53548A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R="19685" algn="ctr">
              <a:lnSpc>
                <a:spcPct val="100000"/>
              </a:lnSpc>
              <a:spcBef>
                <a:spcPts val="415"/>
              </a:spcBef>
            </a:pPr>
            <a:r>
              <a:rPr sz="2800" b="1">
                <a:latin typeface="Times New Roman"/>
                <a:cs typeface="Times New Roman"/>
              </a:rPr>
              <a:t>5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7258049" y="3814761"/>
            <a:ext cx="875030" cy="557530"/>
          </a:xfrm>
          <a:prstGeom prst="rect">
            <a:avLst/>
          </a:prstGeom>
          <a:ln w="38100">
            <a:solidFill>
              <a:srgbClr val="53548A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259079">
              <a:lnSpc>
                <a:spcPct val="100000"/>
              </a:lnSpc>
              <a:spcBef>
                <a:spcPts val="415"/>
              </a:spcBef>
            </a:pPr>
            <a:r>
              <a:rPr sz="2800" b="1" spc="-25">
                <a:latin typeface="Times New Roman"/>
                <a:cs typeface="Times New Roman"/>
              </a:rPr>
              <a:t>11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6165055" y="3814761"/>
            <a:ext cx="875665" cy="557530"/>
          </a:xfrm>
          <a:prstGeom prst="rect">
            <a:avLst/>
          </a:prstGeom>
          <a:ln w="38100">
            <a:solidFill>
              <a:srgbClr val="53548A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27305" algn="ctr">
              <a:lnSpc>
                <a:spcPct val="100000"/>
              </a:lnSpc>
              <a:spcBef>
                <a:spcPts val="415"/>
              </a:spcBef>
            </a:pPr>
            <a:r>
              <a:rPr sz="2800" b="1">
                <a:latin typeface="Times New Roman"/>
                <a:cs typeface="Times New Roman"/>
              </a:rPr>
              <a:t>9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5132386" y="3814761"/>
            <a:ext cx="875030" cy="557530"/>
          </a:xfrm>
          <a:prstGeom prst="rect">
            <a:avLst/>
          </a:prstGeom>
          <a:ln w="38100">
            <a:solidFill>
              <a:srgbClr val="53548A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15"/>
              </a:spcBef>
            </a:pPr>
            <a:r>
              <a:rPr sz="2800" b="1">
                <a:latin typeface="Times New Roman"/>
                <a:cs typeface="Times New Roman"/>
              </a:rPr>
              <a:t>6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29" name="object 29"/>
          <p:cNvSpPr/>
          <p:nvPr/>
        </p:nvSpPr>
        <p:spPr>
          <a:xfrm flipH="1">
            <a:off x="6608761" y="5795961"/>
            <a:ext cx="0" cy="304800"/>
          </a:xfrm>
          <a:custGeom>
            <a:rect l="l" t="t" r="r" b="b"/>
            <a:pathLst>
              <a:path h="304800">
                <a:moveTo>
                  <a:pt x="0" y="0"/>
                </a:moveTo>
                <a:lnTo>
                  <a:pt x="0" y="304800"/>
                </a:lnTo>
              </a:path>
            </a:pathLst>
          </a:custGeom>
          <a:ln w="38100">
            <a:solidFill>
              <a:srgbClr val="53548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 flipH="1">
            <a:off x="6632574" y="3357561"/>
            <a:ext cx="0" cy="457200"/>
          </a:xfrm>
          <a:custGeom>
            <a:rect l="l" t="t" r="r" b="b"/>
            <a:pathLst>
              <a:path h="457200">
                <a:moveTo>
                  <a:pt x="0" y="0"/>
                </a:moveTo>
                <a:lnTo>
                  <a:pt x="0" y="457200"/>
                </a:lnTo>
              </a:path>
            </a:pathLst>
          </a:custGeom>
          <a:ln w="38100">
            <a:solidFill>
              <a:srgbClr val="53548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 flipH="1">
            <a:off x="7694611" y="3357561"/>
            <a:ext cx="0" cy="457200"/>
          </a:xfrm>
          <a:custGeom>
            <a:rect l="l" t="t" r="r" b="b"/>
            <a:pathLst>
              <a:path h="457200">
                <a:moveTo>
                  <a:pt x="0" y="0"/>
                </a:moveTo>
                <a:lnTo>
                  <a:pt x="0" y="457200"/>
                </a:lnTo>
              </a:path>
            </a:pathLst>
          </a:custGeom>
          <a:ln w="38100">
            <a:solidFill>
              <a:srgbClr val="53548A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32" name="object 32"/>
          <p:cNvGrpSpPr/>
          <p:nvPr/>
        </p:nvGrpSpPr>
        <p:grpSpPr>
          <a:xfrm>
            <a:off x="5446712" y="4348161"/>
            <a:ext cx="2301875" cy="914400"/>
            <a:chOff x="5446712" y="4348161"/>
            <a:chExt cx="2301875" cy="914400"/>
          </a:xfrm>
        </p:grpSpPr>
        <p:sp>
          <p:nvSpPr>
            <p:cNvPr id="33" name="object 33"/>
            <p:cNvSpPr/>
            <p:nvPr/>
          </p:nvSpPr>
          <p:spPr>
            <a:xfrm flipH="1">
              <a:off x="6608761" y="4729161"/>
              <a:ext cx="0" cy="533400"/>
            </a:xfrm>
            <a:custGeom>
              <a:rect l="l" t="t" r="r" b="b"/>
              <a:pathLst>
                <a:path h="533400">
                  <a:moveTo>
                    <a:pt x="0" y="0"/>
                  </a:moveTo>
                  <a:lnTo>
                    <a:pt x="0" y="533400"/>
                  </a:lnTo>
                </a:path>
              </a:pathLst>
            </a:custGeom>
            <a:ln w="38100">
              <a:solidFill>
                <a:srgbClr val="53548A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4" name="object 34"/>
            <p:cNvSpPr/>
            <p:nvPr/>
          </p:nvSpPr>
          <p:spPr>
            <a:xfrm>
              <a:off x="5541961" y="4786311"/>
              <a:ext cx="2125980" cy="0"/>
            </a:xfrm>
            <a:custGeom>
              <a:rect l="l" t="t" r="r" b="b"/>
              <a:pathLst>
                <a:path w="2125979">
                  <a:moveTo>
                    <a:pt x="0" y="0"/>
                  </a:moveTo>
                  <a:lnTo>
                    <a:pt x="2125662" y="0"/>
                  </a:lnTo>
                </a:path>
              </a:pathLst>
            </a:custGeom>
            <a:ln w="38100">
              <a:solidFill>
                <a:srgbClr val="53548A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5" name="object 35"/>
            <p:cNvSpPr/>
            <p:nvPr/>
          </p:nvSpPr>
          <p:spPr>
            <a:xfrm>
              <a:off x="5549887" y="4348162"/>
              <a:ext cx="1085850" cy="457200"/>
            </a:xfrm>
            <a:custGeom>
              <a:rect l="l" t="t" r="r" b="b"/>
              <a:pathLst>
                <a:path w="1085850" h="457200">
                  <a:moveTo>
                    <a:pt x="38100" y="0"/>
                  </a:moveTo>
                  <a:lnTo>
                    <a:pt x="0" y="0"/>
                  </a:lnTo>
                  <a:lnTo>
                    <a:pt x="0" y="457200"/>
                  </a:lnTo>
                  <a:lnTo>
                    <a:pt x="38100" y="457200"/>
                  </a:lnTo>
                  <a:lnTo>
                    <a:pt x="38100" y="0"/>
                  </a:lnTo>
                  <a:close/>
                </a:path>
                <a:path w="1085850" h="457200">
                  <a:moveTo>
                    <a:pt x="1085850" y="0"/>
                  </a:moveTo>
                  <a:lnTo>
                    <a:pt x="1047750" y="0"/>
                  </a:lnTo>
                  <a:lnTo>
                    <a:pt x="1047750" y="457200"/>
                  </a:lnTo>
                  <a:lnTo>
                    <a:pt x="1085850" y="457200"/>
                  </a:lnTo>
                  <a:lnTo>
                    <a:pt x="1085850" y="0"/>
                  </a:lnTo>
                  <a:close/>
                </a:path>
              </a:pathLst>
            </a:custGeom>
            <a:solidFill>
              <a:srgbClr val="53548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6" name="object 36"/>
            <p:cNvSpPr/>
            <p:nvPr/>
          </p:nvSpPr>
          <p:spPr>
            <a:xfrm flipH="1">
              <a:off x="7678736" y="4367211"/>
              <a:ext cx="0" cy="457200"/>
            </a:xfrm>
            <a:custGeom>
              <a:rect l="l" t="t" r="r" b="b"/>
              <a:pathLst>
                <a:path h="457200">
                  <a:moveTo>
                    <a:pt x="0" y="0"/>
                  </a:moveTo>
                  <a:lnTo>
                    <a:pt x="0" y="457200"/>
                  </a:lnTo>
                </a:path>
              </a:pathLst>
            </a:custGeom>
            <a:ln w="38100">
              <a:solidFill>
                <a:srgbClr val="53548A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7" name="object 37"/>
            <p:cNvSpPr/>
            <p:nvPr/>
          </p:nvSpPr>
          <p:spPr>
            <a:xfrm>
              <a:off x="5537199" y="4348161"/>
              <a:ext cx="38100" cy="457200"/>
            </a:xfrm>
            <a:custGeom>
              <a:rect l="l" t="t" r="r" b="b"/>
              <a:pathLst>
                <a:path w="38100" h="457200">
                  <a:moveTo>
                    <a:pt x="38100" y="0"/>
                  </a:moveTo>
                  <a:lnTo>
                    <a:pt x="0" y="0"/>
                  </a:lnTo>
                  <a:lnTo>
                    <a:pt x="0" y="457200"/>
                  </a:lnTo>
                  <a:lnTo>
                    <a:pt x="38100" y="457200"/>
                  </a:lnTo>
                  <a:lnTo>
                    <a:pt x="38100" y="0"/>
                  </a:lnTo>
                  <a:close/>
                </a:path>
              </a:pathLst>
            </a:custGeom>
            <a:solidFill>
              <a:srgbClr val="53548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8" name="object 38"/>
            <p:cNvSpPr/>
            <p:nvPr/>
          </p:nvSpPr>
          <p:spPr>
            <a:xfrm>
              <a:off x="5446712" y="4576761"/>
              <a:ext cx="187325" cy="0"/>
            </a:xfrm>
            <a:custGeom>
              <a:rect l="l" t="t" r="r" b="b"/>
              <a:pathLst>
                <a:path w="187325">
                  <a:moveTo>
                    <a:pt x="0" y="0"/>
                  </a:moveTo>
                  <a:lnTo>
                    <a:pt x="187325" y="0"/>
                  </a:lnTo>
                </a:path>
              </a:pathLst>
            </a:custGeom>
            <a:ln w="38100">
              <a:solidFill>
                <a:srgbClr val="FFFF66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9" name="object 39"/>
            <p:cNvSpPr/>
            <p:nvPr/>
          </p:nvSpPr>
          <p:spPr>
            <a:xfrm>
              <a:off x="6584949" y="4348161"/>
              <a:ext cx="38100" cy="457200"/>
            </a:xfrm>
            <a:custGeom>
              <a:rect l="l" t="t" r="r" b="b"/>
              <a:pathLst>
                <a:path w="38100" h="457200">
                  <a:moveTo>
                    <a:pt x="38100" y="0"/>
                  </a:moveTo>
                  <a:lnTo>
                    <a:pt x="0" y="0"/>
                  </a:lnTo>
                  <a:lnTo>
                    <a:pt x="0" y="457200"/>
                  </a:lnTo>
                  <a:lnTo>
                    <a:pt x="38100" y="457200"/>
                  </a:lnTo>
                  <a:lnTo>
                    <a:pt x="38100" y="0"/>
                  </a:lnTo>
                  <a:close/>
                </a:path>
              </a:pathLst>
            </a:custGeom>
            <a:solidFill>
              <a:srgbClr val="53548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0" name="object 40"/>
            <p:cNvSpPr/>
            <p:nvPr/>
          </p:nvSpPr>
          <p:spPr>
            <a:xfrm>
              <a:off x="6494461" y="4576761"/>
              <a:ext cx="187325" cy="0"/>
            </a:xfrm>
            <a:custGeom>
              <a:rect l="l" t="t" r="r" b="b"/>
              <a:pathLst>
                <a:path w="187325">
                  <a:moveTo>
                    <a:pt x="0" y="0"/>
                  </a:moveTo>
                  <a:lnTo>
                    <a:pt x="187325" y="0"/>
                  </a:lnTo>
                </a:path>
              </a:pathLst>
            </a:custGeom>
            <a:ln w="38100">
              <a:solidFill>
                <a:srgbClr val="FFFF66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1" name="object 41"/>
            <p:cNvSpPr/>
            <p:nvPr/>
          </p:nvSpPr>
          <p:spPr>
            <a:xfrm flipH="1">
              <a:off x="7670799" y="4348161"/>
              <a:ext cx="0" cy="457200"/>
            </a:xfrm>
            <a:custGeom>
              <a:rect l="l" t="t" r="r" b="b"/>
              <a:pathLst>
                <a:path h="457200">
                  <a:moveTo>
                    <a:pt x="0" y="0"/>
                  </a:moveTo>
                  <a:lnTo>
                    <a:pt x="0" y="457200"/>
                  </a:lnTo>
                </a:path>
              </a:pathLst>
            </a:custGeom>
            <a:ln w="38100">
              <a:solidFill>
                <a:srgbClr val="53548A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2" name="object 42"/>
            <p:cNvSpPr/>
            <p:nvPr/>
          </p:nvSpPr>
          <p:spPr>
            <a:xfrm>
              <a:off x="7561261" y="4576761"/>
              <a:ext cx="187325" cy="0"/>
            </a:xfrm>
            <a:custGeom>
              <a:rect l="l" t="t" r="r" b="b"/>
              <a:pathLst>
                <a:path w="187325">
                  <a:moveTo>
                    <a:pt x="0" y="0"/>
                  </a:moveTo>
                  <a:lnTo>
                    <a:pt x="187325" y="0"/>
                  </a:lnTo>
                </a:path>
              </a:pathLst>
            </a:custGeom>
            <a:ln w="38100">
              <a:solidFill>
                <a:srgbClr val="FFFF66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3" name="object 43"/>
          <p:cNvSpPr/>
          <p:nvPr/>
        </p:nvSpPr>
        <p:spPr>
          <a:xfrm flipH="1">
            <a:off x="5561012" y="3357561"/>
            <a:ext cx="0" cy="457200"/>
          </a:xfrm>
          <a:custGeom>
            <a:rect l="l" t="t" r="r" b="b"/>
            <a:pathLst>
              <a:path h="457200">
                <a:moveTo>
                  <a:pt x="0" y="0"/>
                </a:moveTo>
                <a:lnTo>
                  <a:pt x="0" y="457200"/>
                </a:lnTo>
              </a:path>
            </a:pathLst>
          </a:custGeom>
          <a:ln w="38100">
            <a:solidFill>
              <a:srgbClr val="53548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 txBox="1"/>
          <p:nvPr/>
        </p:nvSpPr>
        <p:spPr>
          <a:xfrm>
            <a:off x="4384675" y="6383496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5">
                <a:solidFill>
                  <a:srgbClr val="67AFBD"/>
                </a:solidFill>
                <a:latin typeface="Microsoft JhengHei"/>
                <a:cs typeface="Microsoft JhengHei"/>
              </a:rPr>
              <a:t>选择序列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593307" y="731042"/>
            <a:ext cx="3327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440"/>
              <a:t>PLC</a:t>
            </a:r>
            <a:r>
              <a:rPr spc="-10"/>
              <a:t>旳步进指令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28330" y="1661587"/>
            <a:ext cx="7933690" cy="1853564"/>
          </a:xfrm>
          <a:prstGeom prst="rect">
            <a:avLst/>
          </a:prstGeom>
        </p:spPr>
        <p:txBody>
          <a:bodyPr vert="horz" wrap="square" lIns="0" tIns="730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75"/>
              </a:spcBef>
            </a:pPr>
            <a:r>
              <a:rPr sz="2800">
                <a:solidFill>
                  <a:srgbClr val="FF0000"/>
                </a:solidFill>
                <a:latin typeface="宋体"/>
                <a:cs typeface="宋体"/>
              </a:rPr>
              <a:t>二、状态流程图（功能图）旳</a:t>
            </a:r>
            <a:r>
              <a:rPr sz="2800" b="1" spc="-25">
                <a:solidFill>
                  <a:srgbClr val="009900"/>
                </a:solidFill>
                <a:latin typeface="Microsoft JhengHei"/>
                <a:cs typeface="Microsoft JhengHei"/>
              </a:rPr>
              <a:t>构造</a:t>
            </a:r>
            <a:endParaRPr sz="2800">
              <a:latin typeface="Microsoft JhengHei"/>
              <a:cs typeface="Microsoft JhengHei"/>
            </a:endParaRPr>
          </a:p>
          <a:p>
            <a:pPr marL="97155" marR="5080" indent="99060" algn="just">
              <a:lnSpc>
                <a:spcPct val="100000"/>
              </a:lnSpc>
              <a:spcBef>
                <a:spcPts val="475"/>
              </a:spcBef>
            </a:pPr>
            <a:r>
              <a:rPr sz="2800" b="1" spc="-285">
                <a:solidFill>
                  <a:srgbClr val="FF0000"/>
                </a:solidFill>
                <a:latin typeface="Microsoft JhengHei"/>
                <a:cs typeface="Microsoft JhengHei"/>
              </a:rPr>
              <a:t>3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、并行序列：</a:t>
            </a:r>
            <a:r>
              <a:rPr sz="2800" b="1">
                <a:latin typeface="Microsoft JhengHei"/>
                <a:cs typeface="Microsoft JhengHei"/>
              </a:rPr>
              <a:t>当转换旳实现造成</a:t>
            </a:r>
            <a:r>
              <a:rPr sz="2800" b="1" spc="-10">
                <a:solidFill>
                  <a:srgbClr val="FF0000"/>
                </a:solidFill>
                <a:latin typeface="Microsoft JhengHei"/>
                <a:cs typeface="Microsoft JhengHei"/>
              </a:rPr>
              <a:t>几种分支同步激</a:t>
            </a:r>
            <a:r>
              <a:rPr sz="2800" b="1" spc="700">
                <a:solidFill>
                  <a:srgbClr val="FF0000"/>
                </a:solidFill>
                <a:latin typeface="Microsoft JhengHei"/>
                <a:cs typeface="Microsoft JhengHei"/>
              </a:rPr>
              <a:t> 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活</a:t>
            </a:r>
            <a:r>
              <a:rPr sz="2800" b="1" spc="-5">
                <a:latin typeface="Microsoft JhengHei"/>
                <a:cs typeface="Microsoft JhengHei"/>
              </a:rPr>
              <a:t>时，采用并行序列。其有向连线旳水平部分用双</a:t>
            </a:r>
            <a:r>
              <a:rPr sz="2800" b="1" spc="-15">
                <a:latin typeface="Microsoft JhengHei"/>
                <a:cs typeface="Microsoft JhengHei"/>
              </a:rPr>
              <a:t>线表达。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90215" y="5155126"/>
            <a:ext cx="729615" cy="556260"/>
          </a:xfrm>
          <a:prstGeom prst="rect">
            <a:avLst/>
          </a:prstGeom>
          <a:ln w="38100">
            <a:solidFill>
              <a:srgbClr val="53548A"/>
            </a:solidFill>
          </a:ln>
        </p:spPr>
        <p:txBody>
          <a:bodyPr vert="horz" wrap="square" lIns="0" tIns="52069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09"/>
              </a:spcBef>
            </a:pPr>
            <a:r>
              <a:rPr sz="2800" b="1">
                <a:latin typeface="Times New Roman"/>
                <a:cs typeface="Times New Roman"/>
              </a:rPr>
              <a:t>5</a:t>
            </a:r>
            <a:endParaRPr sz="2800">
              <a:latin typeface="Times New Roman"/>
              <a:cs typeface="Times New Roman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4498722" y="3265487"/>
          <a:ext cx="2540635" cy="121221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70840"/>
                <a:gridCol w="358775"/>
                <a:gridCol w="142875"/>
                <a:gridCol w="372109"/>
                <a:gridCol w="360044"/>
                <a:gridCol w="169544"/>
                <a:gridCol w="356235"/>
                <a:gridCol w="372110"/>
              </a:tblGrid>
              <a:tr h="33655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38100">
                      <a:solidFill>
                        <a:srgbClr val="53548A"/>
                      </a:solidFill>
                      <a:prstDash val="solid"/>
                    </a:lnR>
                    <a:lnB w="38100">
                      <a:solidFill>
                        <a:srgbClr val="53548A"/>
                      </a:solidFill>
                      <a:prstDash val="soli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8100">
                      <a:solidFill>
                        <a:srgbClr val="53548A"/>
                      </a:solidFill>
                      <a:prstDash val="solid"/>
                    </a:lnL>
                    <a:lnR w="38100">
                      <a:solidFill>
                        <a:srgbClr val="53548A"/>
                      </a:solidFill>
                      <a:prstDash val="solid"/>
                    </a:lnR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8100">
                      <a:solidFill>
                        <a:srgbClr val="53548A"/>
                      </a:solidFill>
                      <a:prstDash val="solid"/>
                    </a:lnL>
                    <a:lnR w="38100">
                      <a:solidFill>
                        <a:srgbClr val="53548A"/>
                      </a:solidFill>
                      <a:prstDash val="solid"/>
                    </a:lnR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8100">
                      <a:solidFill>
                        <a:srgbClr val="53548A"/>
                      </a:solidFill>
                      <a:prstDash val="solid"/>
                    </a:lnL>
                    <a:lnB w="38100">
                      <a:solidFill>
                        <a:srgbClr val="53548A"/>
                      </a:solidFill>
                      <a:prstDash val="solid"/>
                    </a:lnB>
                  </a:tcPr>
                </a:tc>
              </a:tr>
              <a:tr h="556895">
                <a:tc gridSpan="2"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15"/>
                        </a:spcBef>
                      </a:pPr>
                      <a:r>
                        <a:rPr sz="2800" b="1">
                          <a:latin typeface="Times New Roman"/>
                          <a:cs typeface="Times New Roman"/>
                        </a:rPr>
                        <a:t>6</a:t>
                      </a: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52705" marB="0">
                    <a:lnL w="38100">
                      <a:solidFill>
                        <a:srgbClr val="53548A"/>
                      </a:solidFill>
                      <a:prstDash val="solid"/>
                    </a:lnL>
                    <a:lnR w="38100">
                      <a:solidFill>
                        <a:srgbClr val="53548A"/>
                      </a:solidFill>
                      <a:prstDash val="solid"/>
                    </a:lnR>
                    <a:lnT w="38100">
                      <a:solidFill>
                        <a:srgbClr val="53548A"/>
                      </a:solidFill>
                      <a:prstDash val="solid"/>
                    </a:lnT>
                    <a:lnB w="38100">
                      <a:solidFill>
                        <a:srgbClr val="53548A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8100">
                      <a:solidFill>
                        <a:srgbClr val="53548A"/>
                      </a:solidFill>
                      <a:prstDash val="solid"/>
                    </a:lnL>
                    <a:lnR w="38100">
                      <a:solidFill>
                        <a:srgbClr val="53548A"/>
                      </a:solidFill>
                      <a:prstDash val="solid"/>
                    </a:lnR>
                  </a:tcPr>
                </a:tc>
                <a:tc gridSpan="2"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15"/>
                        </a:spcBef>
                      </a:pPr>
                      <a:r>
                        <a:rPr sz="2800" b="1">
                          <a:latin typeface="Times New Roman"/>
                          <a:cs typeface="Times New Roman"/>
                        </a:rPr>
                        <a:t>9</a:t>
                      </a: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52705" marB="0">
                    <a:lnL w="38100">
                      <a:solidFill>
                        <a:srgbClr val="53548A"/>
                      </a:solidFill>
                      <a:prstDash val="solid"/>
                    </a:lnL>
                    <a:lnR w="38100">
                      <a:solidFill>
                        <a:srgbClr val="53548A"/>
                      </a:solidFill>
                      <a:prstDash val="solid"/>
                    </a:lnR>
                    <a:lnT w="38100">
                      <a:solidFill>
                        <a:srgbClr val="53548A"/>
                      </a:solidFill>
                      <a:prstDash val="solid"/>
                    </a:lnT>
                    <a:lnB w="38100">
                      <a:solidFill>
                        <a:srgbClr val="53548A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8100">
                      <a:solidFill>
                        <a:srgbClr val="53548A"/>
                      </a:solidFill>
                      <a:prstDash val="solid"/>
                    </a:lnL>
                    <a:lnR w="38100">
                      <a:solidFill>
                        <a:srgbClr val="53548A"/>
                      </a:solidFill>
                      <a:prstDash val="solid"/>
                    </a:lnR>
                  </a:tcPr>
                </a:tc>
                <a:tc gridSpan="2">
                  <a:txBody>
                    <a:bodyPr vert="horz" wrap="square"/>
                    <a:lstStyle/>
                    <a:p>
                      <a:pPr marL="186055">
                        <a:lnSpc>
                          <a:spcPct val="100000"/>
                        </a:lnSpc>
                        <a:spcBef>
                          <a:spcPts val="415"/>
                        </a:spcBef>
                      </a:pPr>
                      <a:r>
                        <a:rPr sz="2800" b="1" spc="-25">
                          <a:latin typeface="Times New Roman"/>
                          <a:cs typeface="Times New Roman"/>
                        </a:rPr>
                        <a:t>11</a:t>
                      </a: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52705" marB="0">
                    <a:lnL w="38100">
                      <a:solidFill>
                        <a:srgbClr val="53548A"/>
                      </a:solidFill>
                      <a:prstDash val="solid"/>
                    </a:lnL>
                    <a:lnR w="38100">
                      <a:solidFill>
                        <a:srgbClr val="53548A"/>
                      </a:solidFill>
                      <a:prstDash val="solid"/>
                    </a:lnR>
                    <a:lnT w="38100">
                      <a:solidFill>
                        <a:srgbClr val="53548A"/>
                      </a:solidFill>
                      <a:prstDash val="solid"/>
                    </a:lnT>
                    <a:lnB w="38100">
                      <a:solidFill>
                        <a:srgbClr val="53548A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31877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38100">
                      <a:solidFill>
                        <a:srgbClr val="53548A"/>
                      </a:solidFill>
                      <a:prstDash val="solid"/>
                    </a:lnR>
                    <a:lnT w="38100">
                      <a:solidFill>
                        <a:srgbClr val="53548A"/>
                      </a:solidFill>
                      <a:prstDash val="solid"/>
                    </a:lnT>
                    <a:lnB w="38100">
                      <a:solidFill>
                        <a:srgbClr val="53548A"/>
                      </a:solidFill>
                      <a:prstDash val="soli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8100">
                      <a:solidFill>
                        <a:srgbClr val="53548A"/>
                      </a:solidFill>
                      <a:prstDash val="solid"/>
                    </a:lnL>
                    <a:lnR w="38100">
                      <a:solidFill>
                        <a:srgbClr val="53548A"/>
                      </a:solidFill>
                      <a:prstDash val="solid"/>
                    </a:lnR>
                    <a:lnB w="38100">
                      <a:solidFill>
                        <a:srgbClr val="53548A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8100">
                      <a:solidFill>
                        <a:srgbClr val="53548A"/>
                      </a:solidFill>
                      <a:prstDash val="solid"/>
                    </a:lnL>
                    <a:lnR w="38100">
                      <a:solidFill>
                        <a:srgbClr val="53548A"/>
                      </a:solidFill>
                      <a:prstDash val="solid"/>
                    </a:lnR>
                    <a:lnB w="38100">
                      <a:solidFill>
                        <a:srgbClr val="53548A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8100">
                      <a:solidFill>
                        <a:srgbClr val="53548A"/>
                      </a:solidFill>
                      <a:prstDash val="solid"/>
                    </a:lnL>
                    <a:lnT w="38100">
                      <a:solidFill>
                        <a:srgbClr val="53548A"/>
                      </a:solidFill>
                      <a:prstDash val="solid"/>
                    </a:lnT>
                    <a:lnB w="38100">
                      <a:solidFill>
                        <a:srgbClr val="53548A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pSp>
        <p:nvGrpSpPr>
          <p:cNvPr id="6" name="object 6"/>
          <p:cNvGrpSpPr/>
          <p:nvPr/>
        </p:nvGrpSpPr>
        <p:grpSpPr>
          <a:xfrm>
            <a:off x="4500562" y="4606564"/>
            <a:ext cx="2506345" cy="594360"/>
            <a:chOff x="4500562" y="4606564"/>
            <a:chExt cx="2506345" cy="594360"/>
          </a:xfrm>
        </p:grpSpPr>
        <p:sp>
          <p:nvSpPr>
            <p:cNvPr id="7" name="object 7"/>
            <p:cNvSpPr/>
            <p:nvPr/>
          </p:nvSpPr>
          <p:spPr>
            <a:xfrm flipH="1">
              <a:off x="5771496" y="4625614"/>
              <a:ext cx="0" cy="575310"/>
            </a:xfrm>
            <a:custGeom>
              <a:rect l="l" t="t" r="r" b="b"/>
              <a:pathLst>
                <a:path h="575310">
                  <a:moveTo>
                    <a:pt x="0" y="0"/>
                  </a:moveTo>
                  <a:lnTo>
                    <a:pt x="0" y="574747"/>
                  </a:lnTo>
                </a:path>
              </a:pathLst>
            </a:custGeom>
            <a:ln w="38100">
              <a:solidFill>
                <a:srgbClr val="53548A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4500562" y="4625614"/>
              <a:ext cx="2506345" cy="0"/>
            </a:xfrm>
            <a:custGeom>
              <a:rect l="l" t="t" r="r" b="b"/>
              <a:pathLst>
                <a:path w="2506345">
                  <a:moveTo>
                    <a:pt x="0" y="0"/>
                  </a:moveTo>
                  <a:lnTo>
                    <a:pt x="2506122" y="0"/>
                  </a:lnTo>
                </a:path>
              </a:pathLst>
            </a:custGeom>
            <a:ln w="38100">
              <a:solidFill>
                <a:srgbClr val="53548A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5660289" y="4881057"/>
              <a:ext cx="191135" cy="0"/>
            </a:xfrm>
            <a:custGeom>
              <a:rect l="l" t="t" r="r" b="b"/>
              <a:pathLst>
                <a:path w="191135">
                  <a:moveTo>
                    <a:pt x="0" y="0"/>
                  </a:moveTo>
                  <a:lnTo>
                    <a:pt x="190640" y="0"/>
                  </a:lnTo>
                </a:path>
              </a:pathLst>
            </a:custGeom>
            <a:ln w="38100">
              <a:solidFill>
                <a:srgbClr val="FFFF66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/>
          <p:nvPr/>
        </p:nvSpPr>
        <p:spPr>
          <a:xfrm flipH="1">
            <a:off x="5771496" y="5647387"/>
            <a:ext cx="0" cy="447040"/>
          </a:xfrm>
          <a:custGeom>
            <a:rect l="l" t="t" r="r" b="b"/>
            <a:pathLst>
              <a:path h="447039">
                <a:moveTo>
                  <a:pt x="0" y="0"/>
                </a:moveTo>
                <a:lnTo>
                  <a:pt x="0" y="447025"/>
                </a:lnTo>
              </a:path>
            </a:pathLst>
          </a:custGeom>
          <a:ln w="38100">
            <a:solidFill>
              <a:srgbClr val="53548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6057079" y="4658733"/>
            <a:ext cx="22352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d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566757" y="3592060"/>
            <a:ext cx="641350" cy="557530"/>
          </a:xfrm>
          <a:prstGeom prst="rect">
            <a:avLst/>
          </a:prstGeom>
          <a:ln w="38100">
            <a:solidFill>
              <a:srgbClr val="53548A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15"/>
              </a:spcBef>
            </a:pPr>
            <a:r>
              <a:rPr sz="2800" b="1">
                <a:latin typeface="Times New Roman"/>
                <a:cs typeface="Times New Roman"/>
              </a:rPr>
              <a:t>5</a:t>
            </a:r>
            <a:endParaRPr sz="2800">
              <a:latin typeface="Times New Roman"/>
              <a:cs typeface="Times New Roman"/>
            </a:endParaRPr>
          </a:p>
        </p:txBody>
      </p:sp>
      <p:graphicFrame>
        <p:nvGraphicFramePr>
          <p:cNvPr id="13" name="object 13"/>
          <p:cNvGraphicFramePr>
            <a:graphicFrameLocks noGrp="1"/>
          </p:cNvGraphicFramePr>
          <p:nvPr/>
        </p:nvGraphicFramePr>
        <p:xfrm>
          <a:off x="1744661" y="4832986"/>
          <a:ext cx="2239010" cy="13157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25755"/>
                <a:gridCol w="315595"/>
                <a:gridCol w="125729"/>
                <a:gridCol w="332739"/>
                <a:gridCol w="321309"/>
                <a:gridCol w="149225"/>
                <a:gridCol w="314324"/>
                <a:gridCol w="328294"/>
              </a:tblGrid>
              <a:tr h="38163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38100">
                      <a:solidFill>
                        <a:srgbClr val="53548A"/>
                      </a:solidFill>
                      <a:prstDash val="solid"/>
                    </a:lnR>
                    <a:lnT w="38100">
                      <a:solidFill>
                        <a:srgbClr val="53548A"/>
                      </a:solidFill>
                      <a:prstDash val="solid"/>
                    </a:lnT>
                    <a:lnB w="38100">
                      <a:solidFill>
                        <a:srgbClr val="53548A"/>
                      </a:solidFill>
                      <a:prstDash val="soli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8100">
                      <a:solidFill>
                        <a:srgbClr val="53548A"/>
                      </a:solidFill>
                      <a:prstDash val="solid"/>
                    </a:lnL>
                    <a:lnR w="38100">
                      <a:solidFill>
                        <a:srgbClr val="53548A"/>
                      </a:solidFill>
                      <a:prstDash val="solid"/>
                    </a:lnR>
                    <a:lnT w="38100">
                      <a:solidFill>
                        <a:srgbClr val="53548A"/>
                      </a:solidFill>
                      <a:prstDash val="solid"/>
                    </a:lnT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8100">
                      <a:solidFill>
                        <a:srgbClr val="53548A"/>
                      </a:solidFill>
                      <a:prstDash val="solid"/>
                    </a:lnL>
                    <a:lnR w="38100">
                      <a:solidFill>
                        <a:srgbClr val="53548A"/>
                      </a:solidFill>
                      <a:prstDash val="solid"/>
                    </a:lnR>
                    <a:lnT w="38100">
                      <a:solidFill>
                        <a:srgbClr val="53548A"/>
                      </a:solidFill>
                      <a:prstDash val="solid"/>
                    </a:lnT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8100">
                      <a:solidFill>
                        <a:srgbClr val="53548A"/>
                      </a:solidFill>
                      <a:prstDash val="solid"/>
                    </a:lnL>
                    <a:lnT w="38100">
                      <a:solidFill>
                        <a:srgbClr val="53548A"/>
                      </a:solidFill>
                      <a:prstDash val="solid"/>
                    </a:lnT>
                    <a:lnB w="38100">
                      <a:solidFill>
                        <a:srgbClr val="53548A"/>
                      </a:solidFill>
                      <a:prstDash val="solid"/>
                    </a:lnB>
                  </a:tcPr>
                </a:tc>
              </a:tr>
              <a:tr h="556895">
                <a:tc gridSpan="2"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15"/>
                        </a:spcBef>
                      </a:pPr>
                      <a:r>
                        <a:rPr sz="2800" b="1">
                          <a:latin typeface="Times New Roman"/>
                          <a:cs typeface="Times New Roman"/>
                        </a:rPr>
                        <a:t>6</a:t>
                      </a: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52705" marB="0">
                    <a:lnL w="38100">
                      <a:solidFill>
                        <a:srgbClr val="53548A"/>
                      </a:solidFill>
                      <a:prstDash val="solid"/>
                    </a:lnL>
                    <a:lnR w="38100">
                      <a:solidFill>
                        <a:srgbClr val="53548A"/>
                      </a:solidFill>
                      <a:prstDash val="solid"/>
                    </a:lnR>
                    <a:lnT w="38100">
                      <a:solidFill>
                        <a:srgbClr val="53548A"/>
                      </a:solidFill>
                      <a:prstDash val="solid"/>
                    </a:lnT>
                    <a:lnB w="38100">
                      <a:solidFill>
                        <a:srgbClr val="53548A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8100">
                      <a:solidFill>
                        <a:srgbClr val="53548A"/>
                      </a:solidFill>
                      <a:prstDash val="solid"/>
                    </a:lnL>
                    <a:lnR w="38100">
                      <a:solidFill>
                        <a:srgbClr val="53548A"/>
                      </a:solidFill>
                      <a:prstDash val="solid"/>
                    </a:lnR>
                  </a:tcPr>
                </a:tc>
                <a:tc gridSpan="2"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15"/>
                        </a:spcBef>
                      </a:pPr>
                      <a:r>
                        <a:rPr sz="2800" b="1">
                          <a:latin typeface="Times New Roman"/>
                          <a:cs typeface="Times New Roman"/>
                        </a:rPr>
                        <a:t>9</a:t>
                      </a: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52705" marB="0">
                    <a:lnL w="38100">
                      <a:solidFill>
                        <a:srgbClr val="53548A"/>
                      </a:solidFill>
                      <a:prstDash val="solid"/>
                    </a:lnL>
                    <a:lnR w="38100">
                      <a:solidFill>
                        <a:srgbClr val="53548A"/>
                      </a:solidFill>
                      <a:prstDash val="solid"/>
                    </a:lnR>
                    <a:lnT w="38100">
                      <a:solidFill>
                        <a:srgbClr val="53548A"/>
                      </a:solidFill>
                      <a:prstDash val="solid"/>
                    </a:lnT>
                    <a:lnB w="38100">
                      <a:solidFill>
                        <a:srgbClr val="53548A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8100">
                      <a:solidFill>
                        <a:srgbClr val="53548A"/>
                      </a:solidFill>
                      <a:prstDash val="solid"/>
                    </a:lnL>
                    <a:lnR w="38100">
                      <a:solidFill>
                        <a:srgbClr val="53548A"/>
                      </a:solidFill>
                      <a:prstDash val="solid"/>
                    </a:lnR>
                  </a:tcPr>
                </a:tc>
                <a:tc gridSpan="2">
                  <a:txBody>
                    <a:bodyPr vert="horz" wrap="square"/>
                    <a:lstStyle/>
                    <a:p>
                      <a:pPr marL="142875">
                        <a:lnSpc>
                          <a:spcPct val="100000"/>
                        </a:lnSpc>
                        <a:spcBef>
                          <a:spcPts val="415"/>
                        </a:spcBef>
                      </a:pPr>
                      <a:r>
                        <a:rPr sz="2800" b="1" spc="-25">
                          <a:latin typeface="Times New Roman"/>
                          <a:cs typeface="Times New Roman"/>
                        </a:rPr>
                        <a:t>11</a:t>
                      </a: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52705" marB="0">
                    <a:lnL w="38100">
                      <a:solidFill>
                        <a:srgbClr val="53548A"/>
                      </a:solidFill>
                      <a:prstDash val="solid"/>
                    </a:lnL>
                    <a:lnR w="38100">
                      <a:solidFill>
                        <a:srgbClr val="53548A"/>
                      </a:solidFill>
                      <a:prstDash val="solid"/>
                    </a:lnR>
                    <a:lnT w="38100">
                      <a:solidFill>
                        <a:srgbClr val="53548A"/>
                      </a:solidFill>
                      <a:prstDash val="solid"/>
                    </a:lnT>
                    <a:lnB w="38100">
                      <a:solidFill>
                        <a:srgbClr val="53548A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37719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38100">
                      <a:solidFill>
                        <a:srgbClr val="53548A"/>
                      </a:solidFill>
                      <a:prstDash val="solid"/>
                    </a:lnR>
                    <a:lnT w="38100">
                      <a:solidFill>
                        <a:srgbClr val="53548A"/>
                      </a:solidFill>
                      <a:prstDash val="solid"/>
                    </a:lnT>
                  </a:tcPr>
                </a:tc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8100">
                      <a:solidFill>
                        <a:srgbClr val="53548A"/>
                      </a:solidFill>
                      <a:prstDash val="solid"/>
                    </a:lnL>
                    <a:lnR w="38100">
                      <a:solidFill>
                        <a:srgbClr val="53548A"/>
                      </a:solidFill>
                      <a:prstDash val="solid"/>
                    </a:lnR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8100">
                      <a:solidFill>
                        <a:srgbClr val="53548A"/>
                      </a:solidFill>
                      <a:prstDash val="solid"/>
                    </a:lnL>
                    <a:lnR w="38100">
                      <a:solidFill>
                        <a:srgbClr val="53548A"/>
                      </a:solidFill>
                      <a:prstDash val="solid"/>
                    </a:lnR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8100">
                      <a:solidFill>
                        <a:srgbClr val="53548A"/>
                      </a:solidFill>
                      <a:prstDash val="solid"/>
                    </a:lnL>
                    <a:lnT w="38100">
                      <a:solidFill>
                        <a:srgbClr val="53548A"/>
                      </a:solidFill>
                      <a:prstDash val="solid"/>
                    </a:lnT>
                  </a:tcPr>
                </a:tc>
              </a:tr>
            </a:tbl>
          </a:graphicData>
        </a:graphic>
      </p:graphicFrame>
      <p:sp>
        <p:nvSpPr>
          <p:cNvPr id="14" name="object 14"/>
          <p:cNvSpPr/>
          <p:nvPr/>
        </p:nvSpPr>
        <p:spPr>
          <a:xfrm flipH="1">
            <a:off x="2901942" y="3141661"/>
            <a:ext cx="0" cy="479425"/>
          </a:xfrm>
          <a:custGeom>
            <a:rect l="l" t="t" r="r" b="b"/>
            <a:pathLst>
              <a:path h="479425">
                <a:moveTo>
                  <a:pt x="0" y="0"/>
                </a:moveTo>
                <a:lnTo>
                  <a:pt x="0" y="478904"/>
                </a:lnTo>
              </a:path>
            </a:pathLst>
          </a:custGeom>
          <a:ln w="38100">
            <a:solidFill>
              <a:srgbClr val="53548A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15" name="object 15"/>
          <p:cNvGrpSpPr/>
          <p:nvPr/>
        </p:nvGrpSpPr>
        <p:grpSpPr>
          <a:xfrm>
            <a:off x="1784661" y="4099471"/>
            <a:ext cx="2203450" cy="635000"/>
            <a:chOff x="1784661" y="4099471"/>
            <a:chExt cx="2203450" cy="635000"/>
          </a:xfrm>
        </p:grpSpPr>
        <p:sp>
          <p:nvSpPr>
            <p:cNvPr id="16" name="object 16"/>
            <p:cNvSpPr/>
            <p:nvPr/>
          </p:nvSpPr>
          <p:spPr>
            <a:xfrm flipH="1">
              <a:off x="2860044" y="4099471"/>
              <a:ext cx="0" cy="615950"/>
            </a:xfrm>
            <a:custGeom>
              <a:rect l="l" t="t" r="r" b="b"/>
              <a:pathLst>
                <a:path h="615950">
                  <a:moveTo>
                    <a:pt x="0" y="0"/>
                  </a:moveTo>
                  <a:lnTo>
                    <a:pt x="0" y="615734"/>
                  </a:lnTo>
                </a:path>
              </a:pathLst>
            </a:custGeom>
            <a:ln w="38100">
              <a:solidFill>
                <a:srgbClr val="53548A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1784661" y="4715205"/>
              <a:ext cx="2203450" cy="0"/>
            </a:xfrm>
            <a:custGeom>
              <a:rect l="l" t="t" r="r" b="b"/>
              <a:pathLst>
                <a:path w="2203450">
                  <a:moveTo>
                    <a:pt x="0" y="0"/>
                  </a:moveTo>
                  <a:lnTo>
                    <a:pt x="2203139" y="0"/>
                  </a:lnTo>
                </a:path>
              </a:pathLst>
            </a:custGeom>
            <a:ln w="38100">
              <a:solidFill>
                <a:srgbClr val="53548A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2762282" y="4373131"/>
              <a:ext cx="167640" cy="0"/>
            </a:xfrm>
            <a:custGeom>
              <a:rect l="l" t="t" r="r" b="b"/>
              <a:pathLst>
                <a:path w="167639">
                  <a:moveTo>
                    <a:pt x="0" y="0"/>
                  </a:moveTo>
                  <a:lnTo>
                    <a:pt x="167592" y="0"/>
                  </a:lnTo>
                </a:path>
              </a:pathLst>
            </a:custGeom>
            <a:ln w="38100">
              <a:solidFill>
                <a:srgbClr val="FFFF66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9" name="object 19"/>
          <p:cNvSpPr txBox="1"/>
          <p:nvPr/>
        </p:nvSpPr>
        <p:spPr>
          <a:xfrm>
            <a:off x="3075680" y="4134842"/>
            <a:ext cx="18351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e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838574" y="6181248"/>
            <a:ext cx="1346200" cy="421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600" b="1" spc="-15">
                <a:solidFill>
                  <a:srgbClr val="67AFBD"/>
                </a:solidFill>
                <a:latin typeface="Microsoft JhengHei"/>
                <a:cs typeface="Microsoft JhengHei"/>
              </a:rPr>
              <a:t>并行序列</a:t>
            </a:r>
            <a:endParaRPr sz="2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77306" y="731042"/>
            <a:ext cx="535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44064"/>
              </a:tabLst>
            </a:pPr>
            <a:r>
              <a:rPr spc="-50">
                <a:latin typeface="MS Gothic"/>
                <a:cs typeface="MS Gothic"/>
              </a:rPr>
              <a:t>第</a:t>
            </a:r>
            <a:r>
              <a:rPr spc="-409"/>
              <a:t>5</a:t>
            </a:r>
            <a:r>
              <a:rPr spc="-50">
                <a:latin typeface="MS Gothic"/>
                <a:cs typeface="MS Gothic"/>
              </a:rPr>
              <a:t>章</a:t>
            </a:r>
            <a:r>
              <a:rPr>
                <a:latin typeface="MS Gothic"/>
                <a:cs typeface="MS Gothic"/>
              </a:rPr>
              <a:t>	</a:t>
            </a:r>
            <a:r>
              <a:rPr spc="-440"/>
              <a:t>PLC</a:t>
            </a:r>
            <a:r>
              <a:rPr/>
              <a:t>旳步进指</a:t>
            </a:r>
            <a:r>
              <a:rPr spc="-50"/>
              <a:t>令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28330" y="1661587"/>
            <a:ext cx="7933690" cy="1853564"/>
          </a:xfrm>
          <a:prstGeom prst="rect">
            <a:avLst/>
          </a:prstGeom>
        </p:spPr>
        <p:txBody>
          <a:bodyPr vert="horz" wrap="square" lIns="0" tIns="730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75"/>
              </a:spcBef>
            </a:pPr>
            <a:r>
              <a:rPr sz="2800">
                <a:solidFill>
                  <a:srgbClr val="FF0000"/>
                </a:solidFill>
                <a:latin typeface="宋体"/>
                <a:cs typeface="宋体"/>
              </a:rPr>
              <a:t>二、状态流程图（功能图）旳</a:t>
            </a:r>
            <a:r>
              <a:rPr sz="2800" b="1" spc="-25">
                <a:solidFill>
                  <a:srgbClr val="009900"/>
                </a:solidFill>
                <a:latin typeface="Microsoft JhengHei"/>
                <a:cs typeface="Microsoft JhengHei"/>
              </a:rPr>
              <a:t>构造</a:t>
            </a:r>
            <a:endParaRPr sz="2800">
              <a:latin typeface="Microsoft JhengHei"/>
              <a:cs typeface="Microsoft JhengHei"/>
            </a:endParaRPr>
          </a:p>
          <a:p>
            <a:pPr marL="97155" marR="5080" indent="99060" algn="just">
              <a:lnSpc>
                <a:spcPct val="100000"/>
              </a:lnSpc>
              <a:spcBef>
                <a:spcPts val="475"/>
              </a:spcBef>
            </a:pPr>
            <a:r>
              <a:rPr sz="2800" b="1" spc="-285">
                <a:solidFill>
                  <a:srgbClr val="FF0000"/>
                </a:solidFill>
                <a:latin typeface="Microsoft JhengHei"/>
                <a:cs typeface="Microsoft JhengHei"/>
              </a:rPr>
              <a:t>4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、跳步、反复和循环序列：</a:t>
            </a:r>
            <a:r>
              <a:rPr sz="2800" b="1" spc="-10">
                <a:latin typeface="Microsoft JhengHei"/>
                <a:cs typeface="Microsoft JhengHei"/>
              </a:rPr>
              <a:t>在实际系统中经常使</a:t>
            </a:r>
            <a:r>
              <a:rPr sz="2800" b="1" spc="-5">
                <a:latin typeface="Microsoft JhengHei"/>
                <a:cs typeface="Microsoft JhengHei"/>
              </a:rPr>
              <a:t>用跳步、反复和循环序列。这些序列实际上都是选</a:t>
            </a:r>
            <a:r>
              <a:rPr sz="2800" b="1" spc="-10">
                <a:latin typeface="Microsoft JhengHei"/>
                <a:cs typeface="Microsoft JhengHei"/>
              </a:rPr>
              <a:t>择序列旳特殊形式。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609600" y="3632200"/>
            <a:ext cx="4815318" cy="2950856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6738303" y="4966816"/>
            <a:ext cx="1562100" cy="14338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2200" b="1" spc="-75">
                <a:solidFill>
                  <a:srgbClr val="009900"/>
                </a:solidFill>
                <a:latin typeface="Microsoft JhengHei"/>
                <a:cs typeface="Microsoft JhengHei"/>
              </a:rPr>
              <a:t>a）</a:t>
            </a:r>
            <a:r>
              <a:rPr sz="2200" b="1" spc="-15">
                <a:solidFill>
                  <a:srgbClr val="009900"/>
                </a:solidFill>
                <a:latin typeface="Microsoft JhengHei"/>
                <a:cs typeface="Microsoft JhengHei"/>
              </a:rPr>
              <a:t>跳步序列</a:t>
            </a:r>
            <a:r>
              <a:rPr sz="2200" b="1" spc="-50">
                <a:solidFill>
                  <a:srgbClr val="009900"/>
                </a:solidFill>
                <a:latin typeface="Microsoft JhengHei"/>
                <a:cs typeface="Microsoft JhengHei"/>
              </a:rPr>
              <a:t> </a:t>
            </a:r>
            <a:r>
              <a:rPr sz="2200" b="1" spc="-170">
                <a:solidFill>
                  <a:srgbClr val="009900"/>
                </a:solidFill>
                <a:latin typeface="Microsoft JhengHei"/>
                <a:cs typeface="Microsoft JhengHei"/>
              </a:rPr>
              <a:t>b）</a:t>
            </a:r>
            <a:r>
              <a:rPr sz="2200" b="1" spc="-15">
                <a:solidFill>
                  <a:srgbClr val="009900"/>
                </a:solidFill>
                <a:latin typeface="Microsoft JhengHei"/>
                <a:cs typeface="Microsoft JhengHei"/>
              </a:rPr>
              <a:t>反复序列</a:t>
            </a:r>
            <a:r>
              <a:rPr sz="2200" b="1" spc="-50">
                <a:solidFill>
                  <a:srgbClr val="009900"/>
                </a:solidFill>
                <a:latin typeface="Microsoft JhengHei"/>
                <a:cs typeface="Microsoft JhengHei"/>
              </a:rPr>
              <a:t> </a:t>
            </a:r>
            <a:r>
              <a:rPr sz="2200" b="1" spc="-20">
                <a:solidFill>
                  <a:srgbClr val="009900"/>
                </a:solidFill>
                <a:latin typeface="Microsoft JhengHei"/>
                <a:cs typeface="Microsoft JhengHei"/>
              </a:rPr>
              <a:t>c）</a:t>
            </a:r>
            <a:r>
              <a:rPr sz="2200" b="1" spc="-15">
                <a:solidFill>
                  <a:srgbClr val="009900"/>
                </a:solidFill>
                <a:latin typeface="Microsoft JhengHei"/>
                <a:cs typeface="Microsoft JhengHei"/>
              </a:rPr>
              <a:t>循环序列</a:t>
            </a:r>
            <a:endParaRPr sz="2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77306" y="731042"/>
            <a:ext cx="535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44064"/>
              </a:tabLst>
            </a:pPr>
            <a:r>
              <a:rPr spc="-50">
                <a:latin typeface="MS Gothic"/>
                <a:cs typeface="MS Gothic"/>
              </a:rPr>
              <a:t>第</a:t>
            </a:r>
            <a:r>
              <a:rPr spc="-409"/>
              <a:t>5</a:t>
            </a:r>
            <a:r>
              <a:rPr spc="-50">
                <a:latin typeface="MS Gothic"/>
                <a:cs typeface="MS Gothic"/>
              </a:rPr>
              <a:t>章</a:t>
            </a:r>
            <a:r>
              <a:rPr>
                <a:latin typeface="MS Gothic"/>
                <a:cs typeface="MS Gothic"/>
              </a:rPr>
              <a:t>	</a:t>
            </a:r>
            <a:r>
              <a:rPr spc="-440"/>
              <a:t>PLC</a:t>
            </a:r>
            <a:r>
              <a:rPr/>
              <a:t>旳步进指</a:t>
            </a:r>
            <a:r>
              <a:rPr spc="-50"/>
              <a:t>令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40055" y="2024618"/>
            <a:ext cx="343535" cy="3435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2705"/>
              </a:lnSpc>
            </a:pPr>
            <a:r>
              <a:rPr sz="2600" b="1">
                <a:solidFill>
                  <a:srgbClr val="FF0000"/>
                </a:solidFill>
                <a:latin typeface="Microsoft JhengHei"/>
                <a:cs typeface="Microsoft JhengHei"/>
              </a:rPr>
              <a:t>：</a:t>
            </a:r>
            <a:endParaRPr sz="26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83756" y="1414905"/>
            <a:ext cx="8115300" cy="5209540"/>
          </a:xfrm>
          <a:prstGeom prst="rect">
            <a:avLst/>
          </a:prstGeom>
        </p:spPr>
        <p:txBody>
          <a:bodyPr vert="horz" wrap="square" lIns="0" tIns="76835" rIns="0" bIns="0" rtlCol="0">
            <a:spAutoFit/>
          </a:bodyPr>
          <a:lstStyle/>
          <a:p>
            <a:pPr marL="184150">
              <a:lnSpc>
                <a:spcPct val="100000"/>
              </a:lnSpc>
              <a:spcBef>
                <a:spcPts val="605"/>
              </a:spcBef>
              <a:tabLst>
                <a:tab pos="4196080"/>
              </a:tabLst>
            </a:pPr>
            <a:r>
              <a:rPr sz="2800">
                <a:solidFill>
                  <a:srgbClr val="FF0000"/>
                </a:solidFill>
                <a:latin typeface="宋体"/>
                <a:cs typeface="宋体"/>
              </a:rPr>
              <a:t>三、步进指令</a:t>
            </a:r>
            <a:r>
              <a:rPr sz="2800" spc="-10">
                <a:solidFill>
                  <a:srgbClr val="FF0000"/>
                </a:solidFill>
                <a:latin typeface="Georgia"/>
                <a:cs typeface="Georgia"/>
              </a:rPr>
              <a:t>STL</a:t>
            </a:r>
            <a:r>
              <a:rPr sz="2800" spc="-10">
                <a:latin typeface="宋体"/>
                <a:cs typeface="宋体"/>
              </a:rPr>
              <a:t>（Step</a:t>
            </a:r>
            <a:r>
              <a:rPr sz="2800">
                <a:latin typeface="宋体"/>
                <a:cs typeface="宋体"/>
              </a:rPr>
              <a:t>	</a:t>
            </a:r>
            <a:r>
              <a:rPr sz="2800" spc="-10">
                <a:latin typeface="宋体"/>
                <a:cs typeface="宋体"/>
              </a:rPr>
              <a:t>Ladder）</a:t>
            </a:r>
            <a:endParaRPr sz="2800">
              <a:latin typeface="宋体"/>
              <a:cs typeface="宋体"/>
            </a:endParaRPr>
          </a:p>
          <a:p>
            <a:pPr marL="837565">
              <a:lnSpc>
                <a:spcPct val="100000"/>
              </a:lnSpc>
              <a:spcBef>
                <a:spcPts val="470"/>
              </a:spcBef>
            </a:pPr>
            <a:r>
              <a:rPr sz="2600" b="1">
                <a:solidFill>
                  <a:srgbClr val="FF0000"/>
                </a:solidFill>
                <a:latin typeface="Microsoft JhengHei"/>
                <a:cs typeface="Microsoft JhengHei"/>
              </a:rPr>
              <a:t>步进指令又称</a:t>
            </a:r>
            <a:r>
              <a:rPr sz="2600" b="1" spc="-185">
                <a:solidFill>
                  <a:srgbClr val="FF0000"/>
                </a:solidFill>
                <a:latin typeface="Microsoft JhengHei"/>
                <a:cs typeface="Microsoft JhengHei"/>
              </a:rPr>
              <a:t>STL</a:t>
            </a:r>
            <a:r>
              <a:rPr sz="2600" b="1" spc="-10">
                <a:solidFill>
                  <a:srgbClr val="FF0000"/>
                </a:solidFill>
                <a:latin typeface="Microsoft JhengHei"/>
                <a:cs typeface="Microsoft JhengHei"/>
              </a:rPr>
              <a:t>指令，梯形图符号</a:t>
            </a:r>
            <a:endParaRPr sz="2600">
              <a:latin typeface="Microsoft JhengHei"/>
              <a:cs typeface="Microsoft JhengHei"/>
            </a:endParaRPr>
          </a:p>
          <a:p>
            <a:pPr marL="837565">
              <a:lnSpc>
                <a:spcPct val="100000"/>
              </a:lnSpc>
              <a:spcBef>
                <a:spcPts val="300"/>
              </a:spcBef>
            </a:pPr>
            <a:r>
              <a:rPr sz="2600" b="1">
                <a:solidFill>
                  <a:srgbClr val="FF0000"/>
                </a:solidFill>
                <a:latin typeface="Microsoft JhengHei"/>
                <a:cs typeface="Microsoft JhengHei"/>
              </a:rPr>
              <a:t>使</a:t>
            </a:r>
            <a:r>
              <a:rPr sz="2600" b="1" spc="-185">
                <a:solidFill>
                  <a:srgbClr val="FF0000"/>
                </a:solidFill>
                <a:latin typeface="Microsoft JhengHei"/>
                <a:cs typeface="Microsoft JhengHei"/>
              </a:rPr>
              <a:t>STL</a:t>
            </a:r>
            <a:r>
              <a:rPr sz="2600" b="1">
                <a:solidFill>
                  <a:srgbClr val="FF0000"/>
                </a:solidFill>
                <a:latin typeface="Microsoft JhengHei"/>
                <a:cs typeface="Microsoft JhengHei"/>
              </a:rPr>
              <a:t>复位指令</a:t>
            </a:r>
            <a:r>
              <a:rPr sz="2600" b="1" spc="-285">
                <a:solidFill>
                  <a:srgbClr val="FF0000"/>
                </a:solidFill>
                <a:latin typeface="Microsoft JhengHei"/>
                <a:cs typeface="Microsoft JhengHei"/>
              </a:rPr>
              <a:t>RET</a:t>
            </a:r>
            <a:r>
              <a:rPr sz="2600" b="1" spc="-10">
                <a:solidFill>
                  <a:srgbClr val="FF0000"/>
                </a:solidFill>
                <a:latin typeface="Microsoft JhengHei"/>
                <a:cs typeface="Microsoft JhengHei"/>
              </a:rPr>
              <a:t>指令，梯形图符号：</a:t>
            </a:r>
            <a:endParaRPr sz="26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560"/>
              </a:spcBef>
            </a:pPr>
            <a:r>
              <a:rPr sz="2600" b="1" spc="-265">
                <a:solidFill>
                  <a:srgbClr val="009900"/>
                </a:solidFill>
                <a:latin typeface="Microsoft JhengHei"/>
                <a:cs typeface="Microsoft JhengHei"/>
              </a:rPr>
              <a:t>1</a:t>
            </a:r>
            <a:r>
              <a:rPr sz="2600" b="1" spc="-10">
                <a:solidFill>
                  <a:srgbClr val="009900"/>
                </a:solidFill>
                <a:latin typeface="Microsoft JhengHei"/>
                <a:cs typeface="Microsoft JhengHei"/>
              </a:rPr>
              <a:t>、指令功能及阐明</a:t>
            </a:r>
            <a:endParaRPr sz="2600">
              <a:latin typeface="Microsoft JhengHei"/>
              <a:cs typeface="Microsoft JhengHei"/>
            </a:endParaRPr>
          </a:p>
          <a:p>
            <a:pPr marL="268605" marR="78740" indent="1395730" algn="just">
              <a:lnSpc>
                <a:spcPct val="100000"/>
              </a:lnSpc>
              <a:spcBef>
                <a:spcPts val="300"/>
              </a:spcBef>
              <a:buSzPct val="96153"/>
              <a:buAutoNum type="arabicPlain"/>
              <a:tabLst>
                <a:tab pos="1664335"/>
              </a:tabLst>
            </a:pPr>
            <a:r>
              <a:rPr sz="2600">
                <a:solidFill>
                  <a:srgbClr val="FF0000"/>
                </a:solidFill>
                <a:latin typeface="宋体"/>
                <a:cs typeface="宋体"/>
              </a:rPr>
              <a:t>步进指令STL</a:t>
            </a:r>
            <a:r>
              <a:rPr sz="2600">
                <a:latin typeface="宋体"/>
                <a:cs typeface="宋体"/>
              </a:rPr>
              <a:t>只有与状态继电器S</a:t>
            </a:r>
            <a:r>
              <a:rPr sz="2600" spc="-10">
                <a:latin typeface="宋体"/>
                <a:cs typeface="宋体"/>
              </a:rPr>
              <a:t>配合时才具</a:t>
            </a:r>
            <a:r>
              <a:rPr sz="2600" spc="-50">
                <a:latin typeface="宋体"/>
                <a:cs typeface="宋体"/>
              </a:rPr>
              <a:t> </a:t>
            </a:r>
            <a:r>
              <a:rPr sz="2600">
                <a:latin typeface="宋体"/>
                <a:cs typeface="宋体"/>
              </a:rPr>
              <a:t>有步进功能。使用STL</a:t>
            </a:r>
            <a:r>
              <a:rPr sz="2600" spc="-5">
                <a:latin typeface="宋体"/>
                <a:cs typeface="宋体"/>
              </a:rPr>
              <a:t>指令旳状态继电器常开触点，称</a:t>
            </a:r>
            <a:r>
              <a:rPr sz="2600">
                <a:latin typeface="宋体"/>
                <a:cs typeface="宋体"/>
              </a:rPr>
              <a:t>为STL触点，没有常闭旳STL</a:t>
            </a:r>
            <a:r>
              <a:rPr sz="2600" spc="-20">
                <a:latin typeface="宋体"/>
                <a:cs typeface="宋体"/>
              </a:rPr>
              <a:t>触点；</a:t>
            </a:r>
            <a:endParaRPr sz="2600">
              <a:latin typeface="宋体"/>
              <a:cs typeface="宋体"/>
            </a:endParaRPr>
          </a:p>
          <a:p>
            <a:pPr marL="268605" marR="5080" indent="1395730">
              <a:lnSpc>
                <a:spcPct val="100000"/>
              </a:lnSpc>
              <a:spcBef>
                <a:spcPts val="1560"/>
              </a:spcBef>
              <a:buSzPct val="96153"/>
              <a:buAutoNum type="arabicPlain"/>
              <a:tabLst>
                <a:tab pos="1664335"/>
              </a:tabLst>
            </a:pPr>
            <a:r>
              <a:rPr sz="2600">
                <a:latin typeface="宋体"/>
                <a:cs typeface="宋体"/>
              </a:rPr>
              <a:t>使用STL指令后，</a:t>
            </a:r>
            <a:r>
              <a:rPr sz="2600">
                <a:solidFill>
                  <a:srgbClr val="FF0000"/>
                </a:solidFill>
                <a:latin typeface="宋体"/>
                <a:cs typeface="宋体"/>
              </a:rPr>
              <a:t>触点旳右侧起点</a:t>
            </a:r>
            <a:r>
              <a:rPr sz="2600">
                <a:latin typeface="宋体"/>
                <a:cs typeface="宋体"/>
              </a:rPr>
              <a:t>处要</a:t>
            </a:r>
            <a:r>
              <a:rPr sz="2600">
                <a:solidFill>
                  <a:srgbClr val="009900"/>
                </a:solidFill>
                <a:latin typeface="宋体"/>
                <a:cs typeface="宋体"/>
              </a:rPr>
              <a:t>使用</a:t>
            </a:r>
            <a:r>
              <a:rPr sz="2600" spc="-25">
                <a:solidFill>
                  <a:srgbClr val="009900"/>
                </a:solidFill>
                <a:latin typeface="宋体"/>
                <a:cs typeface="宋体"/>
              </a:rPr>
              <a:t>LD </a:t>
            </a:r>
            <a:r>
              <a:rPr sz="2600">
                <a:solidFill>
                  <a:srgbClr val="009900"/>
                </a:solidFill>
                <a:latin typeface="宋体"/>
                <a:cs typeface="宋体"/>
              </a:rPr>
              <a:t>(LDI)指令</a:t>
            </a:r>
            <a:r>
              <a:rPr sz="2600">
                <a:latin typeface="宋体"/>
                <a:cs typeface="宋体"/>
              </a:rPr>
              <a:t>，步进复位指令RET使LD</a:t>
            </a:r>
            <a:r>
              <a:rPr sz="2600" spc="-10">
                <a:latin typeface="宋体"/>
                <a:cs typeface="宋体"/>
              </a:rPr>
              <a:t>点返回主母线；</a:t>
            </a:r>
            <a:endParaRPr sz="2600">
              <a:latin typeface="宋体"/>
              <a:cs typeface="宋体"/>
            </a:endParaRPr>
          </a:p>
          <a:p>
            <a:pPr marL="268605" marR="170815" indent="1395730">
              <a:lnSpc>
                <a:spcPct val="100000"/>
              </a:lnSpc>
              <a:spcBef>
                <a:spcPts val="1560"/>
              </a:spcBef>
              <a:buSzPct val="96153"/>
              <a:buAutoNum type="arabicPlain"/>
              <a:tabLst>
                <a:tab pos="1664335"/>
              </a:tabLst>
            </a:pPr>
            <a:r>
              <a:rPr sz="2600">
                <a:latin typeface="宋体"/>
                <a:cs typeface="宋体"/>
              </a:rPr>
              <a:t>STL指令将状态器S</a:t>
            </a:r>
            <a:r>
              <a:rPr sz="2600" spc="-5">
                <a:latin typeface="宋体"/>
                <a:cs typeface="宋体"/>
              </a:rPr>
              <a:t>旳触点与主母线相连并提</a:t>
            </a:r>
            <a:r>
              <a:rPr sz="2600">
                <a:latin typeface="宋体"/>
                <a:cs typeface="宋体"/>
              </a:rPr>
              <a:t>供</a:t>
            </a:r>
            <a:r>
              <a:rPr sz="2600">
                <a:solidFill>
                  <a:srgbClr val="009900"/>
                </a:solidFill>
                <a:latin typeface="宋体"/>
                <a:cs typeface="宋体"/>
              </a:rPr>
              <a:t>主控</a:t>
            </a:r>
            <a:r>
              <a:rPr sz="2600">
                <a:latin typeface="宋体"/>
                <a:cs typeface="宋体"/>
              </a:rPr>
              <a:t>功能，STL触点之后不能使用MC/MCR</a:t>
            </a:r>
            <a:r>
              <a:rPr sz="2600" spc="-20">
                <a:latin typeface="宋体"/>
                <a:cs typeface="宋体"/>
              </a:rPr>
              <a:t>指令。</a:t>
            </a:r>
            <a:endParaRPr sz="2600">
              <a:latin typeface="宋体"/>
              <a:cs typeface="宋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6851974" y="2057400"/>
            <a:ext cx="731314" cy="345788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/>
          <a:stretch>
            <a:fillRect/>
          </a:stretch>
        </p:blipFill>
        <p:spPr>
          <a:xfrm>
            <a:off x="6807200" y="2489200"/>
            <a:ext cx="659489" cy="40326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77306" y="731042"/>
            <a:ext cx="535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44064"/>
              </a:tabLst>
            </a:pPr>
            <a:r>
              <a:rPr spc="-50">
                <a:latin typeface="MS Gothic"/>
                <a:cs typeface="MS Gothic"/>
              </a:rPr>
              <a:t>第</a:t>
            </a:r>
            <a:r>
              <a:rPr spc="-409"/>
              <a:t>5</a:t>
            </a:r>
            <a:r>
              <a:rPr spc="-50">
                <a:latin typeface="MS Gothic"/>
                <a:cs typeface="MS Gothic"/>
              </a:rPr>
              <a:t>章</a:t>
            </a:r>
            <a:r>
              <a:rPr>
                <a:latin typeface="MS Gothic"/>
                <a:cs typeface="MS Gothic"/>
              </a:rPr>
              <a:t>	</a:t>
            </a:r>
            <a:r>
              <a:rPr spc="-440"/>
              <a:t>PLC</a:t>
            </a:r>
            <a:r>
              <a:rPr/>
              <a:t>旳步进指</a:t>
            </a:r>
            <a:r>
              <a:rPr spc="-50"/>
              <a:t>令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28138" y="1485462"/>
            <a:ext cx="7943850" cy="4192904"/>
          </a:xfrm>
          <a:prstGeom prst="rect">
            <a:avLst/>
          </a:prstGeom>
        </p:spPr>
        <p:txBody>
          <a:bodyPr vert="horz" wrap="square" lIns="0" tIns="2489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960"/>
              </a:spcBef>
              <a:tabLst>
                <a:tab pos="4024629"/>
              </a:tabLst>
            </a:pPr>
            <a:r>
              <a:rPr sz="2800">
                <a:solidFill>
                  <a:srgbClr val="FF0000"/>
                </a:solidFill>
                <a:latin typeface="宋体"/>
                <a:cs typeface="宋体"/>
              </a:rPr>
              <a:t>三、步进指令</a:t>
            </a:r>
            <a:r>
              <a:rPr sz="2800" spc="-10">
                <a:solidFill>
                  <a:srgbClr val="FF0000"/>
                </a:solidFill>
                <a:latin typeface="Georgia"/>
                <a:cs typeface="Georgia"/>
              </a:rPr>
              <a:t>STL</a:t>
            </a:r>
            <a:r>
              <a:rPr sz="2800" spc="-10">
                <a:latin typeface="宋体"/>
                <a:cs typeface="宋体"/>
              </a:rPr>
              <a:t>（Step</a:t>
            </a:r>
            <a:r>
              <a:rPr sz="2800">
                <a:latin typeface="宋体"/>
                <a:cs typeface="宋体"/>
              </a:rPr>
              <a:t>	</a:t>
            </a:r>
            <a:r>
              <a:rPr sz="2800" spc="-10">
                <a:latin typeface="宋体"/>
                <a:cs typeface="宋体"/>
              </a:rPr>
              <a:t>Ladder）</a:t>
            </a:r>
            <a:endParaRPr sz="2800">
              <a:latin typeface="宋体"/>
              <a:cs typeface="宋体"/>
            </a:endParaRPr>
          </a:p>
          <a:p>
            <a:pPr marL="170815">
              <a:lnSpc>
                <a:spcPct val="100000"/>
              </a:lnSpc>
              <a:spcBef>
                <a:spcPts val="1730"/>
              </a:spcBef>
            </a:pPr>
            <a:r>
              <a:rPr sz="2600" b="1" spc="-265">
                <a:solidFill>
                  <a:srgbClr val="009900"/>
                </a:solidFill>
                <a:latin typeface="Microsoft JhengHei"/>
                <a:cs typeface="Microsoft JhengHei"/>
              </a:rPr>
              <a:t>1</a:t>
            </a:r>
            <a:r>
              <a:rPr sz="2600" b="1" spc="-10">
                <a:solidFill>
                  <a:srgbClr val="009900"/>
                </a:solidFill>
                <a:latin typeface="Microsoft JhengHei"/>
                <a:cs typeface="Microsoft JhengHei"/>
              </a:rPr>
              <a:t>、指令功能及阐明</a:t>
            </a:r>
            <a:endParaRPr sz="2600">
              <a:latin typeface="Microsoft JhengHei"/>
              <a:cs typeface="Microsoft JhengHei"/>
            </a:endParaRPr>
          </a:p>
          <a:p>
            <a:pPr marL="96520" marR="5080" indent="1561465">
              <a:lnSpc>
                <a:spcPct val="100000"/>
              </a:lnSpc>
              <a:spcBef>
                <a:spcPts val="300"/>
              </a:spcBef>
              <a:buSzPct val="96153"/>
              <a:buAutoNum type="arabicPlain" startAt="4"/>
              <a:tabLst>
                <a:tab pos="1657985"/>
              </a:tabLst>
            </a:pPr>
            <a:r>
              <a:rPr sz="2600">
                <a:latin typeface="宋体"/>
                <a:cs typeface="宋体"/>
              </a:rPr>
              <a:t>顺控程序在</a:t>
            </a:r>
            <a:r>
              <a:rPr sz="2600">
                <a:solidFill>
                  <a:srgbClr val="FF0000"/>
                </a:solidFill>
                <a:latin typeface="宋体"/>
                <a:cs typeface="宋体"/>
              </a:rPr>
              <a:t>不同旳步可</a:t>
            </a:r>
            <a:r>
              <a:rPr sz="2600" spc="-10">
                <a:latin typeface="宋体"/>
                <a:cs typeface="宋体"/>
              </a:rPr>
              <a:t>屡次驱动同一线圈。</a:t>
            </a:r>
            <a:r>
              <a:rPr sz="2600">
                <a:latin typeface="宋体"/>
                <a:cs typeface="宋体"/>
              </a:rPr>
              <a:t>但</a:t>
            </a:r>
            <a:r>
              <a:rPr sz="2600">
                <a:solidFill>
                  <a:srgbClr val="FF0000"/>
                </a:solidFill>
                <a:latin typeface="宋体"/>
                <a:cs typeface="宋体"/>
              </a:rPr>
              <a:t>相邻两步</a:t>
            </a:r>
            <a:r>
              <a:rPr sz="2600" spc="-5">
                <a:latin typeface="宋体"/>
                <a:cs typeface="宋体"/>
              </a:rPr>
              <a:t>不能反复使用同一种定时器和计数器。</a:t>
            </a:r>
            <a:endParaRPr sz="2600">
              <a:latin typeface="宋体"/>
              <a:cs typeface="宋体"/>
            </a:endParaRPr>
          </a:p>
          <a:p>
            <a:pPr marL="96520" marR="5080" indent="1231265">
              <a:lnSpc>
                <a:spcPct val="100000"/>
              </a:lnSpc>
              <a:spcBef>
                <a:spcPts val="300"/>
              </a:spcBef>
              <a:buSzPct val="96153"/>
              <a:buAutoNum type="arabicPlain" startAt="4"/>
              <a:tabLst>
                <a:tab pos="1327785"/>
              </a:tabLst>
            </a:pPr>
            <a:r>
              <a:rPr sz="2600" spc="-5">
                <a:latin typeface="宋体"/>
                <a:cs typeface="宋体"/>
              </a:rPr>
              <a:t>状态转移过程中，会出目前一种扫描周期旳时</a:t>
            </a:r>
            <a:r>
              <a:rPr sz="2600">
                <a:latin typeface="宋体"/>
                <a:cs typeface="宋体"/>
              </a:rPr>
              <a:t>间内两个状态同步动作旳可能。所以，在</a:t>
            </a:r>
            <a:r>
              <a:rPr sz="2600">
                <a:solidFill>
                  <a:srgbClr val="FF0000"/>
                </a:solidFill>
                <a:latin typeface="宋体"/>
                <a:cs typeface="宋体"/>
              </a:rPr>
              <a:t>两个状态</a:t>
            </a:r>
            <a:r>
              <a:rPr sz="2600" spc="-50">
                <a:latin typeface="宋体"/>
                <a:cs typeface="宋体"/>
              </a:rPr>
              <a:t>中</a:t>
            </a:r>
            <a:r>
              <a:rPr sz="2600">
                <a:latin typeface="宋体"/>
                <a:cs typeface="宋体"/>
              </a:rPr>
              <a:t>不允许同步动作旳负载之间必须有</a:t>
            </a:r>
            <a:r>
              <a:rPr sz="2600">
                <a:solidFill>
                  <a:srgbClr val="FF0000"/>
                </a:solidFill>
                <a:latin typeface="宋体"/>
                <a:cs typeface="宋体"/>
              </a:rPr>
              <a:t>联锁措施</a:t>
            </a:r>
            <a:r>
              <a:rPr sz="2600" spc="-50">
                <a:latin typeface="宋体"/>
                <a:cs typeface="宋体"/>
              </a:rPr>
              <a:t>。</a:t>
            </a:r>
            <a:endParaRPr sz="2600">
              <a:latin typeface="宋体"/>
              <a:cs typeface="宋体"/>
            </a:endParaRPr>
          </a:p>
          <a:p>
            <a:pPr marL="96520" marR="170180" indent="569595">
              <a:lnSpc>
                <a:spcPct val="100000"/>
              </a:lnSpc>
              <a:spcBef>
                <a:spcPts val="300"/>
              </a:spcBef>
            </a:pPr>
            <a:r>
              <a:rPr sz="2600">
                <a:latin typeface="宋体"/>
                <a:cs typeface="宋体"/>
              </a:rPr>
              <a:t>(6)运营开始时，必须用其他措施</a:t>
            </a:r>
            <a:r>
              <a:rPr sz="2600">
                <a:solidFill>
                  <a:srgbClr val="FF0000"/>
                </a:solidFill>
                <a:latin typeface="宋体"/>
                <a:cs typeface="宋体"/>
              </a:rPr>
              <a:t>预先做好驱动</a:t>
            </a:r>
            <a:r>
              <a:rPr sz="2600" spc="-50">
                <a:latin typeface="宋体"/>
                <a:cs typeface="宋体"/>
              </a:rPr>
              <a:t>，</a:t>
            </a:r>
            <a:r>
              <a:rPr sz="2600">
                <a:latin typeface="宋体"/>
                <a:cs typeface="宋体"/>
              </a:rPr>
              <a:t>若无初始条件，可用M8002或M8000</a:t>
            </a:r>
            <a:r>
              <a:rPr sz="2600" spc="-10">
                <a:latin typeface="宋体"/>
                <a:cs typeface="宋体"/>
              </a:rPr>
              <a:t>进行驱动。</a:t>
            </a:r>
            <a:endParaRPr sz="2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77306" y="731042"/>
            <a:ext cx="535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44064"/>
              </a:tabLst>
            </a:pPr>
            <a:r>
              <a:rPr spc="-50">
                <a:latin typeface="MS Gothic"/>
                <a:cs typeface="MS Gothic"/>
              </a:rPr>
              <a:t>第</a:t>
            </a:r>
            <a:r>
              <a:rPr spc="-409"/>
              <a:t>5</a:t>
            </a:r>
            <a:r>
              <a:rPr spc="-50">
                <a:latin typeface="MS Gothic"/>
                <a:cs typeface="MS Gothic"/>
              </a:rPr>
              <a:t>章</a:t>
            </a:r>
            <a:r>
              <a:rPr>
                <a:latin typeface="MS Gothic"/>
                <a:cs typeface="MS Gothic"/>
              </a:rPr>
              <a:t>	</a:t>
            </a:r>
            <a:r>
              <a:rPr spc="-440"/>
              <a:t>PLC</a:t>
            </a:r>
            <a:r>
              <a:rPr/>
              <a:t>旳步进指</a:t>
            </a:r>
            <a:r>
              <a:rPr spc="-50"/>
              <a:t>令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28138" y="1722015"/>
            <a:ext cx="5359400" cy="11099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923665"/>
              </a:tabLst>
            </a:pPr>
            <a:r>
              <a:rPr sz="2800">
                <a:solidFill>
                  <a:srgbClr val="FF0000"/>
                </a:solidFill>
                <a:latin typeface="宋体"/>
                <a:cs typeface="宋体"/>
              </a:rPr>
              <a:t>三、步进指令</a:t>
            </a:r>
            <a:r>
              <a:rPr sz="2800" spc="-10">
                <a:solidFill>
                  <a:srgbClr val="FF0000"/>
                </a:solidFill>
                <a:latin typeface="宋体"/>
                <a:cs typeface="宋体"/>
              </a:rPr>
              <a:t>STL</a:t>
            </a:r>
            <a:r>
              <a:rPr sz="2800" spc="-10">
                <a:latin typeface="宋体"/>
                <a:cs typeface="宋体"/>
              </a:rPr>
              <a:t>（Step</a:t>
            </a:r>
            <a:r>
              <a:rPr sz="2800">
                <a:latin typeface="宋体"/>
                <a:cs typeface="宋体"/>
              </a:rPr>
              <a:t>	</a:t>
            </a:r>
            <a:r>
              <a:rPr sz="2800" spc="-10">
                <a:latin typeface="宋体"/>
                <a:cs typeface="宋体"/>
              </a:rPr>
              <a:t>Ladder）</a:t>
            </a:r>
            <a:endParaRPr sz="2800">
              <a:latin typeface="宋体"/>
              <a:cs typeface="宋体"/>
            </a:endParaRPr>
          </a:p>
          <a:p>
            <a:pPr marL="170815">
              <a:lnSpc>
                <a:spcPct val="100000"/>
              </a:lnSpc>
              <a:spcBef>
                <a:spcPts val="2055"/>
              </a:spcBef>
            </a:pPr>
            <a:r>
              <a:rPr sz="2600" b="1" spc="-265">
                <a:solidFill>
                  <a:srgbClr val="009900"/>
                </a:solidFill>
                <a:latin typeface="Microsoft JhengHei"/>
                <a:cs typeface="Microsoft JhengHei"/>
              </a:rPr>
              <a:t>2</a:t>
            </a:r>
            <a:r>
              <a:rPr sz="2600" b="1" spc="-5">
                <a:solidFill>
                  <a:srgbClr val="009900"/>
                </a:solidFill>
                <a:latin typeface="Microsoft JhengHei"/>
                <a:cs typeface="Microsoft JhengHei"/>
              </a:rPr>
              <a:t>、步进指令旳执行过程</a:t>
            </a:r>
            <a:endParaRPr sz="26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129914" y="6251808"/>
            <a:ext cx="2120900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00" b="1" spc="-155">
                <a:solidFill>
                  <a:srgbClr val="FF0000"/>
                </a:solidFill>
                <a:latin typeface="Microsoft JhengHei"/>
                <a:cs typeface="Microsoft JhengHei"/>
              </a:rPr>
              <a:t>STL</a:t>
            </a:r>
            <a:r>
              <a:rPr sz="2200" b="1" spc="-10">
                <a:solidFill>
                  <a:srgbClr val="FF0000"/>
                </a:solidFill>
                <a:latin typeface="Microsoft JhengHei"/>
                <a:cs typeface="Microsoft JhengHei"/>
              </a:rPr>
              <a:t>指令与功能图</a:t>
            </a:r>
            <a:endParaRPr sz="2200">
              <a:latin typeface="Microsoft JhengHei"/>
              <a:cs typeface="Microsoft JhengHe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685800" y="2997200"/>
            <a:ext cx="7103164" cy="27542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77306" y="731042"/>
            <a:ext cx="535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44064"/>
              </a:tabLst>
            </a:pPr>
            <a:r>
              <a:rPr spc="-50">
                <a:latin typeface="MS Gothic"/>
                <a:cs typeface="MS Gothic"/>
              </a:rPr>
              <a:t>第</a:t>
            </a:r>
            <a:r>
              <a:rPr spc="-409"/>
              <a:t>5</a:t>
            </a:r>
            <a:r>
              <a:rPr spc="-50">
                <a:latin typeface="MS Gothic"/>
                <a:cs typeface="MS Gothic"/>
              </a:rPr>
              <a:t>章</a:t>
            </a:r>
            <a:r>
              <a:rPr>
                <a:latin typeface="MS Gothic"/>
                <a:cs typeface="MS Gothic"/>
              </a:rPr>
              <a:t>	</a:t>
            </a:r>
            <a:r>
              <a:rPr spc="-440"/>
              <a:t>PLC</a:t>
            </a:r>
            <a:r>
              <a:rPr/>
              <a:t>旳步进指</a:t>
            </a:r>
            <a:r>
              <a:rPr spc="-50"/>
              <a:t>令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28138" y="1722015"/>
            <a:ext cx="5460365" cy="11099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024629"/>
              </a:tabLst>
            </a:pPr>
            <a:r>
              <a:rPr sz="2800">
                <a:solidFill>
                  <a:srgbClr val="FF0000"/>
                </a:solidFill>
                <a:latin typeface="宋体"/>
                <a:cs typeface="宋体"/>
              </a:rPr>
              <a:t>三、步进指令</a:t>
            </a:r>
            <a:r>
              <a:rPr sz="2800" spc="-10">
                <a:solidFill>
                  <a:srgbClr val="FF0000"/>
                </a:solidFill>
                <a:latin typeface="Georgia"/>
                <a:cs typeface="Georgia"/>
              </a:rPr>
              <a:t>STL</a:t>
            </a:r>
            <a:r>
              <a:rPr sz="2800" spc="-10">
                <a:latin typeface="宋体"/>
                <a:cs typeface="宋体"/>
              </a:rPr>
              <a:t>（Step</a:t>
            </a:r>
            <a:r>
              <a:rPr sz="2800">
                <a:latin typeface="宋体"/>
                <a:cs typeface="宋体"/>
              </a:rPr>
              <a:t>	</a:t>
            </a:r>
            <a:r>
              <a:rPr sz="2800" spc="-10">
                <a:latin typeface="宋体"/>
                <a:cs typeface="宋体"/>
              </a:rPr>
              <a:t>Ladder）</a:t>
            </a:r>
            <a:endParaRPr sz="2800">
              <a:latin typeface="宋体"/>
              <a:cs typeface="宋体"/>
            </a:endParaRPr>
          </a:p>
          <a:p>
            <a:pPr marL="170815">
              <a:lnSpc>
                <a:spcPct val="100000"/>
              </a:lnSpc>
              <a:spcBef>
                <a:spcPts val="2055"/>
              </a:spcBef>
            </a:pPr>
            <a:r>
              <a:rPr sz="2600" b="1" spc="-265">
                <a:solidFill>
                  <a:srgbClr val="009900"/>
                </a:solidFill>
                <a:latin typeface="Microsoft JhengHei"/>
                <a:cs typeface="Microsoft JhengHei"/>
              </a:rPr>
              <a:t>3</a:t>
            </a:r>
            <a:r>
              <a:rPr sz="2600" b="1" spc="-5">
                <a:solidFill>
                  <a:srgbClr val="009900"/>
                </a:solidFill>
                <a:latin typeface="Microsoft JhengHei"/>
                <a:cs typeface="Microsoft JhengHei"/>
              </a:rPr>
              <a:t>、状态流程图与梯形图旳转换</a:t>
            </a:r>
            <a:endParaRPr sz="26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1400057" y="3073400"/>
            <a:ext cx="6322964" cy="3069888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2347278" y="6302610"/>
            <a:ext cx="4089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>
                <a:solidFill>
                  <a:srgbClr val="FF0000"/>
                </a:solidFill>
                <a:latin typeface="Microsoft JhengHei"/>
                <a:cs typeface="Microsoft JhengHei"/>
              </a:rPr>
              <a:t>状态转移图和状态梯形图旳相应关系</a:t>
            </a:r>
            <a:endParaRPr sz="2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77306" y="731042"/>
            <a:ext cx="535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44064"/>
              </a:tabLst>
            </a:pPr>
            <a:r>
              <a:rPr spc="-50">
                <a:latin typeface="MS Gothic"/>
                <a:cs typeface="MS Gothic"/>
              </a:rPr>
              <a:t>第</a:t>
            </a:r>
            <a:r>
              <a:rPr spc="-409"/>
              <a:t>5</a:t>
            </a:r>
            <a:r>
              <a:rPr spc="-50">
                <a:latin typeface="MS Gothic"/>
                <a:cs typeface="MS Gothic"/>
              </a:rPr>
              <a:t>章</a:t>
            </a:r>
            <a:r>
              <a:rPr>
                <a:latin typeface="MS Gothic"/>
                <a:cs typeface="MS Gothic"/>
              </a:rPr>
              <a:t>	</a:t>
            </a:r>
            <a:r>
              <a:rPr spc="-440"/>
              <a:t>PLC</a:t>
            </a:r>
            <a:r>
              <a:rPr/>
              <a:t>旳步进指</a:t>
            </a:r>
            <a:r>
              <a:rPr spc="-50"/>
              <a:t>令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6781" y="1722016"/>
            <a:ext cx="6299200" cy="17081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150">
              <a:lnSpc>
                <a:spcPct val="100000"/>
              </a:lnSpc>
              <a:spcBef>
                <a:spcPts val="100"/>
              </a:spcBef>
              <a:tabLst>
                <a:tab pos="4196080"/>
              </a:tabLst>
            </a:pPr>
            <a:r>
              <a:rPr sz="2800">
                <a:solidFill>
                  <a:srgbClr val="FF0000"/>
                </a:solidFill>
                <a:latin typeface="宋体"/>
                <a:cs typeface="宋体"/>
              </a:rPr>
              <a:t>三、步进指令</a:t>
            </a:r>
            <a:r>
              <a:rPr sz="2800" spc="-10">
                <a:solidFill>
                  <a:srgbClr val="FF0000"/>
                </a:solidFill>
                <a:latin typeface="Georgia"/>
                <a:cs typeface="Georgia"/>
              </a:rPr>
              <a:t>STL</a:t>
            </a:r>
            <a:r>
              <a:rPr sz="2800" spc="-10">
                <a:latin typeface="宋体"/>
                <a:cs typeface="宋体"/>
              </a:rPr>
              <a:t>（Step</a:t>
            </a:r>
            <a:r>
              <a:rPr sz="2800">
                <a:latin typeface="宋体"/>
                <a:cs typeface="宋体"/>
              </a:rPr>
              <a:t>	</a:t>
            </a:r>
            <a:r>
              <a:rPr sz="2800" spc="-10">
                <a:latin typeface="宋体"/>
                <a:cs typeface="宋体"/>
              </a:rPr>
              <a:t>Ladder）</a:t>
            </a:r>
            <a:endParaRPr sz="2800">
              <a:latin typeface="宋体"/>
              <a:cs typeface="宋体"/>
            </a:endParaRPr>
          </a:p>
          <a:p>
            <a:pPr marL="12700" marR="5080" indent="330200">
              <a:lnSpc>
                <a:spcPct val="151100"/>
              </a:lnSpc>
              <a:spcBef>
                <a:spcPts val="459"/>
              </a:spcBef>
            </a:pPr>
            <a:r>
              <a:rPr sz="2600" b="1" spc="-265">
                <a:solidFill>
                  <a:srgbClr val="009900"/>
                </a:solidFill>
                <a:latin typeface="Microsoft JhengHei"/>
                <a:cs typeface="Microsoft JhengHei"/>
              </a:rPr>
              <a:t>3</a:t>
            </a:r>
            <a:r>
              <a:rPr sz="2600" b="1" spc="-5">
                <a:solidFill>
                  <a:srgbClr val="009900"/>
                </a:solidFill>
                <a:latin typeface="Microsoft JhengHei"/>
                <a:cs typeface="Microsoft JhengHei"/>
              </a:rPr>
              <a:t>、状态流程图与梯形图旳转换</a:t>
            </a:r>
            <a:r>
              <a:rPr sz="2600" b="1" spc="650">
                <a:solidFill>
                  <a:srgbClr val="009900"/>
                </a:solidFill>
                <a:latin typeface="Microsoft JhengHei"/>
                <a:cs typeface="Microsoft JhengHei"/>
              </a:rPr>
              <a:t>      </a:t>
            </a:r>
            <a:r>
              <a:rPr sz="2600" b="1" spc="-200">
                <a:solidFill>
                  <a:srgbClr val="000099"/>
                </a:solidFill>
                <a:latin typeface="Microsoft JhengHei"/>
                <a:cs typeface="Microsoft JhengHei"/>
              </a:rPr>
              <a:t>EX</a:t>
            </a:r>
            <a:r>
              <a:rPr sz="2600" b="1" spc="-40">
                <a:solidFill>
                  <a:srgbClr val="000099"/>
                </a:solidFill>
                <a:latin typeface="Microsoft JhengHei"/>
                <a:cs typeface="Microsoft JhengHei"/>
              </a:rPr>
              <a:t>：某液压动力滑台系统使用步进指令编程</a:t>
            </a:r>
            <a:endParaRPr sz="26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472112" y="6349682"/>
            <a:ext cx="2946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145">
                <a:solidFill>
                  <a:srgbClr val="FF0000"/>
                </a:solidFill>
                <a:latin typeface="Microsoft JhengHei"/>
                <a:cs typeface="Microsoft JhengHei"/>
              </a:rPr>
              <a:t>STL</a:t>
            </a:r>
            <a:r>
              <a:rPr sz="2000" b="1" spc="-5">
                <a:solidFill>
                  <a:srgbClr val="FF0000"/>
                </a:solidFill>
                <a:latin typeface="Microsoft JhengHei"/>
                <a:cs typeface="Microsoft JhengHei"/>
              </a:rPr>
              <a:t>功能图与梯形图旳转换</a:t>
            </a:r>
            <a:endParaRPr sz="2000">
              <a:latin typeface="Microsoft JhengHei"/>
              <a:cs typeface="Microsoft JhengHe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3505200"/>
            <a:ext cx="2308385" cy="2676805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/>
          <a:stretch>
            <a:fillRect/>
          </a:stretch>
        </p:blipFill>
        <p:spPr>
          <a:xfrm>
            <a:off x="2768600" y="3505200"/>
            <a:ext cx="2727134" cy="284019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/>
          <a:stretch>
            <a:fillRect/>
          </a:stretch>
        </p:blipFill>
        <p:spPr>
          <a:xfrm>
            <a:off x="6946900" y="1562100"/>
            <a:ext cx="1651432" cy="46021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77306" y="731042"/>
            <a:ext cx="535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44064"/>
              </a:tabLst>
            </a:pPr>
            <a:r>
              <a:rPr spc="-50">
                <a:latin typeface="MS Gothic"/>
                <a:cs typeface="MS Gothic"/>
              </a:rPr>
              <a:t>第</a:t>
            </a:r>
            <a:r>
              <a:rPr spc="-409"/>
              <a:t>5</a:t>
            </a:r>
            <a:r>
              <a:rPr spc="-50">
                <a:latin typeface="MS Gothic"/>
                <a:cs typeface="MS Gothic"/>
              </a:rPr>
              <a:t>章</a:t>
            </a:r>
            <a:r>
              <a:rPr>
                <a:latin typeface="MS Gothic"/>
                <a:cs typeface="MS Gothic"/>
              </a:rPr>
              <a:t>	</a:t>
            </a:r>
            <a:r>
              <a:rPr spc="-440"/>
              <a:t>PLC</a:t>
            </a:r>
            <a:r>
              <a:rPr/>
              <a:t>旳步进指</a:t>
            </a:r>
            <a:r>
              <a:rPr spc="-50"/>
              <a:t>令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913889" y="6183547"/>
            <a:ext cx="3581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>
                <a:solidFill>
                  <a:srgbClr val="FF0000"/>
                </a:solidFill>
                <a:latin typeface="Microsoft JhengHei"/>
                <a:cs typeface="Microsoft JhengHei"/>
              </a:rPr>
              <a:t>选择序列旳功能图及步进梯形图</a:t>
            </a:r>
            <a:endParaRPr sz="2000">
              <a:latin typeface="Microsoft JhengHei"/>
              <a:cs typeface="Microsoft JhengHe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390483" y="3136900"/>
            <a:ext cx="3457575" cy="2808605"/>
            <a:chOff x="390483" y="3136900"/>
            <a:chExt cx="3457575" cy="2808605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46100" y="3136900"/>
              <a:ext cx="3301899" cy="280828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390483" y="3482205"/>
              <a:ext cx="1388745" cy="423545"/>
            </a:xfrm>
            <a:custGeom>
              <a:rect l="l" t="t" r="r" b="b"/>
              <a:pathLst>
                <a:path w="1388745" h="423545">
                  <a:moveTo>
                    <a:pt x="1258058" y="364763"/>
                  </a:moveTo>
                  <a:lnTo>
                    <a:pt x="0" y="36868"/>
                  </a:lnTo>
                  <a:lnTo>
                    <a:pt x="9609" y="0"/>
                  </a:lnTo>
                  <a:lnTo>
                    <a:pt x="1267667" y="327894"/>
                  </a:lnTo>
                  <a:lnTo>
                    <a:pt x="1277610" y="350172"/>
                  </a:lnTo>
                  <a:lnTo>
                    <a:pt x="1258058" y="364763"/>
                  </a:lnTo>
                  <a:close/>
                </a:path>
                <a:path w="1388745" h="423545">
                  <a:moveTo>
                    <a:pt x="1379079" y="371009"/>
                  </a:moveTo>
                  <a:lnTo>
                    <a:pt x="1282025" y="371009"/>
                  </a:lnTo>
                  <a:lnTo>
                    <a:pt x="1291634" y="334141"/>
                  </a:lnTo>
                  <a:lnTo>
                    <a:pt x="1267667" y="327894"/>
                  </a:lnTo>
                  <a:lnTo>
                    <a:pt x="1227897" y="238783"/>
                  </a:lnTo>
                  <a:lnTo>
                    <a:pt x="1379079" y="371009"/>
                  </a:lnTo>
                  <a:close/>
                </a:path>
                <a:path w="1388745" h="423545">
                  <a:moveTo>
                    <a:pt x="1282025" y="371009"/>
                  </a:moveTo>
                  <a:lnTo>
                    <a:pt x="1258058" y="364763"/>
                  </a:lnTo>
                  <a:lnTo>
                    <a:pt x="1277610" y="350172"/>
                  </a:lnTo>
                  <a:lnTo>
                    <a:pt x="1267667" y="327894"/>
                  </a:lnTo>
                  <a:lnTo>
                    <a:pt x="1291634" y="334141"/>
                  </a:lnTo>
                  <a:lnTo>
                    <a:pt x="1282025" y="371009"/>
                  </a:lnTo>
                  <a:close/>
                </a:path>
                <a:path w="1388745" h="423545">
                  <a:moveTo>
                    <a:pt x="1179851" y="423124"/>
                  </a:moveTo>
                  <a:lnTo>
                    <a:pt x="1258058" y="364763"/>
                  </a:lnTo>
                  <a:lnTo>
                    <a:pt x="1282025" y="371009"/>
                  </a:lnTo>
                  <a:lnTo>
                    <a:pt x="1379079" y="371009"/>
                  </a:lnTo>
                  <a:lnTo>
                    <a:pt x="1388215" y="379000"/>
                  </a:lnTo>
                  <a:lnTo>
                    <a:pt x="1179851" y="423124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828138" y="1722015"/>
            <a:ext cx="5460365" cy="2555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024629"/>
              </a:tabLst>
            </a:pPr>
            <a:r>
              <a:rPr sz="2800">
                <a:solidFill>
                  <a:srgbClr val="FF0000"/>
                </a:solidFill>
                <a:latin typeface="宋体"/>
                <a:cs typeface="宋体"/>
              </a:rPr>
              <a:t>三、步进指令</a:t>
            </a:r>
            <a:r>
              <a:rPr sz="2800" spc="-10">
                <a:solidFill>
                  <a:srgbClr val="FF0000"/>
                </a:solidFill>
                <a:latin typeface="Georgia"/>
                <a:cs typeface="Georgia"/>
              </a:rPr>
              <a:t>STL</a:t>
            </a:r>
            <a:r>
              <a:rPr sz="2800" spc="-10">
                <a:latin typeface="宋体"/>
                <a:cs typeface="宋体"/>
              </a:rPr>
              <a:t>（Step</a:t>
            </a:r>
            <a:r>
              <a:rPr sz="2800">
                <a:latin typeface="宋体"/>
                <a:cs typeface="宋体"/>
              </a:rPr>
              <a:t>	</a:t>
            </a:r>
            <a:r>
              <a:rPr sz="2800" spc="-10">
                <a:latin typeface="宋体"/>
                <a:cs typeface="宋体"/>
              </a:rPr>
              <a:t>Ladder）</a:t>
            </a:r>
            <a:endParaRPr sz="2800">
              <a:latin typeface="宋体"/>
              <a:cs typeface="宋体"/>
            </a:endParaRPr>
          </a:p>
          <a:p>
            <a:pPr marL="170815">
              <a:lnSpc>
                <a:spcPct val="100000"/>
              </a:lnSpc>
              <a:spcBef>
                <a:spcPts val="2055"/>
              </a:spcBef>
            </a:pPr>
            <a:r>
              <a:rPr sz="2600" b="1" spc="-265">
                <a:solidFill>
                  <a:srgbClr val="009900"/>
                </a:solidFill>
                <a:latin typeface="Microsoft JhengHei"/>
                <a:cs typeface="Microsoft JhengHei"/>
              </a:rPr>
              <a:t>3</a:t>
            </a:r>
            <a:r>
              <a:rPr sz="2600" b="1" spc="-5">
                <a:solidFill>
                  <a:srgbClr val="009900"/>
                </a:solidFill>
                <a:latin typeface="Microsoft JhengHei"/>
                <a:cs typeface="Microsoft JhengHei"/>
              </a:rPr>
              <a:t>、状态流程图与梯形图旳转换</a:t>
            </a:r>
            <a:endParaRPr sz="26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950">
              <a:latin typeface="Microsoft JhengHei"/>
              <a:cs typeface="Microsoft JhengHei"/>
            </a:endParaRPr>
          </a:p>
          <a:p>
            <a:pPr marL="3114040" marR="813435" algn="just">
              <a:lnSpc>
                <a:spcPts val="2590"/>
              </a:lnSpc>
            </a:pPr>
            <a:r>
              <a:rPr sz="2400" spc="-10">
                <a:latin typeface="宋体"/>
                <a:cs typeface="宋体"/>
              </a:rPr>
              <a:t>根据分支转移条件选择</a:t>
            </a:r>
            <a:r>
              <a:rPr sz="2400" spc="-15">
                <a:latin typeface="宋体"/>
                <a:cs typeface="宋体"/>
              </a:rPr>
              <a:t>执行那条</a:t>
            </a:r>
            <a:endParaRPr sz="2400">
              <a:latin typeface="宋体"/>
              <a:cs typeface="宋体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5727700" y="2133600"/>
            <a:ext cx="3040380" cy="4464050"/>
            <a:chOff x="5727700" y="2133600"/>
            <a:chExt cx="3040380" cy="4464050"/>
          </a:xfrm>
        </p:grpSpPr>
        <p:pic>
          <p:nvPicPr>
            <p:cNvPr id="9" name="object 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27700" y="2133600"/>
              <a:ext cx="3008313" cy="4464050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6372219" y="2349499"/>
              <a:ext cx="2376805" cy="935355"/>
            </a:xfrm>
            <a:custGeom>
              <a:rect l="l" t="t" r="r" b="b"/>
              <a:pathLst>
                <a:path w="2376804" h="935353">
                  <a:moveTo>
                    <a:pt x="3" y="467519"/>
                  </a:moveTo>
                  <a:lnTo>
                    <a:pt x="7460" y="414847"/>
                  </a:lnTo>
                  <a:lnTo>
                    <a:pt x="29297" y="363887"/>
                  </a:lnTo>
                  <a:lnTo>
                    <a:pt x="64710" y="314953"/>
                  </a:lnTo>
                  <a:lnTo>
                    <a:pt x="112897" y="268362"/>
                  </a:lnTo>
                  <a:lnTo>
                    <a:pt x="173057" y="224429"/>
                  </a:lnTo>
                  <a:lnTo>
                    <a:pt x="207375" y="203558"/>
                  </a:lnTo>
                  <a:lnTo>
                    <a:pt x="244385" y="183469"/>
                  </a:lnTo>
                  <a:lnTo>
                    <a:pt x="283988" y="164203"/>
                  </a:lnTo>
                  <a:lnTo>
                    <a:pt x="326081" y="145799"/>
                  </a:lnTo>
                  <a:lnTo>
                    <a:pt x="370566" y="128297"/>
                  </a:lnTo>
                  <a:lnTo>
                    <a:pt x="417341" y="111735"/>
                  </a:lnTo>
                  <a:lnTo>
                    <a:pt x="466307" y="96153"/>
                  </a:lnTo>
                  <a:lnTo>
                    <a:pt x="517364" y="81591"/>
                  </a:lnTo>
                  <a:lnTo>
                    <a:pt x="570410" y="68088"/>
                  </a:lnTo>
                  <a:lnTo>
                    <a:pt x="625345" y="55684"/>
                  </a:lnTo>
                  <a:lnTo>
                    <a:pt x="682070" y="44418"/>
                  </a:lnTo>
                  <a:lnTo>
                    <a:pt x="740484" y="34330"/>
                  </a:lnTo>
                  <a:lnTo>
                    <a:pt x="800487" y="25459"/>
                  </a:lnTo>
                  <a:lnTo>
                    <a:pt x="861978" y="17844"/>
                  </a:lnTo>
                  <a:lnTo>
                    <a:pt x="924856" y="11525"/>
                  </a:lnTo>
                  <a:lnTo>
                    <a:pt x="989023" y="6542"/>
                  </a:lnTo>
                  <a:lnTo>
                    <a:pt x="1054377" y="2934"/>
                  </a:lnTo>
                  <a:lnTo>
                    <a:pt x="1120818" y="740"/>
                  </a:lnTo>
                  <a:lnTo>
                    <a:pt x="1188246" y="0"/>
                  </a:lnTo>
                  <a:lnTo>
                    <a:pt x="1255672" y="740"/>
                  </a:lnTo>
                  <a:lnTo>
                    <a:pt x="1322113" y="2934"/>
                  </a:lnTo>
                  <a:lnTo>
                    <a:pt x="1387467" y="6542"/>
                  </a:lnTo>
                  <a:lnTo>
                    <a:pt x="1451633" y="11525"/>
                  </a:lnTo>
                  <a:lnTo>
                    <a:pt x="1514512" y="17844"/>
                  </a:lnTo>
                  <a:lnTo>
                    <a:pt x="1576003" y="25459"/>
                  </a:lnTo>
                  <a:lnTo>
                    <a:pt x="1636006" y="34330"/>
                  </a:lnTo>
                  <a:lnTo>
                    <a:pt x="1694420" y="44418"/>
                  </a:lnTo>
                  <a:lnTo>
                    <a:pt x="1751145" y="55684"/>
                  </a:lnTo>
                  <a:lnTo>
                    <a:pt x="1806080" y="68088"/>
                  </a:lnTo>
                  <a:lnTo>
                    <a:pt x="1859126" y="81591"/>
                  </a:lnTo>
                  <a:lnTo>
                    <a:pt x="1910183" y="96153"/>
                  </a:lnTo>
                  <a:lnTo>
                    <a:pt x="1959149" y="111734"/>
                  </a:lnTo>
                  <a:lnTo>
                    <a:pt x="2005924" y="128296"/>
                  </a:lnTo>
                  <a:lnTo>
                    <a:pt x="2050409" y="145799"/>
                  </a:lnTo>
                  <a:lnTo>
                    <a:pt x="2092503" y="164203"/>
                  </a:lnTo>
                  <a:lnTo>
                    <a:pt x="2132105" y="183469"/>
                  </a:lnTo>
                  <a:lnTo>
                    <a:pt x="2169116" y="203557"/>
                  </a:lnTo>
                  <a:lnTo>
                    <a:pt x="2203434" y="224428"/>
                  </a:lnTo>
                  <a:lnTo>
                    <a:pt x="2234960" y="246043"/>
                  </a:lnTo>
                  <a:lnTo>
                    <a:pt x="2289234" y="291345"/>
                  </a:lnTo>
                  <a:lnTo>
                    <a:pt x="2331135" y="339147"/>
                  </a:lnTo>
                  <a:lnTo>
                    <a:pt x="2359861" y="389133"/>
                  </a:lnTo>
                  <a:lnTo>
                    <a:pt x="2374608" y="440988"/>
                  </a:lnTo>
                  <a:lnTo>
                    <a:pt x="2376489" y="467518"/>
                  </a:lnTo>
                  <a:lnTo>
                    <a:pt x="2374607" y="494048"/>
                  </a:lnTo>
                  <a:lnTo>
                    <a:pt x="2369031" y="520189"/>
                  </a:lnTo>
                  <a:lnTo>
                    <a:pt x="2347195" y="571150"/>
                  </a:lnTo>
                  <a:lnTo>
                    <a:pt x="2311781" y="620083"/>
                  </a:lnTo>
                  <a:lnTo>
                    <a:pt x="2263594" y="666675"/>
                  </a:lnTo>
                  <a:lnTo>
                    <a:pt x="2203434" y="710608"/>
                  </a:lnTo>
                  <a:lnTo>
                    <a:pt x="2169116" y="731479"/>
                  </a:lnTo>
                  <a:lnTo>
                    <a:pt x="2132105" y="751567"/>
                  </a:lnTo>
                  <a:lnTo>
                    <a:pt x="2092503" y="770833"/>
                  </a:lnTo>
                  <a:lnTo>
                    <a:pt x="2050409" y="789237"/>
                  </a:lnTo>
                  <a:lnTo>
                    <a:pt x="2005924" y="806740"/>
                  </a:lnTo>
                  <a:lnTo>
                    <a:pt x="1959149" y="823302"/>
                  </a:lnTo>
                  <a:lnTo>
                    <a:pt x="1910183" y="838883"/>
                  </a:lnTo>
                  <a:lnTo>
                    <a:pt x="1859127" y="853445"/>
                  </a:lnTo>
                  <a:lnTo>
                    <a:pt x="1806080" y="866948"/>
                  </a:lnTo>
                  <a:lnTo>
                    <a:pt x="1751145" y="879352"/>
                  </a:lnTo>
                  <a:lnTo>
                    <a:pt x="1694420" y="890618"/>
                  </a:lnTo>
                  <a:lnTo>
                    <a:pt x="1636006" y="900706"/>
                  </a:lnTo>
                  <a:lnTo>
                    <a:pt x="1576003" y="909577"/>
                  </a:lnTo>
                  <a:lnTo>
                    <a:pt x="1514513" y="917192"/>
                  </a:lnTo>
                  <a:lnTo>
                    <a:pt x="1451634" y="923511"/>
                  </a:lnTo>
                  <a:lnTo>
                    <a:pt x="1387467" y="928494"/>
                  </a:lnTo>
                  <a:lnTo>
                    <a:pt x="1322113" y="932103"/>
                  </a:lnTo>
                  <a:lnTo>
                    <a:pt x="1255672" y="934297"/>
                  </a:lnTo>
                  <a:lnTo>
                    <a:pt x="1188244" y="935037"/>
                  </a:lnTo>
                  <a:lnTo>
                    <a:pt x="1120816" y="934296"/>
                  </a:lnTo>
                  <a:lnTo>
                    <a:pt x="1054375" y="932102"/>
                  </a:lnTo>
                  <a:lnTo>
                    <a:pt x="989021" y="928494"/>
                  </a:lnTo>
                  <a:lnTo>
                    <a:pt x="924854" y="923511"/>
                  </a:lnTo>
                  <a:lnTo>
                    <a:pt x="861975" y="917192"/>
                  </a:lnTo>
                  <a:lnTo>
                    <a:pt x="800485" y="909577"/>
                  </a:lnTo>
                  <a:lnTo>
                    <a:pt x="740482" y="900706"/>
                  </a:lnTo>
                  <a:lnTo>
                    <a:pt x="682068" y="890618"/>
                  </a:lnTo>
                  <a:lnTo>
                    <a:pt x="625343" y="879352"/>
                  </a:lnTo>
                  <a:lnTo>
                    <a:pt x="570408" y="866948"/>
                  </a:lnTo>
                  <a:lnTo>
                    <a:pt x="517361" y="853445"/>
                  </a:lnTo>
                  <a:lnTo>
                    <a:pt x="466305" y="838883"/>
                  </a:lnTo>
                  <a:lnTo>
                    <a:pt x="417339" y="823302"/>
                  </a:lnTo>
                  <a:lnTo>
                    <a:pt x="370564" y="806740"/>
                  </a:lnTo>
                  <a:lnTo>
                    <a:pt x="326079" y="789237"/>
                  </a:lnTo>
                  <a:lnTo>
                    <a:pt x="283985" y="770833"/>
                  </a:lnTo>
                  <a:lnTo>
                    <a:pt x="244383" y="751567"/>
                  </a:lnTo>
                  <a:lnTo>
                    <a:pt x="207372" y="731479"/>
                  </a:lnTo>
                  <a:lnTo>
                    <a:pt x="173054" y="710608"/>
                  </a:lnTo>
                  <a:lnTo>
                    <a:pt x="141528" y="688993"/>
                  </a:lnTo>
                  <a:lnTo>
                    <a:pt x="87254" y="643691"/>
                  </a:lnTo>
                  <a:lnTo>
                    <a:pt x="45353" y="595889"/>
                  </a:lnTo>
                  <a:lnTo>
                    <a:pt x="16628" y="545903"/>
                  </a:lnTo>
                  <a:lnTo>
                    <a:pt x="1881" y="494048"/>
                  </a:lnTo>
                  <a:lnTo>
                    <a:pt x="0" y="467518"/>
                  </a:lnTo>
                  <a:close/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77306" y="731042"/>
            <a:ext cx="535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44064"/>
              </a:tabLst>
            </a:pPr>
            <a:r>
              <a:rPr spc="-50">
                <a:latin typeface="MS Gothic"/>
                <a:cs typeface="MS Gothic"/>
              </a:rPr>
              <a:t>第</a:t>
            </a:r>
            <a:r>
              <a:rPr spc="-409"/>
              <a:t>5</a:t>
            </a:r>
            <a:r>
              <a:rPr spc="-50">
                <a:latin typeface="MS Gothic"/>
                <a:cs typeface="MS Gothic"/>
              </a:rPr>
              <a:t>章</a:t>
            </a:r>
            <a:r>
              <a:rPr>
                <a:latin typeface="MS Gothic"/>
                <a:cs typeface="MS Gothic"/>
              </a:rPr>
              <a:t>	</a:t>
            </a:r>
            <a:r>
              <a:rPr spc="-440"/>
              <a:t>PLC</a:t>
            </a:r>
            <a:r>
              <a:rPr/>
              <a:t>旳步进指</a:t>
            </a:r>
            <a:r>
              <a:rPr spc="-50"/>
              <a:t>令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28138" y="1479128"/>
            <a:ext cx="5460365" cy="11099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024629"/>
              </a:tabLst>
            </a:pPr>
            <a:r>
              <a:rPr sz="2800">
                <a:solidFill>
                  <a:srgbClr val="FF0000"/>
                </a:solidFill>
                <a:latin typeface="宋体"/>
                <a:cs typeface="宋体"/>
              </a:rPr>
              <a:t>三、步进指令</a:t>
            </a:r>
            <a:r>
              <a:rPr sz="2800" spc="-10">
                <a:solidFill>
                  <a:srgbClr val="FF0000"/>
                </a:solidFill>
                <a:latin typeface="Georgia"/>
                <a:cs typeface="Georgia"/>
              </a:rPr>
              <a:t>STL</a:t>
            </a:r>
            <a:r>
              <a:rPr sz="2800" spc="-10">
                <a:latin typeface="宋体"/>
                <a:cs typeface="宋体"/>
              </a:rPr>
              <a:t>（Step</a:t>
            </a:r>
            <a:r>
              <a:rPr sz="2800">
                <a:latin typeface="宋体"/>
                <a:cs typeface="宋体"/>
              </a:rPr>
              <a:t>	</a:t>
            </a:r>
            <a:r>
              <a:rPr sz="2800" spc="-10">
                <a:latin typeface="宋体"/>
                <a:cs typeface="宋体"/>
              </a:rPr>
              <a:t>Ladder）</a:t>
            </a:r>
            <a:endParaRPr sz="2800">
              <a:latin typeface="宋体"/>
              <a:cs typeface="宋体"/>
            </a:endParaRPr>
          </a:p>
          <a:p>
            <a:pPr marL="170815">
              <a:lnSpc>
                <a:spcPct val="100000"/>
              </a:lnSpc>
              <a:spcBef>
                <a:spcPts val="2055"/>
              </a:spcBef>
            </a:pPr>
            <a:r>
              <a:rPr sz="2600" b="1" spc="-265">
                <a:solidFill>
                  <a:srgbClr val="009900"/>
                </a:solidFill>
                <a:latin typeface="Microsoft JhengHei"/>
                <a:cs typeface="Microsoft JhengHei"/>
              </a:rPr>
              <a:t>3</a:t>
            </a:r>
            <a:r>
              <a:rPr sz="2600" b="1" spc="-5">
                <a:solidFill>
                  <a:srgbClr val="009900"/>
                </a:solidFill>
                <a:latin typeface="Microsoft JhengHei"/>
                <a:cs typeface="Microsoft JhengHei"/>
              </a:rPr>
              <a:t>、状态流程图与梯形图旳转换</a:t>
            </a:r>
            <a:endParaRPr sz="26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282315" y="6326422"/>
            <a:ext cx="2311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10">
                <a:solidFill>
                  <a:srgbClr val="FF0000"/>
                </a:solidFill>
                <a:latin typeface="Microsoft JhengHei"/>
                <a:cs typeface="Microsoft JhengHei"/>
              </a:rPr>
              <a:t>并行序列旳步进编程</a:t>
            </a:r>
            <a:endParaRPr sz="2000">
              <a:latin typeface="Microsoft JhengHei"/>
              <a:cs typeface="Microsoft JhengHe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54000" y="3073400"/>
            <a:ext cx="3383279" cy="3138805"/>
            <a:chOff x="254000" y="3073400"/>
            <a:chExt cx="3383279" cy="3138805"/>
          </a:xfrm>
        </p:grpSpPr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54000" y="3073400"/>
              <a:ext cx="3382962" cy="3138488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603187" y="3482499"/>
              <a:ext cx="1014730" cy="403860"/>
            </a:xfrm>
            <a:custGeom>
              <a:rect l="l" t="t" r="r" b="b"/>
              <a:pathLst>
                <a:path w="1014730" h="403860">
                  <a:moveTo>
                    <a:pt x="886082" y="352633"/>
                  </a:moveTo>
                  <a:lnTo>
                    <a:pt x="0" y="35876"/>
                  </a:lnTo>
                  <a:lnTo>
                    <a:pt x="12825" y="0"/>
                  </a:lnTo>
                  <a:lnTo>
                    <a:pt x="898907" y="316756"/>
                  </a:lnTo>
                  <a:lnTo>
                    <a:pt x="906845" y="339824"/>
                  </a:lnTo>
                  <a:lnTo>
                    <a:pt x="886082" y="352633"/>
                  </a:lnTo>
                  <a:close/>
                </a:path>
                <a:path w="1014730" h="403860">
                  <a:moveTo>
                    <a:pt x="997876" y="360969"/>
                  </a:moveTo>
                  <a:lnTo>
                    <a:pt x="909403" y="360969"/>
                  </a:lnTo>
                  <a:lnTo>
                    <a:pt x="922228" y="325093"/>
                  </a:lnTo>
                  <a:lnTo>
                    <a:pt x="898907" y="316756"/>
                  </a:lnTo>
                  <a:lnTo>
                    <a:pt x="867155" y="224483"/>
                  </a:lnTo>
                  <a:lnTo>
                    <a:pt x="997876" y="360969"/>
                  </a:lnTo>
                  <a:close/>
                </a:path>
                <a:path w="1014730" h="403860">
                  <a:moveTo>
                    <a:pt x="909403" y="360969"/>
                  </a:moveTo>
                  <a:lnTo>
                    <a:pt x="886082" y="352633"/>
                  </a:lnTo>
                  <a:lnTo>
                    <a:pt x="906845" y="339824"/>
                  </a:lnTo>
                  <a:lnTo>
                    <a:pt x="898907" y="316756"/>
                  </a:lnTo>
                  <a:lnTo>
                    <a:pt x="922228" y="325093"/>
                  </a:lnTo>
                  <a:lnTo>
                    <a:pt x="909403" y="360969"/>
                  </a:lnTo>
                  <a:close/>
                </a:path>
                <a:path w="1014730" h="403860">
                  <a:moveTo>
                    <a:pt x="803029" y="403866"/>
                  </a:moveTo>
                  <a:lnTo>
                    <a:pt x="886082" y="352633"/>
                  </a:lnTo>
                  <a:lnTo>
                    <a:pt x="909403" y="360969"/>
                  </a:lnTo>
                  <a:lnTo>
                    <a:pt x="997876" y="360969"/>
                  </a:lnTo>
                  <a:lnTo>
                    <a:pt x="1014474" y="378300"/>
                  </a:lnTo>
                  <a:lnTo>
                    <a:pt x="803029" y="403866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3858578" y="3730970"/>
            <a:ext cx="1549400" cy="1049655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12700" marR="5080" algn="just">
              <a:lnSpc>
                <a:spcPts val="2590"/>
              </a:lnSpc>
              <a:spcBef>
                <a:spcPts val="425"/>
              </a:spcBef>
            </a:pPr>
            <a:r>
              <a:rPr sz="2400" spc="-10">
                <a:latin typeface="宋体"/>
                <a:cs typeface="宋体"/>
              </a:rPr>
              <a:t>转移条件满</a:t>
            </a:r>
            <a:r>
              <a:rPr sz="2400">
                <a:latin typeface="宋体"/>
                <a:cs typeface="宋体"/>
              </a:rPr>
              <a:t>足，</a:t>
            </a:r>
            <a:r>
              <a:rPr sz="2400" spc="-20">
                <a:solidFill>
                  <a:srgbClr val="FF0000"/>
                </a:solidFill>
                <a:latin typeface="宋体"/>
                <a:cs typeface="宋体"/>
              </a:rPr>
              <a:t>同步开</a:t>
            </a:r>
            <a:r>
              <a:rPr sz="2400">
                <a:solidFill>
                  <a:srgbClr val="FF0000"/>
                </a:solidFill>
                <a:latin typeface="宋体"/>
                <a:cs typeface="宋体"/>
              </a:rPr>
              <a:t>启</a:t>
            </a:r>
            <a:r>
              <a:rPr sz="2400" spc="-15">
                <a:latin typeface="宋体"/>
                <a:cs typeface="宋体"/>
              </a:rPr>
              <a:t>若干分支</a:t>
            </a:r>
            <a:endParaRPr sz="2400">
              <a:latin typeface="宋体"/>
              <a:cs typeface="宋体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5791200" y="2057400"/>
            <a:ext cx="2976880" cy="4797425"/>
            <a:chOff x="5791200" y="2057400"/>
            <a:chExt cx="2976880" cy="4797425"/>
          </a:xfrm>
        </p:grpSpPr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91200" y="2057400"/>
              <a:ext cx="2903537" cy="4797425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5867396" y="2276474"/>
              <a:ext cx="2881630" cy="3889375"/>
            </a:xfrm>
            <a:custGeom>
              <a:rect l="l" t="t" r="r" b="b"/>
              <a:pathLst>
                <a:path w="2881629" h="3889375">
                  <a:moveTo>
                    <a:pt x="720725" y="468312"/>
                  </a:moveTo>
                  <a:lnTo>
                    <a:pt x="728536" y="411708"/>
                  </a:lnTo>
                  <a:lnTo>
                    <a:pt x="751366" y="357107"/>
                  </a:lnTo>
                  <a:lnTo>
                    <a:pt x="788311" y="304903"/>
                  </a:lnTo>
                  <a:lnTo>
                    <a:pt x="838467" y="255486"/>
                  </a:lnTo>
                  <a:lnTo>
                    <a:pt x="900930" y="209250"/>
                  </a:lnTo>
                  <a:lnTo>
                    <a:pt x="936495" y="187446"/>
                  </a:lnTo>
                  <a:lnTo>
                    <a:pt x="974797" y="166585"/>
                  </a:lnTo>
                  <a:lnTo>
                    <a:pt x="1015723" y="146714"/>
                  </a:lnTo>
                  <a:lnTo>
                    <a:pt x="1059162" y="127883"/>
                  </a:lnTo>
                  <a:lnTo>
                    <a:pt x="1104999" y="110141"/>
                  </a:lnTo>
                  <a:lnTo>
                    <a:pt x="1153122" y="93537"/>
                  </a:lnTo>
                  <a:lnTo>
                    <a:pt x="1203418" y="78120"/>
                  </a:lnTo>
                  <a:lnTo>
                    <a:pt x="1255774" y="63938"/>
                  </a:lnTo>
                  <a:lnTo>
                    <a:pt x="1310076" y="51042"/>
                  </a:lnTo>
                  <a:lnTo>
                    <a:pt x="1366212" y="39479"/>
                  </a:lnTo>
                  <a:lnTo>
                    <a:pt x="1424069" y="29299"/>
                  </a:lnTo>
                  <a:lnTo>
                    <a:pt x="1483534" y="20550"/>
                  </a:lnTo>
                  <a:lnTo>
                    <a:pt x="1544493" y="13283"/>
                  </a:lnTo>
                  <a:lnTo>
                    <a:pt x="1606834" y="7545"/>
                  </a:lnTo>
                  <a:lnTo>
                    <a:pt x="1670444" y="3386"/>
                  </a:lnTo>
                  <a:lnTo>
                    <a:pt x="1735210" y="854"/>
                  </a:lnTo>
                  <a:lnTo>
                    <a:pt x="1801018" y="0"/>
                  </a:lnTo>
                  <a:lnTo>
                    <a:pt x="1866825" y="854"/>
                  </a:lnTo>
                  <a:lnTo>
                    <a:pt x="1931591" y="3386"/>
                  </a:lnTo>
                  <a:lnTo>
                    <a:pt x="1995201" y="7545"/>
                  </a:lnTo>
                  <a:lnTo>
                    <a:pt x="2057542" y="13282"/>
                  </a:lnTo>
                  <a:lnTo>
                    <a:pt x="2118502" y="20550"/>
                  </a:lnTo>
                  <a:lnTo>
                    <a:pt x="2177966" y="29298"/>
                  </a:lnTo>
                  <a:lnTo>
                    <a:pt x="2235823" y="39478"/>
                  </a:lnTo>
                  <a:lnTo>
                    <a:pt x="2291960" y="51041"/>
                  </a:lnTo>
                  <a:lnTo>
                    <a:pt x="2346262" y="63938"/>
                  </a:lnTo>
                  <a:lnTo>
                    <a:pt x="2398618" y="78119"/>
                  </a:lnTo>
                  <a:lnTo>
                    <a:pt x="2448914" y="93536"/>
                  </a:lnTo>
                  <a:lnTo>
                    <a:pt x="2497037" y="110140"/>
                  </a:lnTo>
                  <a:lnTo>
                    <a:pt x="2542874" y="127882"/>
                  </a:lnTo>
                  <a:lnTo>
                    <a:pt x="2586313" y="146713"/>
                  </a:lnTo>
                  <a:lnTo>
                    <a:pt x="2627240" y="166584"/>
                  </a:lnTo>
                  <a:lnTo>
                    <a:pt x="2665542" y="187445"/>
                  </a:lnTo>
                  <a:lnTo>
                    <a:pt x="2701106" y="209249"/>
                  </a:lnTo>
                  <a:lnTo>
                    <a:pt x="2733819" y="231945"/>
                  </a:lnTo>
                  <a:lnTo>
                    <a:pt x="2790242" y="279821"/>
                  </a:lnTo>
                  <a:lnTo>
                    <a:pt x="2833906" y="330681"/>
                  </a:lnTo>
                  <a:lnTo>
                    <a:pt x="2863906" y="384132"/>
                  </a:lnTo>
                  <a:lnTo>
                    <a:pt x="2879340" y="439783"/>
                  </a:lnTo>
                  <a:lnTo>
                    <a:pt x="2881311" y="468312"/>
                  </a:lnTo>
                  <a:lnTo>
                    <a:pt x="2879339" y="496840"/>
                  </a:lnTo>
                  <a:lnTo>
                    <a:pt x="2873500" y="524916"/>
                  </a:lnTo>
                  <a:lnTo>
                    <a:pt x="2850670" y="579517"/>
                  </a:lnTo>
                  <a:lnTo>
                    <a:pt x="2813725" y="631721"/>
                  </a:lnTo>
                  <a:lnTo>
                    <a:pt x="2763569" y="681138"/>
                  </a:lnTo>
                  <a:lnTo>
                    <a:pt x="2701105" y="727374"/>
                  </a:lnTo>
                  <a:lnTo>
                    <a:pt x="2665541" y="749178"/>
                  </a:lnTo>
                  <a:lnTo>
                    <a:pt x="2627239" y="770040"/>
                  </a:lnTo>
                  <a:lnTo>
                    <a:pt x="2586312" y="789910"/>
                  </a:lnTo>
                  <a:lnTo>
                    <a:pt x="2542874" y="808741"/>
                  </a:lnTo>
                  <a:lnTo>
                    <a:pt x="2497037" y="826483"/>
                  </a:lnTo>
                  <a:lnTo>
                    <a:pt x="2448913" y="843087"/>
                  </a:lnTo>
                  <a:lnTo>
                    <a:pt x="2398618" y="858504"/>
                  </a:lnTo>
                  <a:lnTo>
                    <a:pt x="2346262" y="872686"/>
                  </a:lnTo>
                  <a:lnTo>
                    <a:pt x="2291960" y="885583"/>
                  </a:lnTo>
                  <a:lnTo>
                    <a:pt x="2235824" y="897145"/>
                  </a:lnTo>
                  <a:lnTo>
                    <a:pt x="2177967" y="907325"/>
                  </a:lnTo>
                  <a:lnTo>
                    <a:pt x="2118502" y="916074"/>
                  </a:lnTo>
                  <a:lnTo>
                    <a:pt x="2057543" y="923341"/>
                  </a:lnTo>
                  <a:lnTo>
                    <a:pt x="1995202" y="929079"/>
                  </a:lnTo>
                  <a:lnTo>
                    <a:pt x="1931592" y="933238"/>
                  </a:lnTo>
                  <a:lnTo>
                    <a:pt x="1866826" y="935770"/>
                  </a:lnTo>
                  <a:lnTo>
                    <a:pt x="1801017" y="936624"/>
                  </a:lnTo>
                  <a:lnTo>
                    <a:pt x="1735209" y="935769"/>
                  </a:lnTo>
                  <a:lnTo>
                    <a:pt x="1670443" y="933238"/>
                  </a:lnTo>
                  <a:lnTo>
                    <a:pt x="1606833" y="929079"/>
                  </a:lnTo>
                  <a:lnTo>
                    <a:pt x="1544492" y="923341"/>
                  </a:lnTo>
                  <a:lnTo>
                    <a:pt x="1483533" y="916074"/>
                  </a:lnTo>
                  <a:lnTo>
                    <a:pt x="1424068" y="907325"/>
                  </a:lnTo>
                  <a:lnTo>
                    <a:pt x="1366211" y="897145"/>
                  </a:lnTo>
                  <a:lnTo>
                    <a:pt x="1310075" y="885583"/>
                  </a:lnTo>
                  <a:lnTo>
                    <a:pt x="1255773" y="872686"/>
                  </a:lnTo>
                  <a:lnTo>
                    <a:pt x="1203417" y="858504"/>
                  </a:lnTo>
                  <a:lnTo>
                    <a:pt x="1153121" y="843087"/>
                  </a:lnTo>
                  <a:lnTo>
                    <a:pt x="1104998" y="826483"/>
                  </a:lnTo>
                  <a:lnTo>
                    <a:pt x="1059161" y="808741"/>
                  </a:lnTo>
                  <a:lnTo>
                    <a:pt x="1015722" y="789910"/>
                  </a:lnTo>
                  <a:lnTo>
                    <a:pt x="974795" y="770040"/>
                  </a:lnTo>
                  <a:lnTo>
                    <a:pt x="936493" y="749178"/>
                  </a:lnTo>
                  <a:lnTo>
                    <a:pt x="900929" y="727375"/>
                  </a:lnTo>
                  <a:lnTo>
                    <a:pt x="868216" y="704678"/>
                  </a:lnTo>
                  <a:lnTo>
                    <a:pt x="811793" y="656803"/>
                  </a:lnTo>
                  <a:lnTo>
                    <a:pt x="768129" y="605943"/>
                  </a:lnTo>
                  <a:lnTo>
                    <a:pt x="738129" y="552492"/>
                  </a:lnTo>
                  <a:lnTo>
                    <a:pt x="722695" y="496840"/>
                  </a:lnTo>
                  <a:lnTo>
                    <a:pt x="720724" y="468312"/>
                  </a:lnTo>
                  <a:close/>
                </a:path>
                <a:path w="2881629" h="3889375">
                  <a:moveTo>
                    <a:pt x="1" y="3564731"/>
                  </a:moveTo>
                  <a:lnTo>
                    <a:pt x="10847" y="3512072"/>
                  </a:lnTo>
                  <a:lnTo>
                    <a:pt x="42247" y="3462118"/>
                  </a:lnTo>
                  <a:lnTo>
                    <a:pt x="92496" y="3415539"/>
                  </a:lnTo>
                  <a:lnTo>
                    <a:pt x="124155" y="3393723"/>
                  </a:lnTo>
                  <a:lnTo>
                    <a:pt x="159887" y="3373001"/>
                  </a:lnTo>
                  <a:lnTo>
                    <a:pt x="199477" y="3353456"/>
                  </a:lnTo>
                  <a:lnTo>
                    <a:pt x="242714" y="3335173"/>
                  </a:lnTo>
                  <a:lnTo>
                    <a:pt x="289383" y="3318235"/>
                  </a:lnTo>
                  <a:lnTo>
                    <a:pt x="339271" y="3302725"/>
                  </a:lnTo>
                  <a:lnTo>
                    <a:pt x="392165" y="3288726"/>
                  </a:lnTo>
                  <a:lnTo>
                    <a:pt x="447851" y="3276323"/>
                  </a:lnTo>
                  <a:lnTo>
                    <a:pt x="506118" y="3265599"/>
                  </a:lnTo>
                  <a:lnTo>
                    <a:pt x="566750" y="3256638"/>
                  </a:lnTo>
                  <a:lnTo>
                    <a:pt x="629535" y="3249522"/>
                  </a:lnTo>
                  <a:lnTo>
                    <a:pt x="694260" y="3244336"/>
                  </a:lnTo>
                  <a:lnTo>
                    <a:pt x="760711" y="3241163"/>
                  </a:lnTo>
                  <a:lnTo>
                    <a:pt x="828675" y="3240087"/>
                  </a:lnTo>
                  <a:lnTo>
                    <a:pt x="896639" y="3241163"/>
                  </a:lnTo>
                  <a:lnTo>
                    <a:pt x="963090" y="3244336"/>
                  </a:lnTo>
                  <a:lnTo>
                    <a:pt x="1027815" y="3249522"/>
                  </a:lnTo>
                  <a:lnTo>
                    <a:pt x="1090600" y="3256637"/>
                  </a:lnTo>
                  <a:lnTo>
                    <a:pt x="1151232" y="3265599"/>
                  </a:lnTo>
                  <a:lnTo>
                    <a:pt x="1209498" y="3276323"/>
                  </a:lnTo>
                  <a:lnTo>
                    <a:pt x="1265185" y="3288726"/>
                  </a:lnTo>
                  <a:lnTo>
                    <a:pt x="1318079" y="3302724"/>
                  </a:lnTo>
                  <a:lnTo>
                    <a:pt x="1367967" y="3318234"/>
                  </a:lnTo>
                  <a:lnTo>
                    <a:pt x="1414636" y="3335172"/>
                  </a:lnTo>
                  <a:lnTo>
                    <a:pt x="1457873" y="3353456"/>
                  </a:lnTo>
                  <a:lnTo>
                    <a:pt x="1497463" y="3373000"/>
                  </a:lnTo>
                  <a:lnTo>
                    <a:pt x="1533195" y="3393722"/>
                  </a:lnTo>
                  <a:lnTo>
                    <a:pt x="1564854" y="3415538"/>
                  </a:lnTo>
                  <a:lnTo>
                    <a:pt x="1615103" y="3462118"/>
                  </a:lnTo>
                  <a:lnTo>
                    <a:pt x="1646504" y="3512071"/>
                  </a:lnTo>
                  <a:lnTo>
                    <a:pt x="1657350" y="3564730"/>
                  </a:lnTo>
                  <a:lnTo>
                    <a:pt x="1654602" y="3591356"/>
                  </a:lnTo>
                  <a:lnTo>
                    <a:pt x="1646503" y="3617389"/>
                  </a:lnTo>
                  <a:lnTo>
                    <a:pt x="1615102" y="3667343"/>
                  </a:lnTo>
                  <a:lnTo>
                    <a:pt x="1564854" y="3713923"/>
                  </a:lnTo>
                  <a:lnTo>
                    <a:pt x="1533194" y="3735739"/>
                  </a:lnTo>
                  <a:lnTo>
                    <a:pt x="1497463" y="3756461"/>
                  </a:lnTo>
                  <a:lnTo>
                    <a:pt x="1457872" y="3776005"/>
                  </a:lnTo>
                  <a:lnTo>
                    <a:pt x="1414636" y="3794288"/>
                  </a:lnTo>
                  <a:lnTo>
                    <a:pt x="1367967" y="3811226"/>
                  </a:lnTo>
                  <a:lnTo>
                    <a:pt x="1318079" y="3826737"/>
                  </a:lnTo>
                  <a:lnTo>
                    <a:pt x="1265185" y="3840735"/>
                  </a:lnTo>
                  <a:lnTo>
                    <a:pt x="1209498" y="3853138"/>
                  </a:lnTo>
                  <a:lnTo>
                    <a:pt x="1151232" y="3863862"/>
                  </a:lnTo>
                  <a:lnTo>
                    <a:pt x="1090600" y="3872823"/>
                  </a:lnTo>
                  <a:lnTo>
                    <a:pt x="1027815" y="3879939"/>
                  </a:lnTo>
                  <a:lnTo>
                    <a:pt x="963090" y="3885125"/>
                  </a:lnTo>
                  <a:lnTo>
                    <a:pt x="896639" y="3888298"/>
                  </a:lnTo>
                  <a:lnTo>
                    <a:pt x="828675" y="3889374"/>
                  </a:lnTo>
                  <a:lnTo>
                    <a:pt x="760710" y="3888297"/>
                  </a:lnTo>
                  <a:lnTo>
                    <a:pt x="694259" y="3885125"/>
                  </a:lnTo>
                  <a:lnTo>
                    <a:pt x="629534" y="3879939"/>
                  </a:lnTo>
                  <a:lnTo>
                    <a:pt x="566749" y="3872823"/>
                  </a:lnTo>
                  <a:lnTo>
                    <a:pt x="506117" y="3863862"/>
                  </a:lnTo>
                  <a:lnTo>
                    <a:pt x="447851" y="3853138"/>
                  </a:lnTo>
                  <a:lnTo>
                    <a:pt x="392164" y="3840735"/>
                  </a:lnTo>
                  <a:lnTo>
                    <a:pt x="339270" y="3826736"/>
                  </a:lnTo>
                  <a:lnTo>
                    <a:pt x="289382" y="3811226"/>
                  </a:lnTo>
                  <a:lnTo>
                    <a:pt x="242713" y="3794288"/>
                  </a:lnTo>
                  <a:lnTo>
                    <a:pt x="199476" y="3776005"/>
                  </a:lnTo>
                  <a:lnTo>
                    <a:pt x="159886" y="3756460"/>
                  </a:lnTo>
                  <a:lnTo>
                    <a:pt x="124154" y="3735739"/>
                  </a:lnTo>
                  <a:lnTo>
                    <a:pt x="92495" y="3713923"/>
                  </a:lnTo>
                  <a:lnTo>
                    <a:pt x="42246" y="3667343"/>
                  </a:lnTo>
                  <a:lnTo>
                    <a:pt x="10845" y="3617389"/>
                  </a:lnTo>
                  <a:lnTo>
                    <a:pt x="0" y="3564730"/>
                  </a:lnTo>
                  <a:close/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77306" y="731042"/>
            <a:ext cx="535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44064"/>
              </a:tabLst>
            </a:pPr>
            <a:r>
              <a:rPr spc="-50">
                <a:latin typeface="MS Gothic"/>
                <a:cs typeface="MS Gothic"/>
              </a:rPr>
              <a:t>第</a:t>
            </a:r>
            <a:r>
              <a:rPr spc="-409"/>
              <a:t>5</a:t>
            </a:r>
            <a:r>
              <a:rPr spc="-50">
                <a:latin typeface="MS Gothic"/>
                <a:cs typeface="MS Gothic"/>
              </a:rPr>
              <a:t>章</a:t>
            </a:r>
            <a:r>
              <a:rPr>
                <a:latin typeface="MS Gothic"/>
                <a:cs typeface="MS Gothic"/>
              </a:rPr>
              <a:t>	</a:t>
            </a:r>
            <a:r>
              <a:rPr spc="-440"/>
              <a:t>PLC</a:t>
            </a:r>
            <a:r>
              <a:rPr/>
              <a:t>旳步进指</a:t>
            </a:r>
            <a:r>
              <a:rPr spc="-50"/>
              <a:t>令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28138" y="1479128"/>
            <a:ext cx="5460365" cy="11099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024629"/>
              </a:tabLst>
            </a:pPr>
            <a:r>
              <a:rPr sz="2800">
                <a:solidFill>
                  <a:srgbClr val="FF0000"/>
                </a:solidFill>
                <a:latin typeface="宋体"/>
                <a:cs typeface="宋体"/>
              </a:rPr>
              <a:t>三、步进指令</a:t>
            </a:r>
            <a:r>
              <a:rPr sz="2800" spc="-10">
                <a:solidFill>
                  <a:srgbClr val="FF0000"/>
                </a:solidFill>
                <a:latin typeface="Georgia"/>
                <a:cs typeface="Georgia"/>
              </a:rPr>
              <a:t>STL</a:t>
            </a:r>
            <a:r>
              <a:rPr sz="2800" spc="-10">
                <a:latin typeface="宋体"/>
                <a:cs typeface="宋体"/>
              </a:rPr>
              <a:t>（Step</a:t>
            </a:r>
            <a:r>
              <a:rPr sz="2800">
                <a:latin typeface="宋体"/>
                <a:cs typeface="宋体"/>
              </a:rPr>
              <a:t>	</a:t>
            </a:r>
            <a:r>
              <a:rPr sz="2800" spc="-10">
                <a:latin typeface="宋体"/>
                <a:cs typeface="宋体"/>
              </a:rPr>
              <a:t>Ladder）</a:t>
            </a:r>
            <a:endParaRPr sz="2800">
              <a:latin typeface="宋体"/>
              <a:cs typeface="宋体"/>
            </a:endParaRPr>
          </a:p>
          <a:p>
            <a:pPr marL="170815">
              <a:lnSpc>
                <a:spcPct val="100000"/>
              </a:lnSpc>
              <a:spcBef>
                <a:spcPts val="2055"/>
              </a:spcBef>
            </a:pPr>
            <a:r>
              <a:rPr sz="2600" b="1" spc="-265">
                <a:solidFill>
                  <a:srgbClr val="009900"/>
                </a:solidFill>
                <a:latin typeface="Microsoft JhengHei"/>
                <a:cs typeface="Microsoft JhengHei"/>
              </a:rPr>
              <a:t>3</a:t>
            </a:r>
            <a:r>
              <a:rPr sz="2600" b="1" spc="-5">
                <a:solidFill>
                  <a:srgbClr val="009900"/>
                </a:solidFill>
                <a:latin typeface="Microsoft JhengHei"/>
                <a:cs typeface="Microsoft JhengHei"/>
              </a:rPr>
              <a:t>、状态流程图与梯形图旳转换</a:t>
            </a:r>
            <a:endParaRPr sz="26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6092" y="2923888"/>
            <a:ext cx="6981683" cy="331943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77306" y="731042"/>
            <a:ext cx="535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44064"/>
              </a:tabLst>
            </a:pPr>
            <a:r>
              <a:rPr spc="-50">
                <a:latin typeface="MS Gothic"/>
                <a:cs typeface="MS Gothic"/>
              </a:rPr>
              <a:t>第</a:t>
            </a:r>
            <a:r>
              <a:rPr spc="-409"/>
              <a:t>5</a:t>
            </a:r>
            <a:r>
              <a:rPr spc="-50">
                <a:latin typeface="MS Gothic"/>
                <a:cs typeface="MS Gothic"/>
              </a:rPr>
              <a:t>章</a:t>
            </a:r>
            <a:r>
              <a:rPr>
                <a:latin typeface="MS Gothic"/>
                <a:cs typeface="MS Gothic"/>
              </a:rPr>
              <a:t>	</a:t>
            </a:r>
            <a:r>
              <a:rPr spc="-440"/>
              <a:t>PLC</a:t>
            </a:r>
            <a:r>
              <a:rPr/>
              <a:t>旳步进指</a:t>
            </a:r>
            <a:r>
              <a:rPr spc="-50"/>
              <a:t>令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1765300" y="266700"/>
            <a:ext cx="5761355" cy="6610350"/>
            <a:chOff x="1765300" y="266700"/>
            <a:chExt cx="5761355" cy="6610350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765300" y="266700"/>
              <a:ext cx="5761037" cy="6591300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2627311" y="6524624"/>
              <a:ext cx="3673475" cy="333375"/>
            </a:xfrm>
            <a:custGeom>
              <a:rect l="l" t="t" r="r" b="b"/>
              <a:pathLst>
                <a:path w="3673475" h="333375">
                  <a:moveTo>
                    <a:pt x="0" y="166688"/>
                  </a:moveTo>
                  <a:lnTo>
                    <a:pt x="18004" y="122375"/>
                  </a:lnTo>
                  <a:lnTo>
                    <a:pt x="68815" y="82557"/>
                  </a:lnTo>
                  <a:lnTo>
                    <a:pt x="105021" y="64830"/>
                  </a:lnTo>
                  <a:lnTo>
                    <a:pt x="147627" y="48822"/>
                  </a:lnTo>
                  <a:lnTo>
                    <a:pt x="196033" y="34731"/>
                  </a:lnTo>
                  <a:lnTo>
                    <a:pt x="249637" y="22758"/>
                  </a:lnTo>
                  <a:lnTo>
                    <a:pt x="307839" y="13099"/>
                  </a:lnTo>
                  <a:lnTo>
                    <a:pt x="370040" y="5954"/>
                  </a:lnTo>
                  <a:lnTo>
                    <a:pt x="435637" y="1521"/>
                  </a:lnTo>
                  <a:lnTo>
                    <a:pt x="504031" y="0"/>
                  </a:lnTo>
                  <a:lnTo>
                    <a:pt x="572425" y="1521"/>
                  </a:lnTo>
                  <a:lnTo>
                    <a:pt x="638022" y="5953"/>
                  </a:lnTo>
                  <a:lnTo>
                    <a:pt x="700222" y="13098"/>
                  </a:lnTo>
                  <a:lnTo>
                    <a:pt x="758425" y="22757"/>
                  </a:lnTo>
                  <a:lnTo>
                    <a:pt x="812029" y="34730"/>
                  </a:lnTo>
                  <a:lnTo>
                    <a:pt x="860434" y="48821"/>
                  </a:lnTo>
                  <a:lnTo>
                    <a:pt x="903041" y="64829"/>
                  </a:lnTo>
                  <a:lnTo>
                    <a:pt x="939247" y="82556"/>
                  </a:lnTo>
                  <a:lnTo>
                    <a:pt x="990058" y="122374"/>
                  </a:lnTo>
                  <a:lnTo>
                    <a:pt x="1008062" y="166686"/>
                  </a:lnTo>
                  <a:lnTo>
                    <a:pt x="1003461" y="189305"/>
                  </a:lnTo>
                  <a:lnTo>
                    <a:pt x="990057" y="210999"/>
                  </a:lnTo>
                  <a:lnTo>
                    <a:pt x="939247" y="250817"/>
                  </a:lnTo>
                  <a:lnTo>
                    <a:pt x="903041" y="268544"/>
                  </a:lnTo>
                  <a:lnTo>
                    <a:pt x="860435" y="284552"/>
                  </a:lnTo>
                  <a:lnTo>
                    <a:pt x="812029" y="298642"/>
                  </a:lnTo>
                  <a:lnTo>
                    <a:pt x="758425" y="310616"/>
                  </a:lnTo>
                  <a:lnTo>
                    <a:pt x="700223" y="320275"/>
                  </a:lnTo>
                  <a:lnTo>
                    <a:pt x="638022" y="327420"/>
                  </a:lnTo>
                  <a:lnTo>
                    <a:pt x="572425" y="331852"/>
                  </a:lnTo>
                  <a:lnTo>
                    <a:pt x="504031" y="333374"/>
                  </a:lnTo>
                  <a:lnTo>
                    <a:pt x="435637" y="331851"/>
                  </a:lnTo>
                  <a:lnTo>
                    <a:pt x="370040" y="327419"/>
                  </a:lnTo>
                  <a:lnTo>
                    <a:pt x="307839" y="320274"/>
                  </a:lnTo>
                  <a:lnTo>
                    <a:pt x="249637" y="310616"/>
                  </a:lnTo>
                  <a:lnTo>
                    <a:pt x="196033" y="298642"/>
                  </a:lnTo>
                  <a:lnTo>
                    <a:pt x="147627" y="284552"/>
                  </a:lnTo>
                  <a:lnTo>
                    <a:pt x="105021" y="268544"/>
                  </a:lnTo>
                  <a:lnTo>
                    <a:pt x="68815" y="250816"/>
                  </a:lnTo>
                  <a:lnTo>
                    <a:pt x="18004" y="210998"/>
                  </a:lnTo>
                  <a:lnTo>
                    <a:pt x="0" y="166686"/>
                  </a:lnTo>
                  <a:close/>
                </a:path>
                <a:path w="3673475" h="333375">
                  <a:moveTo>
                    <a:pt x="2665413" y="166688"/>
                  </a:moveTo>
                  <a:lnTo>
                    <a:pt x="2683417" y="122375"/>
                  </a:lnTo>
                  <a:lnTo>
                    <a:pt x="2734228" y="82557"/>
                  </a:lnTo>
                  <a:lnTo>
                    <a:pt x="2770434" y="64830"/>
                  </a:lnTo>
                  <a:lnTo>
                    <a:pt x="2813040" y="48822"/>
                  </a:lnTo>
                  <a:lnTo>
                    <a:pt x="2861445" y="34731"/>
                  </a:lnTo>
                  <a:lnTo>
                    <a:pt x="2915049" y="22758"/>
                  </a:lnTo>
                  <a:lnTo>
                    <a:pt x="2973252" y="13099"/>
                  </a:lnTo>
                  <a:lnTo>
                    <a:pt x="3035452" y="5954"/>
                  </a:lnTo>
                  <a:lnTo>
                    <a:pt x="3101049" y="1521"/>
                  </a:lnTo>
                  <a:lnTo>
                    <a:pt x="3169443" y="0"/>
                  </a:lnTo>
                  <a:lnTo>
                    <a:pt x="3237837" y="1521"/>
                  </a:lnTo>
                  <a:lnTo>
                    <a:pt x="3303434" y="5953"/>
                  </a:lnTo>
                  <a:lnTo>
                    <a:pt x="3365635" y="13098"/>
                  </a:lnTo>
                  <a:lnTo>
                    <a:pt x="3423837" y="22757"/>
                  </a:lnTo>
                  <a:lnTo>
                    <a:pt x="3477442" y="34730"/>
                  </a:lnTo>
                  <a:lnTo>
                    <a:pt x="3525847" y="48821"/>
                  </a:lnTo>
                  <a:lnTo>
                    <a:pt x="3568453" y="64829"/>
                  </a:lnTo>
                  <a:lnTo>
                    <a:pt x="3604659" y="82556"/>
                  </a:lnTo>
                  <a:lnTo>
                    <a:pt x="3655470" y="122374"/>
                  </a:lnTo>
                  <a:lnTo>
                    <a:pt x="3673475" y="166686"/>
                  </a:lnTo>
                  <a:lnTo>
                    <a:pt x="3668873" y="189305"/>
                  </a:lnTo>
                  <a:lnTo>
                    <a:pt x="3655470" y="210999"/>
                  </a:lnTo>
                  <a:lnTo>
                    <a:pt x="3604659" y="250817"/>
                  </a:lnTo>
                  <a:lnTo>
                    <a:pt x="3568453" y="268544"/>
                  </a:lnTo>
                  <a:lnTo>
                    <a:pt x="3525847" y="284552"/>
                  </a:lnTo>
                  <a:lnTo>
                    <a:pt x="3477442" y="298642"/>
                  </a:lnTo>
                  <a:lnTo>
                    <a:pt x="3423838" y="310616"/>
                  </a:lnTo>
                  <a:lnTo>
                    <a:pt x="3365635" y="320275"/>
                  </a:lnTo>
                  <a:lnTo>
                    <a:pt x="3303435" y="327420"/>
                  </a:lnTo>
                  <a:lnTo>
                    <a:pt x="3237837" y="331852"/>
                  </a:lnTo>
                  <a:lnTo>
                    <a:pt x="3169443" y="333374"/>
                  </a:lnTo>
                  <a:lnTo>
                    <a:pt x="3101049" y="331851"/>
                  </a:lnTo>
                  <a:lnTo>
                    <a:pt x="3035452" y="327419"/>
                  </a:lnTo>
                  <a:lnTo>
                    <a:pt x="2973252" y="320274"/>
                  </a:lnTo>
                  <a:lnTo>
                    <a:pt x="2915049" y="310616"/>
                  </a:lnTo>
                  <a:lnTo>
                    <a:pt x="2861445" y="298642"/>
                  </a:lnTo>
                  <a:lnTo>
                    <a:pt x="2813040" y="284552"/>
                  </a:lnTo>
                  <a:lnTo>
                    <a:pt x="2770433" y="268544"/>
                  </a:lnTo>
                  <a:lnTo>
                    <a:pt x="2734227" y="250816"/>
                  </a:lnTo>
                  <a:lnTo>
                    <a:pt x="2683416" y="210998"/>
                  </a:lnTo>
                  <a:lnTo>
                    <a:pt x="2665412" y="166686"/>
                  </a:lnTo>
                  <a:close/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44064"/>
              </a:tabLst>
            </a:pPr>
            <a:r>
              <a:rPr spc="-50">
                <a:latin typeface="MS Gothic"/>
                <a:cs typeface="MS Gothic"/>
              </a:rPr>
              <a:t>第</a:t>
            </a:r>
            <a:r>
              <a:rPr spc="-409"/>
              <a:t>5</a:t>
            </a:r>
            <a:r>
              <a:rPr spc="-50">
                <a:latin typeface="MS Gothic"/>
                <a:cs typeface="MS Gothic"/>
              </a:rPr>
              <a:t>章</a:t>
            </a:r>
            <a:r>
              <a:rPr>
                <a:latin typeface="MS Gothic"/>
                <a:cs typeface="MS Gothic"/>
              </a:rPr>
              <a:t>	</a:t>
            </a:r>
            <a:r>
              <a:rPr spc="-440"/>
              <a:t>PLC</a:t>
            </a:r>
            <a:r>
              <a:rPr/>
              <a:t>旳步进指</a:t>
            </a:r>
            <a:r>
              <a:rPr spc="-50"/>
              <a:t>令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304289" y="1370455"/>
            <a:ext cx="5460365" cy="972819"/>
          </a:xfrm>
          <a:prstGeom prst="rect">
            <a:avLst/>
          </a:prstGeom>
        </p:spPr>
        <p:txBody>
          <a:bodyPr vert="horz" wrap="square" lIns="0" tIns="768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05"/>
              </a:spcBef>
              <a:tabLst>
                <a:tab pos="4024629"/>
              </a:tabLst>
            </a:pPr>
            <a:r>
              <a:rPr sz="2800">
                <a:solidFill>
                  <a:srgbClr val="FF0000"/>
                </a:solidFill>
                <a:latin typeface="宋体"/>
                <a:cs typeface="宋体"/>
              </a:rPr>
              <a:t>三、步进指令</a:t>
            </a:r>
            <a:r>
              <a:rPr sz="2800" spc="-10">
                <a:solidFill>
                  <a:srgbClr val="FF0000"/>
                </a:solidFill>
                <a:latin typeface="Georgia"/>
                <a:cs typeface="Georgia"/>
              </a:rPr>
              <a:t>STL</a:t>
            </a:r>
            <a:r>
              <a:rPr sz="2800" spc="-10">
                <a:latin typeface="宋体"/>
                <a:cs typeface="宋体"/>
              </a:rPr>
              <a:t>（Step</a:t>
            </a:r>
            <a:r>
              <a:rPr sz="2800">
                <a:latin typeface="宋体"/>
                <a:cs typeface="宋体"/>
              </a:rPr>
              <a:t>	</a:t>
            </a:r>
            <a:r>
              <a:rPr sz="2800" spc="-10">
                <a:latin typeface="宋体"/>
                <a:cs typeface="宋体"/>
              </a:rPr>
              <a:t>Ladder）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470"/>
              </a:spcBef>
            </a:pPr>
            <a:r>
              <a:rPr sz="2600" b="1" spc="-265">
                <a:solidFill>
                  <a:srgbClr val="009900"/>
                </a:solidFill>
                <a:latin typeface="Microsoft JhengHei"/>
                <a:cs typeface="Microsoft JhengHei"/>
              </a:rPr>
              <a:t>4</a:t>
            </a:r>
            <a:r>
              <a:rPr sz="2600" b="1">
                <a:solidFill>
                  <a:srgbClr val="009900"/>
                </a:solidFill>
                <a:latin typeface="Microsoft JhengHei"/>
                <a:cs typeface="Microsoft JhengHei"/>
              </a:rPr>
              <a:t>、举例</a:t>
            </a:r>
            <a:r>
              <a:rPr sz="2600" b="1" spc="-25">
                <a:solidFill>
                  <a:srgbClr val="009900"/>
                </a:solidFill>
                <a:latin typeface="Microsoft JhengHei"/>
                <a:cs typeface="Microsoft JhengHei"/>
              </a:rPr>
              <a:t>（1）</a:t>
            </a:r>
            <a:endParaRPr sz="26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67689" y="2456783"/>
            <a:ext cx="3808729" cy="2311400"/>
          </a:xfrm>
          <a:prstGeom prst="rect">
            <a:avLst/>
          </a:prstGeom>
        </p:spPr>
        <p:txBody>
          <a:bodyPr vert="horz" wrap="square" lIns="0" tIns="165100" rIns="0" bIns="0" rtlCol="0">
            <a:spAutoFit/>
          </a:bodyPr>
          <a:lstStyle/>
          <a:p>
            <a:pPr marL="224154">
              <a:lnSpc>
                <a:spcPct val="100000"/>
              </a:lnSpc>
              <a:spcBef>
                <a:spcPts val="1300"/>
              </a:spcBef>
            </a:pPr>
            <a:r>
              <a:rPr sz="2000" b="1" spc="-25">
                <a:latin typeface="Microsoft JhengHei"/>
                <a:cs typeface="Microsoft JhengHei"/>
              </a:rPr>
              <a:t>上电</a:t>
            </a:r>
            <a:endParaRPr sz="2000">
              <a:latin typeface="Microsoft JhengHei"/>
              <a:cs typeface="Microsoft JhengHei"/>
            </a:endParaRPr>
          </a:p>
          <a:p>
            <a:pPr marL="153670" marR="1755139">
              <a:lnSpc>
                <a:spcPct val="150000"/>
              </a:lnSpc>
            </a:pPr>
            <a:r>
              <a:rPr sz="2000" b="1">
                <a:latin typeface="Microsoft JhengHei"/>
                <a:cs typeface="Microsoft JhengHei"/>
              </a:rPr>
              <a:t>按下</a:t>
            </a:r>
            <a:r>
              <a:rPr sz="2000" b="1" spc="-10">
                <a:latin typeface="Arial"/>
                <a:cs typeface="Arial"/>
              </a:rPr>
              <a:t>X0</a:t>
            </a:r>
            <a:r>
              <a:rPr sz="2000" b="1" spc="-10">
                <a:latin typeface="Microsoft JhengHei"/>
                <a:cs typeface="Microsoft JhengHei"/>
              </a:rPr>
              <a:t>，</a:t>
            </a:r>
            <a:r>
              <a:rPr sz="2000" b="1" spc="-10">
                <a:latin typeface="Arial"/>
                <a:cs typeface="Arial"/>
              </a:rPr>
              <a:t>Y0</a:t>
            </a:r>
            <a:r>
              <a:rPr sz="2000" b="1" spc="-25">
                <a:latin typeface="Microsoft JhengHei"/>
                <a:cs typeface="Microsoft JhengHei"/>
              </a:rPr>
              <a:t>亮，</a:t>
            </a:r>
            <a:r>
              <a:rPr sz="2000" b="1">
                <a:latin typeface="Microsoft JhengHei"/>
                <a:cs typeface="Microsoft JhengHei"/>
              </a:rPr>
              <a:t>按下</a:t>
            </a:r>
            <a:r>
              <a:rPr sz="2000" b="1" spc="-10">
                <a:latin typeface="Arial"/>
                <a:cs typeface="Arial"/>
              </a:rPr>
              <a:t>X1</a:t>
            </a:r>
            <a:r>
              <a:rPr sz="2000" b="1" spc="-10">
                <a:latin typeface="Microsoft JhengHei"/>
                <a:cs typeface="Microsoft JhengHei"/>
              </a:rPr>
              <a:t>，</a:t>
            </a:r>
            <a:r>
              <a:rPr sz="2000" b="1" spc="-10">
                <a:latin typeface="Arial"/>
                <a:cs typeface="Arial"/>
              </a:rPr>
              <a:t>Y1</a:t>
            </a:r>
            <a:r>
              <a:rPr sz="2000" b="1" spc="-25">
                <a:latin typeface="Microsoft JhengHei"/>
                <a:cs typeface="Microsoft JhengHei"/>
              </a:rPr>
              <a:t>亮，</a:t>
            </a:r>
            <a:endParaRPr sz="2000">
              <a:latin typeface="Microsoft JhengHei"/>
              <a:cs typeface="Microsoft JhengHei"/>
            </a:endParaRPr>
          </a:p>
          <a:p>
            <a:pPr marL="12700" marR="5080">
              <a:lnSpc>
                <a:spcPct val="150000"/>
              </a:lnSpc>
            </a:pPr>
            <a:r>
              <a:rPr sz="2000" b="1" spc="-10">
                <a:latin typeface="Arial"/>
                <a:cs typeface="Arial"/>
              </a:rPr>
              <a:t>X0</a:t>
            </a:r>
            <a:r>
              <a:rPr sz="2000" b="1">
                <a:latin typeface="Microsoft JhengHei"/>
                <a:cs typeface="Microsoft JhengHei"/>
              </a:rPr>
              <a:t>与</a:t>
            </a:r>
            <a:r>
              <a:rPr sz="2000" b="1" spc="-10">
                <a:latin typeface="Arial"/>
                <a:cs typeface="Arial"/>
              </a:rPr>
              <a:t>X1</a:t>
            </a:r>
            <a:r>
              <a:rPr sz="2000" b="1" spc="-5">
                <a:latin typeface="Microsoft JhengHei"/>
                <a:cs typeface="Microsoft JhengHei"/>
              </a:rPr>
              <a:t>同步按下，</a:t>
            </a:r>
            <a:r>
              <a:rPr sz="2000" b="1" spc="-10">
                <a:latin typeface="Arial"/>
                <a:cs typeface="Arial"/>
              </a:rPr>
              <a:t>Y0</a:t>
            </a:r>
            <a:r>
              <a:rPr sz="2000" b="1">
                <a:latin typeface="Microsoft JhengHei"/>
                <a:cs typeface="Microsoft JhengHei"/>
              </a:rPr>
              <a:t>、</a:t>
            </a:r>
            <a:r>
              <a:rPr sz="2000" b="1" spc="-10">
                <a:latin typeface="Arial"/>
                <a:cs typeface="Arial"/>
              </a:rPr>
              <a:t>Y1</a:t>
            </a:r>
            <a:r>
              <a:rPr sz="2000" b="1" spc="-20">
                <a:latin typeface="Microsoft JhengHei"/>
                <a:cs typeface="Microsoft JhengHei"/>
              </a:rPr>
              <a:t>都亮，</a:t>
            </a:r>
            <a:r>
              <a:rPr sz="2000" b="1" spc="-50">
                <a:latin typeface="Microsoft JhengHei"/>
                <a:cs typeface="Microsoft JhengHei"/>
              </a:rPr>
              <a:t> </a:t>
            </a:r>
            <a:r>
              <a:rPr sz="2000" b="1" spc="-10">
                <a:latin typeface="Arial"/>
                <a:cs typeface="Arial"/>
              </a:rPr>
              <a:t>X2</a:t>
            </a:r>
            <a:r>
              <a:rPr sz="2000" b="1" spc="-5">
                <a:latin typeface="Microsoft JhengHei"/>
                <a:cs typeface="Microsoft JhengHei"/>
              </a:rPr>
              <a:t>按下，</a:t>
            </a:r>
            <a:r>
              <a:rPr sz="2000" b="1" spc="-10">
                <a:latin typeface="Arial"/>
                <a:cs typeface="Arial"/>
              </a:rPr>
              <a:t>Y0</a:t>
            </a:r>
            <a:r>
              <a:rPr sz="2000" b="1">
                <a:latin typeface="Microsoft JhengHei"/>
                <a:cs typeface="Microsoft JhengHei"/>
              </a:rPr>
              <a:t>、</a:t>
            </a:r>
            <a:r>
              <a:rPr sz="2000" b="1" spc="-10">
                <a:latin typeface="Arial"/>
                <a:cs typeface="Arial"/>
              </a:rPr>
              <a:t>Y1</a:t>
            </a:r>
            <a:r>
              <a:rPr sz="2000" b="1" spc="-20">
                <a:latin typeface="Microsoft JhengHei"/>
                <a:cs typeface="Microsoft JhengHei"/>
              </a:rPr>
              <a:t>都灭。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43889" y="5062219"/>
            <a:ext cx="281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000" b="1" spc="-5">
                <a:solidFill>
                  <a:srgbClr val="0000FF"/>
                </a:solidFill>
                <a:latin typeface="Microsoft JhengHei"/>
                <a:cs typeface="Microsoft JhengHei"/>
              </a:rPr>
              <a:t>分析可知有四步，但要加</a:t>
            </a:r>
            <a:r>
              <a:rPr sz="2000" b="1" spc="-10">
                <a:solidFill>
                  <a:srgbClr val="0000FF"/>
                </a:solidFill>
                <a:latin typeface="Microsoft JhengHei"/>
                <a:cs typeface="Microsoft JhengHei"/>
              </a:rPr>
              <a:t>一种初始状态。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739890" y="3294693"/>
            <a:ext cx="49149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20">
                <a:solidFill>
                  <a:srgbClr val="0000FF"/>
                </a:solidFill>
                <a:latin typeface="Times New Roman"/>
                <a:cs typeface="Times New Roman"/>
              </a:rPr>
              <a:t>X0=1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739890" y="4971093"/>
            <a:ext cx="112585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10">
                <a:solidFill>
                  <a:srgbClr val="0000FF"/>
                </a:solidFill>
                <a:latin typeface="Times New Roman"/>
                <a:cs typeface="Times New Roman"/>
              </a:rPr>
              <a:t>X0=1&amp;X1=1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127750" y="3649662"/>
            <a:ext cx="619125" cy="403225"/>
          </a:xfrm>
          <a:prstGeom prst="rect">
            <a:avLst/>
          </a:prstGeom>
          <a:ln w="25400">
            <a:solidFill>
              <a:srgbClr val="000000"/>
            </a:solidFill>
          </a:ln>
        </p:spPr>
        <p:txBody>
          <a:bodyPr vert="horz" wrap="square" lIns="0" tIns="3873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05"/>
              </a:spcBef>
            </a:pPr>
            <a:r>
              <a:rPr sz="1600" b="1" spc="-25">
                <a:latin typeface="Times New Roman"/>
                <a:cs typeface="Times New Roman"/>
              </a:rPr>
              <a:t>M1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127750" y="4487862"/>
            <a:ext cx="619125" cy="403225"/>
          </a:xfrm>
          <a:prstGeom prst="rect">
            <a:avLst/>
          </a:prstGeom>
          <a:ln w="25400">
            <a:solidFill>
              <a:srgbClr val="000000"/>
            </a:solidFill>
          </a:ln>
        </p:spPr>
        <p:txBody>
          <a:bodyPr vert="horz" wrap="square" lIns="0" tIns="3873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05"/>
              </a:spcBef>
            </a:pPr>
            <a:r>
              <a:rPr sz="1600" b="1" spc="-25">
                <a:latin typeface="Times New Roman"/>
                <a:cs typeface="Times New Roman"/>
              </a:rPr>
              <a:t>M2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127750" y="6164262"/>
            <a:ext cx="749300" cy="504825"/>
          </a:xfrm>
          <a:prstGeom prst="rect">
            <a:avLst/>
          </a:prstGeom>
          <a:ln w="25400">
            <a:solidFill>
              <a:srgbClr val="000000"/>
            </a:solidFill>
          </a:ln>
        </p:spPr>
        <p:txBody>
          <a:bodyPr vert="horz" wrap="square" lIns="0" tIns="50165" rIns="0" bIns="0" rtlCol="0">
            <a:spAutoFit/>
          </a:bodyPr>
          <a:lstStyle/>
          <a:p>
            <a:pPr marL="91440">
              <a:lnSpc>
                <a:spcPts val="1400"/>
              </a:lnSpc>
              <a:spcBef>
                <a:spcPts val="395"/>
              </a:spcBef>
            </a:pPr>
            <a:r>
              <a:rPr sz="1200" b="1" spc="-25">
                <a:latin typeface="Microsoft JhengHei"/>
                <a:cs typeface="Microsoft JhengHei"/>
              </a:rPr>
              <a:t>返回</a:t>
            </a:r>
            <a:endParaRPr sz="1200">
              <a:latin typeface="Microsoft JhengHei"/>
              <a:cs typeface="Microsoft JhengHei"/>
            </a:endParaRPr>
          </a:p>
          <a:p>
            <a:pPr marL="91440">
              <a:lnSpc>
                <a:spcPts val="1400"/>
              </a:lnSpc>
            </a:pPr>
            <a:r>
              <a:rPr sz="1200" b="1" spc="-25">
                <a:latin typeface="Times New Roman"/>
                <a:cs typeface="Times New Roman"/>
              </a:rPr>
              <a:t>M0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127750" y="5326062"/>
            <a:ext cx="619125" cy="401955"/>
          </a:xfrm>
          <a:prstGeom prst="rect">
            <a:avLst/>
          </a:prstGeom>
          <a:ln w="25400">
            <a:solidFill>
              <a:srgbClr val="000000"/>
            </a:solidFill>
          </a:ln>
        </p:spPr>
        <p:txBody>
          <a:bodyPr vert="horz" wrap="square" lIns="0" tIns="3873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05"/>
              </a:spcBef>
            </a:pPr>
            <a:r>
              <a:rPr sz="1600" b="1" spc="-25">
                <a:latin typeface="Times New Roman"/>
                <a:cs typeface="Times New Roman"/>
              </a:rPr>
              <a:t>M3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811328" y="4110669"/>
            <a:ext cx="491490" cy="6724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20">
                <a:solidFill>
                  <a:srgbClr val="0000FF"/>
                </a:solidFill>
                <a:latin typeface="Times New Roman"/>
                <a:cs typeface="Times New Roman"/>
              </a:rPr>
              <a:t>X1=1</a:t>
            </a:r>
            <a:endParaRPr sz="1600">
              <a:latin typeface="Times New Roman"/>
              <a:cs typeface="Times New Roman"/>
            </a:endParaRPr>
          </a:p>
          <a:p>
            <a:pPr marL="17145">
              <a:lnSpc>
                <a:spcPct val="100000"/>
              </a:lnSpc>
              <a:spcBef>
                <a:spcPts val="1255"/>
              </a:spcBef>
            </a:pPr>
            <a:r>
              <a:rPr sz="1600" b="1" spc="-10">
                <a:latin typeface="Times New Roman"/>
                <a:cs typeface="Times New Roman"/>
              </a:rPr>
              <a:t>Y1</a:t>
            </a:r>
            <a:r>
              <a:rPr sz="1600" b="1" spc="-50">
                <a:latin typeface="Microsoft JhengHei"/>
                <a:cs typeface="Microsoft JhengHei"/>
              </a:rPr>
              <a:t>亮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816090" y="5809293"/>
            <a:ext cx="49149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20">
                <a:solidFill>
                  <a:srgbClr val="0000FF"/>
                </a:solidFill>
                <a:latin typeface="Times New Roman"/>
                <a:cs typeface="Times New Roman"/>
              </a:rPr>
              <a:t>X2=1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892290" y="3675693"/>
            <a:ext cx="47752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10">
                <a:latin typeface="Times New Roman"/>
                <a:cs typeface="Times New Roman"/>
              </a:rPr>
              <a:t>Y0</a:t>
            </a:r>
            <a:r>
              <a:rPr sz="1600" b="1" spc="-50">
                <a:latin typeface="Microsoft JhengHei"/>
                <a:cs typeface="Microsoft JhengHei"/>
              </a:rPr>
              <a:t>亮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816090" y="5352093"/>
            <a:ext cx="113220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10">
                <a:latin typeface="Times New Roman"/>
                <a:cs typeface="Times New Roman"/>
              </a:rPr>
              <a:t>Y0</a:t>
            </a:r>
            <a:r>
              <a:rPr sz="1600" b="1">
                <a:latin typeface="Microsoft JhengHei"/>
                <a:cs typeface="Microsoft JhengHei"/>
              </a:rPr>
              <a:t>、</a:t>
            </a:r>
            <a:r>
              <a:rPr sz="1600" b="1" spc="-10">
                <a:latin typeface="Times New Roman"/>
                <a:cs typeface="Times New Roman"/>
              </a:rPr>
              <a:t>Y1</a:t>
            </a:r>
            <a:r>
              <a:rPr sz="1600" b="1" spc="-25">
                <a:latin typeface="Microsoft JhengHei"/>
                <a:cs typeface="Microsoft JhengHei"/>
              </a:rPr>
              <a:t>都亮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6892290" y="6190293"/>
            <a:ext cx="113220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10">
                <a:latin typeface="Times New Roman"/>
                <a:cs typeface="Times New Roman"/>
              </a:rPr>
              <a:t>Y0</a:t>
            </a:r>
            <a:r>
              <a:rPr sz="1600" b="1">
                <a:latin typeface="Microsoft JhengHei"/>
                <a:cs typeface="Microsoft JhengHei"/>
              </a:rPr>
              <a:t>、</a:t>
            </a:r>
            <a:r>
              <a:rPr sz="1600" b="1" spc="-10">
                <a:latin typeface="Times New Roman"/>
                <a:cs typeface="Times New Roman"/>
              </a:rPr>
              <a:t>Y1</a:t>
            </a:r>
            <a:r>
              <a:rPr sz="1600" b="1" spc="-25">
                <a:latin typeface="Microsoft JhengHei"/>
                <a:cs typeface="Microsoft JhengHei"/>
              </a:rPr>
              <a:t>都灭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113300" y="2741017"/>
            <a:ext cx="619760" cy="402590"/>
          </a:xfrm>
          <a:prstGeom prst="rect">
            <a:avLst/>
          </a:prstGeom>
          <a:ln w="25400">
            <a:solidFill>
              <a:srgbClr val="000000"/>
            </a:solidFill>
          </a:ln>
        </p:spPr>
        <p:txBody>
          <a:bodyPr vert="horz" wrap="square" lIns="0" tIns="3873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05"/>
              </a:spcBef>
            </a:pPr>
            <a:r>
              <a:rPr sz="1600" b="1" spc="-25">
                <a:latin typeface="Times New Roman"/>
                <a:cs typeface="Times New Roman"/>
              </a:rPr>
              <a:t>M0</a:t>
            </a:r>
            <a:endParaRPr sz="1600">
              <a:latin typeface="Times New Roman"/>
              <a:cs typeface="Times New Roman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1327150" y="2125661"/>
            <a:ext cx="5483225" cy="4114800"/>
            <a:chOff x="1327150" y="2125661"/>
            <a:chExt cx="5483225" cy="4114800"/>
          </a:xfrm>
        </p:grpSpPr>
        <p:sp>
          <p:nvSpPr>
            <p:cNvPr id="19" name="object 19"/>
            <p:cNvSpPr/>
            <p:nvPr/>
          </p:nvSpPr>
          <p:spPr>
            <a:xfrm>
              <a:off x="6022975" y="2676525"/>
              <a:ext cx="774700" cy="536575"/>
            </a:xfrm>
            <a:custGeom>
              <a:rect l="l" t="t" r="r" b="b"/>
              <a:pathLst>
                <a:path w="774700" h="536575">
                  <a:moveTo>
                    <a:pt x="0" y="0"/>
                  </a:moveTo>
                  <a:lnTo>
                    <a:pt x="774224" y="0"/>
                  </a:lnTo>
                  <a:lnTo>
                    <a:pt x="774224" y="536575"/>
                  </a:lnTo>
                  <a:lnTo>
                    <a:pt x="0" y="536575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2391537" y="3249765"/>
              <a:ext cx="3583940" cy="546735"/>
            </a:xfrm>
            <a:custGeom>
              <a:rect l="l" t="t" r="r" b="b"/>
              <a:pathLst>
                <a:path w="3583940" h="546735">
                  <a:moveTo>
                    <a:pt x="3452902" y="478588"/>
                  </a:moveTo>
                  <a:lnTo>
                    <a:pt x="0" y="37793"/>
                  </a:lnTo>
                  <a:lnTo>
                    <a:pt x="4824" y="0"/>
                  </a:lnTo>
                  <a:lnTo>
                    <a:pt x="3457727" y="440795"/>
                  </a:lnTo>
                  <a:lnTo>
                    <a:pt x="3470432" y="461622"/>
                  </a:lnTo>
                  <a:lnTo>
                    <a:pt x="3452902" y="478588"/>
                  </a:lnTo>
                  <a:close/>
                </a:path>
                <a:path w="3583940" h="546735">
                  <a:moveTo>
                    <a:pt x="3567726" y="481726"/>
                  </a:moveTo>
                  <a:lnTo>
                    <a:pt x="3477482" y="481726"/>
                  </a:lnTo>
                  <a:lnTo>
                    <a:pt x="3482307" y="443933"/>
                  </a:lnTo>
                  <a:lnTo>
                    <a:pt x="3457727" y="440795"/>
                  </a:lnTo>
                  <a:lnTo>
                    <a:pt x="3406907" y="357489"/>
                  </a:lnTo>
                  <a:lnTo>
                    <a:pt x="3583812" y="476096"/>
                  </a:lnTo>
                  <a:lnTo>
                    <a:pt x="3567726" y="481726"/>
                  </a:lnTo>
                  <a:close/>
                </a:path>
                <a:path w="3583940" h="546735">
                  <a:moveTo>
                    <a:pt x="3477482" y="481726"/>
                  </a:moveTo>
                  <a:lnTo>
                    <a:pt x="3452902" y="478588"/>
                  </a:lnTo>
                  <a:lnTo>
                    <a:pt x="3470432" y="461622"/>
                  </a:lnTo>
                  <a:lnTo>
                    <a:pt x="3457727" y="440795"/>
                  </a:lnTo>
                  <a:lnTo>
                    <a:pt x="3482307" y="443933"/>
                  </a:lnTo>
                  <a:lnTo>
                    <a:pt x="3477482" y="481726"/>
                  </a:lnTo>
                  <a:close/>
                </a:path>
                <a:path w="3583940" h="546735">
                  <a:moveTo>
                    <a:pt x="3382784" y="546455"/>
                  </a:moveTo>
                  <a:lnTo>
                    <a:pt x="3452902" y="478588"/>
                  </a:lnTo>
                  <a:lnTo>
                    <a:pt x="3477482" y="481726"/>
                  </a:lnTo>
                  <a:lnTo>
                    <a:pt x="3567726" y="481726"/>
                  </a:lnTo>
                  <a:lnTo>
                    <a:pt x="3382784" y="546455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1327150" y="2716212"/>
              <a:ext cx="4724400" cy="1898650"/>
            </a:xfrm>
            <a:custGeom>
              <a:rect l="l" t="t" r="r" b="b"/>
              <a:pathLst>
                <a:path w="4724400" h="1898650">
                  <a:moveTo>
                    <a:pt x="4572000" y="95250"/>
                  </a:moveTo>
                  <a:lnTo>
                    <a:pt x="4533900" y="76200"/>
                  </a:lnTo>
                  <a:lnTo>
                    <a:pt x="4381500" y="0"/>
                  </a:lnTo>
                  <a:lnTo>
                    <a:pt x="4442460" y="76200"/>
                  </a:lnTo>
                  <a:lnTo>
                    <a:pt x="0" y="76200"/>
                  </a:lnTo>
                  <a:lnTo>
                    <a:pt x="0" y="114300"/>
                  </a:lnTo>
                  <a:lnTo>
                    <a:pt x="4442460" y="114300"/>
                  </a:lnTo>
                  <a:lnTo>
                    <a:pt x="4381500" y="190500"/>
                  </a:lnTo>
                  <a:lnTo>
                    <a:pt x="4533900" y="114300"/>
                  </a:lnTo>
                  <a:lnTo>
                    <a:pt x="4572000" y="95250"/>
                  </a:lnTo>
                  <a:close/>
                </a:path>
                <a:path w="4724400" h="1898650">
                  <a:moveTo>
                    <a:pt x="4724400" y="1847850"/>
                  </a:moveTo>
                  <a:lnTo>
                    <a:pt x="4718532" y="1843024"/>
                  </a:lnTo>
                  <a:lnTo>
                    <a:pt x="4559986" y="1712455"/>
                  </a:lnTo>
                  <a:lnTo>
                    <a:pt x="4602378" y="1800352"/>
                  </a:lnTo>
                  <a:lnTo>
                    <a:pt x="1071054" y="991082"/>
                  </a:lnTo>
                  <a:lnTo>
                    <a:pt x="1062532" y="1028230"/>
                  </a:lnTo>
                  <a:lnTo>
                    <a:pt x="4593869" y="1837486"/>
                  </a:lnTo>
                  <a:lnTo>
                    <a:pt x="4517428" y="1898142"/>
                  </a:lnTo>
                  <a:lnTo>
                    <a:pt x="4724400" y="184785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3224370" y="4241872"/>
              <a:ext cx="2903855" cy="1322070"/>
            </a:xfrm>
            <a:custGeom>
              <a:rect l="l" t="t" r="r" b="b"/>
              <a:pathLst>
                <a:path w="2903854" h="1322070">
                  <a:moveTo>
                    <a:pt x="2777353" y="1277278"/>
                  </a:moveTo>
                  <a:lnTo>
                    <a:pt x="0" y="34778"/>
                  </a:lnTo>
                  <a:lnTo>
                    <a:pt x="15558" y="0"/>
                  </a:lnTo>
                  <a:lnTo>
                    <a:pt x="2792912" y="1242500"/>
                  </a:lnTo>
                  <a:lnTo>
                    <a:pt x="2799044" y="1266112"/>
                  </a:lnTo>
                  <a:lnTo>
                    <a:pt x="2777353" y="1277278"/>
                  </a:lnTo>
                  <a:close/>
                </a:path>
                <a:path w="2903854" h="1322070">
                  <a:moveTo>
                    <a:pt x="2882571" y="1287395"/>
                  </a:moveTo>
                  <a:lnTo>
                    <a:pt x="2799969" y="1287395"/>
                  </a:lnTo>
                  <a:lnTo>
                    <a:pt x="2815528" y="1252617"/>
                  </a:lnTo>
                  <a:lnTo>
                    <a:pt x="2792912" y="1242500"/>
                  </a:lnTo>
                  <a:lnTo>
                    <a:pt x="2768384" y="1148049"/>
                  </a:lnTo>
                  <a:lnTo>
                    <a:pt x="2882571" y="1287395"/>
                  </a:lnTo>
                  <a:close/>
                </a:path>
                <a:path w="2903854" h="1322070">
                  <a:moveTo>
                    <a:pt x="2799969" y="1287395"/>
                  </a:moveTo>
                  <a:lnTo>
                    <a:pt x="2777353" y="1277278"/>
                  </a:lnTo>
                  <a:lnTo>
                    <a:pt x="2799044" y="1266112"/>
                  </a:lnTo>
                  <a:lnTo>
                    <a:pt x="2792912" y="1242500"/>
                  </a:lnTo>
                  <a:lnTo>
                    <a:pt x="2815528" y="1252617"/>
                  </a:lnTo>
                  <a:lnTo>
                    <a:pt x="2799969" y="1287395"/>
                  </a:lnTo>
                  <a:close/>
                </a:path>
                <a:path w="2903854" h="1322070">
                  <a:moveTo>
                    <a:pt x="2690590" y="1321941"/>
                  </a:moveTo>
                  <a:lnTo>
                    <a:pt x="2777353" y="1277278"/>
                  </a:lnTo>
                  <a:lnTo>
                    <a:pt x="2799969" y="1287395"/>
                  </a:lnTo>
                  <a:lnTo>
                    <a:pt x="2882571" y="1287395"/>
                  </a:lnTo>
                  <a:lnTo>
                    <a:pt x="2903379" y="1312789"/>
                  </a:lnTo>
                  <a:lnTo>
                    <a:pt x="2690590" y="1321941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3070718" y="4623489"/>
              <a:ext cx="2981325" cy="1617345"/>
            </a:xfrm>
            <a:custGeom>
              <a:rect l="l" t="t" r="r" b="b"/>
              <a:pathLst>
                <a:path w="2981325" h="1617345">
                  <a:moveTo>
                    <a:pt x="2857743" y="1572330"/>
                  </a:moveTo>
                  <a:lnTo>
                    <a:pt x="0" y="33545"/>
                  </a:lnTo>
                  <a:lnTo>
                    <a:pt x="18063" y="0"/>
                  </a:lnTo>
                  <a:lnTo>
                    <a:pt x="2875806" y="1538785"/>
                  </a:lnTo>
                  <a:lnTo>
                    <a:pt x="2880193" y="1562783"/>
                  </a:lnTo>
                  <a:lnTo>
                    <a:pt x="2857743" y="1572330"/>
                  </a:lnTo>
                  <a:close/>
                </a:path>
                <a:path w="2981325" h="1617345">
                  <a:moveTo>
                    <a:pt x="2957681" y="1584076"/>
                  </a:moveTo>
                  <a:lnTo>
                    <a:pt x="2879556" y="1584076"/>
                  </a:lnTo>
                  <a:lnTo>
                    <a:pt x="2897619" y="1550530"/>
                  </a:lnTo>
                  <a:lnTo>
                    <a:pt x="2875806" y="1538785"/>
                  </a:lnTo>
                  <a:lnTo>
                    <a:pt x="2858259" y="1442791"/>
                  </a:lnTo>
                  <a:lnTo>
                    <a:pt x="2957681" y="1584076"/>
                  </a:lnTo>
                  <a:close/>
                </a:path>
                <a:path w="2981325" h="1617345">
                  <a:moveTo>
                    <a:pt x="2879556" y="1584076"/>
                  </a:moveTo>
                  <a:lnTo>
                    <a:pt x="2857743" y="1572330"/>
                  </a:lnTo>
                  <a:lnTo>
                    <a:pt x="2880193" y="1562783"/>
                  </a:lnTo>
                  <a:lnTo>
                    <a:pt x="2875806" y="1538785"/>
                  </a:lnTo>
                  <a:lnTo>
                    <a:pt x="2897619" y="1550530"/>
                  </a:lnTo>
                  <a:lnTo>
                    <a:pt x="2879556" y="1584076"/>
                  </a:lnTo>
                  <a:close/>
                </a:path>
                <a:path w="2981325" h="1617345">
                  <a:moveTo>
                    <a:pt x="2980831" y="1616973"/>
                  </a:moveTo>
                  <a:lnTo>
                    <a:pt x="2767943" y="1610521"/>
                  </a:lnTo>
                  <a:lnTo>
                    <a:pt x="2857743" y="1572330"/>
                  </a:lnTo>
                  <a:lnTo>
                    <a:pt x="2879556" y="1584076"/>
                  </a:lnTo>
                  <a:lnTo>
                    <a:pt x="2957681" y="1584076"/>
                  </a:lnTo>
                  <a:lnTo>
                    <a:pt x="2980831" y="1616973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6267450" y="2473324"/>
              <a:ext cx="311150" cy="1905"/>
            </a:xfrm>
            <a:custGeom>
              <a:rect l="l" t="t" r="r" b="b"/>
              <a:pathLst>
                <a:path w="311150" h="1905">
                  <a:moveTo>
                    <a:pt x="0" y="0"/>
                  </a:moveTo>
                  <a:lnTo>
                    <a:pt x="311150" y="1587"/>
                  </a:lnTo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6394450" y="2125661"/>
              <a:ext cx="76200" cy="533400"/>
            </a:xfrm>
            <a:custGeom>
              <a:rect l="l" t="t" r="r" b="b"/>
              <a:pathLst>
                <a:path w="76200" h="533400">
                  <a:moveTo>
                    <a:pt x="25400" y="464820"/>
                  </a:moveTo>
                  <a:lnTo>
                    <a:pt x="50800" y="464820"/>
                  </a:lnTo>
                  <a:lnTo>
                    <a:pt x="50800" y="0"/>
                  </a:lnTo>
                  <a:lnTo>
                    <a:pt x="25400" y="0"/>
                  </a:lnTo>
                  <a:lnTo>
                    <a:pt x="25400" y="464820"/>
                  </a:lnTo>
                  <a:close/>
                </a:path>
                <a:path w="76200" h="533400">
                  <a:moveTo>
                    <a:pt x="38100" y="533400"/>
                  </a:moveTo>
                  <a:lnTo>
                    <a:pt x="76200" y="457199"/>
                  </a:lnTo>
                  <a:lnTo>
                    <a:pt x="50800" y="457199"/>
                  </a:lnTo>
                  <a:lnTo>
                    <a:pt x="50800" y="464820"/>
                  </a:lnTo>
                  <a:lnTo>
                    <a:pt x="3810" y="464820"/>
                  </a:lnTo>
                  <a:lnTo>
                    <a:pt x="38100" y="533400"/>
                  </a:lnTo>
                  <a:close/>
                </a:path>
                <a:path w="76200" h="533400">
                  <a:moveTo>
                    <a:pt x="3810" y="464820"/>
                  </a:moveTo>
                  <a:lnTo>
                    <a:pt x="25400" y="464820"/>
                  </a:lnTo>
                  <a:lnTo>
                    <a:pt x="25400" y="457199"/>
                  </a:lnTo>
                  <a:lnTo>
                    <a:pt x="0" y="457199"/>
                  </a:lnTo>
                  <a:lnTo>
                    <a:pt x="3810" y="46482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6267450" y="3413124"/>
              <a:ext cx="311150" cy="0"/>
            </a:xfrm>
            <a:custGeom>
              <a:rect l="l" t="t" r="r" b="b"/>
              <a:pathLst>
                <a:path w="311150">
                  <a:moveTo>
                    <a:pt x="0" y="0"/>
                  </a:moveTo>
                  <a:lnTo>
                    <a:pt x="311150" y="0"/>
                  </a:lnTo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>
              <a:off x="6394450" y="3192461"/>
              <a:ext cx="76200" cy="457200"/>
            </a:xfrm>
            <a:custGeom>
              <a:rect l="l" t="t" r="r" b="b"/>
              <a:pathLst>
                <a:path w="76200" h="457200">
                  <a:moveTo>
                    <a:pt x="25400" y="388619"/>
                  </a:moveTo>
                  <a:lnTo>
                    <a:pt x="50800" y="388619"/>
                  </a:lnTo>
                  <a:lnTo>
                    <a:pt x="50800" y="0"/>
                  </a:lnTo>
                  <a:lnTo>
                    <a:pt x="25400" y="0"/>
                  </a:lnTo>
                  <a:lnTo>
                    <a:pt x="25400" y="388619"/>
                  </a:lnTo>
                  <a:close/>
                </a:path>
                <a:path w="76200" h="457200">
                  <a:moveTo>
                    <a:pt x="38100" y="457200"/>
                  </a:moveTo>
                  <a:lnTo>
                    <a:pt x="76200" y="380999"/>
                  </a:lnTo>
                  <a:lnTo>
                    <a:pt x="50800" y="380999"/>
                  </a:lnTo>
                  <a:lnTo>
                    <a:pt x="50800" y="388619"/>
                  </a:lnTo>
                  <a:lnTo>
                    <a:pt x="3810" y="388619"/>
                  </a:lnTo>
                  <a:lnTo>
                    <a:pt x="38100" y="457200"/>
                  </a:lnTo>
                  <a:close/>
                </a:path>
                <a:path w="76200" h="457200">
                  <a:moveTo>
                    <a:pt x="3810" y="388619"/>
                  </a:moveTo>
                  <a:lnTo>
                    <a:pt x="25400" y="388619"/>
                  </a:lnTo>
                  <a:lnTo>
                    <a:pt x="25400" y="380999"/>
                  </a:lnTo>
                  <a:lnTo>
                    <a:pt x="0" y="380999"/>
                  </a:lnTo>
                  <a:lnTo>
                    <a:pt x="3810" y="38861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6280150" y="4251324"/>
              <a:ext cx="311150" cy="0"/>
            </a:xfrm>
            <a:custGeom>
              <a:rect l="l" t="t" r="r" b="b"/>
              <a:pathLst>
                <a:path w="311150">
                  <a:moveTo>
                    <a:pt x="0" y="0"/>
                  </a:moveTo>
                  <a:lnTo>
                    <a:pt x="311150" y="0"/>
                  </a:lnTo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9" name="object 29"/>
            <p:cNvSpPr/>
            <p:nvPr/>
          </p:nvSpPr>
          <p:spPr>
            <a:xfrm>
              <a:off x="6407150" y="4030662"/>
              <a:ext cx="76200" cy="457200"/>
            </a:xfrm>
            <a:custGeom>
              <a:rect l="l" t="t" r="r" b="b"/>
              <a:pathLst>
                <a:path w="76200" h="457200">
                  <a:moveTo>
                    <a:pt x="25400" y="388619"/>
                  </a:moveTo>
                  <a:lnTo>
                    <a:pt x="50800" y="388619"/>
                  </a:lnTo>
                  <a:lnTo>
                    <a:pt x="50800" y="0"/>
                  </a:lnTo>
                  <a:lnTo>
                    <a:pt x="25400" y="0"/>
                  </a:lnTo>
                  <a:lnTo>
                    <a:pt x="25400" y="388619"/>
                  </a:lnTo>
                  <a:close/>
                </a:path>
                <a:path w="76200" h="457200">
                  <a:moveTo>
                    <a:pt x="38100" y="457200"/>
                  </a:moveTo>
                  <a:lnTo>
                    <a:pt x="76200" y="380999"/>
                  </a:lnTo>
                  <a:lnTo>
                    <a:pt x="50800" y="380999"/>
                  </a:lnTo>
                  <a:lnTo>
                    <a:pt x="50800" y="388619"/>
                  </a:lnTo>
                  <a:lnTo>
                    <a:pt x="3810" y="388619"/>
                  </a:lnTo>
                  <a:lnTo>
                    <a:pt x="38100" y="457200"/>
                  </a:lnTo>
                  <a:close/>
                </a:path>
                <a:path w="76200" h="457200">
                  <a:moveTo>
                    <a:pt x="3810" y="388619"/>
                  </a:moveTo>
                  <a:lnTo>
                    <a:pt x="25400" y="388619"/>
                  </a:lnTo>
                  <a:lnTo>
                    <a:pt x="25400" y="380999"/>
                  </a:lnTo>
                  <a:lnTo>
                    <a:pt x="0" y="380999"/>
                  </a:lnTo>
                  <a:lnTo>
                    <a:pt x="3810" y="38861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0" name="object 30"/>
            <p:cNvSpPr/>
            <p:nvPr/>
          </p:nvSpPr>
          <p:spPr>
            <a:xfrm>
              <a:off x="6280150" y="5089524"/>
              <a:ext cx="311150" cy="0"/>
            </a:xfrm>
            <a:custGeom>
              <a:rect l="l" t="t" r="r" b="b"/>
              <a:pathLst>
                <a:path w="311150">
                  <a:moveTo>
                    <a:pt x="0" y="0"/>
                  </a:moveTo>
                  <a:lnTo>
                    <a:pt x="311150" y="0"/>
                  </a:lnTo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1" name="object 31"/>
            <p:cNvSpPr/>
            <p:nvPr/>
          </p:nvSpPr>
          <p:spPr>
            <a:xfrm>
              <a:off x="6407150" y="4868862"/>
              <a:ext cx="76200" cy="457200"/>
            </a:xfrm>
            <a:custGeom>
              <a:rect l="l" t="t" r="r" b="b"/>
              <a:pathLst>
                <a:path w="76200" h="457200">
                  <a:moveTo>
                    <a:pt x="25400" y="388619"/>
                  </a:moveTo>
                  <a:lnTo>
                    <a:pt x="50800" y="388619"/>
                  </a:lnTo>
                  <a:lnTo>
                    <a:pt x="50800" y="0"/>
                  </a:lnTo>
                  <a:lnTo>
                    <a:pt x="25400" y="0"/>
                  </a:lnTo>
                  <a:lnTo>
                    <a:pt x="25400" y="388619"/>
                  </a:lnTo>
                  <a:close/>
                </a:path>
                <a:path w="76200" h="457200">
                  <a:moveTo>
                    <a:pt x="38100" y="457200"/>
                  </a:moveTo>
                  <a:lnTo>
                    <a:pt x="76200" y="380999"/>
                  </a:lnTo>
                  <a:lnTo>
                    <a:pt x="50800" y="380999"/>
                  </a:lnTo>
                  <a:lnTo>
                    <a:pt x="50800" y="388619"/>
                  </a:lnTo>
                  <a:lnTo>
                    <a:pt x="3810" y="388619"/>
                  </a:lnTo>
                  <a:lnTo>
                    <a:pt x="38100" y="457200"/>
                  </a:lnTo>
                  <a:close/>
                </a:path>
                <a:path w="76200" h="457200">
                  <a:moveTo>
                    <a:pt x="3810" y="388619"/>
                  </a:moveTo>
                  <a:lnTo>
                    <a:pt x="25400" y="388619"/>
                  </a:lnTo>
                  <a:lnTo>
                    <a:pt x="25400" y="380999"/>
                  </a:lnTo>
                  <a:lnTo>
                    <a:pt x="0" y="380999"/>
                  </a:lnTo>
                  <a:lnTo>
                    <a:pt x="3810" y="38861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6280150" y="5927724"/>
              <a:ext cx="311150" cy="0"/>
            </a:xfrm>
            <a:custGeom>
              <a:rect l="l" t="t" r="r" b="b"/>
              <a:pathLst>
                <a:path w="311150">
                  <a:moveTo>
                    <a:pt x="0" y="0"/>
                  </a:moveTo>
                  <a:lnTo>
                    <a:pt x="311150" y="0"/>
                  </a:lnTo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>
              <a:off x="6407150" y="5707062"/>
              <a:ext cx="76200" cy="457200"/>
            </a:xfrm>
            <a:custGeom>
              <a:rect l="l" t="t" r="r" b="b"/>
              <a:pathLst>
                <a:path w="76200" h="457200">
                  <a:moveTo>
                    <a:pt x="25400" y="388619"/>
                  </a:moveTo>
                  <a:lnTo>
                    <a:pt x="50800" y="388619"/>
                  </a:lnTo>
                  <a:lnTo>
                    <a:pt x="50800" y="0"/>
                  </a:lnTo>
                  <a:lnTo>
                    <a:pt x="25400" y="0"/>
                  </a:lnTo>
                  <a:lnTo>
                    <a:pt x="25400" y="388619"/>
                  </a:lnTo>
                  <a:close/>
                </a:path>
                <a:path w="76200" h="457200">
                  <a:moveTo>
                    <a:pt x="38100" y="457200"/>
                  </a:moveTo>
                  <a:lnTo>
                    <a:pt x="76200" y="380999"/>
                  </a:lnTo>
                  <a:lnTo>
                    <a:pt x="50800" y="380999"/>
                  </a:lnTo>
                  <a:lnTo>
                    <a:pt x="50800" y="388619"/>
                  </a:lnTo>
                  <a:lnTo>
                    <a:pt x="3810" y="388619"/>
                  </a:lnTo>
                  <a:lnTo>
                    <a:pt x="38100" y="457200"/>
                  </a:lnTo>
                  <a:close/>
                </a:path>
                <a:path w="76200" h="457200">
                  <a:moveTo>
                    <a:pt x="3810" y="388619"/>
                  </a:moveTo>
                  <a:lnTo>
                    <a:pt x="25400" y="388619"/>
                  </a:lnTo>
                  <a:lnTo>
                    <a:pt x="25400" y="380999"/>
                  </a:lnTo>
                  <a:lnTo>
                    <a:pt x="0" y="380999"/>
                  </a:lnTo>
                  <a:lnTo>
                    <a:pt x="3810" y="38861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4" name="object 34"/>
          <p:cNvSpPr txBox="1"/>
          <p:nvPr/>
        </p:nvSpPr>
        <p:spPr>
          <a:xfrm>
            <a:off x="6966265" y="2780387"/>
            <a:ext cx="6350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20">
                <a:latin typeface="Microsoft JhengHei"/>
                <a:cs typeface="Microsoft JhengHei"/>
              </a:rPr>
              <a:t>初始步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6811328" y="2231069"/>
            <a:ext cx="62357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10">
                <a:solidFill>
                  <a:srgbClr val="0000FF"/>
                </a:solidFill>
                <a:latin typeface="Times New Roman"/>
                <a:cs typeface="Times New Roman"/>
              </a:rPr>
              <a:t>M8002</a:t>
            </a:r>
            <a:endParaRPr sz="16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44064"/>
              </a:tabLst>
            </a:pPr>
            <a:r>
              <a:rPr spc="-50">
                <a:latin typeface="MS Gothic"/>
                <a:cs typeface="MS Gothic"/>
              </a:rPr>
              <a:t>第</a:t>
            </a:r>
            <a:r>
              <a:rPr spc="-409"/>
              <a:t>5</a:t>
            </a:r>
            <a:r>
              <a:rPr spc="-50">
                <a:latin typeface="MS Gothic"/>
                <a:cs typeface="MS Gothic"/>
              </a:rPr>
              <a:t>章</a:t>
            </a:r>
            <a:r>
              <a:rPr>
                <a:latin typeface="MS Gothic"/>
                <a:cs typeface="MS Gothic"/>
              </a:rPr>
              <a:t>	</a:t>
            </a:r>
            <a:r>
              <a:rPr spc="-440"/>
              <a:t>PLC</a:t>
            </a:r>
            <a:r>
              <a:rPr/>
              <a:t>旳步进指</a:t>
            </a:r>
            <a:r>
              <a:rPr spc="-50"/>
              <a:t>令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9927" y="2822575"/>
            <a:ext cx="533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25">
                <a:latin typeface="Microsoft JhengHei"/>
                <a:cs typeface="Microsoft JhengHei"/>
              </a:rPr>
              <a:t>上电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89927" y="3417221"/>
            <a:ext cx="1917064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Microsoft JhengHei"/>
                <a:cs typeface="Microsoft JhengHei"/>
              </a:rPr>
              <a:t>按下</a:t>
            </a:r>
            <a:r>
              <a:rPr sz="2000" b="1" spc="-10">
                <a:latin typeface="Arial"/>
                <a:cs typeface="Arial"/>
              </a:rPr>
              <a:t>X0</a:t>
            </a:r>
            <a:r>
              <a:rPr sz="2000" b="1" spc="-10">
                <a:latin typeface="Microsoft JhengHei"/>
                <a:cs typeface="Microsoft JhengHei"/>
              </a:rPr>
              <a:t>，</a:t>
            </a:r>
            <a:r>
              <a:rPr sz="2000" b="1" spc="-10">
                <a:latin typeface="Arial"/>
                <a:cs typeface="Arial"/>
              </a:rPr>
              <a:t>Y0</a:t>
            </a:r>
            <a:r>
              <a:rPr sz="2000" b="1" spc="-25">
                <a:latin typeface="Microsoft JhengHei"/>
                <a:cs typeface="Microsoft JhengHei"/>
              </a:rPr>
              <a:t>亮；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89927" y="4026821"/>
            <a:ext cx="138112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10">
                <a:latin typeface="Arial"/>
                <a:cs typeface="Arial"/>
              </a:rPr>
              <a:t>5s</a:t>
            </a:r>
            <a:r>
              <a:rPr sz="2000" b="1">
                <a:latin typeface="Microsoft JhengHei"/>
                <a:cs typeface="Microsoft JhengHei"/>
              </a:rPr>
              <a:t>后</a:t>
            </a:r>
            <a:r>
              <a:rPr sz="2000" b="1" spc="-10">
                <a:latin typeface="Arial"/>
                <a:cs typeface="Arial"/>
              </a:rPr>
              <a:t>Y1</a:t>
            </a:r>
            <a:r>
              <a:rPr sz="2000" b="1" spc="-25">
                <a:latin typeface="Microsoft JhengHei"/>
                <a:cs typeface="Microsoft JhengHei"/>
              </a:rPr>
              <a:t>亮；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89927" y="4636421"/>
            <a:ext cx="138112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10">
                <a:latin typeface="Arial"/>
                <a:cs typeface="Arial"/>
              </a:rPr>
              <a:t>5s</a:t>
            </a:r>
            <a:r>
              <a:rPr sz="2000" b="1">
                <a:latin typeface="Microsoft JhengHei"/>
                <a:cs typeface="Microsoft JhengHei"/>
              </a:rPr>
              <a:t>后</a:t>
            </a:r>
            <a:r>
              <a:rPr sz="2000" b="1" spc="-10">
                <a:latin typeface="Arial"/>
                <a:cs typeface="Arial"/>
              </a:rPr>
              <a:t>Y2</a:t>
            </a:r>
            <a:r>
              <a:rPr sz="2000" b="1" spc="-25">
                <a:latin typeface="Microsoft JhengHei"/>
                <a:cs typeface="Microsoft JhengHei"/>
              </a:rPr>
              <a:t>亮，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89927" y="5246021"/>
            <a:ext cx="183197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10">
                <a:latin typeface="Arial"/>
                <a:cs typeface="Arial"/>
              </a:rPr>
              <a:t>5s</a:t>
            </a:r>
            <a:r>
              <a:rPr sz="2000" b="1">
                <a:latin typeface="Microsoft JhengHei"/>
                <a:cs typeface="Microsoft JhengHei"/>
              </a:rPr>
              <a:t>后电路</a:t>
            </a:r>
            <a:r>
              <a:rPr sz="2000" b="1">
                <a:solidFill>
                  <a:srgbClr val="0000FF"/>
                </a:solidFill>
                <a:latin typeface="Microsoft JhengHei"/>
                <a:cs typeface="Microsoft JhengHei"/>
              </a:rPr>
              <a:t>复原</a:t>
            </a:r>
            <a:r>
              <a:rPr sz="2000" b="1" spc="-50">
                <a:latin typeface="Microsoft JhengHei"/>
                <a:cs typeface="Microsoft JhengHei"/>
              </a:rPr>
              <a:t>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738301" y="3165946"/>
            <a:ext cx="60769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20">
                <a:solidFill>
                  <a:srgbClr val="0000FF"/>
                </a:solidFill>
                <a:latin typeface="Times New Roman"/>
                <a:cs typeface="Times New Roman"/>
              </a:rPr>
              <a:t>X0=1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660515" y="5188422"/>
            <a:ext cx="59309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20">
                <a:solidFill>
                  <a:srgbClr val="0000FF"/>
                </a:solidFill>
                <a:latin typeface="Times New Roman"/>
                <a:cs typeface="Times New Roman"/>
              </a:rPr>
              <a:t>T1=1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048375" y="3640137"/>
            <a:ext cx="684530" cy="444500"/>
          </a:xfrm>
          <a:prstGeom prst="rect">
            <a:avLst/>
          </a:prstGeom>
          <a:ln w="38100">
            <a:solidFill>
              <a:srgbClr val="000000"/>
            </a:solidFill>
          </a:ln>
        </p:spPr>
        <p:txBody>
          <a:bodyPr vert="horz" wrap="square" lIns="0" tIns="3683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90"/>
              </a:spcBef>
            </a:pPr>
            <a:r>
              <a:rPr sz="2000" b="1" spc="-25">
                <a:latin typeface="Times New Roman"/>
                <a:cs typeface="Times New Roman"/>
              </a:rPr>
              <a:t>M1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048375" y="4630737"/>
            <a:ext cx="684530" cy="444500"/>
          </a:xfrm>
          <a:prstGeom prst="rect">
            <a:avLst/>
          </a:prstGeom>
          <a:ln w="38100">
            <a:solidFill>
              <a:srgbClr val="000000"/>
            </a:solidFill>
          </a:ln>
        </p:spPr>
        <p:txBody>
          <a:bodyPr vert="horz" wrap="square" lIns="0" tIns="3683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90"/>
              </a:spcBef>
            </a:pPr>
            <a:r>
              <a:rPr sz="2000" b="1" spc="-25">
                <a:latin typeface="Times New Roman"/>
                <a:cs typeface="Times New Roman"/>
              </a:rPr>
              <a:t>M2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048375" y="5621337"/>
            <a:ext cx="684530" cy="446405"/>
          </a:xfrm>
          <a:prstGeom prst="rect">
            <a:avLst/>
          </a:prstGeom>
          <a:ln w="38100">
            <a:solidFill>
              <a:srgbClr val="000000"/>
            </a:solidFill>
          </a:ln>
        </p:spPr>
        <p:txBody>
          <a:bodyPr vert="horz" wrap="square" lIns="0" tIns="3683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90"/>
              </a:spcBef>
            </a:pPr>
            <a:r>
              <a:rPr sz="2000" b="1" spc="-25">
                <a:latin typeface="Times New Roman"/>
                <a:cs typeface="Times New Roman"/>
              </a:rPr>
              <a:t>M3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771640" y="3642198"/>
            <a:ext cx="1264920" cy="8318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39370">
              <a:lnSpc>
                <a:spcPct val="132300"/>
              </a:lnSpc>
              <a:spcBef>
                <a:spcPts val="100"/>
              </a:spcBef>
            </a:pPr>
            <a:r>
              <a:rPr sz="2000" b="1" spc="-10">
                <a:latin typeface="Times New Roman"/>
                <a:cs typeface="Times New Roman"/>
              </a:rPr>
              <a:t>Y0</a:t>
            </a:r>
            <a:r>
              <a:rPr sz="2000" b="1">
                <a:latin typeface="Microsoft JhengHei"/>
                <a:cs typeface="Microsoft JhengHei"/>
              </a:rPr>
              <a:t>亮，</a:t>
            </a:r>
            <a:r>
              <a:rPr sz="2000" b="1">
                <a:latin typeface="Times New Roman"/>
                <a:cs typeface="Times New Roman"/>
              </a:rPr>
              <a:t>5</a:t>
            </a:r>
            <a:r>
              <a:rPr sz="2000" b="1" spc="-50">
                <a:latin typeface="Microsoft JhengHei"/>
                <a:cs typeface="Microsoft JhengHei"/>
              </a:rPr>
              <a:t>秒 </a:t>
            </a:r>
            <a:r>
              <a:rPr sz="2000" b="1" spc="-20">
                <a:solidFill>
                  <a:srgbClr val="0000FF"/>
                </a:solidFill>
                <a:latin typeface="Times New Roman"/>
                <a:cs typeface="Times New Roman"/>
              </a:rPr>
              <a:t>T0=1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882765" y="4677246"/>
            <a:ext cx="122491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10">
                <a:latin typeface="Times New Roman"/>
                <a:cs typeface="Times New Roman"/>
              </a:rPr>
              <a:t>Y1</a:t>
            </a:r>
            <a:r>
              <a:rPr sz="2000" b="1">
                <a:latin typeface="Microsoft JhengHei"/>
                <a:cs typeface="Microsoft JhengHei"/>
              </a:rPr>
              <a:t>亮，</a:t>
            </a:r>
            <a:r>
              <a:rPr sz="2000" b="1">
                <a:latin typeface="Times New Roman"/>
                <a:cs typeface="Times New Roman"/>
              </a:rPr>
              <a:t>5</a:t>
            </a:r>
            <a:r>
              <a:rPr sz="2000" b="1" spc="-50">
                <a:latin typeface="Microsoft JhengHei"/>
                <a:cs typeface="Microsoft JhengHei"/>
              </a:rPr>
              <a:t>秒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811328" y="5685309"/>
            <a:ext cx="1224915" cy="824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10">
                <a:latin typeface="Times New Roman"/>
                <a:cs typeface="Times New Roman"/>
              </a:rPr>
              <a:t>Y2</a:t>
            </a:r>
            <a:r>
              <a:rPr sz="2000" b="1">
                <a:latin typeface="Microsoft JhengHei"/>
                <a:cs typeface="Microsoft JhengHei"/>
              </a:rPr>
              <a:t>亮，</a:t>
            </a:r>
            <a:r>
              <a:rPr sz="2000" b="1">
                <a:latin typeface="Times New Roman"/>
                <a:cs typeface="Times New Roman"/>
              </a:rPr>
              <a:t>5</a:t>
            </a:r>
            <a:r>
              <a:rPr sz="2000" b="1" spc="-50">
                <a:latin typeface="Microsoft JhengHei"/>
                <a:cs typeface="Microsoft JhengHei"/>
              </a:rPr>
              <a:t>秒</a:t>
            </a:r>
            <a:endParaRPr sz="2000">
              <a:latin typeface="Microsoft JhengHei"/>
              <a:cs typeface="Microsoft JhengHei"/>
            </a:endParaRPr>
          </a:p>
          <a:p>
            <a:pPr marL="13970">
              <a:lnSpc>
                <a:spcPct val="100000"/>
              </a:lnSpc>
              <a:spcBef>
                <a:spcPts val="1485"/>
              </a:spcBef>
            </a:pPr>
            <a:r>
              <a:rPr sz="2000" b="1" spc="-20">
                <a:solidFill>
                  <a:srgbClr val="0000FF"/>
                </a:solidFill>
                <a:latin typeface="Times New Roman"/>
                <a:cs typeface="Times New Roman"/>
              </a:rPr>
              <a:t>T2=1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6008687" y="2636838"/>
            <a:ext cx="684530" cy="443230"/>
          </a:xfrm>
          <a:prstGeom prst="rect">
            <a:avLst/>
          </a:prstGeom>
          <a:ln w="38100">
            <a:solidFill>
              <a:srgbClr val="000000"/>
            </a:solidFill>
          </a:ln>
        </p:spPr>
        <p:txBody>
          <a:bodyPr vert="horz" wrap="square" lIns="0" tIns="3683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90"/>
              </a:spcBef>
            </a:pPr>
            <a:r>
              <a:rPr sz="2000" b="1" spc="-25">
                <a:latin typeface="Times New Roman"/>
                <a:cs typeface="Times New Roman"/>
              </a:rPr>
              <a:t>M0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304289" y="1370455"/>
            <a:ext cx="6207125" cy="1189355"/>
          </a:xfrm>
          <a:prstGeom prst="rect">
            <a:avLst/>
          </a:prstGeom>
        </p:spPr>
        <p:txBody>
          <a:bodyPr vert="horz" wrap="square" lIns="0" tIns="768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05"/>
              </a:spcBef>
              <a:tabLst>
                <a:tab pos="4024629"/>
              </a:tabLst>
            </a:pPr>
            <a:r>
              <a:rPr sz="2800">
                <a:solidFill>
                  <a:srgbClr val="FF0000"/>
                </a:solidFill>
                <a:latin typeface="宋体"/>
                <a:cs typeface="宋体"/>
              </a:rPr>
              <a:t>三、步进指令</a:t>
            </a:r>
            <a:r>
              <a:rPr sz="2800" spc="-10">
                <a:solidFill>
                  <a:srgbClr val="FF0000"/>
                </a:solidFill>
                <a:latin typeface="Georgia"/>
                <a:cs typeface="Georgia"/>
              </a:rPr>
              <a:t>STL</a:t>
            </a:r>
            <a:r>
              <a:rPr sz="2800" spc="-10">
                <a:latin typeface="宋体"/>
                <a:cs typeface="宋体"/>
              </a:rPr>
              <a:t>（Step</a:t>
            </a:r>
            <a:r>
              <a:rPr sz="2800">
                <a:latin typeface="宋体"/>
                <a:cs typeface="宋体"/>
              </a:rPr>
              <a:t>	</a:t>
            </a:r>
            <a:r>
              <a:rPr sz="2800" spc="-10">
                <a:latin typeface="宋体"/>
                <a:cs typeface="宋体"/>
              </a:rPr>
              <a:t>Ladder）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ts val="2775"/>
              </a:lnSpc>
              <a:spcBef>
                <a:spcPts val="470"/>
              </a:spcBef>
            </a:pPr>
            <a:r>
              <a:rPr sz="2600" b="1" spc="-265">
                <a:solidFill>
                  <a:srgbClr val="009900"/>
                </a:solidFill>
                <a:latin typeface="Microsoft JhengHei"/>
                <a:cs typeface="Microsoft JhengHei"/>
              </a:rPr>
              <a:t>4</a:t>
            </a:r>
            <a:r>
              <a:rPr sz="2600" b="1">
                <a:solidFill>
                  <a:srgbClr val="009900"/>
                </a:solidFill>
                <a:latin typeface="Microsoft JhengHei"/>
                <a:cs typeface="Microsoft JhengHei"/>
              </a:rPr>
              <a:t>、举例</a:t>
            </a:r>
            <a:r>
              <a:rPr sz="2600" b="1" spc="-25">
                <a:solidFill>
                  <a:srgbClr val="009900"/>
                </a:solidFill>
                <a:latin typeface="Microsoft JhengHei"/>
                <a:cs typeface="Microsoft JhengHei"/>
              </a:rPr>
              <a:t>（2）</a:t>
            </a:r>
            <a:endParaRPr sz="2600">
              <a:latin typeface="Microsoft JhengHei"/>
              <a:cs typeface="Microsoft JhengHei"/>
            </a:endParaRPr>
          </a:p>
          <a:p>
            <a:pPr marR="5080" algn="r">
              <a:lnSpc>
                <a:spcPts val="2055"/>
              </a:lnSpc>
            </a:pPr>
            <a:r>
              <a:rPr sz="2000" b="1" spc="-10">
                <a:latin typeface="Times New Roman"/>
                <a:cs typeface="Times New Roman"/>
              </a:rPr>
              <a:t>M8002</a:t>
            </a:r>
            <a:endParaRPr sz="2000">
              <a:latin typeface="Times New Roman"/>
              <a:cs typeface="Times New Roman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1627737" y="2116138"/>
            <a:ext cx="4933950" cy="4514850"/>
            <a:chOff x="1627737" y="2116138"/>
            <a:chExt cx="4933950" cy="4514850"/>
          </a:xfrm>
        </p:grpSpPr>
        <p:sp>
          <p:nvSpPr>
            <p:cNvPr id="19" name="object 19"/>
            <p:cNvSpPr/>
            <p:nvPr/>
          </p:nvSpPr>
          <p:spPr>
            <a:xfrm>
              <a:off x="1627737" y="2717205"/>
              <a:ext cx="4192270" cy="332740"/>
            </a:xfrm>
            <a:custGeom>
              <a:rect l="l" t="t" r="r" b="b"/>
              <a:pathLst>
                <a:path w="4192270" h="332739">
                  <a:moveTo>
                    <a:pt x="4061652" y="72766"/>
                  </a:moveTo>
                  <a:lnTo>
                    <a:pt x="0" y="294311"/>
                  </a:lnTo>
                  <a:lnTo>
                    <a:pt x="2075" y="332354"/>
                  </a:lnTo>
                  <a:lnTo>
                    <a:pt x="4063727" y="110810"/>
                  </a:lnTo>
                  <a:lnTo>
                    <a:pt x="4077907" y="90958"/>
                  </a:lnTo>
                  <a:lnTo>
                    <a:pt x="4061652" y="72766"/>
                  </a:lnTo>
                  <a:close/>
                </a:path>
                <a:path w="4192270" h="332739">
                  <a:moveTo>
                    <a:pt x="4161329" y="71417"/>
                  </a:moveTo>
                  <a:lnTo>
                    <a:pt x="4086394" y="71417"/>
                  </a:lnTo>
                  <a:lnTo>
                    <a:pt x="4088470" y="109460"/>
                  </a:lnTo>
                  <a:lnTo>
                    <a:pt x="4063727" y="110810"/>
                  </a:lnTo>
                  <a:lnTo>
                    <a:pt x="4007008" y="190217"/>
                  </a:lnTo>
                  <a:lnTo>
                    <a:pt x="4192037" y="84732"/>
                  </a:lnTo>
                  <a:lnTo>
                    <a:pt x="4161329" y="71417"/>
                  </a:lnTo>
                  <a:close/>
                </a:path>
                <a:path w="4192270" h="332739">
                  <a:moveTo>
                    <a:pt x="4086394" y="71417"/>
                  </a:moveTo>
                  <a:lnTo>
                    <a:pt x="4061652" y="72766"/>
                  </a:lnTo>
                  <a:lnTo>
                    <a:pt x="4077907" y="90958"/>
                  </a:lnTo>
                  <a:lnTo>
                    <a:pt x="4063727" y="110810"/>
                  </a:lnTo>
                  <a:lnTo>
                    <a:pt x="4088470" y="109460"/>
                  </a:lnTo>
                  <a:lnTo>
                    <a:pt x="4086394" y="71417"/>
                  </a:lnTo>
                  <a:close/>
                </a:path>
                <a:path w="4192270" h="332739">
                  <a:moveTo>
                    <a:pt x="3996632" y="0"/>
                  </a:moveTo>
                  <a:lnTo>
                    <a:pt x="4061652" y="72766"/>
                  </a:lnTo>
                  <a:lnTo>
                    <a:pt x="4086394" y="71417"/>
                  </a:lnTo>
                  <a:lnTo>
                    <a:pt x="4161329" y="71417"/>
                  </a:lnTo>
                  <a:lnTo>
                    <a:pt x="3996632" y="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2771321" y="3692779"/>
              <a:ext cx="3201035" cy="190500"/>
            </a:xfrm>
            <a:custGeom>
              <a:rect l="l" t="t" r="r" b="b"/>
              <a:pathLst>
                <a:path w="3201035" h="190500">
                  <a:moveTo>
                    <a:pt x="3165683" y="116308"/>
                  </a:moveTo>
                  <a:lnTo>
                    <a:pt x="3095661" y="116308"/>
                  </a:lnTo>
                  <a:lnTo>
                    <a:pt x="3096567" y="78219"/>
                  </a:lnTo>
                  <a:lnTo>
                    <a:pt x="3071803" y="77629"/>
                  </a:lnTo>
                  <a:lnTo>
                    <a:pt x="3012674" y="0"/>
                  </a:lnTo>
                  <a:lnTo>
                    <a:pt x="3200853" y="99758"/>
                  </a:lnTo>
                  <a:lnTo>
                    <a:pt x="3165683" y="116308"/>
                  </a:lnTo>
                  <a:close/>
                </a:path>
                <a:path w="3201035" h="190500">
                  <a:moveTo>
                    <a:pt x="3070896" y="115719"/>
                  </a:moveTo>
                  <a:lnTo>
                    <a:pt x="0" y="42602"/>
                  </a:lnTo>
                  <a:lnTo>
                    <a:pt x="906" y="4513"/>
                  </a:lnTo>
                  <a:lnTo>
                    <a:pt x="3071803" y="77629"/>
                  </a:lnTo>
                  <a:lnTo>
                    <a:pt x="3086585" y="97037"/>
                  </a:lnTo>
                  <a:lnTo>
                    <a:pt x="3070896" y="115719"/>
                  </a:lnTo>
                  <a:close/>
                </a:path>
                <a:path w="3201035" h="190500">
                  <a:moveTo>
                    <a:pt x="3095661" y="116308"/>
                  </a:moveTo>
                  <a:lnTo>
                    <a:pt x="3070896" y="115719"/>
                  </a:lnTo>
                  <a:lnTo>
                    <a:pt x="3086585" y="97037"/>
                  </a:lnTo>
                  <a:lnTo>
                    <a:pt x="3071803" y="77629"/>
                  </a:lnTo>
                  <a:lnTo>
                    <a:pt x="3096567" y="78219"/>
                  </a:lnTo>
                  <a:lnTo>
                    <a:pt x="3095661" y="116308"/>
                  </a:lnTo>
                  <a:close/>
                </a:path>
                <a:path w="3201035" h="190500">
                  <a:moveTo>
                    <a:pt x="3008139" y="190446"/>
                  </a:moveTo>
                  <a:lnTo>
                    <a:pt x="3070896" y="115719"/>
                  </a:lnTo>
                  <a:lnTo>
                    <a:pt x="3095661" y="116308"/>
                  </a:lnTo>
                  <a:lnTo>
                    <a:pt x="3165683" y="116308"/>
                  </a:lnTo>
                  <a:lnTo>
                    <a:pt x="3008139" y="190446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2235365" y="4230927"/>
              <a:ext cx="3813175" cy="692785"/>
            </a:xfrm>
            <a:custGeom>
              <a:rect l="l" t="t" r="r" b="b"/>
              <a:pathLst>
                <a:path w="3813175" h="692785">
                  <a:moveTo>
                    <a:pt x="3682086" y="626755"/>
                  </a:moveTo>
                  <a:lnTo>
                    <a:pt x="0" y="37621"/>
                  </a:lnTo>
                  <a:lnTo>
                    <a:pt x="6019" y="0"/>
                  </a:lnTo>
                  <a:lnTo>
                    <a:pt x="3688106" y="589133"/>
                  </a:lnTo>
                  <a:lnTo>
                    <a:pt x="3700145" y="610352"/>
                  </a:lnTo>
                  <a:lnTo>
                    <a:pt x="3682086" y="626755"/>
                  </a:lnTo>
                  <a:close/>
                </a:path>
                <a:path w="3813175" h="692785">
                  <a:moveTo>
                    <a:pt x="3805829" y="630671"/>
                  </a:moveTo>
                  <a:lnTo>
                    <a:pt x="3706562" y="630671"/>
                  </a:lnTo>
                  <a:lnTo>
                    <a:pt x="3712582" y="593049"/>
                  </a:lnTo>
                  <a:lnTo>
                    <a:pt x="3688106" y="589133"/>
                  </a:lnTo>
                  <a:lnTo>
                    <a:pt x="3639951" y="504259"/>
                  </a:lnTo>
                  <a:lnTo>
                    <a:pt x="3813009" y="628410"/>
                  </a:lnTo>
                  <a:lnTo>
                    <a:pt x="3805829" y="630671"/>
                  </a:lnTo>
                  <a:close/>
                </a:path>
                <a:path w="3813175" h="692785">
                  <a:moveTo>
                    <a:pt x="3706562" y="630671"/>
                  </a:moveTo>
                  <a:lnTo>
                    <a:pt x="3682086" y="626755"/>
                  </a:lnTo>
                  <a:lnTo>
                    <a:pt x="3700145" y="610352"/>
                  </a:lnTo>
                  <a:lnTo>
                    <a:pt x="3688106" y="589133"/>
                  </a:lnTo>
                  <a:lnTo>
                    <a:pt x="3712582" y="593049"/>
                  </a:lnTo>
                  <a:lnTo>
                    <a:pt x="3706562" y="630671"/>
                  </a:lnTo>
                  <a:close/>
                </a:path>
                <a:path w="3813175" h="692785">
                  <a:moveTo>
                    <a:pt x="3609853" y="692366"/>
                  </a:moveTo>
                  <a:lnTo>
                    <a:pt x="3682086" y="626755"/>
                  </a:lnTo>
                  <a:lnTo>
                    <a:pt x="3706562" y="630671"/>
                  </a:lnTo>
                  <a:lnTo>
                    <a:pt x="3805829" y="630671"/>
                  </a:lnTo>
                  <a:lnTo>
                    <a:pt x="3609853" y="692366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2157811" y="4840794"/>
              <a:ext cx="3890645" cy="982344"/>
            </a:xfrm>
            <a:custGeom>
              <a:rect l="l" t="t" r="r" b="b"/>
              <a:pathLst>
                <a:path w="3890645" h="982344">
                  <a:moveTo>
                    <a:pt x="3760103" y="921817"/>
                  </a:moveTo>
                  <a:lnTo>
                    <a:pt x="0" y="37087"/>
                  </a:lnTo>
                  <a:lnTo>
                    <a:pt x="8726" y="0"/>
                  </a:lnTo>
                  <a:lnTo>
                    <a:pt x="3768829" y="884730"/>
                  </a:lnTo>
                  <a:lnTo>
                    <a:pt x="3779301" y="906764"/>
                  </a:lnTo>
                  <a:lnTo>
                    <a:pt x="3760103" y="921817"/>
                  </a:lnTo>
                  <a:close/>
                </a:path>
                <a:path w="3890645" h="982344">
                  <a:moveTo>
                    <a:pt x="3884022" y="927492"/>
                  </a:moveTo>
                  <a:lnTo>
                    <a:pt x="3784225" y="927492"/>
                  </a:lnTo>
                  <a:lnTo>
                    <a:pt x="3792951" y="890405"/>
                  </a:lnTo>
                  <a:lnTo>
                    <a:pt x="3768829" y="884730"/>
                  </a:lnTo>
                  <a:lnTo>
                    <a:pt x="3726943" y="796593"/>
                  </a:lnTo>
                  <a:lnTo>
                    <a:pt x="3884022" y="927492"/>
                  </a:lnTo>
                  <a:close/>
                </a:path>
                <a:path w="3890645" h="982344">
                  <a:moveTo>
                    <a:pt x="3784225" y="927492"/>
                  </a:moveTo>
                  <a:lnTo>
                    <a:pt x="3760103" y="921817"/>
                  </a:lnTo>
                  <a:lnTo>
                    <a:pt x="3779301" y="906764"/>
                  </a:lnTo>
                  <a:lnTo>
                    <a:pt x="3768829" y="884730"/>
                  </a:lnTo>
                  <a:lnTo>
                    <a:pt x="3792951" y="890405"/>
                  </a:lnTo>
                  <a:lnTo>
                    <a:pt x="3784225" y="927492"/>
                  </a:lnTo>
                  <a:close/>
                </a:path>
                <a:path w="3890645" h="982344">
                  <a:moveTo>
                    <a:pt x="3683311" y="982029"/>
                  </a:moveTo>
                  <a:lnTo>
                    <a:pt x="3760103" y="921817"/>
                  </a:lnTo>
                  <a:lnTo>
                    <a:pt x="3784225" y="927492"/>
                  </a:lnTo>
                  <a:lnTo>
                    <a:pt x="3884022" y="927492"/>
                  </a:lnTo>
                  <a:lnTo>
                    <a:pt x="3890563" y="932943"/>
                  </a:lnTo>
                  <a:lnTo>
                    <a:pt x="3683311" y="982029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2302926" y="3030538"/>
              <a:ext cx="3364865" cy="2606040"/>
            </a:xfrm>
            <a:custGeom>
              <a:rect l="l" t="t" r="r" b="b"/>
              <a:pathLst>
                <a:path w="3364865" h="2606040">
                  <a:moveTo>
                    <a:pt x="3250296" y="64133"/>
                  </a:moveTo>
                  <a:lnTo>
                    <a:pt x="0" y="2575726"/>
                  </a:lnTo>
                  <a:lnTo>
                    <a:pt x="23296" y="2605874"/>
                  </a:lnTo>
                  <a:lnTo>
                    <a:pt x="3273592" y="94281"/>
                  </a:lnTo>
                  <a:lnTo>
                    <a:pt x="3274004" y="69888"/>
                  </a:lnTo>
                  <a:lnTo>
                    <a:pt x="3250296" y="64133"/>
                  </a:lnTo>
                  <a:close/>
                </a:path>
                <a:path w="3364865" h="2606040">
                  <a:moveTo>
                    <a:pt x="3340832" y="48981"/>
                  </a:moveTo>
                  <a:lnTo>
                    <a:pt x="3269905" y="48981"/>
                  </a:lnTo>
                  <a:lnTo>
                    <a:pt x="3293201" y="79129"/>
                  </a:lnTo>
                  <a:lnTo>
                    <a:pt x="3273592" y="94281"/>
                  </a:lnTo>
                  <a:lnTo>
                    <a:pt x="3271948" y="191851"/>
                  </a:lnTo>
                  <a:lnTo>
                    <a:pt x="3340832" y="48981"/>
                  </a:lnTo>
                  <a:close/>
                </a:path>
                <a:path w="3364865" h="2606040">
                  <a:moveTo>
                    <a:pt x="3269905" y="48981"/>
                  </a:moveTo>
                  <a:lnTo>
                    <a:pt x="3250296" y="64133"/>
                  </a:lnTo>
                  <a:lnTo>
                    <a:pt x="3274004" y="69888"/>
                  </a:lnTo>
                  <a:lnTo>
                    <a:pt x="3273592" y="94281"/>
                  </a:lnTo>
                  <a:lnTo>
                    <a:pt x="3293201" y="79129"/>
                  </a:lnTo>
                  <a:lnTo>
                    <a:pt x="3269905" y="48981"/>
                  </a:lnTo>
                  <a:close/>
                </a:path>
                <a:path w="3364865" h="2606040">
                  <a:moveTo>
                    <a:pt x="3364448" y="0"/>
                  </a:moveTo>
                  <a:lnTo>
                    <a:pt x="3155467" y="41111"/>
                  </a:lnTo>
                  <a:lnTo>
                    <a:pt x="3250296" y="64133"/>
                  </a:lnTo>
                  <a:lnTo>
                    <a:pt x="3269905" y="48981"/>
                  </a:lnTo>
                  <a:lnTo>
                    <a:pt x="3340832" y="48981"/>
                  </a:lnTo>
                  <a:lnTo>
                    <a:pt x="3364448" y="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5667375" y="6611938"/>
              <a:ext cx="684530" cy="0"/>
            </a:xfrm>
            <a:custGeom>
              <a:rect l="l" t="t" r="r" b="b"/>
              <a:pathLst>
                <a:path w="684529">
                  <a:moveTo>
                    <a:pt x="684212" y="0"/>
                  </a:moveTo>
                  <a:lnTo>
                    <a:pt x="0" y="0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5667375" y="2501900"/>
              <a:ext cx="1905" cy="4110354"/>
            </a:xfrm>
            <a:custGeom>
              <a:rect l="l" t="t" r="r" b="b"/>
              <a:pathLst>
                <a:path w="1904" h="4110354">
                  <a:moveTo>
                    <a:pt x="0" y="4110037"/>
                  </a:moveTo>
                  <a:lnTo>
                    <a:pt x="1587" y="0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6180138" y="2339975"/>
              <a:ext cx="341630" cy="1905"/>
            </a:xfrm>
            <a:custGeom>
              <a:rect l="l" t="t" r="r" b="b"/>
              <a:pathLst>
                <a:path w="341629" h="1905">
                  <a:moveTo>
                    <a:pt x="0" y="0"/>
                  </a:moveTo>
                  <a:lnTo>
                    <a:pt x="341312" y="1587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>
              <a:off x="6315075" y="2116138"/>
              <a:ext cx="76200" cy="533400"/>
            </a:xfrm>
            <a:custGeom>
              <a:rect l="l" t="t" r="r" b="b"/>
              <a:pathLst>
                <a:path w="76200" h="533400">
                  <a:moveTo>
                    <a:pt x="25400" y="464820"/>
                  </a:moveTo>
                  <a:lnTo>
                    <a:pt x="50800" y="464820"/>
                  </a:lnTo>
                  <a:lnTo>
                    <a:pt x="50800" y="0"/>
                  </a:lnTo>
                  <a:lnTo>
                    <a:pt x="25400" y="0"/>
                  </a:lnTo>
                  <a:lnTo>
                    <a:pt x="25400" y="464820"/>
                  </a:lnTo>
                  <a:close/>
                </a:path>
                <a:path w="76200" h="533400">
                  <a:moveTo>
                    <a:pt x="38100" y="533400"/>
                  </a:moveTo>
                  <a:lnTo>
                    <a:pt x="76200" y="457199"/>
                  </a:lnTo>
                  <a:lnTo>
                    <a:pt x="50800" y="457199"/>
                  </a:lnTo>
                  <a:lnTo>
                    <a:pt x="50800" y="464820"/>
                  </a:lnTo>
                  <a:lnTo>
                    <a:pt x="3810" y="464820"/>
                  </a:lnTo>
                  <a:lnTo>
                    <a:pt x="38100" y="533400"/>
                  </a:lnTo>
                  <a:close/>
                </a:path>
                <a:path w="76200" h="533400">
                  <a:moveTo>
                    <a:pt x="3810" y="464820"/>
                  </a:moveTo>
                  <a:lnTo>
                    <a:pt x="25400" y="464820"/>
                  </a:lnTo>
                  <a:lnTo>
                    <a:pt x="25400" y="457199"/>
                  </a:lnTo>
                  <a:lnTo>
                    <a:pt x="0" y="457199"/>
                  </a:lnTo>
                  <a:lnTo>
                    <a:pt x="3810" y="46482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6200775" y="3330575"/>
              <a:ext cx="341630" cy="1905"/>
            </a:xfrm>
            <a:custGeom>
              <a:rect l="l" t="t" r="r" b="b"/>
              <a:pathLst>
                <a:path w="341629" h="1904">
                  <a:moveTo>
                    <a:pt x="0" y="0"/>
                  </a:moveTo>
                  <a:lnTo>
                    <a:pt x="341312" y="1587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9" name="object 29"/>
            <p:cNvSpPr/>
            <p:nvPr/>
          </p:nvSpPr>
          <p:spPr>
            <a:xfrm>
              <a:off x="6335712" y="3106738"/>
              <a:ext cx="76200" cy="533400"/>
            </a:xfrm>
            <a:custGeom>
              <a:rect l="l" t="t" r="r" b="b"/>
              <a:pathLst>
                <a:path w="76200" h="533400">
                  <a:moveTo>
                    <a:pt x="25400" y="464819"/>
                  </a:moveTo>
                  <a:lnTo>
                    <a:pt x="50800" y="464819"/>
                  </a:lnTo>
                  <a:lnTo>
                    <a:pt x="50800" y="0"/>
                  </a:lnTo>
                  <a:lnTo>
                    <a:pt x="25400" y="0"/>
                  </a:lnTo>
                  <a:lnTo>
                    <a:pt x="25400" y="464819"/>
                  </a:lnTo>
                  <a:close/>
                </a:path>
                <a:path w="76200" h="533400">
                  <a:moveTo>
                    <a:pt x="38100" y="533399"/>
                  </a:moveTo>
                  <a:lnTo>
                    <a:pt x="76200" y="457199"/>
                  </a:lnTo>
                  <a:lnTo>
                    <a:pt x="50800" y="457199"/>
                  </a:lnTo>
                  <a:lnTo>
                    <a:pt x="50800" y="464819"/>
                  </a:lnTo>
                  <a:lnTo>
                    <a:pt x="3810" y="464819"/>
                  </a:lnTo>
                  <a:lnTo>
                    <a:pt x="38100" y="533399"/>
                  </a:lnTo>
                  <a:close/>
                </a:path>
                <a:path w="76200" h="533400">
                  <a:moveTo>
                    <a:pt x="3810" y="464819"/>
                  </a:moveTo>
                  <a:lnTo>
                    <a:pt x="25400" y="464819"/>
                  </a:lnTo>
                  <a:lnTo>
                    <a:pt x="25400" y="457199"/>
                  </a:lnTo>
                  <a:lnTo>
                    <a:pt x="0" y="457199"/>
                  </a:lnTo>
                  <a:lnTo>
                    <a:pt x="3810" y="46481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0" name="object 30"/>
            <p:cNvSpPr/>
            <p:nvPr/>
          </p:nvSpPr>
          <p:spPr>
            <a:xfrm>
              <a:off x="6200775" y="4321175"/>
              <a:ext cx="341630" cy="1905"/>
            </a:xfrm>
            <a:custGeom>
              <a:rect l="l" t="t" r="r" b="b"/>
              <a:pathLst>
                <a:path w="341629" h="1904">
                  <a:moveTo>
                    <a:pt x="0" y="0"/>
                  </a:moveTo>
                  <a:lnTo>
                    <a:pt x="341312" y="1587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1" name="object 31"/>
            <p:cNvSpPr/>
            <p:nvPr/>
          </p:nvSpPr>
          <p:spPr>
            <a:xfrm>
              <a:off x="6335712" y="4097337"/>
              <a:ext cx="76200" cy="533400"/>
            </a:xfrm>
            <a:custGeom>
              <a:rect l="l" t="t" r="r" b="b"/>
              <a:pathLst>
                <a:path w="76200" h="533400">
                  <a:moveTo>
                    <a:pt x="25400" y="464819"/>
                  </a:moveTo>
                  <a:lnTo>
                    <a:pt x="50800" y="464819"/>
                  </a:lnTo>
                  <a:lnTo>
                    <a:pt x="50800" y="0"/>
                  </a:lnTo>
                  <a:lnTo>
                    <a:pt x="25400" y="0"/>
                  </a:lnTo>
                  <a:lnTo>
                    <a:pt x="25400" y="464819"/>
                  </a:lnTo>
                  <a:close/>
                </a:path>
                <a:path w="76200" h="533400">
                  <a:moveTo>
                    <a:pt x="38100" y="533400"/>
                  </a:moveTo>
                  <a:lnTo>
                    <a:pt x="76200" y="457199"/>
                  </a:lnTo>
                  <a:lnTo>
                    <a:pt x="50800" y="457199"/>
                  </a:lnTo>
                  <a:lnTo>
                    <a:pt x="50800" y="464819"/>
                  </a:lnTo>
                  <a:lnTo>
                    <a:pt x="3810" y="464819"/>
                  </a:lnTo>
                  <a:lnTo>
                    <a:pt x="38100" y="533400"/>
                  </a:lnTo>
                  <a:close/>
                </a:path>
                <a:path w="76200" h="533400">
                  <a:moveTo>
                    <a:pt x="3810" y="464819"/>
                  </a:moveTo>
                  <a:lnTo>
                    <a:pt x="25400" y="464819"/>
                  </a:lnTo>
                  <a:lnTo>
                    <a:pt x="25400" y="457199"/>
                  </a:lnTo>
                  <a:lnTo>
                    <a:pt x="0" y="457199"/>
                  </a:lnTo>
                  <a:lnTo>
                    <a:pt x="3810" y="46481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6200775" y="5311775"/>
              <a:ext cx="341630" cy="1905"/>
            </a:xfrm>
            <a:custGeom>
              <a:rect l="l" t="t" r="r" b="b"/>
              <a:pathLst>
                <a:path w="341629" h="1904">
                  <a:moveTo>
                    <a:pt x="0" y="0"/>
                  </a:moveTo>
                  <a:lnTo>
                    <a:pt x="341312" y="1587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>
              <a:off x="5667375" y="2439999"/>
              <a:ext cx="744855" cy="3181350"/>
            </a:xfrm>
            <a:custGeom>
              <a:rect l="l" t="t" r="r" b="b"/>
              <a:pathLst>
                <a:path w="744854" h="3181350">
                  <a:moveTo>
                    <a:pt x="609587" y="57150"/>
                  </a:moveTo>
                  <a:lnTo>
                    <a:pt x="571487" y="38100"/>
                  </a:lnTo>
                  <a:lnTo>
                    <a:pt x="495287" y="0"/>
                  </a:lnTo>
                  <a:lnTo>
                    <a:pt x="495287" y="38100"/>
                  </a:lnTo>
                  <a:lnTo>
                    <a:pt x="0" y="38100"/>
                  </a:lnTo>
                  <a:lnTo>
                    <a:pt x="0" y="76200"/>
                  </a:lnTo>
                  <a:lnTo>
                    <a:pt x="495287" y="76200"/>
                  </a:lnTo>
                  <a:lnTo>
                    <a:pt x="495287" y="114300"/>
                  </a:lnTo>
                  <a:lnTo>
                    <a:pt x="571487" y="76200"/>
                  </a:lnTo>
                  <a:lnTo>
                    <a:pt x="609587" y="57150"/>
                  </a:lnTo>
                  <a:close/>
                </a:path>
                <a:path w="744854" h="3181350">
                  <a:moveTo>
                    <a:pt x="744537" y="3105137"/>
                  </a:moveTo>
                  <a:lnTo>
                    <a:pt x="719137" y="3105137"/>
                  </a:lnTo>
                  <a:lnTo>
                    <a:pt x="719137" y="2647950"/>
                  </a:lnTo>
                  <a:lnTo>
                    <a:pt x="693737" y="2647950"/>
                  </a:lnTo>
                  <a:lnTo>
                    <a:pt x="693737" y="3105137"/>
                  </a:lnTo>
                  <a:lnTo>
                    <a:pt x="668337" y="3105137"/>
                  </a:lnTo>
                  <a:lnTo>
                    <a:pt x="672147" y="3112770"/>
                  </a:lnTo>
                  <a:lnTo>
                    <a:pt x="706437" y="3181350"/>
                  </a:lnTo>
                  <a:lnTo>
                    <a:pt x="744537" y="3105137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4" name="object 34"/>
            <p:cNvSpPr/>
            <p:nvPr/>
          </p:nvSpPr>
          <p:spPr>
            <a:xfrm>
              <a:off x="6200774" y="6302375"/>
              <a:ext cx="341630" cy="1905"/>
            </a:xfrm>
            <a:custGeom>
              <a:rect l="l" t="t" r="r" b="b"/>
              <a:pathLst>
                <a:path w="341629" h="1904">
                  <a:moveTo>
                    <a:pt x="0" y="0"/>
                  </a:moveTo>
                  <a:lnTo>
                    <a:pt x="341312" y="1587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5" name="object 35"/>
            <p:cNvSpPr/>
            <p:nvPr/>
          </p:nvSpPr>
          <p:spPr>
            <a:xfrm>
              <a:off x="6335712" y="6078537"/>
              <a:ext cx="76200" cy="533400"/>
            </a:xfrm>
            <a:custGeom>
              <a:rect l="l" t="t" r="r" b="b"/>
              <a:pathLst>
                <a:path w="76200" h="533400">
                  <a:moveTo>
                    <a:pt x="25400" y="464820"/>
                  </a:moveTo>
                  <a:lnTo>
                    <a:pt x="50800" y="464820"/>
                  </a:lnTo>
                  <a:lnTo>
                    <a:pt x="50800" y="0"/>
                  </a:lnTo>
                  <a:lnTo>
                    <a:pt x="25400" y="0"/>
                  </a:lnTo>
                  <a:lnTo>
                    <a:pt x="25400" y="464820"/>
                  </a:lnTo>
                  <a:close/>
                </a:path>
                <a:path w="76200" h="533400">
                  <a:moveTo>
                    <a:pt x="38100" y="533400"/>
                  </a:moveTo>
                  <a:lnTo>
                    <a:pt x="76200" y="457199"/>
                  </a:lnTo>
                  <a:lnTo>
                    <a:pt x="50800" y="457199"/>
                  </a:lnTo>
                  <a:lnTo>
                    <a:pt x="50800" y="464820"/>
                  </a:lnTo>
                  <a:lnTo>
                    <a:pt x="3810" y="464820"/>
                  </a:lnTo>
                  <a:lnTo>
                    <a:pt x="38100" y="533400"/>
                  </a:lnTo>
                  <a:close/>
                </a:path>
                <a:path w="76200" h="533400">
                  <a:moveTo>
                    <a:pt x="3810" y="464820"/>
                  </a:moveTo>
                  <a:lnTo>
                    <a:pt x="25400" y="464820"/>
                  </a:lnTo>
                  <a:lnTo>
                    <a:pt x="25400" y="457199"/>
                  </a:lnTo>
                  <a:lnTo>
                    <a:pt x="0" y="457199"/>
                  </a:lnTo>
                  <a:lnTo>
                    <a:pt x="3810" y="46482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44064"/>
              </a:tabLst>
            </a:pPr>
            <a:r>
              <a:rPr spc="-50">
                <a:latin typeface="MS Gothic"/>
                <a:cs typeface="MS Gothic"/>
              </a:rPr>
              <a:t>第</a:t>
            </a:r>
            <a:r>
              <a:rPr spc="-409"/>
              <a:t>5</a:t>
            </a:r>
            <a:r>
              <a:rPr spc="-50">
                <a:latin typeface="MS Gothic"/>
                <a:cs typeface="MS Gothic"/>
              </a:rPr>
              <a:t>章</a:t>
            </a:r>
            <a:r>
              <a:rPr>
                <a:latin typeface="MS Gothic"/>
                <a:cs typeface="MS Gothic"/>
              </a:rPr>
              <a:t>	</a:t>
            </a:r>
            <a:r>
              <a:rPr spc="-440"/>
              <a:t>PLC</a:t>
            </a:r>
            <a:r>
              <a:rPr/>
              <a:t>旳步进指</a:t>
            </a:r>
            <a:r>
              <a:rPr spc="-50"/>
              <a:t>令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43927" y="1558872"/>
            <a:ext cx="7950200" cy="4341495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34"/>
              </a:spcBef>
            </a:pPr>
            <a:r>
              <a:rPr sz="2800" b="1" spc="-285">
                <a:solidFill>
                  <a:srgbClr val="009900"/>
                </a:solidFill>
                <a:latin typeface="Microsoft JhengHei"/>
                <a:cs typeface="Microsoft JhengHei"/>
              </a:rPr>
              <a:t>4</a:t>
            </a:r>
            <a:r>
              <a:rPr sz="2800" b="1">
                <a:solidFill>
                  <a:srgbClr val="009900"/>
                </a:solidFill>
                <a:latin typeface="Microsoft JhengHei"/>
                <a:cs typeface="Microsoft JhengHei"/>
              </a:rPr>
              <a:t>、举例</a:t>
            </a:r>
            <a:r>
              <a:rPr sz="2800" b="1" spc="-25">
                <a:solidFill>
                  <a:srgbClr val="009900"/>
                </a:solidFill>
                <a:latin typeface="Microsoft JhengHei"/>
                <a:cs typeface="Microsoft JhengHei"/>
              </a:rPr>
              <a:t>（3）</a:t>
            </a:r>
            <a:endParaRPr sz="2800">
              <a:latin typeface="Microsoft JhengHei"/>
              <a:cs typeface="Microsoft JhengHei"/>
            </a:endParaRPr>
          </a:p>
          <a:p>
            <a:pPr marL="267970" marR="5080" indent="658495">
              <a:lnSpc>
                <a:spcPct val="100000"/>
              </a:lnSpc>
              <a:spcBef>
                <a:spcPts val="285"/>
              </a:spcBef>
              <a:tabLst>
                <a:tab pos="2401570"/>
                <a:tab pos="3468370"/>
                <a:tab pos="4077970"/>
                <a:tab pos="4687570"/>
                <a:tab pos="5144770"/>
                <a:tab pos="6211570"/>
                <a:tab pos="6516370"/>
                <a:tab pos="6668770"/>
                <a:tab pos="6821170"/>
                <a:tab pos="6973570"/>
                <a:tab pos="7125970"/>
              </a:tabLst>
            </a:pPr>
            <a:r>
              <a:rPr sz="2400">
                <a:latin typeface="宋体"/>
                <a:cs typeface="宋体"/>
              </a:rPr>
              <a:t>有一小车运营过程如图所示。小车</a:t>
            </a:r>
            <a:r>
              <a:rPr sz="2400">
                <a:solidFill>
                  <a:srgbClr val="FF0000"/>
                </a:solidFill>
                <a:latin typeface="宋体"/>
                <a:cs typeface="宋体"/>
              </a:rPr>
              <a:t>原位</a:t>
            </a:r>
            <a:r>
              <a:rPr sz="2400">
                <a:latin typeface="宋体"/>
                <a:cs typeface="宋体"/>
              </a:rPr>
              <a:t>在后退终端</a:t>
            </a:r>
            <a:r>
              <a:rPr sz="2400" spc="-50">
                <a:latin typeface="宋体"/>
                <a:cs typeface="宋体"/>
              </a:rPr>
              <a:t>，</a:t>
            </a:r>
            <a:r>
              <a:rPr sz="2400">
                <a:latin typeface="宋体"/>
                <a:cs typeface="宋体"/>
              </a:rPr>
              <a:t>当小车压下</a:t>
            </a:r>
            <a:r>
              <a:rPr sz="2400" b="1">
                <a:solidFill>
                  <a:srgbClr val="FF0000"/>
                </a:solidFill>
                <a:latin typeface="Microsoft JhengHei"/>
                <a:cs typeface="Microsoft JhengHei"/>
              </a:rPr>
              <a:t>后限位开</a:t>
            </a:r>
            <a:r>
              <a:rPr sz="2400" b="1" spc="-50">
                <a:solidFill>
                  <a:srgbClr val="FF0000"/>
                </a:solidFill>
                <a:latin typeface="Microsoft JhengHei"/>
                <a:cs typeface="Microsoft JhengHei"/>
              </a:rPr>
              <a:t>关</a:t>
            </a:r>
            <a:r>
              <a:rPr sz="2400" b="1">
                <a:solidFill>
                  <a:srgbClr val="FF0000"/>
                </a:solidFill>
                <a:latin typeface="Microsoft JhengHei"/>
                <a:cs typeface="Microsoft JhengHei"/>
              </a:rPr>
              <a:t>	</a:t>
            </a:r>
            <a:r>
              <a:rPr sz="2400" b="1" spc="-425">
                <a:solidFill>
                  <a:srgbClr val="FF0000"/>
                </a:solidFill>
                <a:latin typeface="Microsoft JhengHei"/>
                <a:cs typeface="Microsoft JhengHei"/>
              </a:rPr>
              <a:t>SQ1</a:t>
            </a:r>
            <a:r>
              <a:rPr sz="2400" b="1">
                <a:solidFill>
                  <a:srgbClr val="FF0000"/>
                </a:solidFill>
                <a:latin typeface="Microsoft JhengHei"/>
                <a:cs typeface="Microsoft JhengHei"/>
              </a:rPr>
              <a:t>	</a:t>
            </a:r>
            <a:r>
              <a:rPr sz="2400">
                <a:latin typeface="宋体"/>
                <a:cs typeface="宋体"/>
              </a:rPr>
              <a:t>时，按下</a:t>
            </a:r>
            <a:r>
              <a:rPr sz="2400" b="1">
                <a:solidFill>
                  <a:srgbClr val="009900"/>
                </a:solidFill>
                <a:latin typeface="Microsoft JhengHei"/>
                <a:cs typeface="Microsoft JhengHei"/>
              </a:rPr>
              <a:t>开启按</a:t>
            </a:r>
            <a:r>
              <a:rPr sz="2400" b="1" spc="-50">
                <a:solidFill>
                  <a:srgbClr val="009900"/>
                </a:solidFill>
                <a:latin typeface="Microsoft JhengHei"/>
                <a:cs typeface="Microsoft JhengHei"/>
              </a:rPr>
              <a:t>钮</a:t>
            </a:r>
            <a:r>
              <a:rPr sz="2400" b="1">
                <a:solidFill>
                  <a:srgbClr val="009900"/>
                </a:solidFill>
                <a:latin typeface="Microsoft JhengHei"/>
                <a:cs typeface="Microsoft JhengHei"/>
              </a:rPr>
              <a:t>		</a:t>
            </a:r>
            <a:r>
              <a:rPr sz="2400" b="1" spc="-310">
                <a:solidFill>
                  <a:srgbClr val="009900"/>
                </a:solidFill>
                <a:latin typeface="Microsoft JhengHei"/>
                <a:cs typeface="Microsoft JhengHei"/>
              </a:rPr>
              <a:t>SB</a:t>
            </a:r>
            <a:r>
              <a:rPr sz="2400" b="1">
                <a:solidFill>
                  <a:srgbClr val="009900"/>
                </a:solidFill>
                <a:latin typeface="Microsoft JhengHei"/>
                <a:cs typeface="Microsoft JhengHei"/>
              </a:rPr>
              <a:t>		</a:t>
            </a:r>
            <a:r>
              <a:rPr sz="2400">
                <a:latin typeface="宋体"/>
                <a:cs typeface="宋体"/>
              </a:rPr>
              <a:t>，</a:t>
            </a:r>
            <a:r>
              <a:rPr sz="2400" spc="-50">
                <a:latin typeface="宋体"/>
                <a:cs typeface="宋体"/>
              </a:rPr>
              <a:t>小</a:t>
            </a:r>
            <a:r>
              <a:rPr sz="2400">
                <a:latin typeface="宋体"/>
                <a:cs typeface="宋体"/>
              </a:rPr>
              <a:t>车迈进，当运营至料斗下方时，</a:t>
            </a:r>
            <a:r>
              <a:rPr sz="2400" b="1">
                <a:solidFill>
                  <a:srgbClr val="FF0000"/>
                </a:solidFill>
                <a:latin typeface="Microsoft JhengHei"/>
                <a:cs typeface="Microsoft JhengHei"/>
              </a:rPr>
              <a:t>前限位开</a:t>
            </a:r>
            <a:r>
              <a:rPr sz="2400" b="1" spc="-50">
                <a:solidFill>
                  <a:srgbClr val="FF0000"/>
                </a:solidFill>
                <a:latin typeface="Microsoft JhengHei"/>
                <a:cs typeface="Microsoft JhengHei"/>
              </a:rPr>
              <a:t>关</a:t>
            </a:r>
            <a:r>
              <a:rPr sz="2400" b="1">
                <a:solidFill>
                  <a:srgbClr val="FF0000"/>
                </a:solidFill>
                <a:latin typeface="Microsoft JhengHei"/>
                <a:cs typeface="Microsoft JhengHei"/>
              </a:rPr>
              <a:t>	</a:t>
            </a:r>
            <a:r>
              <a:rPr sz="2400" b="1" spc="-425">
                <a:solidFill>
                  <a:srgbClr val="FF0000"/>
                </a:solidFill>
                <a:latin typeface="Microsoft JhengHei"/>
                <a:cs typeface="Microsoft JhengHei"/>
              </a:rPr>
              <a:t>SQ2</a:t>
            </a:r>
            <a:r>
              <a:rPr sz="2400" b="1">
                <a:solidFill>
                  <a:srgbClr val="FF0000"/>
                </a:solidFill>
                <a:latin typeface="Microsoft JhengHei"/>
                <a:cs typeface="Microsoft JhengHei"/>
              </a:rPr>
              <a:t>		</a:t>
            </a:r>
            <a:r>
              <a:rPr sz="2400">
                <a:latin typeface="宋体"/>
                <a:cs typeface="宋体"/>
              </a:rPr>
              <a:t>动作</a:t>
            </a:r>
            <a:r>
              <a:rPr sz="2400" spc="-50">
                <a:latin typeface="宋体"/>
                <a:cs typeface="宋体"/>
              </a:rPr>
              <a:t>，</a:t>
            </a:r>
            <a:r>
              <a:rPr sz="2400">
                <a:latin typeface="宋体"/>
                <a:cs typeface="宋体"/>
              </a:rPr>
              <a:t>此时</a:t>
            </a:r>
            <a:r>
              <a:rPr sz="2400" b="1">
                <a:solidFill>
                  <a:srgbClr val="FF0000"/>
                </a:solidFill>
                <a:latin typeface="Microsoft JhengHei"/>
                <a:cs typeface="Microsoft JhengHei"/>
              </a:rPr>
              <a:t>打开料斗</a:t>
            </a:r>
            <a:r>
              <a:rPr sz="2400">
                <a:latin typeface="宋体"/>
                <a:cs typeface="宋体"/>
              </a:rPr>
              <a:t>给小车加料，</a:t>
            </a:r>
            <a:r>
              <a:rPr sz="2400" b="1">
                <a:solidFill>
                  <a:srgbClr val="FF0000"/>
                </a:solidFill>
                <a:latin typeface="Microsoft JhengHei"/>
                <a:cs typeface="Microsoft JhengHei"/>
              </a:rPr>
              <a:t>延</a:t>
            </a:r>
            <a:r>
              <a:rPr sz="2400" b="1" spc="-50">
                <a:solidFill>
                  <a:srgbClr val="FF0000"/>
                </a:solidFill>
                <a:latin typeface="Microsoft JhengHei"/>
                <a:cs typeface="Microsoft JhengHei"/>
              </a:rPr>
              <a:t>时</a:t>
            </a:r>
            <a:r>
              <a:rPr sz="2400" b="1">
                <a:solidFill>
                  <a:srgbClr val="FF0000"/>
                </a:solidFill>
                <a:latin typeface="Microsoft JhengHei"/>
                <a:cs typeface="Microsoft JhengHei"/>
              </a:rPr>
              <a:t>	</a:t>
            </a:r>
            <a:r>
              <a:rPr sz="2400" b="1" spc="-25">
                <a:solidFill>
                  <a:srgbClr val="FF0000"/>
                </a:solidFill>
                <a:latin typeface="Microsoft JhengHei"/>
                <a:cs typeface="Microsoft JhengHei"/>
              </a:rPr>
              <a:t>8s</a:t>
            </a:r>
            <a:r>
              <a:rPr sz="2400" b="1">
                <a:solidFill>
                  <a:srgbClr val="FF0000"/>
                </a:solidFill>
                <a:latin typeface="Microsoft JhengHei"/>
                <a:cs typeface="Microsoft JhengHei"/>
              </a:rPr>
              <a:t>	</a:t>
            </a:r>
            <a:r>
              <a:rPr sz="2400">
                <a:latin typeface="宋体"/>
                <a:cs typeface="宋体"/>
              </a:rPr>
              <a:t>后</a:t>
            </a:r>
            <a:r>
              <a:rPr sz="2400" b="1">
                <a:solidFill>
                  <a:srgbClr val="FF0000"/>
                </a:solidFill>
                <a:latin typeface="Microsoft JhengHei"/>
                <a:cs typeface="Microsoft JhengHei"/>
              </a:rPr>
              <a:t>关闭料斗</a:t>
            </a:r>
            <a:r>
              <a:rPr sz="2400">
                <a:latin typeface="宋体"/>
                <a:cs typeface="宋体"/>
              </a:rPr>
              <a:t>，小</a:t>
            </a:r>
            <a:r>
              <a:rPr sz="2400" spc="-50">
                <a:latin typeface="宋体"/>
                <a:cs typeface="宋体"/>
              </a:rPr>
              <a:t>车 </a:t>
            </a:r>
            <a:r>
              <a:rPr sz="2400">
                <a:latin typeface="宋体"/>
                <a:cs typeface="宋体"/>
              </a:rPr>
              <a:t>后退返回</a:t>
            </a:r>
            <a:r>
              <a:rPr sz="2400" spc="-20">
                <a:latin typeface="宋体"/>
                <a:cs typeface="宋体"/>
              </a:rPr>
              <a:t>；SQ1</a:t>
            </a:r>
            <a:r>
              <a:rPr sz="2400">
                <a:latin typeface="宋体"/>
                <a:cs typeface="宋体"/>
              </a:rPr>
              <a:t>	动作时，打开小车底门</a:t>
            </a:r>
            <a:r>
              <a:rPr sz="2400" b="1">
                <a:solidFill>
                  <a:srgbClr val="FF0000"/>
                </a:solidFill>
                <a:latin typeface="Microsoft JhengHei"/>
                <a:cs typeface="Microsoft JhengHei"/>
              </a:rPr>
              <a:t>卸料</a:t>
            </a:r>
            <a:r>
              <a:rPr sz="2400" spc="-50">
                <a:latin typeface="宋体"/>
                <a:cs typeface="宋体"/>
              </a:rPr>
              <a:t>，</a:t>
            </a:r>
            <a:r>
              <a:rPr sz="2400">
                <a:latin typeface="宋体"/>
                <a:cs typeface="宋体"/>
              </a:rPr>
              <a:t>	</a:t>
            </a:r>
            <a:r>
              <a:rPr sz="2400" b="1" spc="-25">
                <a:solidFill>
                  <a:srgbClr val="FF0000"/>
                </a:solidFill>
                <a:latin typeface="Microsoft JhengHei"/>
                <a:cs typeface="Microsoft JhengHei"/>
              </a:rPr>
              <a:t>6s</a:t>
            </a:r>
            <a:r>
              <a:rPr sz="2400" b="1">
                <a:solidFill>
                  <a:srgbClr val="FF0000"/>
                </a:solidFill>
                <a:latin typeface="Microsoft JhengHei"/>
                <a:cs typeface="Microsoft JhengHei"/>
              </a:rPr>
              <a:t>	</a:t>
            </a:r>
            <a:r>
              <a:rPr sz="2400">
                <a:latin typeface="宋体"/>
                <a:cs typeface="宋体"/>
              </a:rPr>
              <a:t>后</a:t>
            </a:r>
            <a:r>
              <a:rPr sz="2400" spc="-50">
                <a:latin typeface="宋体"/>
                <a:cs typeface="宋体"/>
              </a:rPr>
              <a:t>结 </a:t>
            </a:r>
            <a:r>
              <a:rPr sz="2400">
                <a:latin typeface="宋体"/>
                <a:cs typeface="宋体"/>
              </a:rPr>
              <a:t>束，完毕一次动作。如此循环。要求</a:t>
            </a:r>
            <a:r>
              <a:rPr sz="2400" spc="-50">
                <a:latin typeface="宋体"/>
                <a:cs typeface="宋体"/>
              </a:rPr>
              <a:t>：</a:t>
            </a:r>
            <a:endParaRPr sz="2400">
              <a:latin typeface="宋体"/>
              <a:cs typeface="宋体"/>
            </a:endParaRPr>
          </a:p>
          <a:p>
            <a:pPr marL="1232535" indent="-763270">
              <a:lnSpc>
                <a:spcPct val="100000"/>
              </a:lnSpc>
              <a:spcBef>
                <a:spcPts val="300"/>
              </a:spcBef>
              <a:buSzPct val="95833"/>
              <a:buAutoNum type="arabicPlain"/>
              <a:tabLst>
                <a:tab pos="1232535"/>
              </a:tabLst>
            </a:pPr>
            <a:r>
              <a:rPr sz="2400">
                <a:latin typeface="宋体"/>
                <a:cs typeface="宋体"/>
              </a:rPr>
              <a:t>绘出PLC</a:t>
            </a:r>
            <a:r>
              <a:rPr sz="2400" spc="-10">
                <a:latin typeface="宋体"/>
                <a:cs typeface="宋体"/>
              </a:rPr>
              <a:t>外部接线图；</a:t>
            </a:r>
            <a:endParaRPr sz="2400">
              <a:latin typeface="宋体"/>
              <a:cs typeface="宋体"/>
            </a:endParaRPr>
          </a:p>
          <a:p>
            <a:pPr marL="1232535" indent="-763270">
              <a:lnSpc>
                <a:spcPct val="100000"/>
              </a:lnSpc>
              <a:spcBef>
                <a:spcPts val="300"/>
              </a:spcBef>
              <a:buSzPct val="95833"/>
              <a:buAutoNum type="arabicPlain"/>
              <a:tabLst>
                <a:tab pos="1232535"/>
              </a:tabLst>
            </a:pPr>
            <a:r>
              <a:rPr sz="2400" spc="-5">
                <a:latin typeface="宋体"/>
                <a:cs typeface="宋体"/>
              </a:rPr>
              <a:t>绘出作功能图(状态转移图)</a:t>
            </a:r>
            <a:endParaRPr sz="2400">
              <a:latin typeface="宋体"/>
              <a:cs typeface="宋体"/>
            </a:endParaRPr>
          </a:p>
          <a:p>
            <a:pPr marL="1232535" indent="-763270">
              <a:lnSpc>
                <a:spcPct val="100000"/>
              </a:lnSpc>
              <a:spcBef>
                <a:spcPts val="300"/>
              </a:spcBef>
              <a:buSzPct val="95833"/>
              <a:buAutoNum type="arabicPlain"/>
              <a:tabLst>
                <a:tab pos="1232535"/>
              </a:tabLst>
            </a:pPr>
            <a:r>
              <a:rPr sz="2400" spc="-10">
                <a:latin typeface="宋体"/>
                <a:cs typeface="宋体"/>
              </a:rPr>
              <a:t>设计梯形图。</a:t>
            </a:r>
            <a:endParaRPr sz="2400">
              <a:latin typeface="宋体"/>
              <a:cs typeface="宋体"/>
            </a:endParaRPr>
          </a:p>
          <a:p>
            <a:pPr marL="1232535" indent="-763270">
              <a:lnSpc>
                <a:spcPct val="100000"/>
              </a:lnSpc>
              <a:spcBef>
                <a:spcPts val="300"/>
              </a:spcBef>
              <a:buSzPct val="95833"/>
              <a:buAutoNum type="arabicPlain"/>
              <a:tabLst>
                <a:tab pos="1232535"/>
              </a:tabLst>
            </a:pPr>
            <a:r>
              <a:rPr sz="2400" spc="-10">
                <a:latin typeface="宋体"/>
                <a:cs typeface="宋体"/>
              </a:rPr>
              <a:t>写出相应旳指令表</a:t>
            </a:r>
            <a:endParaRPr sz="24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5334000" y="4864100"/>
            <a:ext cx="3576630" cy="155622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07406" y="299242"/>
            <a:ext cx="535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44064"/>
              </a:tabLst>
            </a:pPr>
            <a:r>
              <a:rPr spc="-50">
                <a:latin typeface="MS Gothic"/>
                <a:cs typeface="MS Gothic"/>
              </a:rPr>
              <a:t>第</a:t>
            </a:r>
            <a:r>
              <a:rPr spc="-409"/>
              <a:t>5</a:t>
            </a:r>
            <a:r>
              <a:rPr spc="-50">
                <a:latin typeface="MS Gothic"/>
                <a:cs typeface="MS Gothic"/>
              </a:rPr>
              <a:t>章</a:t>
            </a:r>
            <a:r>
              <a:rPr>
                <a:latin typeface="MS Gothic"/>
                <a:cs typeface="MS Gothic"/>
              </a:rPr>
              <a:t>	</a:t>
            </a:r>
            <a:r>
              <a:rPr spc="-440"/>
              <a:t>PLC</a:t>
            </a:r>
            <a:r>
              <a:rPr/>
              <a:t>旳步进指</a:t>
            </a:r>
            <a:r>
              <a:rPr spc="-50"/>
              <a:t>令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43927" y="952182"/>
            <a:ext cx="1803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85">
                <a:solidFill>
                  <a:srgbClr val="009900"/>
                </a:solidFill>
                <a:latin typeface="Microsoft JhengHei"/>
                <a:cs typeface="Microsoft JhengHei"/>
              </a:rPr>
              <a:t>4</a:t>
            </a:r>
            <a:r>
              <a:rPr sz="2800" b="1">
                <a:solidFill>
                  <a:srgbClr val="009900"/>
                </a:solidFill>
                <a:latin typeface="Microsoft JhengHei"/>
                <a:cs typeface="Microsoft JhengHei"/>
              </a:rPr>
              <a:t>、举例</a:t>
            </a:r>
            <a:r>
              <a:rPr sz="2800" b="1" spc="-110">
                <a:solidFill>
                  <a:srgbClr val="009900"/>
                </a:solidFill>
                <a:latin typeface="Microsoft JhengHei"/>
                <a:cs typeface="Microsoft JhengHei"/>
              </a:rPr>
              <a:t>（3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734627" y="1014888"/>
            <a:ext cx="355600" cy="355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2800"/>
              </a:lnSpc>
            </a:pPr>
            <a:r>
              <a:rPr sz="2800" b="1">
                <a:solidFill>
                  <a:srgbClr val="009900"/>
                </a:solidFill>
                <a:latin typeface="Microsoft JhengHei"/>
                <a:cs typeface="Microsoft JhengHei"/>
              </a:rPr>
              <a:t>）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2984500" y="1313698"/>
            <a:ext cx="5434505" cy="3244985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402590" y="4810216"/>
            <a:ext cx="8255000" cy="1708150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0"/>
              </a:spcBef>
            </a:pPr>
            <a:r>
              <a:rPr sz="2400" spc="-10">
                <a:solidFill>
                  <a:srgbClr val="FF0000"/>
                </a:solidFill>
                <a:latin typeface="宋体"/>
                <a:cs typeface="宋体"/>
              </a:rPr>
              <a:t>控制过程分解：</a:t>
            </a:r>
            <a:endParaRPr sz="2400">
              <a:latin typeface="宋体"/>
              <a:cs typeface="宋体"/>
            </a:endParaRPr>
          </a:p>
          <a:p>
            <a:pPr marL="12700" marR="5080" indent="762000" algn="just">
              <a:lnSpc>
                <a:spcPts val="2590"/>
              </a:lnSpc>
              <a:spcBef>
                <a:spcPts val="1480"/>
              </a:spcBef>
            </a:pPr>
            <a:r>
              <a:rPr sz="2400">
                <a:latin typeface="宋体"/>
                <a:cs typeface="宋体"/>
              </a:rPr>
              <a:t>初始状态小车在原位，压下SQ1，</a:t>
            </a:r>
            <a:r>
              <a:rPr sz="2400">
                <a:solidFill>
                  <a:srgbClr val="FF0000"/>
                </a:solidFill>
                <a:latin typeface="宋体"/>
                <a:cs typeface="宋体"/>
              </a:rPr>
              <a:t>按下SB</a:t>
            </a:r>
            <a:r>
              <a:rPr sz="2400">
                <a:latin typeface="宋体"/>
                <a:cs typeface="宋体"/>
              </a:rPr>
              <a:t>——</a:t>
            </a:r>
            <a:r>
              <a:rPr sz="2400">
                <a:solidFill>
                  <a:srgbClr val="FF0066"/>
                </a:solidFill>
                <a:latin typeface="宋体"/>
                <a:cs typeface="宋体"/>
              </a:rPr>
              <a:t>迈进</a:t>
            </a:r>
            <a:r>
              <a:rPr sz="2400">
                <a:latin typeface="宋体"/>
                <a:cs typeface="宋体"/>
              </a:rPr>
              <a:t>至</a:t>
            </a:r>
            <a:r>
              <a:rPr sz="2400" spc="-25">
                <a:solidFill>
                  <a:srgbClr val="FF0000"/>
                </a:solidFill>
                <a:latin typeface="宋体"/>
                <a:cs typeface="宋体"/>
              </a:rPr>
              <a:t>压下</a:t>
            </a:r>
            <a:r>
              <a:rPr sz="2400" spc="-50">
                <a:solidFill>
                  <a:srgbClr val="FF0000"/>
                </a:solidFill>
                <a:latin typeface="宋体"/>
                <a:cs typeface="宋体"/>
              </a:rPr>
              <a:t> </a:t>
            </a:r>
            <a:r>
              <a:rPr sz="2400">
                <a:solidFill>
                  <a:srgbClr val="FF0000"/>
                </a:solidFill>
                <a:latin typeface="宋体"/>
                <a:cs typeface="宋体"/>
              </a:rPr>
              <a:t>SQ2</a:t>
            </a:r>
            <a:r>
              <a:rPr sz="2400">
                <a:latin typeface="宋体"/>
                <a:cs typeface="宋体"/>
              </a:rPr>
              <a:t>——打开料斗</a:t>
            </a:r>
            <a:r>
              <a:rPr sz="2400">
                <a:solidFill>
                  <a:srgbClr val="FF0066"/>
                </a:solidFill>
                <a:latin typeface="宋体"/>
                <a:cs typeface="宋体"/>
              </a:rPr>
              <a:t>装料</a:t>
            </a:r>
            <a:r>
              <a:rPr sz="2400">
                <a:latin typeface="宋体"/>
                <a:cs typeface="宋体"/>
              </a:rPr>
              <a:t>——</a:t>
            </a:r>
            <a:r>
              <a:rPr sz="2400">
                <a:solidFill>
                  <a:srgbClr val="FF0000"/>
                </a:solidFill>
                <a:latin typeface="宋体"/>
                <a:cs typeface="宋体"/>
              </a:rPr>
              <a:t>8秒后</a:t>
            </a:r>
            <a:r>
              <a:rPr sz="2400">
                <a:latin typeface="宋体"/>
                <a:cs typeface="宋体"/>
              </a:rPr>
              <a:t>关闭料斗，小车</a:t>
            </a:r>
            <a:r>
              <a:rPr sz="2400">
                <a:solidFill>
                  <a:srgbClr val="FF0066"/>
                </a:solidFill>
                <a:latin typeface="宋体"/>
                <a:cs typeface="宋体"/>
              </a:rPr>
              <a:t>后退</a:t>
            </a:r>
            <a:r>
              <a:rPr sz="2400" spc="-15">
                <a:latin typeface="宋体"/>
                <a:cs typeface="宋体"/>
              </a:rPr>
              <a:t>——后退</a:t>
            </a:r>
            <a:r>
              <a:rPr sz="2400">
                <a:latin typeface="宋体"/>
                <a:cs typeface="宋体"/>
              </a:rPr>
              <a:t>至</a:t>
            </a:r>
            <a:r>
              <a:rPr sz="2400">
                <a:solidFill>
                  <a:srgbClr val="FF0000"/>
                </a:solidFill>
                <a:latin typeface="宋体"/>
                <a:cs typeface="宋体"/>
              </a:rPr>
              <a:t>压下SQ1</a:t>
            </a:r>
            <a:r>
              <a:rPr sz="2400">
                <a:latin typeface="宋体"/>
                <a:cs typeface="宋体"/>
              </a:rPr>
              <a:t>，打开料斗</a:t>
            </a:r>
            <a:r>
              <a:rPr sz="2400">
                <a:solidFill>
                  <a:srgbClr val="FF0066"/>
                </a:solidFill>
                <a:latin typeface="宋体"/>
                <a:cs typeface="宋体"/>
              </a:rPr>
              <a:t>卸料</a:t>
            </a:r>
            <a:r>
              <a:rPr sz="2400">
                <a:latin typeface="宋体"/>
                <a:cs typeface="宋体"/>
              </a:rPr>
              <a:t>——</a:t>
            </a:r>
            <a:r>
              <a:rPr sz="2400">
                <a:solidFill>
                  <a:srgbClr val="FF0000"/>
                </a:solidFill>
                <a:latin typeface="宋体"/>
                <a:cs typeface="宋体"/>
              </a:rPr>
              <a:t>6秒后</a:t>
            </a:r>
            <a:r>
              <a:rPr sz="2400" spc="-10">
                <a:latin typeface="宋体"/>
                <a:cs typeface="宋体"/>
              </a:rPr>
              <a:t>结束一种循环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178844" y="110330"/>
            <a:ext cx="535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44064"/>
              </a:tabLst>
            </a:pPr>
            <a:r>
              <a:rPr sz="4000" b="1" spc="-50">
                <a:solidFill>
                  <a:srgbClr val="424456"/>
                </a:solidFill>
                <a:latin typeface="MS Gothic"/>
                <a:cs typeface="MS Gothic"/>
              </a:rPr>
              <a:t>第</a:t>
            </a:r>
            <a:r>
              <a:rPr sz="4000" b="1" spc="-409">
                <a:solidFill>
                  <a:srgbClr val="424456"/>
                </a:solidFill>
                <a:latin typeface="Microsoft JhengHei"/>
                <a:cs typeface="Microsoft JhengHei"/>
              </a:rPr>
              <a:t>5</a:t>
            </a:r>
            <a:r>
              <a:rPr sz="4000" b="1" spc="-50">
                <a:solidFill>
                  <a:srgbClr val="424456"/>
                </a:solidFill>
                <a:latin typeface="MS Gothic"/>
                <a:cs typeface="MS Gothic"/>
              </a:rPr>
              <a:t>章</a:t>
            </a:r>
            <a:r>
              <a:rPr sz="4000" b="1">
                <a:solidFill>
                  <a:srgbClr val="424456"/>
                </a:solidFill>
                <a:latin typeface="MS Gothic"/>
                <a:cs typeface="MS Gothic"/>
              </a:rPr>
              <a:t>	</a:t>
            </a:r>
            <a:r>
              <a:rPr sz="4000" b="1" spc="-440">
                <a:solidFill>
                  <a:srgbClr val="424456"/>
                </a:solidFill>
                <a:latin typeface="Microsoft JhengHei"/>
                <a:cs typeface="Microsoft JhengHei"/>
              </a:rPr>
              <a:t>PLC</a:t>
            </a:r>
            <a:r>
              <a:rPr sz="4000" b="1">
                <a:solidFill>
                  <a:srgbClr val="424456"/>
                </a:solidFill>
                <a:latin typeface="Microsoft JhengHei"/>
                <a:cs typeface="Microsoft JhengHei"/>
              </a:rPr>
              <a:t>旳步进指</a:t>
            </a:r>
            <a:r>
              <a:rPr sz="4000" b="1" spc="-50">
                <a:solidFill>
                  <a:srgbClr val="424456"/>
                </a:solidFill>
                <a:latin typeface="Microsoft JhengHei"/>
                <a:cs typeface="Microsoft JhengHei"/>
              </a:rPr>
              <a:t>令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15364" y="880744"/>
            <a:ext cx="2159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85">
                <a:solidFill>
                  <a:srgbClr val="009900"/>
                </a:solidFill>
                <a:latin typeface="Microsoft JhengHei"/>
                <a:cs typeface="Microsoft JhengHei"/>
              </a:rPr>
              <a:t>4</a:t>
            </a:r>
            <a:r>
              <a:rPr sz="2800" b="1">
                <a:solidFill>
                  <a:srgbClr val="009900"/>
                </a:solidFill>
                <a:latin typeface="Microsoft JhengHei"/>
                <a:cs typeface="Microsoft JhengHei"/>
              </a:rPr>
              <a:t>、举例</a:t>
            </a:r>
            <a:r>
              <a:rPr sz="2800" b="1" spc="-75">
                <a:solidFill>
                  <a:srgbClr val="009900"/>
                </a:solidFill>
                <a:latin typeface="Microsoft JhengHei"/>
                <a:cs typeface="Microsoft JhengHei"/>
              </a:rPr>
              <a:t>（3）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2628900" y="1701800"/>
            <a:ext cx="4041869" cy="461610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64556" y="269875"/>
            <a:ext cx="535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44064"/>
              </a:tabLst>
            </a:pPr>
            <a:r>
              <a:rPr spc="-50">
                <a:latin typeface="MS Gothic"/>
                <a:cs typeface="MS Gothic"/>
              </a:rPr>
              <a:t>第</a:t>
            </a:r>
            <a:r>
              <a:rPr spc="-409"/>
              <a:t>5</a:t>
            </a:r>
            <a:r>
              <a:rPr spc="-50">
                <a:latin typeface="MS Gothic"/>
                <a:cs typeface="MS Gothic"/>
              </a:rPr>
              <a:t>章</a:t>
            </a:r>
            <a:r>
              <a:rPr>
                <a:latin typeface="MS Gothic"/>
                <a:cs typeface="MS Gothic"/>
              </a:rPr>
              <a:t>	</a:t>
            </a:r>
            <a:r>
              <a:rPr spc="-440"/>
              <a:t>PLC</a:t>
            </a:r>
            <a:r>
              <a:rPr/>
              <a:t>旳步进指</a:t>
            </a:r>
            <a:r>
              <a:rPr spc="-50"/>
              <a:t>令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72489" y="1198509"/>
            <a:ext cx="7493000" cy="3609975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34"/>
              </a:spcBef>
            </a:pPr>
            <a:r>
              <a:rPr sz="2800" b="1" spc="-285">
                <a:solidFill>
                  <a:srgbClr val="009900"/>
                </a:solidFill>
                <a:latin typeface="Microsoft JhengHei"/>
                <a:cs typeface="Microsoft JhengHei"/>
              </a:rPr>
              <a:t>4</a:t>
            </a:r>
            <a:r>
              <a:rPr sz="2800" b="1">
                <a:solidFill>
                  <a:srgbClr val="009900"/>
                </a:solidFill>
                <a:latin typeface="Microsoft JhengHei"/>
                <a:cs typeface="Microsoft JhengHei"/>
              </a:rPr>
              <a:t>、举例</a:t>
            </a:r>
            <a:r>
              <a:rPr sz="2800" b="1" spc="-25">
                <a:solidFill>
                  <a:srgbClr val="009900"/>
                </a:solidFill>
                <a:latin typeface="Microsoft JhengHei"/>
                <a:cs typeface="Microsoft JhengHei"/>
              </a:rPr>
              <a:t>（4）</a:t>
            </a:r>
            <a:endParaRPr sz="2800">
              <a:latin typeface="Microsoft JhengHei"/>
              <a:cs typeface="Microsoft JhengHei"/>
            </a:endParaRPr>
          </a:p>
          <a:p>
            <a:pPr marL="267970" marR="5080" indent="658495">
              <a:lnSpc>
                <a:spcPct val="100000"/>
              </a:lnSpc>
              <a:spcBef>
                <a:spcPts val="285"/>
              </a:spcBef>
            </a:pPr>
            <a:r>
              <a:rPr sz="2400">
                <a:latin typeface="宋体"/>
                <a:cs typeface="宋体"/>
              </a:rPr>
              <a:t>小车在初始状态时停在中间，限位开关SQ2为</a:t>
            </a:r>
            <a:r>
              <a:rPr sz="2400" spc="-25">
                <a:latin typeface="宋体"/>
                <a:cs typeface="宋体"/>
              </a:rPr>
              <a:t>ON，</a:t>
            </a:r>
            <a:r>
              <a:rPr sz="2400">
                <a:latin typeface="宋体"/>
                <a:cs typeface="宋体"/>
              </a:rPr>
              <a:t>在按下</a:t>
            </a:r>
            <a:r>
              <a:rPr sz="2400" b="1">
                <a:solidFill>
                  <a:srgbClr val="FF0000"/>
                </a:solidFill>
                <a:latin typeface="Microsoft JhengHei"/>
                <a:cs typeface="Microsoft JhengHei"/>
              </a:rPr>
              <a:t>起动按扭</a:t>
            </a:r>
            <a:r>
              <a:rPr sz="2400" b="1" spc="-195">
                <a:solidFill>
                  <a:srgbClr val="FF0000"/>
                </a:solidFill>
                <a:latin typeface="Microsoft JhengHei"/>
                <a:cs typeface="Microsoft JhengHei"/>
              </a:rPr>
              <a:t>SB</a:t>
            </a:r>
            <a:r>
              <a:rPr sz="2400" spc="-40">
                <a:latin typeface="宋体"/>
                <a:cs typeface="宋体"/>
              </a:rPr>
              <a:t>，小车按图所示顺序往复运动，完</a:t>
            </a:r>
            <a:r>
              <a:rPr sz="2400">
                <a:latin typeface="宋体"/>
                <a:cs typeface="宋体"/>
              </a:rPr>
              <a:t>毕一种周期后停在初始位置。小车电动机M</a:t>
            </a:r>
            <a:r>
              <a:rPr sz="2400" spc="-10">
                <a:latin typeface="宋体"/>
                <a:cs typeface="宋体"/>
              </a:rPr>
              <a:t>正转，小车</a:t>
            </a:r>
            <a:r>
              <a:rPr sz="2400">
                <a:latin typeface="宋体"/>
                <a:cs typeface="宋体"/>
              </a:rPr>
              <a:t>迈进；小车电动机M</a:t>
            </a:r>
            <a:r>
              <a:rPr sz="2400" spc="-10">
                <a:latin typeface="宋体"/>
                <a:cs typeface="宋体"/>
              </a:rPr>
              <a:t>反转，小车后退。</a:t>
            </a:r>
            <a:endParaRPr sz="2400">
              <a:latin typeface="宋体"/>
              <a:cs typeface="宋体"/>
            </a:endParaRPr>
          </a:p>
          <a:p>
            <a:pPr marL="1232535" indent="-763270">
              <a:lnSpc>
                <a:spcPct val="100000"/>
              </a:lnSpc>
              <a:spcBef>
                <a:spcPts val="300"/>
              </a:spcBef>
              <a:buSzPct val="95833"/>
              <a:buAutoNum type="arabicPlain"/>
              <a:tabLst>
                <a:tab pos="1232535"/>
              </a:tabLst>
            </a:pPr>
            <a:r>
              <a:rPr sz="2400">
                <a:latin typeface="宋体"/>
                <a:cs typeface="宋体"/>
              </a:rPr>
              <a:t>请画出PLC控制旳I/O</a:t>
            </a:r>
            <a:r>
              <a:rPr sz="2400" spc="-20">
                <a:latin typeface="宋体"/>
                <a:cs typeface="宋体"/>
              </a:rPr>
              <a:t>接线图</a:t>
            </a:r>
            <a:endParaRPr sz="2400">
              <a:latin typeface="宋体"/>
              <a:cs typeface="宋体"/>
            </a:endParaRPr>
          </a:p>
          <a:p>
            <a:pPr marL="1232535" indent="-763270">
              <a:lnSpc>
                <a:spcPct val="100000"/>
              </a:lnSpc>
              <a:spcBef>
                <a:spcPts val="300"/>
              </a:spcBef>
              <a:buSzPct val="95833"/>
              <a:buAutoNum type="arabicPlain"/>
              <a:tabLst>
                <a:tab pos="1232535"/>
              </a:tabLst>
            </a:pPr>
            <a:r>
              <a:rPr sz="2400" spc="-5">
                <a:latin typeface="宋体"/>
                <a:cs typeface="宋体"/>
              </a:rPr>
              <a:t>动作功能图(状态转移图)</a:t>
            </a:r>
            <a:endParaRPr sz="2400">
              <a:latin typeface="宋体"/>
              <a:cs typeface="宋体"/>
            </a:endParaRPr>
          </a:p>
          <a:p>
            <a:pPr marL="1232535" indent="-763270">
              <a:lnSpc>
                <a:spcPct val="100000"/>
              </a:lnSpc>
              <a:spcBef>
                <a:spcPts val="300"/>
              </a:spcBef>
              <a:buSzPct val="95833"/>
              <a:buAutoNum type="arabicPlain"/>
              <a:tabLst>
                <a:tab pos="1232535"/>
              </a:tabLst>
            </a:pPr>
            <a:r>
              <a:rPr sz="2400" spc="-10">
                <a:latin typeface="宋体"/>
                <a:cs typeface="宋体"/>
              </a:rPr>
              <a:t>设计梯形图。</a:t>
            </a:r>
            <a:endParaRPr sz="2400">
              <a:latin typeface="宋体"/>
              <a:cs typeface="宋体"/>
            </a:endParaRPr>
          </a:p>
          <a:p>
            <a:pPr marL="1232535" indent="-763270">
              <a:lnSpc>
                <a:spcPct val="100000"/>
              </a:lnSpc>
              <a:spcBef>
                <a:spcPts val="300"/>
              </a:spcBef>
              <a:buSzPct val="95833"/>
              <a:buAutoNum type="arabicPlain"/>
              <a:tabLst>
                <a:tab pos="1232535"/>
              </a:tabLst>
            </a:pPr>
            <a:r>
              <a:rPr sz="2400" spc="-10">
                <a:latin typeface="宋体"/>
                <a:cs typeface="宋体"/>
              </a:rPr>
              <a:t>写出相应旳指令表</a:t>
            </a:r>
            <a:endParaRPr sz="24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23512" y="4370820"/>
            <a:ext cx="3591371" cy="233765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347118" y="571500"/>
            <a:ext cx="535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44064"/>
              </a:tabLst>
            </a:pPr>
            <a:r>
              <a:rPr sz="4000" b="1" spc="-50">
                <a:solidFill>
                  <a:srgbClr val="424456"/>
                </a:solidFill>
                <a:latin typeface="MS Gothic"/>
                <a:cs typeface="MS Gothic"/>
              </a:rPr>
              <a:t>第</a:t>
            </a:r>
            <a:r>
              <a:rPr sz="4000" b="1" spc="-409">
                <a:solidFill>
                  <a:srgbClr val="424456"/>
                </a:solidFill>
                <a:latin typeface="Microsoft JhengHei"/>
                <a:cs typeface="Microsoft JhengHei"/>
              </a:rPr>
              <a:t>5</a:t>
            </a:r>
            <a:r>
              <a:rPr sz="4000" b="1" spc="-50">
                <a:solidFill>
                  <a:srgbClr val="424456"/>
                </a:solidFill>
                <a:latin typeface="MS Gothic"/>
                <a:cs typeface="MS Gothic"/>
              </a:rPr>
              <a:t>章</a:t>
            </a:r>
            <a:r>
              <a:rPr sz="4000" b="1">
                <a:solidFill>
                  <a:srgbClr val="424456"/>
                </a:solidFill>
                <a:latin typeface="MS Gothic"/>
                <a:cs typeface="MS Gothic"/>
              </a:rPr>
              <a:t>	</a:t>
            </a:r>
            <a:r>
              <a:rPr sz="4000" b="1" spc="-440">
                <a:solidFill>
                  <a:srgbClr val="424456"/>
                </a:solidFill>
                <a:latin typeface="Microsoft JhengHei"/>
                <a:cs typeface="Microsoft JhengHei"/>
              </a:rPr>
              <a:t>PLC</a:t>
            </a:r>
            <a:r>
              <a:rPr sz="4000" b="1">
                <a:solidFill>
                  <a:srgbClr val="424456"/>
                </a:solidFill>
                <a:latin typeface="Microsoft JhengHei"/>
                <a:cs typeface="Microsoft JhengHei"/>
              </a:rPr>
              <a:t>旳步进指</a:t>
            </a:r>
            <a:r>
              <a:rPr sz="4000" b="1" spc="-50">
                <a:solidFill>
                  <a:srgbClr val="424456"/>
                </a:solidFill>
                <a:latin typeface="Microsoft JhengHei"/>
                <a:cs typeface="Microsoft JhengHei"/>
              </a:rPr>
              <a:t>令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99465" y="1601470"/>
            <a:ext cx="2159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85">
                <a:solidFill>
                  <a:srgbClr val="009900"/>
                </a:solidFill>
                <a:latin typeface="Microsoft JhengHei"/>
                <a:cs typeface="Microsoft JhengHei"/>
              </a:rPr>
              <a:t>4</a:t>
            </a:r>
            <a:r>
              <a:rPr sz="2800" b="1">
                <a:solidFill>
                  <a:srgbClr val="009900"/>
                </a:solidFill>
                <a:latin typeface="Microsoft JhengHei"/>
                <a:cs typeface="Microsoft JhengHei"/>
              </a:rPr>
              <a:t>、举例</a:t>
            </a:r>
            <a:r>
              <a:rPr sz="2800" b="1" spc="-75">
                <a:solidFill>
                  <a:srgbClr val="009900"/>
                </a:solidFill>
                <a:latin typeface="Microsoft JhengHei"/>
                <a:cs typeface="Microsoft JhengHei"/>
              </a:rPr>
              <a:t>（4）</a:t>
            </a:r>
            <a:endParaRPr sz="2800">
              <a:latin typeface="Microsoft JhengHei"/>
              <a:cs typeface="Microsoft JhengHe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0" y="2209800"/>
            <a:ext cx="8768715" cy="4340225"/>
            <a:chOff x="0" y="2209800"/>
            <a:chExt cx="8768715" cy="4340225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2209800"/>
              <a:ext cx="6566209" cy="333650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359400" y="4216399"/>
              <a:ext cx="3408706" cy="2333558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47118" y="571500"/>
            <a:ext cx="535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44064"/>
              </a:tabLst>
            </a:pPr>
            <a:r>
              <a:rPr spc="-50">
                <a:latin typeface="MS Gothic"/>
                <a:cs typeface="MS Gothic"/>
              </a:rPr>
              <a:t>第</a:t>
            </a:r>
            <a:r>
              <a:rPr spc="-409"/>
              <a:t>5</a:t>
            </a:r>
            <a:r>
              <a:rPr spc="-50">
                <a:latin typeface="MS Gothic"/>
                <a:cs typeface="MS Gothic"/>
              </a:rPr>
              <a:t>章</a:t>
            </a:r>
            <a:r>
              <a:rPr>
                <a:latin typeface="MS Gothic"/>
                <a:cs typeface="MS Gothic"/>
              </a:rPr>
              <a:t>	</a:t>
            </a:r>
            <a:r>
              <a:rPr spc="-440"/>
              <a:t>PLC</a:t>
            </a:r>
            <a:r>
              <a:rPr/>
              <a:t>旳步进指</a:t>
            </a:r>
            <a:r>
              <a:rPr spc="-50"/>
              <a:t>令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99465" y="1601470"/>
            <a:ext cx="2159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85">
                <a:solidFill>
                  <a:srgbClr val="009900"/>
                </a:solidFill>
                <a:latin typeface="Microsoft JhengHei"/>
                <a:cs typeface="Microsoft JhengHei"/>
              </a:rPr>
              <a:t>4</a:t>
            </a:r>
            <a:r>
              <a:rPr sz="2800" b="1">
                <a:solidFill>
                  <a:srgbClr val="009900"/>
                </a:solidFill>
                <a:latin typeface="Microsoft JhengHei"/>
                <a:cs typeface="Microsoft JhengHei"/>
              </a:rPr>
              <a:t>、举例</a:t>
            </a:r>
            <a:r>
              <a:rPr sz="2800" b="1" spc="-75">
                <a:solidFill>
                  <a:srgbClr val="009900"/>
                </a:solidFill>
                <a:latin typeface="Microsoft JhengHei"/>
                <a:cs typeface="Microsoft JhengHei"/>
              </a:rPr>
              <a:t>（4）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2921000" y="1562100"/>
            <a:ext cx="4154486" cy="5110161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5298440" y="2797465"/>
            <a:ext cx="2819400" cy="367220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00">
                <a:solidFill>
                  <a:srgbClr val="FF0000"/>
                </a:solidFill>
                <a:latin typeface="宋体"/>
                <a:cs typeface="宋体"/>
              </a:rPr>
              <a:t>位于中间位置，按下</a:t>
            </a:r>
            <a:r>
              <a:rPr sz="2200" spc="-25">
                <a:solidFill>
                  <a:srgbClr val="FF0000"/>
                </a:solidFill>
                <a:latin typeface="宋体"/>
                <a:cs typeface="宋体"/>
              </a:rPr>
              <a:t>SB</a:t>
            </a:r>
            <a:endParaRPr sz="2200">
              <a:latin typeface="宋体"/>
              <a:cs typeface="宋体"/>
            </a:endParaRPr>
          </a:p>
          <a:p>
            <a:pPr marL="12700" marR="1542415">
              <a:lnSpc>
                <a:spcPts val="8510"/>
              </a:lnSpc>
              <a:spcBef>
                <a:spcPts val="1250"/>
              </a:spcBef>
            </a:pPr>
            <a:r>
              <a:rPr sz="2200">
                <a:solidFill>
                  <a:srgbClr val="FF0000"/>
                </a:solidFill>
                <a:latin typeface="宋体"/>
                <a:cs typeface="宋体"/>
              </a:rPr>
              <a:t>迈进至</a:t>
            </a:r>
            <a:r>
              <a:rPr sz="2200" spc="-25">
                <a:solidFill>
                  <a:srgbClr val="FF0000"/>
                </a:solidFill>
                <a:latin typeface="宋体"/>
                <a:cs typeface="宋体"/>
              </a:rPr>
              <a:t>SQ3</a:t>
            </a:r>
            <a:r>
              <a:rPr sz="2200">
                <a:solidFill>
                  <a:srgbClr val="FF0000"/>
                </a:solidFill>
                <a:latin typeface="宋体"/>
                <a:cs typeface="宋体"/>
              </a:rPr>
              <a:t>后退至</a:t>
            </a:r>
            <a:r>
              <a:rPr sz="2200" spc="-25">
                <a:solidFill>
                  <a:srgbClr val="FF0000"/>
                </a:solidFill>
                <a:latin typeface="宋体"/>
                <a:cs typeface="宋体"/>
              </a:rPr>
              <a:t>SQ1</a:t>
            </a:r>
            <a:endParaRPr sz="2200">
              <a:latin typeface="宋体"/>
              <a:cs typeface="宋体"/>
            </a:endParaRPr>
          </a:p>
          <a:p>
            <a:pPr marL="877569">
              <a:lnSpc>
                <a:spcPct val="100000"/>
              </a:lnSpc>
              <a:spcBef>
                <a:spcPts val="1790"/>
              </a:spcBef>
            </a:pPr>
            <a:r>
              <a:rPr sz="1800" spc="-25">
                <a:latin typeface="宋体"/>
                <a:cs typeface="宋体"/>
              </a:rPr>
              <a:t>迈进</a:t>
            </a:r>
            <a:endParaRPr sz="1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215"/>
              </a:spcBef>
            </a:pPr>
            <a:r>
              <a:rPr sz="2200">
                <a:solidFill>
                  <a:srgbClr val="FF0000"/>
                </a:solidFill>
                <a:latin typeface="宋体"/>
                <a:cs typeface="宋体"/>
              </a:rPr>
              <a:t>迈进至压下</a:t>
            </a:r>
            <a:r>
              <a:rPr sz="2200" spc="-25">
                <a:solidFill>
                  <a:srgbClr val="FF0000"/>
                </a:solidFill>
                <a:latin typeface="宋体"/>
                <a:cs typeface="宋体"/>
              </a:rPr>
              <a:t>SQ2</a:t>
            </a:r>
            <a:endParaRPr sz="2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47118" y="571500"/>
            <a:ext cx="535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44064"/>
              </a:tabLst>
            </a:pPr>
            <a:r>
              <a:rPr spc="-50">
                <a:latin typeface="MS Gothic"/>
                <a:cs typeface="MS Gothic"/>
              </a:rPr>
              <a:t>第</a:t>
            </a:r>
            <a:r>
              <a:rPr spc="-409"/>
              <a:t>5</a:t>
            </a:r>
            <a:r>
              <a:rPr spc="-50">
                <a:latin typeface="MS Gothic"/>
                <a:cs typeface="MS Gothic"/>
              </a:rPr>
              <a:t>章</a:t>
            </a:r>
            <a:r>
              <a:rPr>
                <a:latin typeface="MS Gothic"/>
                <a:cs typeface="MS Gothic"/>
              </a:rPr>
              <a:t>	</a:t>
            </a:r>
            <a:r>
              <a:rPr spc="-440"/>
              <a:t>PLC</a:t>
            </a:r>
            <a:r>
              <a:rPr/>
              <a:t>旳步进指</a:t>
            </a:r>
            <a:r>
              <a:rPr spc="-50"/>
              <a:t>令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99465" y="1601470"/>
            <a:ext cx="2159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85">
                <a:solidFill>
                  <a:srgbClr val="009900"/>
                </a:solidFill>
                <a:latin typeface="Microsoft JhengHei"/>
                <a:cs typeface="Microsoft JhengHei"/>
              </a:rPr>
              <a:t>4</a:t>
            </a:r>
            <a:r>
              <a:rPr sz="2800" b="1">
                <a:solidFill>
                  <a:srgbClr val="009900"/>
                </a:solidFill>
                <a:latin typeface="Microsoft JhengHei"/>
                <a:cs typeface="Microsoft JhengHei"/>
              </a:rPr>
              <a:t>、举例</a:t>
            </a:r>
            <a:r>
              <a:rPr sz="2800" b="1" spc="-75">
                <a:solidFill>
                  <a:srgbClr val="009900"/>
                </a:solidFill>
                <a:latin typeface="Microsoft JhengHei"/>
                <a:cs typeface="Microsoft JhengHei"/>
              </a:rPr>
              <a:t>（4）</a:t>
            </a:r>
            <a:endParaRPr sz="2800">
              <a:latin typeface="Microsoft JhengHei"/>
              <a:cs typeface="Microsoft JhengHe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3310398" y="1562100"/>
            <a:ext cx="3486150" cy="5295900"/>
            <a:chOff x="3310398" y="1562100"/>
            <a:chExt cx="3486150" cy="5295900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310398" y="1562100"/>
              <a:ext cx="3485739" cy="5295900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4421526" y="6135575"/>
              <a:ext cx="655320" cy="264795"/>
            </a:xfrm>
            <a:custGeom>
              <a:rect l="l" t="t" r="r" b="b"/>
              <a:pathLst>
                <a:path w="655320" h="264795">
                  <a:moveTo>
                    <a:pt x="526365" y="53072"/>
                  </a:moveTo>
                  <a:lnTo>
                    <a:pt x="0" y="228098"/>
                  </a:lnTo>
                  <a:lnTo>
                    <a:pt x="12022" y="264252"/>
                  </a:lnTo>
                  <a:lnTo>
                    <a:pt x="538386" y="89226"/>
                  </a:lnTo>
                  <a:lnTo>
                    <a:pt x="546837" y="66340"/>
                  </a:lnTo>
                  <a:lnTo>
                    <a:pt x="526365" y="53072"/>
                  </a:lnTo>
                  <a:close/>
                </a:path>
                <a:path w="655320" h="264795">
                  <a:moveTo>
                    <a:pt x="640293" y="45258"/>
                  </a:moveTo>
                  <a:lnTo>
                    <a:pt x="549864" y="45258"/>
                  </a:lnTo>
                  <a:lnTo>
                    <a:pt x="561887" y="81412"/>
                  </a:lnTo>
                  <a:lnTo>
                    <a:pt x="538386" y="89226"/>
                  </a:lnTo>
                  <a:lnTo>
                    <a:pt x="504584" y="180768"/>
                  </a:lnTo>
                  <a:lnTo>
                    <a:pt x="640293" y="45258"/>
                  </a:lnTo>
                  <a:close/>
                </a:path>
                <a:path w="655320" h="264795">
                  <a:moveTo>
                    <a:pt x="549864" y="45258"/>
                  </a:moveTo>
                  <a:lnTo>
                    <a:pt x="526365" y="53072"/>
                  </a:lnTo>
                  <a:lnTo>
                    <a:pt x="546837" y="66340"/>
                  </a:lnTo>
                  <a:lnTo>
                    <a:pt x="538386" y="89226"/>
                  </a:lnTo>
                  <a:lnTo>
                    <a:pt x="561887" y="81412"/>
                  </a:lnTo>
                  <a:lnTo>
                    <a:pt x="549864" y="45258"/>
                  </a:lnTo>
                  <a:close/>
                </a:path>
                <a:path w="655320" h="264795">
                  <a:moveTo>
                    <a:pt x="444475" y="0"/>
                  </a:moveTo>
                  <a:lnTo>
                    <a:pt x="526365" y="53072"/>
                  </a:lnTo>
                  <a:lnTo>
                    <a:pt x="549864" y="45258"/>
                  </a:lnTo>
                  <a:lnTo>
                    <a:pt x="640293" y="45258"/>
                  </a:lnTo>
                  <a:lnTo>
                    <a:pt x="655298" y="30275"/>
                  </a:lnTo>
                  <a:lnTo>
                    <a:pt x="444475" y="0"/>
                  </a:lnTo>
                  <a:close/>
                </a:path>
              </a:pathLst>
            </a:custGeom>
            <a:solidFill>
              <a:srgbClr val="8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7027227" y="3443633"/>
            <a:ext cx="655955" cy="23787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25">
                <a:latin typeface="宋体"/>
                <a:cs typeface="宋体"/>
              </a:rPr>
              <a:t>迈进</a:t>
            </a:r>
            <a:endParaRPr sz="2400">
              <a:latin typeface="宋体"/>
              <a:cs typeface="宋体"/>
            </a:endParaRPr>
          </a:p>
          <a:p>
            <a:pPr marL="83820" marR="5080" indent="-71755">
              <a:lnSpc>
                <a:spcPct val="279400"/>
              </a:lnSpc>
              <a:spcBef>
                <a:spcPts val="894"/>
              </a:spcBef>
            </a:pPr>
            <a:r>
              <a:rPr sz="2200" spc="-25">
                <a:latin typeface="宋体"/>
                <a:cs typeface="宋体"/>
              </a:rPr>
              <a:t>后退迈进</a:t>
            </a:r>
            <a:endParaRPr sz="2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https://d.book118.com/348005061124006024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202</Paragraphs>
  <Slides>31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baseType="lpstr" size="39">
      <vt:lpstr>Arial</vt:lpstr>
      <vt:lpstr>Calibri</vt:lpstr>
      <vt:lpstr>Microsoft JhengHei</vt:lpstr>
      <vt:lpstr>宋体</vt:lpstr>
      <vt:lpstr>MS Gothic</vt:lpstr>
      <vt:lpstr>Times New Roman</vt:lpstr>
      <vt:lpstr>Georgia</vt:lpstr>
      <vt:lpstr>Office Theme</vt:lpstr>
      <vt:lpstr>PLC旳步进指令</vt:lpstr>
      <vt:lpstr>PLC旳步进指令</vt:lpstr>
      <vt:lpstr>PLC旳步进指令</vt:lpstr>
      <vt:lpstr>第5章	PLC旳步进指令</vt:lpstr>
      <vt:lpstr>第5章	PLC旳步进指令</vt:lpstr>
      <vt:lpstr>第5章	PLC旳步进指令
步	动作或命令</vt:lpstr>
      <vt:lpstr>第5章	PLC旳步进指令</vt:lpstr>
      <vt:lpstr>第5章	PLC旳步进指令</vt:lpstr>
      <vt:lpstr>第5章	PLC旳步进指令</vt:lpstr>
      <vt:lpstr>第5章	PLC旳步进指令</vt:lpstr>
      <vt:lpstr>PLC旳步进指令</vt:lpstr>
      <vt:lpstr>第5章	PLC旳步进指令</vt:lpstr>
      <vt:lpstr>第5章	PLC旳步进指令</vt:lpstr>
      <vt:lpstr>第5章	PLC旳步进指令</vt:lpstr>
      <vt:lpstr>第5章	PLC旳步进指令</vt:lpstr>
      <vt:lpstr>第5章	PLC旳步进指令</vt:lpstr>
      <vt:lpstr>第5章	PLC旳步进指令</vt:lpstr>
      <vt:lpstr>第5章	PLC旳步进指令</vt:lpstr>
      <vt:lpstr>第5章	PLC旳步进指令</vt:lpstr>
      <vt:lpstr>第5章	PLC旳步进指令</vt:lpstr>
      <vt:lpstr>第5章	PLC旳步进指令</vt:lpstr>
      <vt:lpstr>第5章	PLC旳步进指令</vt:lpstr>
      <vt:lpstr>第5章	PLC旳步进指令</vt:lpstr>
      <vt:lpstr>第5章	PLC旳步进指令</vt:lpstr>
      <vt:lpstr>第5章	PLC旳步进指令</vt:lpstr>
      <vt:lpstr>PowerPoint Presentation</vt:lpstr>
      <vt:lpstr>第5章	PLC旳步进指令</vt:lpstr>
      <vt:lpstr>PowerPoint Presentation</vt:lpstr>
      <vt:lpstr>第5章	PLC旳步进指令</vt:lpstr>
      <vt:lpstr>第5章	PLC旳步进指令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2024-09-01T04:04:05.314</cp:lastPrinted>
  <dcterms:created xsi:type="dcterms:W3CDTF">2024-08-31T20:04:05Z</dcterms:created>
  <dcterms:modified xsi:type="dcterms:W3CDTF">2024-08-31T20:04:06Z</dcterms:modified>
</cp:coreProperties>
</file>