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EED14-0389-4A4A-A13D-69BBFFD2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DE642-2093-4A2A-AF76-ED402A40B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E87A4-CF48-4396-B6FB-C9C366166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B7D4E-4C36-4591-9970-FCC0D2232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9D001F-0B92-4FCF-8AEF-7B6F36A23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E10235-7D38-47D1-935C-5680B5BD7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24EAB2-5E23-4536-B46C-4278E4F7F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F41B1-5451-47F4-BB3E-D59AD9EF9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99C69-428B-42B9-A41C-AA64D355F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58C53-AC75-4246-9DBA-AE87264D4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DACCE-204E-4188-9163-013809510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10066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知识产权科研项目申报书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知识产权分析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科研项目计划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经费预算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介绍项目所涉及领域当前的发展状况，包括技术进步、市场需求等方面的变化。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阐述知识产权保护对于科技创新的重要性，以及在激励创新、促进经济发展等方面的作用。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知识产权保护的必要性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当前科技发展的趋势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创新性研究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强调项目在理论或实践上的创新性，以及对于学科发展的贡献。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实际应用价值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说明研究成果对于解决实际问题、推动产业发展等方面的应用价值。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知识产权保护策略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说明项目在知识产权保护方面的策略，包括专利申请、技术转让、商业秘密保护等方面的考虑。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详细阐述项目的研究内容，包括研究主题、重点问题、预期成果等。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介绍项目所采用的研究方法和技术路线，包括实验设计、数据分析、模型构建等。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1101662" y="1773079"/>
            <a:ext cx="2211038" cy="987362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933384" y="1952434"/>
            <a:ext cx="610648" cy="555498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15382" y="3782568"/>
            <a:ext cx="87725" cy="163163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058353" y="3692747"/>
            <a:ext cx="87725" cy="253079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201323" y="3692747"/>
            <a:ext cx="87725" cy="253079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150" y="3606165"/>
            <a:ext cx="94297" cy="342900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92617" y="3453003"/>
            <a:ext cx="536257" cy="342900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878425" y="3335274"/>
            <a:ext cx="685800" cy="695801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分析专利数据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确定检索关键词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检索专利数据库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专利检索和分析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对检索到的专利数据进行筛选、分类和对比分析，挖掘技术发展趋势、竞争对手情况等信息。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根据项目主题和领域，选择合适的关键词进行专利检索，确保覆盖相关技术领域。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利用国内外专利数据库进行检索，获取相关专利信息。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制定专利布局方案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根据项目需求和市场状况，制定合理的专利布局方案，确保覆盖关键技术领域。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确定专利申请策略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根据项目进展和竞争对手情况，制定合适的专利申请策略，包括申请时机、申请类型等。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制定维权策略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针对潜在的侵权行为，制定有效的维权策略，保护项目知识产权。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专利布局和策略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根据项目特点和需求，申请相应的知识产权保护，如专利、商标、著作权等。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申请知识产权保护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制定知识产权管理制度，明确知识产权管理流程和责任分工。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建立知识产权管理制度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定期监测项目相关领域的知识产权动态，及时发现潜在风险和侵权行为，采取应对措施。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监测和预警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知识产权保护和管理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明确项目的研究方向、预期成果和价值。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确定研究主题和目标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收集和分析相关研究资料，为项目提供理论依据和实践指导。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研究计划和时间表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792" b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选择合适的研究方法和技术，确保研究的科学性和可行性。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制定详细的研究计划，包括各个阶段的研究内容和时间安排。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研究计划和时间表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立项阶段（1-2个月）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完成项目申请书，确定研究团队和分工。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结题阶段（1-2个月）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撰写研究报告，整理研究成果，进行结题验收。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实施阶段（6-12个月）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按照研究计划开展实验、调查、数据收集和分析等工作。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研究计划和时间表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在国内外学术期刊上发表高质量论文，提高项目影响力。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申请与项目相关的发明专利，保护创新成果。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预期成果和目标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42766" y="5240595"/>
            <a:ext cx="6306468" cy="108698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技术报告：形成具有实用价值的技术报告，为企业或相关机构提供解决方案。</a:t>
            </a:r>
            <a:endParaRPr lang="en-US" sz="1100"/>
          </a:p>
        </p:txBody>
      </p:sp>
      <p:sp>
        <p:nvSpPr>
          <p:cNvPr id="3" name="Freeform 3"/>
          <p:cNvSpPr/>
          <p:nvPr/>
        </p:nvSpPr>
        <p:spPr>
          <a:xfrm>
            <a:off x="4600956" y="1654191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">
            <a:off x="5165884" y="1805638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3600000">
            <a:off x="5579364" y="2219500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5730716" y="2784713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00000">
            <a:off x="5579364" y="3349927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9000000">
            <a:off x="5165884" y="3763788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4600956" y="3915235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2600000">
            <a:off x="4036123" y="3763788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14400000">
            <a:off x="3622548" y="3349927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16200000">
            <a:off x="3471196" y="2784713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18000000">
            <a:off x="3622548" y="2219500"/>
            <a:ext cx="478536" cy="44196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19800000">
            <a:off x="4036123" y="1805638"/>
            <a:ext cx="478536" cy="441960"/>
          </a:xfrm>
          <a:custGeom>
            <a:rect l="l" t="t" r="r" b="b"/>
            <a:pathLst>
              <a:path w="468000" h="431999">
                <a:moveTo>
                  <a:pt x="0" y="431999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199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883152" y="2048002"/>
            <a:ext cx="1914144" cy="1915382"/>
          </a:xfrm>
          <a:custGeom>
            <a:rect l="l" t="t" r="r" b="b"/>
            <a:pathLst>
              <a:path w="1872000" h="1872000">
                <a:moveTo>
                  <a:pt x="0" y="936000"/>
                </a:moveTo>
                <a:lnTo>
                  <a:pt x="0" y="936000"/>
                </a:lnTo>
                <a:cubicBezTo>
                  <a:pt x="0" y="419061"/>
                  <a:pt x="419061" y="0"/>
                  <a:pt x="936000" y="1"/>
                </a:cubicBezTo>
                <a:cubicBezTo>
                  <a:pt x="936000" y="1"/>
                  <a:pt x="936001" y="1"/>
                  <a:pt x="936001" y="1"/>
                </a:cubicBezTo>
                <a:cubicBezTo>
                  <a:pt x="1452940" y="1"/>
                  <a:pt x="1872001" y="419062"/>
                  <a:pt x="1872001" y="936001"/>
                </a:cubicBezTo>
                <a:cubicBezTo>
                  <a:pt x="1872001" y="936001"/>
                  <a:pt x="1872000" y="936002"/>
                  <a:pt x="1872000" y="936002"/>
                </a:cubicBezTo>
                <a:lnTo>
                  <a:pt x="1872001" y="936003"/>
                </a:lnTo>
                <a:cubicBezTo>
                  <a:pt x="1872001" y="1452941"/>
                  <a:pt x="1452939" y="1872003"/>
                  <a:pt x="936001" y="1872003"/>
                </a:cubicBezTo>
                <a:cubicBezTo>
                  <a:pt x="936000" y="1872003"/>
                  <a:pt x="936000" y="1872002"/>
                  <a:pt x="936000" y="1872002"/>
                </a:cubicBezTo>
                <a:cubicBezTo>
                  <a:pt x="419061" y="1872002"/>
                  <a:pt x="1" y="1452941"/>
                  <a:pt x="1" y="936003"/>
                </a:cubicBezTo>
                <a:cubicBezTo>
                  <a:pt x="0" y="936002"/>
                  <a:pt x="1" y="936002"/>
                  <a:pt x="1" y="936002"/>
                </a:cubicBezTo>
                <a:close/>
                <a:moveTo>
                  <a:pt x="102904" y="936000"/>
                </a:moveTo>
                <a:lnTo>
                  <a:pt x="102904" y="936000"/>
                </a:lnTo>
                <a:cubicBezTo>
                  <a:pt x="102904" y="936000"/>
                  <a:pt x="102904" y="936000"/>
                  <a:pt x="102904" y="936000"/>
                </a:cubicBezTo>
                <a:cubicBezTo>
                  <a:pt x="102903" y="1396106"/>
                  <a:pt x="475893" y="1769096"/>
                  <a:pt x="935999" y="1769096"/>
                </a:cubicBezTo>
                <a:lnTo>
                  <a:pt x="935999" y="1769097"/>
                </a:lnTo>
                <a:cubicBezTo>
                  <a:pt x="1396105" y="1769096"/>
                  <a:pt x="1769095" y="1396107"/>
                  <a:pt x="1769095" y="936001"/>
                </a:cubicBezTo>
                <a:cubicBezTo>
                  <a:pt x="1769095" y="475894"/>
                  <a:pt x="1396105" y="102905"/>
                  <a:pt x="935999" y="102905"/>
                </a:cubicBezTo>
                <a:lnTo>
                  <a:pt x="935998" y="102905"/>
                </a:lnTo>
                <a:cubicBezTo>
                  <a:pt x="935998" y="102905"/>
                  <a:pt x="935998" y="102905"/>
                  <a:pt x="935998" y="102905"/>
                </a:cubicBezTo>
                <a:cubicBezTo>
                  <a:pt x="475892" y="102904"/>
                  <a:pt x="102902" y="475894"/>
                  <a:pt x="102902" y="9360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24758" y="3277727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1800000">
            <a:off x="7170991" y="3371644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3600000">
            <a:off x="7424451" y="3628247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5400000">
            <a:off x="7517225" y="3978862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7200000">
            <a:off x="7424451" y="4329382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9000000">
            <a:off x="7170991" y="4586081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0800000">
            <a:off x="6824758" y="4679997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2600000">
            <a:off x="6478524" y="4586081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4400000">
            <a:off x="6225064" y="4329382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>
            <a:off x="6132290" y="3978862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8000000">
            <a:off x="6225064" y="3628247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9800000">
            <a:off x="6478524" y="3371644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84750" y="3521996"/>
            <a:ext cx="1173290" cy="1187863"/>
          </a:xfrm>
          <a:custGeom>
            <a:rect l="l" t="t" r="r" b="b"/>
            <a:pathLst>
              <a:path w="1872000" h="1872000">
                <a:moveTo>
                  <a:pt x="0" y="936000"/>
                </a:moveTo>
                <a:lnTo>
                  <a:pt x="0" y="936000"/>
                </a:lnTo>
                <a:cubicBezTo>
                  <a:pt x="0" y="419061"/>
                  <a:pt x="419061" y="0"/>
                  <a:pt x="936000" y="1"/>
                </a:cubicBezTo>
                <a:cubicBezTo>
                  <a:pt x="936000" y="1"/>
                  <a:pt x="936001" y="1"/>
                  <a:pt x="936001" y="1"/>
                </a:cubicBezTo>
                <a:cubicBezTo>
                  <a:pt x="1452940" y="1"/>
                  <a:pt x="1872001" y="419062"/>
                  <a:pt x="1872001" y="936001"/>
                </a:cubicBezTo>
                <a:cubicBezTo>
                  <a:pt x="1872001" y="936001"/>
                  <a:pt x="1872000" y="936002"/>
                  <a:pt x="1872000" y="936002"/>
                </a:cubicBezTo>
                <a:lnTo>
                  <a:pt x="1872001" y="936003"/>
                </a:lnTo>
                <a:cubicBezTo>
                  <a:pt x="1872001" y="1452941"/>
                  <a:pt x="1452939" y="1872003"/>
                  <a:pt x="936001" y="1872003"/>
                </a:cubicBezTo>
                <a:cubicBezTo>
                  <a:pt x="936000" y="1872003"/>
                  <a:pt x="936000" y="1872002"/>
                  <a:pt x="936000" y="1872002"/>
                </a:cubicBezTo>
                <a:cubicBezTo>
                  <a:pt x="419061" y="1872002"/>
                  <a:pt x="1" y="1452941"/>
                  <a:pt x="1" y="936003"/>
                </a:cubicBezTo>
                <a:cubicBezTo>
                  <a:pt x="0" y="936002"/>
                  <a:pt x="1" y="936002"/>
                  <a:pt x="1" y="936002"/>
                </a:cubicBezTo>
                <a:close/>
                <a:moveTo>
                  <a:pt x="102904" y="936000"/>
                </a:moveTo>
                <a:lnTo>
                  <a:pt x="102904" y="936000"/>
                </a:lnTo>
                <a:cubicBezTo>
                  <a:pt x="102904" y="936000"/>
                  <a:pt x="102904" y="936000"/>
                  <a:pt x="102904" y="936000"/>
                </a:cubicBezTo>
                <a:cubicBezTo>
                  <a:pt x="102903" y="1396106"/>
                  <a:pt x="475893" y="1769096"/>
                  <a:pt x="935999" y="1769096"/>
                </a:cubicBezTo>
                <a:lnTo>
                  <a:pt x="935999" y="1769097"/>
                </a:lnTo>
                <a:cubicBezTo>
                  <a:pt x="1396105" y="1769096"/>
                  <a:pt x="1769095" y="1396107"/>
                  <a:pt x="1769095" y="936001"/>
                </a:cubicBezTo>
                <a:cubicBezTo>
                  <a:pt x="1769095" y="475894"/>
                  <a:pt x="1396105" y="102905"/>
                  <a:pt x="935999" y="102905"/>
                </a:cubicBezTo>
                <a:lnTo>
                  <a:pt x="935998" y="102905"/>
                </a:lnTo>
                <a:cubicBezTo>
                  <a:pt x="935998" y="102905"/>
                  <a:pt x="935998" y="102905"/>
                  <a:pt x="935998" y="102905"/>
                </a:cubicBezTo>
                <a:cubicBezTo>
                  <a:pt x="475892" y="102904"/>
                  <a:pt x="102902" y="475894"/>
                  <a:pt x="102902" y="93600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8929783" y="1967468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800000">
            <a:off x="9516618" y="2122059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3600000">
            <a:off x="9946195" y="2544207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 rot="5400000">
            <a:off x="10103453" y="3120946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7200000">
            <a:off x="9946195" y="3697780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9000000">
            <a:off x="9516618" y="4119928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10800000">
            <a:off x="8929783" y="4274518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12600000">
            <a:off x="8343042" y="4119928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 rot="14400000">
            <a:off x="7913370" y="3697780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 rot="16200000">
            <a:off x="7756207" y="3120946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 rot="18000000">
            <a:off x="7913370" y="2544207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 rot="19800000">
            <a:off x="8343042" y="2122059"/>
            <a:ext cx="497110" cy="451009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184118" y="2369328"/>
            <a:ext cx="1988534" cy="1954339"/>
          </a:xfrm>
          <a:custGeom>
            <a:rect l="l" t="t" r="r" b="b"/>
            <a:pathLst>
              <a:path w="1872000" h="1872000">
                <a:moveTo>
                  <a:pt x="0" y="936000"/>
                </a:moveTo>
                <a:lnTo>
                  <a:pt x="0" y="936000"/>
                </a:lnTo>
                <a:cubicBezTo>
                  <a:pt x="0" y="419061"/>
                  <a:pt x="419061" y="0"/>
                  <a:pt x="936000" y="1"/>
                </a:cubicBezTo>
                <a:cubicBezTo>
                  <a:pt x="936000" y="1"/>
                  <a:pt x="936001" y="1"/>
                  <a:pt x="936001" y="1"/>
                </a:cubicBezTo>
                <a:cubicBezTo>
                  <a:pt x="1452940" y="1"/>
                  <a:pt x="1872001" y="419062"/>
                  <a:pt x="1872001" y="936001"/>
                </a:cubicBezTo>
                <a:cubicBezTo>
                  <a:pt x="1872001" y="936001"/>
                  <a:pt x="1872000" y="936002"/>
                  <a:pt x="1872000" y="936002"/>
                </a:cubicBezTo>
                <a:lnTo>
                  <a:pt x="1872001" y="936003"/>
                </a:lnTo>
                <a:cubicBezTo>
                  <a:pt x="1872001" y="1452941"/>
                  <a:pt x="1452939" y="1872003"/>
                  <a:pt x="936001" y="1872003"/>
                </a:cubicBezTo>
                <a:cubicBezTo>
                  <a:pt x="936000" y="1872003"/>
                  <a:pt x="936000" y="1872002"/>
                  <a:pt x="936000" y="1872002"/>
                </a:cubicBezTo>
                <a:cubicBezTo>
                  <a:pt x="419061" y="1872002"/>
                  <a:pt x="1" y="1452941"/>
                  <a:pt x="1" y="936003"/>
                </a:cubicBezTo>
                <a:cubicBezTo>
                  <a:pt x="0" y="936002"/>
                  <a:pt x="1" y="936002"/>
                  <a:pt x="1" y="936002"/>
                </a:cubicBezTo>
                <a:close/>
                <a:moveTo>
                  <a:pt x="102904" y="936000"/>
                </a:moveTo>
                <a:lnTo>
                  <a:pt x="102904" y="936000"/>
                </a:lnTo>
                <a:cubicBezTo>
                  <a:pt x="102904" y="936000"/>
                  <a:pt x="102904" y="936000"/>
                  <a:pt x="102904" y="936000"/>
                </a:cubicBezTo>
                <a:cubicBezTo>
                  <a:pt x="102903" y="1396106"/>
                  <a:pt x="475893" y="1769096"/>
                  <a:pt x="935999" y="1769096"/>
                </a:cubicBezTo>
                <a:lnTo>
                  <a:pt x="935999" y="1769097"/>
                </a:lnTo>
                <a:cubicBezTo>
                  <a:pt x="1396105" y="1769096"/>
                  <a:pt x="1769095" y="1396107"/>
                  <a:pt x="1769095" y="936001"/>
                </a:cubicBezTo>
                <a:cubicBezTo>
                  <a:pt x="1769095" y="475894"/>
                  <a:pt x="1396105" y="102905"/>
                  <a:pt x="935999" y="102905"/>
                </a:cubicBezTo>
                <a:lnTo>
                  <a:pt x="935998" y="102905"/>
                </a:lnTo>
                <a:cubicBezTo>
                  <a:pt x="935998" y="102905"/>
                  <a:pt x="935998" y="102905"/>
                  <a:pt x="935998" y="102905"/>
                </a:cubicBezTo>
                <a:cubicBezTo>
                  <a:pt x="475892" y="102904"/>
                  <a:pt x="102902" y="475894"/>
                  <a:pt x="102902" y="93600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2066306" y="3234497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 rot="1800000">
            <a:off x="2412540" y="3328413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 rot="3600000">
            <a:off x="2666000" y="3585017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 rot="5400000">
            <a:off x="2758773" y="3935632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 rot="7200000">
            <a:off x="2666000" y="4286152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 rot="9000000">
            <a:off x="2412540" y="4542851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 rot="10800000">
            <a:off x="2066306" y="4636767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 rot="12600000">
            <a:off x="1720072" y="4542851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 rot="14400000">
            <a:off x="1466612" y="4286152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 rot="16200000">
            <a:off x="1373838" y="3935632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 rot="18000000">
            <a:off x="1466612" y="3585017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 rot="19800000">
            <a:off x="1720072" y="3328413"/>
            <a:ext cx="293275" cy="274130"/>
          </a:xfrm>
          <a:custGeom>
            <a:rect l="l" t="t" r="r" b="b"/>
            <a:pathLst>
              <a:path w="468000" h="432000">
                <a:moveTo>
                  <a:pt x="0" y="432000"/>
                </a:moveTo>
                <a:lnTo>
                  <a:pt x="108000" y="0"/>
                </a:lnTo>
                <a:lnTo>
                  <a:pt x="360000" y="0"/>
                </a:lnTo>
                <a:lnTo>
                  <a:pt x="468000" y="432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009156" y="3888745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6774752" y="3888609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4486436" y="2651905"/>
            <a:ext cx="707576" cy="707576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831057" y="3043793"/>
            <a:ext cx="694560" cy="69456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TextBox 7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预期成果和目标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907794" y="2351977"/>
            <a:ext cx="3543999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680740" y="2408369"/>
            <a:ext cx="3543300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推动知识产权领域的发展，提高国家或地区的创新能力。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908143" y="5084769"/>
            <a:ext cx="3543300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为相关产业或企业提供技术支持和服务，促进经济发展。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80740" y="5084769"/>
            <a:ext cx="3543300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培养知识产权领域的专业人才，提升学术水平。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3232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23232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23756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23756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2306288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094125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321528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094125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预期成果和目标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研究过程中可能出现技术难题或实验失败等情况。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数据采集、处理和分析过程中可能出现误差或遗漏。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风险评估和应对措施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https://d.book118.com/348010066075006043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2024-09-23T04:15:38.076</cp:lastPrinted>
  <dcterms:created xsi:type="dcterms:W3CDTF">2024-09-22T20:15:38Z</dcterms:created>
  <dcterms:modified xsi:type="dcterms:W3CDTF">2024-09-22T20:15:40Z</dcterms:modified>
</cp:coreProperties>
</file>