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050" name="Rectangle 2"/>
          <p:cNvSpPr>
            <a:spLocks noGrp="1" noChangeArrowheads="1"/>
          </p:cNvSpPr>
          <p:nvPr>
            <p:ph type="hdr" sz="quarter"/>
          </p:nvPr>
        </p:nvSpPr>
        <p:spPr bwMode="auto">
          <a:xfrm>
            <a:off x="0" y="0"/>
            <a:ext cx="2970213" cy="457200"/>
          </a:xfrm>
          <a:prstGeom prst="rect">
            <a:avLst/>
          </a:prstGeom>
          <a:noFill/>
          <a:ln w="9525">
            <a:noFill/>
            <a:miter lim="800000"/>
          </a:ln>
          <a:effectLst/>
        </p:spPr>
        <p:txBody>
          <a:bodyPr vert="horz" wrap="square" lIns="91440" tIns="45720" rIns="91440" bIns="45720" numCol="1" anchor="t" anchorCtr="0" compatLnSpc="1"/>
          <a:lstStyle>
            <a:lvl1pPr>
              <a:defRPr sz="1200" smtClean="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51" name="Rectangle 3"/>
          <p:cNvSpPr>
            <a:spLocks noGrp="1" noChangeArrowheads="1"/>
          </p:cNvSpPr>
          <p:nvPr>
            <p:ph type="dt" idx="1"/>
          </p:nvPr>
        </p:nvSpPr>
        <p:spPr bwMode="auto">
          <a:xfrm>
            <a:off x="3883025" y="0"/>
            <a:ext cx="2973388" cy="457200"/>
          </a:xfrm>
          <a:prstGeom prst="rect">
            <a:avLst/>
          </a:prstGeom>
          <a:noFill/>
          <a:ln w="9525">
            <a:noFill/>
            <a:miter lim="800000"/>
          </a:ln>
          <a:effectLst/>
        </p:spPr>
        <p:txBody>
          <a:bodyPr vert="horz" wrap="square" lIns="91440" tIns="45720" rIns="91440" bIns="45720" numCol="1" anchor="t" anchorCtr="0" compatLnSpc="1"/>
          <a:lstStyle>
            <a:lvl1pPr algn="r">
              <a:defRPr sz="1200" smtClean="0"/>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4036" name="Rectangle 4"/>
          <p:cNvSpPr>
            <a:spLocks noGrp="1" noRot="1" noChangeAspect="1"/>
          </p:cNvSpPr>
          <p:nvPr>
            <p:ph type="sldImg" idx="6"/>
          </p:nvPr>
        </p:nvSpPr>
        <p:spPr>
          <a:xfrm>
            <a:off x="1143000" y="684213"/>
            <a:ext cx="4570413" cy="3429000"/>
          </a:xfrm>
          <a:prstGeom prst="rect">
            <a:avLst/>
          </a:prstGeom>
          <a:noFill/>
          <a:ln w="9525">
            <a:noFill/>
          </a:ln>
        </p:spPr>
      </p:sp>
      <p:sp>
        <p:nvSpPr>
          <p:cNvPr id="2053" name="Rectangle 5"/>
          <p:cNvSpPr>
            <a:spLocks noGrp="1" noChangeArrowheads="1"/>
          </p:cNvSpPr>
          <p:nvPr>
            <p:ph type="body" sz="quarter" idx="3"/>
          </p:nvPr>
        </p:nvSpPr>
        <p:spPr bwMode="auto">
          <a:xfrm>
            <a:off x="684213" y="4341813"/>
            <a:ext cx="5486400" cy="4116388"/>
          </a:xfrm>
          <a:prstGeom prst="rect">
            <a:avLst/>
          </a:prstGeom>
          <a:noFill/>
          <a:ln w="9525">
            <a:noFill/>
            <a:miter lim="800000"/>
          </a:ln>
          <a:effectLst/>
        </p:spPr>
        <p:txBody>
          <a:bodyPr vert="horz" wrap="square" lIns="91440" tIns="45720" rIns="91440" bIns="45720" numCol="1" anchor="ctr" anchorCtr="0" compatLnSpc="1"/>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单击此处编辑母版文本样式</a:t>
            </a: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第二级</a:t>
            </a: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第三级</a:t>
            </a: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第四级</a:t>
            </a: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第五级</a:t>
            </a: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054" name="Rectangle 6"/>
          <p:cNvSpPr>
            <a:spLocks noGrp="1" noChangeArrowheads="1"/>
          </p:cNvSpPr>
          <p:nvPr>
            <p:ph type="ftr" sz="quarter" idx="4"/>
          </p:nvPr>
        </p:nvSpPr>
        <p:spPr bwMode="auto">
          <a:xfrm>
            <a:off x="0" y="8685213"/>
            <a:ext cx="2970213" cy="457200"/>
          </a:xfrm>
          <a:prstGeom prst="rect">
            <a:avLst/>
          </a:prstGeom>
          <a:noFill/>
          <a:ln w="9525">
            <a:noFill/>
            <a:miter lim="800000"/>
          </a:ln>
          <a:effectLst/>
        </p:spPr>
        <p:txBody>
          <a:bodyPr vert="horz" wrap="square" lIns="91440" tIns="45720" rIns="91440" bIns="45720" numCol="1" anchor="b" anchorCtr="0" compatLnSpc="1"/>
          <a:lstStyle>
            <a:lvl1pPr>
              <a:defRPr sz="1200" smtClean="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55" name="Rectangle 7"/>
          <p:cNvSpPr>
            <a:spLocks noGrp="1" noChangeArrowheads="1"/>
          </p:cNvSpPr>
          <p:nvPr>
            <p:ph type="sldNum" sz="quarter" idx="5"/>
          </p:nvPr>
        </p:nvSpPr>
        <p:spPr bwMode="auto">
          <a:xfrm>
            <a:off x="3883025" y="8685213"/>
            <a:ext cx="2973388" cy="457200"/>
          </a:xfrm>
          <a:prstGeom prst="rect">
            <a:avLst/>
          </a:prstGeom>
          <a:noFill/>
          <a:ln w="9525">
            <a:noFill/>
            <a:miter lim="800000"/>
          </a:ln>
          <a:effectLst/>
        </p:spPr>
        <p:txBody>
          <a:bodyPr vert="horz" wrap="square" lIns="91440" tIns="45720" rIns="91440" bIns="45720" numCol="1" anchor="b" anchorCtr="0" compatLnSpc="1"/>
          <a:lstStyle/>
          <a:p>
            <a:pPr lvl="0" algn="r" eaLnBrk="1" hangingPunct="1"/>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8" name="幻灯片图像占位符 1"/>
          <p:cNvSpPr>
            <a:spLocks noGrp="1" noRot="1" noChangeAspect="1" noTextEdit="1"/>
          </p:cNvSpPr>
          <p:nvPr>
            <p:ph type="sldImg"/>
          </p:nvPr>
        </p:nvSpPr>
        <p:spPr/>
      </p:sp>
      <p:sp>
        <p:nvSpPr>
          <p:cNvPr id="45059" name="文本占位符 2"/>
          <p:cNvSpPr>
            <a:spLocks noGrp="1"/>
          </p:cNvSpPr>
          <p:nvPr>
            <p:ph type="body" idx="1"/>
          </p:nvPr>
        </p:nvSpPr>
        <p:spPr>
          <a:xfrm>
            <a:off x="684213" y="4341813"/>
            <a:ext cx="5486400" cy="4116387"/>
          </a:xfrm>
        </p:spPr>
        <p:txBody>
          <a:bodyPr wrap="square" lIns="91440" tIns="45720" rIns="91440" bIns="45720" anchor="ctr"/>
          <a:lstStyle/>
          <a:p>
            <a:pPr lvl="0"/>
            <a:r>
              <a:rPr lang="zh-CN" altLang="en-US">
                <a:latin typeface="Arial" pitchFamily="34" charset="0"/>
              </a:rPr>
              <a:t>按照制度、人员、系统、培训、清单、录入、管理、总结“八个到位”的要求，河北省29个县（市、区）进行了隐患排查治理体系建设试点，重点检验隐患排查治理体系的建设方式、制度标准、信息系统、工作机制。</a:t>
            </a:r>
            <a:endParaRPr lang="zh-CN" altLang="en-US">
              <a:latin typeface="Arial" pitchFamily="34" charset="0"/>
            </a:endParaRPr>
          </a:p>
          <a:p>
            <a:pPr lvl="0"/>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46082" name="Rectangle 2"/>
          <p:cNvSpPr>
            <a:spLocks noGrp="1" noRot="1" noChangeAspect="1" noTextEdit="1"/>
          </p:cNvSpPr>
          <p:nvPr>
            <p:ph type="sldImg"/>
          </p:nvPr>
        </p:nvSpPr>
        <p:spPr/>
      </p:sp>
      <p:sp>
        <p:nvSpPr>
          <p:cNvPr id="46083" name="Rectangle 3"/>
          <p:cNvSpPr>
            <a:spLocks noGrp="1"/>
          </p:cNvSpPr>
          <p:nvPr>
            <p:ph type="body" idx="1"/>
          </p:nvPr>
        </p:nvSpPr>
        <p:spPr>
          <a:xfrm>
            <a:off x="684213" y="4341813"/>
            <a:ext cx="5486400" cy="4116387"/>
          </a:xfrm>
        </p:spPr>
        <p:txBody>
          <a:bodyPr wrap="square" lIns="91440" tIns="45720" rIns="91440" bIns="45720" anchor="ctr"/>
          <a:lstStyle/>
          <a:p>
            <a:pPr lvl="0">
              <a:lnSpc>
                <a:spcPct val="80000"/>
              </a:lnSpc>
            </a:pPr>
            <a:r>
              <a:rPr lang="zh-CN" altLang="en-US" sz="1400"/>
              <a:t>事故隐患的判定应包括人的因素、物的因素、环境因素和管理因素等四个方面：</a:t>
            </a:r>
            <a:endParaRPr lang="zh-CN" altLang="en-US" sz="1400"/>
          </a:p>
          <a:p>
            <a:pPr lvl="0">
              <a:lnSpc>
                <a:spcPct val="80000"/>
              </a:lnSpc>
            </a:pPr>
            <a:r>
              <a:rPr lang="zh-CN" altLang="en-US" sz="1400"/>
              <a:t>（</a:t>
            </a:r>
            <a:r>
              <a:rPr lang="en-US" altLang="zh-CN" sz="1400"/>
              <a:t>1</a:t>
            </a:r>
            <a:r>
              <a:rPr lang="zh-CN" altLang="en-US" sz="1400"/>
              <a:t>）人的不安全行为产生的事故隐患，指人在工作过程中的操作或其他具体行为不符合安全规定，且可能导致事故的现象；如：违章指挥；员工不遵守安全操作规程；技术水平、身体状况等不符合岗位要求的人员上岗作业等；对习惯性违章操作不以为然，对事故隐患的存在抱有侥幸心理；员工不使用或不正确佩戴个人安全防护用品等；</a:t>
            </a:r>
            <a:endParaRPr lang="zh-CN" altLang="en-US" sz="1400"/>
          </a:p>
          <a:p>
            <a:pPr lvl="0">
              <a:lnSpc>
                <a:spcPct val="80000"/>
              </a:lnSpc>
            </a:pPr>
            <a:r>
              <a:rPr lang="zh-CN" altLang="en-US" sz="1400"/>
              <a:t>（</a:t>
            </a:r>
            <a:r>
              <a:rPr lang="en-US" altLang="zh-CN" sz="1400"/>
              <a:t>2</a:t>
            </a:r>
            <a:r>
              <a:rPr lang="zh-CN" altLang="en-US" sz="1400"/>
              <a:t>）物的危险状态产生的事故隐患，指生产过程或生产区域内的物的条件不符合安全要求，且可能导致事故的现象；如：设备自身的安全防护装置缺少、不全或长期损坏待修；设备的设计存在缺陷，易引发员工误操作，造成事故；安全防护装置和个体防护用品的质量存在缺陷，起不到防护作用；易燃易爆场所设备设施未采用防爆电气、设备设施防静电接地损坏；器材不合格或已过期等；</a:t>
            </a:r>
            <a:endParaRPr lang="zh-CN" altLang="en-US" sz="1400"/>
          </a:p>
          <a:p>
            <a:pPr lvl="0">
              <a:lnSpc>
                <a:spcPct val="80000"/>
              </a:lnSpc>
            </a:pPr>
            <a:r>
              <a:rPr lang="zh-CN" altLang="en-US" sz="1400"/>
              <a:t>（</a:t>
            </a:r>
            <a:r>
              <a:rPr lang="en-US" altLang="zh-CN" sz="1400"/>
              <a:t>3</a:t>
            </a:r>
            <a:r>
              <a:rPr lang="zh-CN" altLang="en-US" sz="1400"/>
              <a:t>）环境的不良因素产生的事故隐患，指作业环境存在的诱发人为差错、设备失效，且可能导致事故的现象；如：厂房、车间内部采光达不到要求，室内温度过高或过低、通风不良；生产工具、成品、半成品、边角废料等随意丢放，占用通道和工作区域；作业地面脏乱、地面湿滑；建筑物和其他结构存在缺陷；选择的行车路线经常出现不良气候条件等；</a:t>
            </a:r>
            <a:endParaRPr lang="zh-CN" altLang="en-US" sz="1400"/>
          </a:p>
          <a:p>
            <a:pPr lvl="0">
              <a:lnSpc>
                <a:spcPct val="80000"/>
              </a:lnSpc>
            </a:pPr>
            <a:r>
              <a:rPr lang="zh-CN" altLang="en-US" sz="1400"/>
              <a:t>（</a:t>
            </a:r>
            <a:r>
              <a:rPr lang="en-US" altLang="zh-CN" sz="1400"/>
              <a:t>4</a:t>
            </a:r>
            <a:r>
              <a:rPr lang="zh-CN" altLang="en-US" sz="1400"/>
              <a:t>）管理的缺陷产生的事故隐患，指生产活动中各种组织、协调等安全管理活动存在的缺陷，且可能导致事故的现象；如：安全生产相关规章制度、安全操作规程不完善、不健全；管理者对本岗位业务范围内的安全工作管理不到位、监管不力；新员工未进行企业、部门、班组安全教育就上岗作业；危险作业不按制度进行审批、作业前交底和作业过程监护；可能发生紧急情况、事故的场所无应急预案或应急措施，或未组织预案演练等</a:t>
            </a:r>
            <a:endParaRPr lang="zh-CN" altLang="en-US" sz="1400"/>
          </a:p>
        </p:txBody>
      </p:sp>
    </p:spTree>
  </p:cSld>
  <p:clrMapOvr>
    <a:overrideClrMapping bg1="lt1" tx1="dk1" bg2="lt2" tx2="dk2" accent1="accent1" accent2="accent2" accent3="accent3" accent4="accent4" accent5="accent5" accent6="accent6" hlink="hlink" folHlink="folHlink"/>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47106" name="幻灯片图像占位符 1"/>
          <p:cNvSpPr>
            <a:spLocks noGrp="1" noRot="1" noChangeAspect="1" noTextEdit="1"/>
          </p:cNvSpPr>
          <p:nvPr>
            <p:ph type="sldImg"/>
          </p:nvPr>
        </p:nvSpPr>
        <p:spPr>
          <a:xfrm>
            <a:off x="6700838" y="4730750"/>
            <a:ext cx="847725" cy="635000"/>
          </a:xfrm>
        </p:spPr>
      </p:sp>
      <p:sp>
        <p:nvSpPr>
          <p:cNvPr id="47107" name="备注占位符 2"/>
          <p:cNvSpPr>
            <a:spLocks noGrp="1" noRot="1" noChangeAspect="1"/>
          </p:cNvSpPr>
          <p:nvPr>
            <p:ph type="body" idx="1"/>
          </p:nvPr>
        </p:nvSpPr>
        <p:spPr>
          <a:xfrm>
            <a:off x="455613" y="1598613"/>
            <a:ext cx="8229600" cy="4525962"/>
          </a:xfrm>
        </p:spPr>
        <p:txBody>
          <a:bodyPr wrap="square" lIns="91440" tIns="45720" rIns="91440" bIns="45720" anchor="ctr"/>
          <a:lstStyle/>
          <a:p>
            <a:pPr lvl="0">
              <a:lnSpc>
                <a:spcPct val="120000"/>
              </a:lnSpc>
              <a:spcBef>
                <a:spcPct val="0"/>
              </a:spcBef>
            </a:pPr>
            <a:r>
              <a:rPr lang="zh-CN" altLang="en-US"/>
              <a:t>事故隐患分级的目的是区分事故隐患的严重性、治理的紧迫性、治理的责任、上报的要求，最终通过事故隐患治理消除事故隐患，应在事故隐患排查管理制度内规定本企业的事故隐患分级标准；事故隐患分级应以事故隐患的整改、治理的难度及其严重度、影响范围为基本原则，分为重大和一般事故隐患。</a:t>
            </a:r>
            <a:endParaRPr lang="zh-CN" altLang="en-US"/>
          </a:p>
          <a:p>
            <a:pPr lvl="0">
              <a:lnSpc>
                <a:spcPct val="120000"/>
              </a:lnSpc>
              <a:spcBef>
                <a:spcPct val="0"/>
              </a:spcBef>
            </a:pPr>
            <a:r>
              <a:rPr lang="zh-CN" altLang="en-US"/>
              <a:t>一、重大事故隐患</a:t>
            </a:r>
            <a:endParaRPr lang="zh-CN" altLang="en-US"/>
          </a:p>
          <a:p>
            <a:pPr lvl="0">
              <a:lnSpc>
                <a:spcPct val="120000"/>
              </a:lnSpc>
              <a:spcBef>
                <a:spcPct val="0"/>
              </a:spcBef>
            </a:pPr>
            <a:r>
              <a:rPr lang="zh-CN" altLang="en-US"/>
              <a:t>重大事故隐患应按照</a:t>
            </a:r>
            <a:r>
              <a:rPr lang="en-US" altLang="zh-CN"/>
              <a:t>《</a:t>
            </a:r>
            <a:r>
              <a:rPr lang="zh-CN" altLang="en-US"/>
              <a:t>安全生产事故隐患排查治理暂行规定</a:t>
            </a:r>
            <a:r>
              <a:rPr lang="en-US" altLang="zh-CN"/>
              <a:t>》</a:t>
            </a:r>
            <a:r>
              <a:rPr lang="zh-CN" altLang="en-US"/>
              <a:t>和北京市发布的重大事故隐患判定标准</a:t>
            </a:r>
            <a:r>
              <a:rPr lang="zh-CN" altLang="en-US" sz="1600"/>
              <a:t>进行确定，其原则是：重大事故隐患是指危害和整改难度较大，事故风险较高、影响范围较大，应当全部或者局部停产停业，并经过一定时间治理方能排除的事故隐患，或者因外部因素影响致使生产经营单位自身难以治理的事故隐患。</a:t>
            </a:r>
            <a:endParaRPr lang="zh-CN" altLang="en-US" sz="1600"/>
          </a:p>
          <a:p>
            <a:pPr lvl="0">
              <a:lnSpc>
                <a:spcPct val="120000"/>
              </a:lnSpc>
              <a:spcBef>
                <a:spcPct val="0"/>
              </a:spcBef>
            </a:pPr>
            <a:r>
              <a:rPr lang="zh-CN" altLang="en-US" sz="1600"/>
              <a:t>二、一般事故隐患</a:t>
            </a:r>
            <a:endParaRPr lang="zh-CN" altLang="en-US" sz="1600"/>
          </a:p>
          <a:p>
            <a:pPr lvl="0">
              <a:lnSpc>
                <a:spcPct val="120000"/>
              </a:lnSpc>
              <a:spcBef>
                <a:spcPct val="0"/>
              </a:spcBef>
            </a:pPr>
            <a:r>
              <a:rPr lang="en-US" altLang="zh-CN" sz="1600"/>
              <a:t>1. </a:t>
            </a:r>
            <a:r>
              <a:rPr lang="zh-CN" altLang="en-US" sz="1600"/>
              <a:t>一般事故隐患，是指危害和整改难度较小，企业发现后能够组织治理的事故隐患。企业可根据自身情况对一般事故隐患进一步细化分级，推荐的分级方法如下：</a:t>
            </a:r>
            <a:endParaRPr lang="zh-CN" altLang="en-US" sz="1600"/>
          </a:p>
          <a:p>
            <a:pPr lvl="0">
              <a:lnSpc>
                <a:spcPct val="120000"/>
              </a:lnSpc>
              <a:spcBef>
                <a:spcPct val="0"/>
              </a:spcBef>
            </a:pPr>
            <a:r>
              <a:rPr lang="zh-CN" altLang="en-US" sz="1600"/>
              <a:t>（</a:t>
            </a:r>
            <a:r>
              <a:rPr lang="en-US" altLang="zh-CN" sz="1600"/>
              <a:t>1</a:t>
            </a:r>
            <a:r>
              <a:rPr lang="zh-CN" altLang="en-US" sz="1600"/>
              <a:t>）事故隐患发生现场、班组或岗位可以立即采取措施消除的事故隐患，一般不分级，通常不纳入台帐和统计分析；</a:t>
            </a:r>
            <a:endParaRPr lang="zh-CN" altLang="en-US" sz="1600"/>
          </a:p>
          <a:p>
            <a:pPr lvl="0">
              <a:lnSpc>
                <a:spcPct val="120000"/>
              </a:lnSpc>
              <a:spcBef>
                <a:spcPct val="0"/>
              </a:spcBef>
            </a:pPr>
            <a:r>
              <a:rPr lang="zh-CN" altLang="en-US" sz="1600"/>
              <a:t>（</a:t>
            </a:r>
            <a:r>
              <a:rPr lang="en-US" altLang="zh-CN" sz="1600"/>
              <a:t>2</a:t>
            </a:r>
            <a:r>
              <a:rPr lang="zh-CN" altLang="en-US" sz="1600"/>
              <a:t>）事故隐患治理需投入整改费用较少，责任部门能组织治理，且事故隐患风险不会导致重伤或死亡事故的，可确定为轻微事故隐患或部门级事故隐患；</a:t>
            </a:r>
            <a:endParaRPr lang="zh-CN" altLang="en-US" sz="1600"/>
          </a:p>
          <a:p>
            <a:pPr lvl="0">
              <a:lnSpc>
                <a:spcPct val="120000"/>
              </a:lnSpc>
              <a:spcBef>
                <a:spcPct val="0"/>
              </a:spcBef>
            </a:pPr>
            <a:r>
              <a:rPr lang="zh-CN" altLang="en-US" sz="1600"/>
              <a:t>（</a:t>
            </a:r>
            <a:r>
              <a:rPr lang="en-US" altLang="zh-CN" sz="1600"/>
              <a:t>3</a:t>
            </a:r>
            <a:r>
              <a:rPr lang="zh-CN" altLang="en-US" sz="1600"/>
              <a:t>）事故隐患治理需投入整改费用较大，责任部门组织治理有困难需企业组织治理的，或事故隐患风险会导致重伤或死亡事故的，可确定为重点事故隐患或企业级事故隐患。</a:t>
            </a:r>
            <a:endParaRPr lang="zh-CN" altLang="en-US" sz="1600"/>
          </a:p>
          <a:p>
            <a:pPr lvl="0">
              <a:lnSpc>
                <a:spcPct val="120000"/>
              </a:lnSpc>
              <a:spcBef>
                <a:spcPct val="0"/>
              </a:spcBef>
            </a:pPr>
            <a:r>
              <a:rPr lang="en-US" altLang="zh-CN" sz="1600"/>
              <a:t>2. </a:t>
            </a:r>
            <a:r>
              <a:rPr lang="zh-CN" altLang="en-US" sz="1600"/>
              <a:t>各类企业一般事故隐患的分级，可按上述推荐的方法进行选择，其中：</a:t>
            </a:r>
            <a:endParaRPr lang="zh-CN" altLang="en-US" sz="1600"/>
          </a:p>
          <a:p>
            <a:pPr lvl="0">
              <a:lnSpc>
                <a:spcPct val="120000"/>
              </a:lnSpc>
              <a:spcBef>
                <a:spcPct val="0"/>
              </a:spcBef>
            </a:pPr>
            <a:r>
              <a:rPr lang="zh-CN" altLang="en-US" sz="1600"/>
              <a:t>（</a:t>
            </a:r>
            <a:r>
              <a:rPr lang="en-US" altLang="zh-CN" sz="1600"/>
              <a:t>1</a:t>
            </a:r>
            <a:r>
              <a:rPr lang="zh-CN" altLang="en-US" sz="1600"/>
              <a:t>）小型、微型企业如果不设部门，或规模很小时，均可确定为一般事故隐患，并规定统一由企业组织治理；</a:t>
            </a:r>
            <a:endParaRPr lang="zh-CN" altLang="en-US" sz="1600"/>
          </a:p>
          <a:p>
            <a:pPr lvl="0">
              <a:lnSpc>
                <a:spcPct val="120000"/>
              </a:lnSpc>
              <a:spcBef>
                <a:spcPct val="0"/>
              </a:spcBef>
            </a:pPr>
            <a:r>
              <a:rPr lang="zh-CN" altLang="en-US" sz="1600"/>
              <a:t>（</a:t>
            </a:r>
            <a:r>
              <a:rPr lang="en-US" altLang="zh-CN" sz="1600"/>
              <a:t>2</a:t>
            </a:r>
            <a:r>
              <a:rPr lang="zh-CN" altLang="en-US" sz="1600"/>
              <a:t>）大中型企业宜按实际情况，确定部门级和企业级，以便于确定治理责任；轻微和重点事故隐患的分级方法，则通常用于向上级报告和统计分析；</a:t>
            </a:r>
            <a:endParaRPr lang="zh-CN" altLang="en-US" sz="1600"/>
          </a:p>
          <a:p>
            <a:pPr lvl="0">
              <a:lnSpc>
                <a:spcPct val="120000"/>
              </a:lnSpc>
              <a:spcBef>
                <a:spcPct val="0"/>
              </a:spcBef>
            </a:pPr>
            <a:r>
              <a:rPr lang="zh-CN" altLang="en-US" sz="1600"/>
              <a:t>（</a:t>
            </a:r>
            <a:r>
              <a:rPr lang="en-US" altLang="zh-CN" sz="1600"/>
              <a:t>3</a:t>
            </a:r>
            <a:r>
              <a:rPr lang="zh-CN" altLang="en-US" sz="1600"/>
              <a:t>）企业集团还可以确定那些事故隐患需集团统一组织治理或监督治理；通常可将涉及资产、技术改造、或特别严重的事故隐患列为集团级事故隐患。</a:t>
            </a:r>
            <a:endParaRPr lang="zh-CN" altLang="en-US" sz="1600"/>
          </a:p>
        </p:txBody>
      </p:sp>
    </p:spTree>
  </p:cSld>
  <p:clrMapOvr>
    <a:overrideClrMapping bg1="lt1" tx1="dk1" bg2="lt2" tx2="dk2" accent1="accent1" accent2="accent2" accent3="accent3" accent4="accent4" accent5="accent5" accent6="accent6" hlink="hlink" folHlink="folHlink"/>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48130" name="幻灯片图像占位符 1"/>
          <p:cNvSpPr>
            <a:spLocks noGrp="1" noRot="1" noChangeAspect="1" noTextEdit="1"/>
          </p:cNvSpPr>
          <p:nvPr>
            <p:ph type="sldImg"/>
          </p:nvPr>
        </p:nvSpPr>
        <p:spPr>
          <a:xfrm>
            <a:off x="8032750" y="3089275"/>
            <a:ext cx="452438" cy="338138"/>
          </a:xfrm>
        </p:spPr>
      </p:sp>
      <p:sp>
        <p:nvSpPr>
          <p:cNvPr id="48131" name="备注占位符 2"/>
          <p:cNvSpPr>
            <a:spLocks noGrp="1" noRot="1" noChangeAspect="1"/>
          </p:cNvSpPr>
          <p:nvPr>
            <p:ph type="body" idx="1"/>
          </p:nvPr>
        </p:nvSpPr>
        <p:spPr>
          <a:xfrm>
            <a:off x="455613" y="1598613"/>
            <a:ext cx="8229600" cy="4525962"/>
          </a:xfrm>
        </p:spPr>
        <p:txBody>
          <a:bodyPr wrap="square" lIns="91440" tIns="45720" rIns="91440" bIns="45720" anchor="ctr"/>
          <a:lstStyle/>
          <a:p>
            <a:pPr lvl="0">
              <a:lnSpc>
                <a:spcPct val="80000"/>
              </a:lnSpc>
            </a:pPr>
            <a:r>
              <a:rPr lang="zh-CN" altLang="en-US"/>
              <a:t>事故隐患的排查方式</a:t>
            </a:r>
            <a:endParaRPr lang="zh-CN" altLang="en-US"/>
          </a:p>
          <a:p>
            <a:pPr lvl="0">
              <a:lnSpc>
                <a:spcPct val="80000"/>
              </a:lnSpc>
            </a:pPr>
            <a:r>
              <a:rPr lang="en-US" altLang="zh-CN"/>
              <a:t>1. </a:t>
            </a:r>
            <a:r>
              <a:rPr lang="zh-CN" altLang="en-US"/>
              <a:t>事故隐患的排查，是企业对事故隐患的主动性排查，而不是事故发生后的原因排查；排查方式通常包括：</a:t>
            </a:r>
            <a:endParaRPr lang="zh-CN" altLang="en-US"/>
          </a:p>
          <a:p>
            <a:pPr lvl="0">
              <a:lnSpc>
                <a:spcPct val="80000"/>
              </a:lnSpc>
            </a:pPr>
            <a:r>
              <a:rPr lang="zh-CN" altLang="en-US"/>
              <a:t>（</a:t>
            </a:r>
            <a:r>
              <a:rPr lang="en-US" altLang="zh-CN"/>
              <a:t>1</a:t>
            </a:r>
            <a:r>
              <a:rPr lang="zh-CN" altLang="en-US"/>
              <a:t>）建立企业内外部的事故隐患举报、信息收集方式，包括建立举报电话、网站等，也包括日常通过与工会、员工代表或岗位人员的交流，收集事故隐患信息等；</a:t>
            </a:r>
            <a:endParaRPr lang="zh-CN" altLang="en-US"/>
          </a:p>
          <a:p>
            <a:pPr lvl="0">
              <a:lnSpc>
                <a:spcPct val="80000"/>
              </a:lnSpc>
            </a:pPr>
            <a:r>
              <a:rPr lang="zh-CN" altLang="en-US"/>
              <a:t>（</a:t>
            </a:r>
            <a:r>
              <a:rPr lang="en-US" altLang="zh-CN"/>
              <a:t>2</a:t>
            </a:r>
            <a:r>
              <a:rPr lang="zh-CN" altLang="en-US"/>
              <a:t>）通过外部安全检查、评价和检测等发现企业事故隐患；</a:t>
            </a:r>
            <a:endParaRPr lang="zh-CN" altLang="en-US"/>
          </a:p>
          <a:p>
            <a:pPr lvl="0">
              <a:lnSpc>
                <a:spcPct val="80000"/>
              </a:lnSpc>
            </a:pPr>
            <a:r>
              <a:rPr lang="zh-CN" altLang="en-US"/>
              <a:t>（</a:t>
            </a:r>
            <a:r>
              <a:rPr lang="en-US" altLang="zh-CN"/>
              <a:t>3</a:t>
            </a:r>
            <a:r>
              <a:rPr lang="zh-CN" altLang="en-US"/>
              <a:t>）通过对事故隐患排查重点部位的日常监控发现现场事故</a:t>
            </a:r>
            <a:r>
              <a:rPr lang="zh-CN" altLang="en-US" sz="1600"/>
              <a:t>隐患；</a:t>
            </a:r>
            <a:endParaRPr lang="zh-CN" altLang="en-US" sz="1600"/>
          </a:p>
          <a:p>
            <a:pPr lvl="0">
              <a:lnSpc>
                <a:spcPct val="80000"/>
              </a:lnSpc>
            </a:pPr>
            <a:r>
              <a:rPr lang="zh-CN" altLang="en-US" sz="1600"/>
              <a:t>（</a:t>
            </a:r>
            <a:r>
              <a:rPr lang="en-US" altLang="zh-CN" sz="1600"/>
              <a:t>4</a:t>
            </a:r>
            <a:r>
              <a:rPr lang="zh-CN" altLang="en-US" sz="1600"/>
              <a:t>）通过岗位作业人员的作业过程检查等方式发现现场事故隐患；</a:t>
            </a:r>
            <a:endParaRPr lang="zh-CN" altLang="en-US" sz="1600"/>
          </a:p>
          <a:p>
            <a:pPr lvl="0">
              <a:lnSpc>
                <a:spcPct val="80000"/>
              </a:lnSpc>
            </a:pPr>
            <a:r>
              <a:rPr lang="zh-CN" altLang="en-US" sz="1600"/>
              <a:t>（</a:t>
            </a:r>
            <a:r>
              <a:rPr lang="en-US" altLang="zh-CN" sz="1600"/>
              <a:t>5</a:t>
            </a:r>
            <a:r>
              <a:rPr lang="zh-CN" altLang="en-US" sz="1600"/>
              <a:t>）通过班组、部门和企业的日常排查、专项排查、全面排查等定期检查方式发现各类事故隐患；</a:t>
            </a:r>
            <a:endParaRPr lang="zh-CN" altLang="en-US" sz="1600"/>
          </a:p>
          <a:p>
            <a:pPr lvl="0">
              <a:lnSpc>
                <a:spcPct val="80000"/>
              </a:lnSpc>
            </a:pPr>
            <a:r>
              <a:rPr lang="zh-CN" altLang="en-US" sz="1600"/>
              <a:t>（</a:t>
            </a:r>
            <a:r>
              <a:rPr lang="en-US" altLang="zh-CN" sz="1600"/>
              <a:t>6</a:t>
            </a:r>
            <a:r>
              <a:rPr lang="zh-CN" altLang="en-US" sz="1600"/>
              <a:t>）通过专业安全评估等专业技术方式，发现隐蔽性、专业性的事故隐患；</a:t>
            </a:r>
            <a:endParaRPr lang="zh-CN" altLang="en-US" sz="1600"/>
          </a:p>
          <a:p>
            <a:pPr lvl="0">
              <a:lnSpc>
                <a:spcPct val="80000"/>
              </a:lnSpc>
            </a:pPr>
            <a:r>
              <a:rPr lang="zh-CN" altLang="en-US" sz="1600"/>
              <a:t>（</a:t>
            </a:r>
            <a:r>
              <a:rPr lang="en-US" altLang="zh-CN" sz="1600"/>
              <a:t>7</a:t>
            </a:r>
            <a:r>
              <a:rPr lang="zh-CN" altLang="en-US" sz="1600"/>
              <a:t>）通过安全生产标准化企业自评、职业健康安全管理体系内审等方式发现各类事故隐患；</a:t>
            </a:r>
            <a:endParaRPr lang="zh-CN" altLang="en-US" sz="1600"/>
          </a:p>
          <a:p>
            <a:pPr lvl="0">
              <a:lnSpc>
                <a:spcPct val="80000"/>
              </a:lnSpc>
            </a:pPr>
            <a:r>
              <a:rPr lang="zh-CN" altLang="en-US" sz="1600"/>
              <a:t>（</a:t>
            </a:r>
            <a:r>
              <a:rPr lang="en-US" altLang="zh-CN" sz="1600"/>
              <a:t>8</a:t>
            </a:r>
            <a:r>
              <a:rPr lang="zh-CN" altLang="en-US" sz="1600"/>
              <a:t>）通过对企业及同行业发生的未遂事件、事故的原因分析而发现的各类事故隐患。</a:t>
            </a:r>
            <a:endParaRPr lang="zh-CN" altLang="en-US" sz="1600"/>
          </a:p>
          <a:p>
            <a:pPr lvl="0">
              <a:lnSpc>
                <a:spcPct val="80000"/>
              </a:lnSpc>
            </a:pPr>
            <a:r>
              <a:rPr lang="en-US" altLang="zh-CN" sz="1600"/>
              <a:t>2</a:t>
            </a:r>
            <a:r>
              <a:rPr lang="zh-CN" altLang="en-US" sz="1600"/>
              <a:t>．企业应结合本单位的实际情况，合理选择各类事故隐患排查方式：</a:t>
            </a:r>
            <a:endParaRPr lang="zh-CN" altLang="en-US" sz="1600"/>
          </a:p>
        </p:txBody>
      </p:sp>
    </p:spTree>
  </p:cSld>
  <p:clrMapOvr>
    <a:overrideClrMapping bg1="lt1" tx1="dk1" bg2="lt2" tx2="dk2" accent1="accent1" accent2="accent2" accent3="accent3" accent4="accent4" accent5="accent5" accent6="accent6" hlink="hlink" folHlink="folHlink"/>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49154" name="Rectangle 2"/>
          <p:cNvSpPr>
            <a:spLocks noGrp="1" noRot="1" noChangeAspect="1" noTextEdit="1"/>
          </p:cNvSpPr>
          <p:nvPr>
            <p:ph type="sldImg"/>
          </p:nvPr>
        </p:nvSpPr>
        <p:spPr/>
      </p:sp>
      <p:sp>
        <p:nvSpPr>
          <p:cNvPr id="49155" name="Rectangle 3"/>
          <p:cNvSpPr>
            <a:spLocks noGrp="1"/>
          </p:cNvSpPr>
          <p:nvPr>
            <p:ph type="body" idx="1"/>
          </p:nvPr>
        </p:nvSpPr>
        <p:spPr>
          <a:xfrm>
            <a:off x="684213" y="4341813"/>
            <a:ext cx="5486400" cy="4116387"/>
          </a:xfrm>
        </p:spPr>
        <p:txBody>
          <a:bodyPr wrap="square" lIns="91440" tIns="45720" rIns="91440" bIns="45720" anchor="ctr"/>
          <a:lstStyle/>
          <a:p>
            <a:pPr lvl="0"/>
            <a:r>
              <a:rPr lang="zh-CN" altLang="en-US"/>
              <a:t>检查程序 </a:t>
            </a:r>
            <a:r>
              <a:rPr lang="en-US" altLang="zh-CN"/>
              <a:t>inspection procedure</a:t>
            </a:r>
            <a:endParaRPr lang="en-US" altLang="zh-CN"/>
          </a:p>
          <a:p>
            <a:pPr lvl="0"/>
            <a:r>
              <a:rPr lang="zh-CN" altLang="en-US"/>
              <a:t>是指检查人员在实施检查的过程中必须遵守的法定程序，是检查行为在时间和空间上表现形式、时间顺序和持续状态。</a:t>
            </a:r>
            <a:endParaRPr lang="zh-CN" altLang="en-US"/>
          </a:p>
          <a:p>
            <a:pPr lvl="0"/>
            <a:r>
              <a:rPr lang="en-US" altLang="zh-CN"/>
              <a:t>3.4 </a:t>
            </a:r>
            <a:r>
              <a:rPr lang="zh-CN" altLang="en-US"/>
              <a:t>检查人员 </a:t>
            </a:r>
            <a:r>
              <a:rPr lang="en-US" altLang="zh-CN"/>
              <a:t>inspector</a:t>
            </a:r>
            <a:endParaRPr lang="en-US" altLang="zh-CN"/>
          </a:p>
          <a:p>
            <a:pPr lvl="0"/>
            <a:r>
              <a:rPr lang="zh-CN" altLang="en-US"/>
              <a:t>具备职业卫生领域相关业务知识，取得行政执法资格，由检查部门指定、授权，依据法律法规和标准对用人单位作业场所行使监督管理职能的人。</a:t>
            </a:r>
            <a:endParaRPr lang="zh-CN" altLang="en-US"/>
          </a:p>
          <a:p>
            <a:pPr lvl="0"/>
            <a:r>
              <a:rPr lang="en-US" altLang="zh-CN"/>
              <a:t>3.5</a:t>
            </a:r>
            <a:r>
              <a:rPr lang="zh-CN" altLang="en-US"/>
              <a:t>检查记录 </a:t>
            </a:r>
            <a:r>
              <a:rPr lang="en-US" altLang="zh-CN"/>
              <a:t>inspection record</a:t>
            </a:r>
            <a:endParaRPr lang="en-US" altLang="zh-CN"/>
          </a:p>
          <a:p>
            <a:pPr lvl="0"/>
            <a:r>
              <a:rPr lang="zh-CN" altLang="en-US"/>
              <a:t>是指在检查过程中，用文字、图片、声音、影像等对检查活动和用人单位状况进行记载。</a:t>
            </a:r>
            <a:endParaRPr lang="zh-CN" altLang="en-US"/>
          </a:p>
        </p:txBody>
      </p:sp>
    </p:spTree>
  </p:cSld>
  <p:clrMapOvr>
    <a:overrideClrMapping bg1="lt1" tx1="dk1" bg2="lt2" tx2="dk2" accent1="accent1" accent2="accent2" accent3="accent3" accent4="accent4" accent5="accent5" accent6="accent6" hlink="hlink" folHlink="folHlink"/>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rgbClr val="FFFFFF"/>
        </a:solidFill>
        <a:effectLst/>
      </p:bgPr>
    </p:bg>
    <p:spTree>
      <p:nvGrpSpPr>
        <p:cNvPr id="1" name=""/>
        <p:cNvGrpSpPr/>
        <p:nvPr/>
      </p:nvGrpSpPr>
      <p:grpSpPr>
        <a:xfrm>
          <a:off x="0" y="0"/>
          <a:ext cx="0" cy="0"/>
        </a:xfrm>
      </p:grpSpPr>
      <p:sp>
        <p:nvSpPr>
          <p:cNvPr id="50178" name="Rectangle 2"/>
          <p:cNvSpPr>
            <a:spLocks noGrp="1" noRot="1" noChangeAspect="1" noTextEdit="1"/>
          </p:cNvSpPr>
          <p:nvPr>
            <p:ph type="sldImg"/>
          </p:nvPr>
        </p:nvSpPr>
        <p:spPr/>
      </p:sp>
      <p:sp>
        <p:nvSpPr>
          <p:cNvPr id="50179" name="Rectangle 3"/>
          <p:cNvSpPr>
            <a:spLocks noGrp="1"/>
          </p:cNvSpPr>
          <p:nvPr>
            <p:ph type="body" idx="1"/>
          </p:nvPr>
        </p:nvSpPr>
        <p:spPr>
          <a:xfrm>
            <a:off x="684213" y="4341813"/>
            <a:ext cx="5486400" cy="4116387"/>
          </a:xfrm>
        </p:spPr>
        <p:txBody>
          <a:bodyPr wrap="square" lIns="91440" tIns="45720" rIns="91440" bIns="45720" anchor="ctr"/>
          <a:lstStyle/>
          <a:p>
            <a:pPr lvl="0">
              <a:lnSpc>
                <a:spcPct val="90000"/>
              </a:lnSpc>
            </a:pPr>
            <a:r>
              <a:rPr lang="zh-CN" altLang="en-US" sz="1400"/>
              <a:t>一、明确目的</a:t>
            </a:r>
            <a:endParaRPr lang="zh-CN" altLang="en-US" sz="1400"/>
          </a:p>
          <a:p>
            <a:pPr lvl="0">
              <a:lnSpc>
                <a:spcPct val="90000"/>
              </a:lnSpc>
            </a:pPr>
            <a:r>
              <a:rPr lang="zh-CN" altLang="en-US" sz="1400"/>
              <a:t>每次检查，要检查什么，通过检查要达到什么目的，产生什么样的效果，作为检查人员，应该先做到胸中有数。</a:t>
            </a:r>
            <a:endParaRPr lang="zh-CN" altLang="en-US" sz="1400"/>
          </a:p>
          <a:p>
            <a:pPr lvl="0">
              <a:lnSpc>
                <a:spcPct val="90000"/>
              </a:lnSpc>
            </a:pPr>
            <a:r>
              <a:rPr lang="zh-CN" altLang="en-US" sz="1400"/>
              <a:t>在安全检查中，常有这样一种情况，检查者和被检查者，只知道要检查的大概内容，对参与的那次检查的目的、意义并不什么清楚</a:t>
            </a:r>
            <a:r>
              <a:rPr lang="en-US" altLang="zh-CN" sz="1400"/>
              <a:t>;</a:t>
            </a:r>
            <a:r>
              <a:rPr lang="zh-CN" altLang="en-US" sz="1400"/>
              <a:t>这样的结果是，时间久了，检查的次数多了，检查者习惯了，被检查者松懈了、麻痹了、厌倦了。</a:t>
            </a:r>
            <a:endParaRPr lang="zh-CN" altLang="en-US" sz="1400"/>
          </a:p>
          <a:p>
            <a:pPr lvl="0">
              <a:lnSpc>
                <a:spcPct val="90000"/>
              </a:lnSpc>
            </a:pPr>
            <a:r>
              <a:rPr lang="zh-CN" altLang="en-US" sz="1400"/>
              <a:t>因此，每次检查之前，应采用开短会和现场动员会等方式，结合实际向检查者和被检查者，讲明检查的目的意义，让每个参与者目的明确。</a:t>
            </a:r>
            <a:endParaRPr lang="zh-CN" altLang="en-US" sz="1400"/>
          </a:p>
          <a:p>
            <a:pPr lvl="0">
              <a:lnSpc>
                <a:spcPct val="90000"/>
              </a:lnSpc>
            </a:pPr>
            <a:r>
              <a:rPr lang="en-US" altLang="zh-CN" sz="1600"/>
              <a:t>4.1.6 </a:t>
            </a:r>
            <a:r>
              <a:rPr lang="zh-CN" altLang="en-US" sz="1600"/>
              <a:t>提前告知</a:t>
            </a:r>
            <a:endParaRPr lang="zh-CN" altLang="en-US" sz="1600"/>
          </a:p>
          <a:p>
            <a:pPr lvl="0">
              <a:lnSpc>
                <a:spcPct val="90000"/>
              </a:lnSpc>
            </a:pPr>
            <a:endParaRPr lang="zh-CN" altLang="en-US" sz="1600"/>
          </a:p>
          <a:p>
            <a:pPr lvl="0">
              <a:lnSpc>
                <a:spcPct val="90000"/>
              </a:lnSpc>
            </a:pPr>
            <a:r>
              <a:rPr lang="zh-CN" altLang="en-US" sz="1600"/>
              <a:t>提前告知是检查前的告知准备，包括检查前布置和提前通知用人单位两项准备工作。</a:t>
            </a:r>
            <a:endParaRPr lang="zh-CN" altLang="en-US" sz="1600"/>
          </a:p>
          <a:p>
            <a:pPr lvl="0">
              <a:lnSpc>
                <a:spcPct val="90000"/>
              </a:lnSpc>
            </a:pPr>
            <a:endParaRPr lang="zh-CN" altLang="en-US" sz="1600"/>
          </a:p>
          <a:p>
            <a:pPr lvl="0">
              <a:lnSpc>
                <a:spcPct val="90000"/>
              </a:lnSpc>
            </a:pPr>
            <a:r>
              <a:rPr lang="zh-CN" altLang="en-US" sz="1600"/>
              <a:t>检查前布置的主要目的是在检查实施前，将检查企业、检查主要内容、检查性质等要求布置给检查组成员。一般而言，由有关部门负责的职业卫生检查，其检查人员不可以提前通知接受检查的企业。</a:t>
            </a:r>
            <a:endParaRPr lang="zh-CN" altLang="en-US" sz="1600"/>
          </a:p>
          <a:p>
            <a:pPr lvl="0">
              <a:lnSpc>
                <a:spcPct val="90000"/>
              </a:lnSpc>
            </a:pPr>
            <a:endParaRPr lang="zh-CN" altLang="en-US" sz="1600"/>
          </a:p>
          <a:p>
            <a:pPr lvl="0">
              <a:lnSpc>
                <a:spcPct val="90000"/>
              </a:lnSpc>
            </a:pPr>
            <a:r>
              <a:rPr lang="zh-CN" altLang="en-US" sz="1600"/>
              <a:t>提前告知的目的是在检查实施前，将检查的相关信息正式通知用人单位的行为。一次检查活动做提前告知通常是在下列情况之下：</a:t>
            </a:r>
            <a:endParaRPr lang="zh-CN" altLang="en-US" sz="1600"/>
          </a:p>
          <a:p>
            <a:pPr lvl="0">
              <a:lnSpc>
                <a:spcPct val="90000"/>
              </a:lnSpc>
            </a:pPr>
            <a:endParaRPr lang="zh-CN" altLang="en-US" sz="1600"/>
          </a:p>
          <a:p>
            <a:pPr lvl="0">
              <a:lnSpc>
                <a:spcPct val="90000"/>
              </a:lnSpc>
            </a:pPr>
            <a:r>
              <a:rPr lang="en-US" altLang="zh-CN" sz="1600"/>
              <a:t>——</a:t>
            </a:r>
            <a:r>
              <a:rPr lang="zh-CN" altLang="en-US" sz="1600"/>
              <a:t>当检查是在正常营业时间之后进行，可以进行提前通知；</a:t>
            </a:r>
            <a:endParaRPr lang="zh-CN" altLang="en-US" sz="1600"/>
          </a:p>
          <a:p>
            <a:pPr lvl="0">
              <a:lnSpc>
                <a:spcPct val="90000"/>
              </a:lnSpc>
            </a:pPr>
            <a:endParaRPr lang="zh-CN" altLang="en-US" sz="1600"/>
          </a:p>
          <a:p>
            <a:pPr lvl="0">
              <a:lnSpc>
                <a:spcPct val="90000"/>
              </a:lnSpc>
            </a:pPr>
            <a:r>
              <a:rPr lang="en-US" altLang="zh-CN" sz="1600"/>
              <a:t>——</a:t>
            </a:r>
            <a:r>
              <a:rPr lang="zh-CN" altLang="en-US" sz="1600"/>
              <a:t>当进行检查过程中有特殊安排需要时，例如，有必要维持检查的安全及保护检查人员的安全和健康时可以提前通知；</a:t>
            </a:r>
            <a:endParaRPr lang="zh-CN" altLang="en-US" sz="1600"/>
          </a:p>
          <a:p>
            <a:pPr lvl="0">
              <a:lnSpc>
                <a:spcPct val="90000"/>
              </a:lnSpc>
            </a:pPr>
            <a:endParaRPr lang="zh-CN" altLang="en-US" sz="1600"/>
          </a:p>
          <a:p>
            <a:pPr lvl="0">
              <a:lnSpc>
                <a:spcPct val="90000"/>
              </a:lnSpc>
            </a:pPr>
            <a:r>
              <a:rPr lang="en-US" altLang="zh-CN" sz="1600"/>
              <a:t>——</a:t>
            </a:r>
            <a:r>
              <a:rPr lang="zh-CN" altLang="en-US" sz="1600"/>
              <a:t>其他法律法规许可的检查需求。</a:t>
            </a:r>
            <a:endParaRPr lang="zh-CN" altLang="en-US" sz="1600"/>
          </a:p>
          <a:p>
            <a:pPr lvl="0"/>
            <a:endParaRPr lang="zh-CN" altLang="en-US" sz="1600"/>
          </a:p>
        </p:txBody>
      </p:sp>
    </p:spTree>
  </p:cSld>
  <p:clrMapOvr>
    <a:overrideClrMapping bg1="lt1" tx1="dk1" bg2="lt2" tx2="dk2" accent1="accent1" accent2="accent2" accent3="accent3" accent4="accent4" accent5="accent5" accent6="accent6" hlink="hlink" folHlink="folHlink"/>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BD9087-CF15-4B72-A171-E5D252F12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92546-95FD-466F-80BC-A5CC56729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3875D6-7FCD-46FC-89B8-4A21AA058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E50F46-9276-4C7D-B294-4F7E2672D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5F161-C808-4A91-9A00-65D2D0CA88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4647D1-8C10-4FE4-AC64-BF125669A8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C5463B-30C4-4DF3-B326-23E13D1F26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E809A-B4BD-4226-91DA-08FD223FC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5DB87-D37E-449E-B1DF-BD5F1E6DE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58DC1-EF1E-4298-903A-C35416D53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7630B-3912-4F9F-B3E6-CF9BF276A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noProof="1"/>
              <a:t>单击此处编辑母版标题样式</a:t>
            </a:r>
            <a:endParaRPr lang="zh-CN" altLang="en-US" noProof="1"/>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noProof="1"/>
              <a:t>单击此处编辑母版副标题样式</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noProof="1"/>
              <a:t>单击此处编辑母版文本样式</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noProof="1"/>
              <a:t>单击此处编辑母版标题样式</a:t>
            </a:r>
            <a:endParaRPr lang="zh-CN" altLang="en-US" noProof="1"/>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a:t>单击此处编辑母版文本样式</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noProof="1"/>
              <a:t>单击此处编辑母版标题样式</a:t>
            </a:r>
            <a:endParaRPr lang="zh-CN" altLang="en-US" noProof="1"/>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a:t>单击此处编辑母版文本样式</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6" name="Rectangle 2"/>
          <p:cNvSpPr>
            <a:spLocks noGrp="1"/>
          </p:cNvSpPr>
          <p:nvPr>
            <p:ph type="title"/>
          </p:nvPr>
        </p:nvSpPr>
        <p:spPr>
          <a:xfrm>
            <a:off x="457200" y="274638"/>
            <a:ext cx="8229600" cy="1143000"/>
          </a:xfrm>
          <a:prstGeom prst="rect">
            <a:avLst/>
          </a:prstGeom>
          <a:noFill/>
          <a:ln w="9525">
            <a:noFill/>
          </a:ln>
        </p:spPr>
        <p:txBody>
          <a:bodyPr anchor="ctr"/>
          <a:lstStyle/>
          <a:p>
            <a:pPr lvl="0"/>
            <a:r>
              <a:rPr lang="zh-CN" altLang="en-US"/>
              <a:t>单击此处编辑母版标题样式</a:t>
            </a:r>
            <a:endParaRPr lang="zh-CN" altLang="en-US"/>
          </a:p>
        </p:txBody>
      </p:sp>
      <p:sp>
        <p:nvSpPr>
          <p:cNvPr id="1027" name="Rectangle 3"/>
          <p:cNvSpPr>
            <a:spLocks noGrp="1"/>
          </p:cNvSpPr>
          <p:nvPr>
            <p:ph type="body" idx="5"/>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D9858890-C544-483B-ADE3-BE26D10EEBE3}" type="datetime1">
              <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gif" /><Relationship Id="rId7" Type="http://schemas.openxmlformats.org/officeDocument/2006/relationships/slide" Target="slide1.xml" TargetMode="In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12.png" /><Relationship Id="rId4" Type="http://schemas.openxmlformats.org/officeDocument/2006/relationships/image" Target="../media/image1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5.pn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18.png" /><Relationship Id="rId7" Type="http://schemas.openxmlformats.org/officeDocument/2006/relationships/image" Target="../media/image19.jpeg" /><Relationship Id="rId8" Type="http://schemas.openxmlformats.org/officeDocument/2006/relationships/image" Target="../media/image2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png" /><Relationship Id="rId3" Type="http://schemas.openxmlformats.org/officeDocument/2006/relationships/image" Target="../media/image2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png" /><Relationship Id="rId3" Type="http://schemas.openxmlformats.org/officeDocument/2006/relationships/image" Target="../media/image2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14130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矩形 5"/>
          <p:cNvSpPr/>
          <p:nvPr/>
        </p:nvSpPr>
        <p:spPr>
          <a:xfrm>
            <a:off x="0" y="1581150"/>
            <a:ext cx="6942138" cy="2606675"/>
          </a:xfrm>
          <a:prstGeom prst="rect">
            <a:avLst/>
          </a:prstGeom>
          <a:blipFill rotWithShape="1">
            <a:blip r:embed="rId2"/>
            <a:stretch>
              <a:fillRect/>
            </a:stretch>
          </a:blip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宋体" panose="02010600030101010101" pitchFamily="2" charset="-122"/>
              <a:sym typeface="宋体" panose="02010600030101010101" pitchFamily="2" charset="-122"/>
            </a:endParaRPr>
          </a:p>
        </p:txBody>
      </p:sp>
      <p:sp>
        <p:nvSpPr>
          <p:cNvPr id="2051" name="矩形 6"/>
          <p:cNvSpPr/>
          <p:nvPr/>
        </p:nvSpPr>
        <p:spPr>
          <a:xfrm>
            <a:off x="6942138" y="1581150"/>
            <a:ext cx="2201862" cy="2606675"/>
          </a:xfrm>
          <a:prstGeom prst="rect">
            <a:avLst/>
          </a:prstGeom>
          <a:solidFill>
            <a:srgbClr val="1262B7"/>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宋体" panose="02010600030101010101" pitchFamily="2" charset="-122"/>
              <a:sym typeface="宋体" panose="02010600030101010101" pitchFamily="2" charset="-122"/>
            </a:endParaRPr>
          </a:p>
        </p:txBody>
      </p:sp>
      <p:sp>
        <p:nvSpPr>
          <p:cNvPr id="2052" name="Rectangle 29"/>
          <p:cNvSpPr/>
          <p:nvPr/>
        </p:nvSpPr>
        <p:spPr>
          <a:xfrm>
            <a:off x="0" y="2044700"/>
            <a:ext cx="6759575" cy="1946275"/>
          </a:xfrm>
          <a:prstGeom prst="rect">
            <a:avLst/>
          </a:prstGeom>
          <a:no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atinLnBrk="1"/>
            <a:r>
              <a:rPr lang="zh-CN" altLang="en-US" sz="5400">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en-US" sz="5400" b="1">
                <a:solidFill>
                  <a:srgbClr val="FFC000"/>
                </a:solidFill>
                <a:latin typeface="华康俪金黑W8" charset="-122"/>
                <a:ea typeface="微软雅黑" panose="020b0503020204020204" pitchFamily="34" charset="-122"/>
                <a:sym typeface="华康俪金黑W8" charset="-122"/>
              </a:rPr>
              <a:t>十步法</a:t>
            </a:r>
            <a:endParaRPr lang="en-US" altLang="x-none" sz="5400" b="1">
              <a:solidFill>
                <a:srgbClr val="FFC000"/>
              </a:solidFill>
              <a:latin typeface="华康俪金黑W8" charset="-122"/>
              <a:ea typeface="微软雅黑" panose="020b0503020204020204" pitchFamily="34" charset="-122"/>
              <a:sym typeface="华康俪金黑W8" charset="-122"/>
            </a:endParaRPr>
          </a:p>
          <a:p>
            <a:pPr latinLnBrk="1"/>
            <a:r>
              <a:rPr lang="zh-CN" altLang="en-US" sz="3600" b="1">
                <a:solidFill>
                  <a:schemeClr val="bg1"/>
                </a:solidFill>
                <a:latin typeface="华康俪金黑W8" charset="-122"/>
                <a:ea typeface="微软雅黑" panose="020b0503020204020204" pitchFamily="34" charset="-122"/>
                <a:sym typeface="华康俪金黑W8" charset="-122"/>
              </a:rPr>
              <a:t>告诉你如何实施事故隐患检查整改</a:t>
            </a:r>
            <a:r>
              <a:rPr lang="en-US" altLang="x-none" sz="5400"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         </a:t>
            </a:r>
            <a:endParaRPr lang="en-US" altLang="x-none" sz="5400"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053" name="矩形 6"/>
          <p:cNvSpPr/>
          <p:nvPr/>
        </p:nvSpPr>
        <p:spPr>
          <a:xfrm>
            <a:off x="4194175" y="6456363"/>
            <a:ext cx="4953000" cy="417512"/>
          </a:xfrm>
          <a:custGeom>
            <a:gdLst>
              <a:gd name="txL" fmla="*/ 0 w 5925671"/>
              <a:gd name="txT" fmla="*/ 0 h 416859"/>
              <a:gd name="txR" fmla="*/ 5925671 w 5925671"/>
              <a:gd name="txB" fmla="*/ 416859 h 416859"/>
            </a:gdLst>
            <a:cxnLst>
              <a:cxn ang="0">
                <a:pos x="349624" y="0"/>
              </a:cxn>
              <a:cxn ang="0">
                <a:pos x="5925671" y="0"/>
              </a:cxn>
              <a:cxn ang="0">
                <a:pos x="5925671" y="416859"/>
              </a:cxn>
              <a:cxn ang="0">
                <a:pos x="0" y="416859"/>
              </a:cxn>
              <a:cxn ang="0">
                <a:pos x="349624" y="0"/>
              </a:cxn>
            </a:cxnLst>
            <a:rect l="txL" t="txT" r="txR" b="txB"/>
            <a:pathLst>
              <a:path w="5925671" h="416859">
                <a:moveTo>
                  <a:pt x="349624" y="0"/>
                </a:moveTo>
                <a:lnTo>
                  <a:pt x="5925671" y="0"/>
                </a:lnTo>
                <a:lnTo>
                  <a:pt x="5925671" y="416859"/>
                </a:lnTo>
                <a:lnTo>
                  <a:pt x="0" y="416859"/>
                </a:lnTo>
                <a:lnTo>
                  <a:pt x="349624" y="0"/>
                </a:lnTo>
                <a:close/>
              </a:path>
            </a:pathLst>
          </a:custGeom>
          <a:solidFill>
            <a:srgbClr val="A5A5A5">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054" name="Date Placeholder 1"/>
          <p:cNvSpPr/>
          <p:nvPr/>
        </p:nvSpPr>
        <p:spPr>
          <a:xfrm>
            <a:off x="0" y="6492875"/>
            <a:ext cx="4040188" cy="365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b="1" i="1">
                <a:solidFill>
                  <a:schemeClr val="bg1"/>
                </a:solidFill>
                <a:latin typeface="柳公权柳体" panose="02000000000000000000" pitchFamily="2" charset="-122"/>
                <a:ea typeface="柳公权柳体" panose="02000000000000000000" pitchFamily="2" charset="-122"/>
                <a:sym typeface="宋体" panose="02010600030101010101" pitchFamily="2" charset="-122"/>
              </a:rPr>
              <a:t>Qingdao HSE Consulting </a:t>
            </a:r>
            <a:r>
              <a:rPr lang="zh-CN" altLang="en-US" sz="1200" b="1" i="1">
                <a:solidFill>
                  <a:schemeClr val="bg1"/>
                </a:solidFill>
                <a:latin typeface="柳公权柳体" panose="02000000000000000000" pitchFamily="2" charset="-122"/>
                <a:ea typeface="柳公权柳体" panose="02000000000000000000" pitchFamily="2" charset="-122"/>
                <a:sym typeface="宋体" panose="02010600030101010101" pitchFamily="2" charset="-122"/>
              </a:rPr>
              <a:t>合晟安全技术</a:t>
            </a:r>
            <a:endParaRPr lang="zh-CN" altLang="en-US" sz="1200" b="1" i="1">
              <a:solidFill>
                <a:schemeClr val="bg1"/>
              </a:solidFill>
              <a:latin typeface="柳公权柳体" panose="02000000000000000000" pitchFamily="2" charset="-122"/>
              <a:ea typeface="柳公权柳体" panose="02000000000000000000" pitchFamily="2" charset="-122"/>
              <a:sym typeface="宋体" panose="02010600030101010101" pitchFamily="2" charset="-122"/>
            </a:endParaRPr>
          </a:p>
        </p:txBody>
      </p:sp>
      <p:sp>
        <p:nvSpPr>
          <p:cNvPr id="2055" name="矩形 3"/>
          <p:cNvSpPr/>
          <p:nvPr/>
        </p:nvSpPr>
        <p:spPr>
          <a:xfrm>
            <a:off x="0" y="6454775"/>
            <a:ext cx="4346575" cy="415925"/>
          </a:xfrm>
          <a:custGeom>
            <a:gdLst>
              <a:gd name="txL" fmla="*/ 0 w 6333565"/>
              <a:gd name="txT" fmla="*/ 0 h 416859"/>
              <a:gd name="txR" fmla="*/ 6333565 w 6333565"/>
              <a:gd name="txB" fmla="*/ 416859 h 416859"/>
            </a:gdLst>
            <a:cxnLst>
              <a:cxn ang="0">
                <a:pos x="0" y="0"/>
              </a:cxn>
              <a:cxn ang="0">
                <a:pos x="6333565" y="0"/>
              </a:cxn>
              <a:cxn ang="0">
                <a:pos x="5957047" y="403412"/>
              </a:cxn>
              <a:cxn ang="0">
                <a:pos x="0" y="416859"/>
              </a:cxn>
              <a:cxn ang="0">
                <a:pos x="0" y="0"/>
              </a:cxn>
            </a:cxnLst>
            <a:rect l="txL" t="txT" r="txR" b="txB"/>
            <a:pathLst>
              <a:path w="6333565" h="416859">
                <a:moveTo>
                  <a:pt x="0" y="0"/>
                </a:moveTo>
                <a:lnTo>
                  <a:pt x="6333565" y="0"/>
                </a:lnTo>
                <a:lnTo>
                  <a:pt x="5957047" y="403412"/>
                </a:lnTo>
                <a:lnTo>
                  <a:pt x="0" y="416859"/>
                </a:lnTo>
                <a:lnTo>
                  <a:pt x="0" y="0"/>
                </a:lnTo>
                <a:close/>
              </a:path>
            </a:pathLst>
          </a:custGeom>
          <a:solidFill>
            <a:srgbClr val="1262B7">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056" name="文本框 10"/>
          <p:cNvSpPr/>
          <p:nvPr/>
        </p:nvSpPr>
        <p:spPr>
          <a:xfrm>
            <a:off x="1588" y="6429375"/>
            <a:ext cx="34067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i="1">
                <a:solidFill>
                  <a:schemeClr val="bg1"/>
                </a:solidFill>
                <a:latin typeface="柳公权柳体" panose="02000000000000000000" pitchFamily="2" charset="-122"/>
                <a:ea typeface="柳公权柳体" panose="02000000000000000000" pitchFamily="2" charset="-122"/>
                <a:sym typeface="Arial" pitchFamily="34" charset="0"/>
              </a:rPr>
              <a:t>安全生产永远在路上</a:t>
            </a:r>
            <a:endParaRPr lang="zh-CN" altLang="en-US" sz="2400" b="1" i="1">
              <a:solidFill>
                <a:schemeClr val="bg1"/>
              </a:solidFill>
              <a:latin typeface="柳公权柳体" panose="02000000000000000000" pitchFamily="2" charset="-122"/>
              <a:ea typeface="柳公权柳体" panose="02000000000000000000" pitchFamily="2" charset="-122"/>
              <a:sym typeface="Arial" pitchFamily="34" charset="0"/>
            </a:endParaRPr>
          </a:p>
        </p:txBody>
      </p:sp>
      <p:pic>
        <p:nvPicPr>
          <p:cNvPr id="2058" name="Picture 12" descr="mmexport1426500346615"/>
          <p:cNvPicPr>
            <a:picLocks noChangeAspect="1"/>
          </p:cNvPicPr>
          <p:nvPr/>
        </p:nvPicPr>
        <p:blipFill>
          <a:blip r:embed="rId3"/>
          <a:stretch>
            <a:fillRect/>
          </a:stretch>
        </p:blipFill>
        <p:spPr>
          <a:xfrm>
            <a:off x="7096125" y="1738313"/>
            <a:ext cx="2051050" cy="2252662"/>
          </a:xfrm>
          <a:prstGeom prst="rect">
            <a:avLst/>
          </a:prstGeom>
          <a:noFill/>
          <a:ln w="9525">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AutoShape 2"/>
          <p:cNvSpPr/>
          <p:nvPr/>
        </p:nvSpPr>
        <p:spPr>
          <a:xfrm>
            <a:off x="2428875" y="1276350"/>
            <a:ext cx="5983288" cy="5184775"/>
          </a:xfrm>
          <a:prstGeom prst="roundRect">
            <a:avLst>
              <a:gd name="adj" fmla="val 6819"/>
            </a:avLst>
          </a:prstGeom>
          <a:gradFill rotWithShape="1">
            <a:gsLst>
              <a:gs pos="0">
                <a:srgbClr val="FFFFFF">
                  <a:alpha val="67998"/>
                </a:srgbClr>
              </a:gs>
              <a:gs pos="100000">
                <a:srgbClr val="F6D766">
                  <a:alpha val="70000"/>
                </a:srgbClr>
              </a:gs>
            </a:gsLst>
            <a:lin ang="0" scaled="1"/>
          </a:gradFill>
          <a:ln w="34925" cap="flat" cmpd="sng">
            <a:solidFill>
              <a:srgbClr val="FFCC00"/>
            </a:solidFill>
            <a:prstDash val="solid"/>
            <a:headEnd type="none" w="med" len="med"/>
            <a:tailEnd type="none" w="med" len="med"/>
          </a:ln>
        </p:spPr>
        <p:txBody>
          <a:bodyPr lIns="64922" tIns="32461" rIns="64922" bIns="32461"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latin typeface="Arial" pitchFamily="34" charset="0"/>
            </a:endParaRPr>
          </a:p>
        </p:txBody>
      </p:sp>
      <p:sp>
        <p:nvSpPr>
          <p:cNvPr id="6147" name="AutoShape 3"/>
          <p:cNvSpPr/>
          <p:nvPr/>
        </p:nvSpPr>
        <p:spPr>
          <a:xfrm>
            <a:off x="319088" y="1279525"/>
            <a:ext cx="1706562" cy="5184775"/>
          </a:xfrm>
          <a:prstGeom prst="roundRect">
            <a:avLst>
              <a:gd name="adj" fmla="val 24481"/>
            </a:avLst>
          </a:prstGeom>
          <a:gradFill rotWithShape="1">
            <a:gsLst>
              <a:gs pos="0">
                <a:srgbClr val="D9FF6D">
                  <a:alpha val="78998"/>
                </a:srgbClr>
              </a:gs>
              <a:gs pos="100000">
                <a:srgbClr val="FFFFFF">
                  <a:alpha val="78998"/>
                </a:srgbClr>
              </a:gs>
            </a:gsLst>
            <a:lin ang="0" scaled="1"/>
          </a:gradFill>
          <a:ln w="34925" cap="flat" cmpd="sng">
            <a:solidFill>
              <a:srgbClr val="99CC00"/>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6148" name="Group 4"/>
          <p:cNvGrpSpPr/>
          <p:nvPr/>
        </p:nvGrpSpPr>
        <p:grpSpPr>
          <a:xfrm rot="5400000">
            <a:off x="2024063" y="2024063"/>
            <a:ext cx="592137" cy="681037"/>
            <a:chExt cx="312" cy="420"/>
          </a:xfrm>
        </p:grpSpPr>
        <p:grpSp>
          <p:nvGrpSpPr>
            <p:cNvPr id="6193" name="Group 5"/>
            <p:cNvGrpSpPr/>
            <p:nvPr/>
          </p:nvGrpSpPr>
          <p:grpSpPr>
            <a:xfrm>
              <a:off x="182" y="2"/>
              <a:ext cx="130" cy="418"/>
              <a:chExt cx="130" cy="418"/>
            </a:xfrm>
          </p:grpSpPr>
          <p:sp>
            <p:nvSpPr>
              <p:cNvPr id="6200" name="Oval 6"/>
              <p:cNvSpPr/>
              <p:nvPr/>
            </p:nvSpPr>
            <p:spPr>
              <a:xfrm>
                <a:off x="0" y="0"/>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201" name="Oval 7"/>
              <p:cNvSpPr/>
              <p:nvPr/>
            </p:nvSpPr>
            <p:spPr>
              <a:xfrm>
                <a:off x="4" y="298"/>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6202" name="AutoShape 8"/>
              <p:cNvGrpSpPr/>
              <p:nvPr/>
            </p:nvGrpSpPr>
            <p:grpSpPr>
              <a:xfrm rot="-5400000">
                <a:off x="-87" y="171"/>
                <a:ext cx="308" cy="67"/>
                <a:chExt cx="499872" cy="128016"/>
              </a:xfrm>
            </p:grpSpPr>
            <p:pic>
              <p:nvPicPr>
                <p:cNvPr id="6203" name="AutoShape 8"/>
                <p:cNvPicPr/>
                <p:nvPr/>
              </p:nvPicPr>
              <p:blipFill>
                <a:blip r:embed="rId2"/>
                <a:stretch>
                  <a:fillRect/>
                </a:stretch>
              </p:blipFill>
              <p:spPr>
                <a:xfrm>
                  <a:off x="0" y="0"/>
                  <a:ext cx="499872" cy="128016"/>
                </a:xfrm>
                <a:prstGeom prst="rect">
                  <a:avLst/>
                </a:prstGeom>
                <a:noFill/>
                <a:ln w="9525">
                  <a:noFill/>
                </a:ln>
              </p:spPr>
            </p:pic>
            <p:sp>
              <p:nvSpPr>
                <p:cNvPr id="6204" name="Text Box 10"/>
                <p:cNvSpPr txBox="1"/>
                <p:nvPr/>
              </p:nvSpPr>
              <p:spPr>
                <a:xfrm rot="5400000">
                  <a:off x="208279" y="-162376"/>
                  <a:ext cx="83204" cy="453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grpSp>
          <p:nvGrpSpPr>
            <p:cNvPr id="6194" name="Group 9"/>
            <p:cNvGrpSpPr/>
            <p:nvPr/>
          </p:nvGrpSpPr>
          <p:grpSpPr>
            <a:xfrm>
              <a:off x="0" y="0"/>
              <a:ext cx="130" cy="418"/>
              <a:chExt cx="130" cy="418"/>
            </a:xfrm>
          </p:grpSpPr>
          <p:sp>
            <p:nvSpPr>
              <p:cNvPr id="6195" name="Oval 10"/>
              <p:cNvSpPr/>
              <p:nvPr/>
            </p:nvSpPr>
            <p:spPr>
              <a:xfrm>
                <a:off x="0" y="0"/>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196" name="Oval 11"/>
              <p:cNvSpPr/>
              <p:nvPr/>
            </p:nvSpPr>
            <p:spPr>
              <a:xfrm>
                <a:off x="4" y="298"/>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6197" name="AutoShape 12"/>
              <p:cNvGrpSpPr/>
              <p:nvPr/>
            </p:nvGrpSpPr>
            <p:grpSpPr>
              <a:xfrm rot="-5400000">
                <a:off x="-86" y="168"/>
                <a:ext cx="308" cy="71"/>
                <a:chExt cx="499872" cy="134112"/>
              </a:xfrm>
            </p:grpSpPr>
            <p:pic>
              <p:nvPicPr>
                <p:cNvPr id="6198" name="AutoShape 12"/>
                <p:cNvPicPr/>
                <p:nvPr/>
              </p:nvPicPr>
              <p:blipFill>
                <a:blip r:embed="rId3"/>
                <a:stretch>
                  <a:fillRect/>
                </a:stretch>
              </p:blipFill>
              <p:spPr>
                <a:xfrm>
                  <a:off x="0" y="0"/>
                  <a:ext cx="499872" cy="134112"/>
                </a:xfrm>
                <a:prstGeom prst="rect">
                  <a:avLst/>
                </a:prstGeom>
                <a:noFill/>
                <a:ln w="9525">
                  <a:noFill/>
                </a:ln>
              </p:spPr>
            </p:pic>
            <p:sp>
              <p:nvSpPr>
                <p:cNvPr id="6199" name="Text Box 16"/>
                <p:cNvSpPr txBox="1"/>
                <p:nvPr/>
              </p:nvSpPr>
              <p:spPr>
                <a:xfrm rot="5400000">
                  <a:off x="205434" y="-160317"/>
                  <a:ext cx="83204" cy="453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grpSp>
      <p:grpSp>
        <p:nvGrpSpPr>
          <p:cNvPr id="6149" name="Group 13"/>
          <p:cNvGrpSpPr/>
          <p:nvPr/>
        </p:nvGrpSpPr>
        <p:grpSpPr>
          <a:xfrm rot="5400000">
            <a:off x="2008188" y="4629150"/>
            <a:ext cx="592137" cy="681038"/>
            <a:chExt cx="312" cy="420"/>
          </a:xfrm>
        </p:grpSpPr>
        <p:grpSp>
          <p:nvGrpSpPr>
            <p:cNvPr id="6181" name="Group 14"/>
            <p:cNvGrpSpPr/>
            <p:nvPr/>
          </p:nvGrpSpPr>
          <p:grpSpPr>
            <a:xfrm>
              <a:off x="182" y="2"/>
              <a:ext cx="130" cy="418"/>
              <a:chExt cx="130" cy="418"/>
            </a:xfrm>
          </p:grpSpPr>
          <p:sp>
            <p:nvSpPr>
              <p:cNvPr id="6188" name="Oval 15"/>
              <p:cNvSpPr/>
              <p:nvPr/>
            </p:nvSpPr>
            <p:spPr>
              <a:xfrm>
                <a:off x="0" y="0"/>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189" name="Oval 16"/>
              <p:cNvSpPr/>
              <p:nvPr/>
            </p:nvSpPr>
            <p:spPr>
              <a:xfrm>
                <a:off x="4" y="298"/>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6190" name="AutoShape 17"/>
              <p:cNvGrpSpPr/>
              <p:nvPr/>
            </p:nvGrpSpPr>
            <p:grpSpPr>
              <a:xfrm rot="-5400000">
                <a:off x="-86" y="171"/>
                <a:ext cx="308" cy="71"/>
                <a:chExt cx="499872" cy="134112"/>
              </a:xfrm>
            </p:grpSpPr>
            <p:pic>
              <p:nvPicPr>
                <p:cNvPr id="6191" name="AutoShape 17"/>
                <p:cNvPicPr/>
                <p:nvPr/>
              </p:nvPicPr>
              <p:blipFill>
                <a:blip r:embed="rId4"/>
                <a:stretch>
                  <a:fillRect/>
                </a:stretch>
              </p:blipFill>
              <p:spPr>
                <a:xfrm>
                  <a:off x="0" y="0"/>
                  <a:ext cx="499872" cy="134112"/>
                </a:xfrm>
                <a:prstGeom prst="rect">
                  <a:avLst/>
                </a:prstGeom>
                <a:noFill/>
                <a:ln w="9525">
                  <a:noFill/>
                </a:ln>
              </p:spPr>
            </p:pic>
            <p:sp>
              <p:nvSpPr>
                <p:cNvPr id="6192" name="Text Box 23"/>
                <p:cNvSpPr txBox="1"/>
                <p:nvPr/>
              </p:nvSpPr>
              <p:spPr>
                <a:xfrm rot="5400000">
                  <a:off x="210693" y="-160281"/>
                  <a:ext cx="83204" cy="453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grpSp>
          <p:nvGrpSpPr>
            <p:cNvPr id="6182" name="Group 18"/>
            <p:cNvGrpSpPr/>
            <p:nvPr/>
          </p:nvGrpSpPr>
          <p:grpSpPr>
            <a:xfrm>
              <a:off x="0" y="0"/>
              <a:ext cx="130" cy="418"/>
              <a:chExt cx="130" cy="418"/>
            </a:xfrm>
          </p:grpSpPr>
          <p:sp>
            <p:nvSpPr>
              <p:cNvPr id="6183" name="Oval 19"/>
              <p:cNvSpPr/>
              <p:nvPr/>
            </p:nvSpPr>
            <p:spPr>
              <a:xfrm>
                <a:off x="0" y="0"/>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6184" name="Oval 20"/>
              <p:cNvSpPr/>
              <p:nvPr/>
            </p:nvSpPr>
            <p:spPr>
              <a:xfrm>
                <a:off x="4" y="298"/>
                <a:ext cx="126" cy="120"/>
              </a:xfrm>
              <a:prstGeom prst="ellipse">
                <a:avLst/>
              </a:prstGeom>
              <a:solidFill>
                <a:srgbClr val="000000">
                  <a:alpha val="67058"/>
                </a:srgbClr>
              </a:solidFill>
              <a:ln w="38100" cap="flat" cmpd="sng">
                <a:solidFill>
                  <a:srgbClr val="DDDDDD"/>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6185" name="AutoShape 21"/>
              <p:cNvGrpSpPr/>
              <p:nvPr/>
            </p:nvGrpSpPr>
            <p:grpSpPr>
              <a:xfrm rot="-5400000">
                <a:off x="-86" y="171"/>
                <a:ext cx="308" cy="67"/>
                <a:chExt cx="499872" cy="128016"/>
              </a:xfrm>
            </p:grpSpPr>
            <p:pic>
              <p:nvPicPr>
                <p:cNvPr id="6186" name="AutoShape 21"/>
                <p:cNvPicPr/>
                <p:nvPr/>
              </p:nvPicPr>
              <p:blipFill>
                <a:blip r:embed="rId5"/>
                <a:stretch>
                  <a:fillRect/>
                </a:stretch>
              </p:blipFill>
              <p:spPr>
                <a:xfrm>
                  <a:off x="0" y="0"/>
                  <a:ext cx="499872" cy="128016"/>
                </a:xfrm>
                <a:prstGeom prst="rect">
                  <a:avLst/>
                </a:prstGeom>
                <a:noFill/>
                <a:ln w="9525">
                  <a:noFill/>
                </a:ln>
              </p:spPr>
            </p:pic>
            <p:sp>
              <p:nvSpPr>
                <p:cNvPr id="6187" name="Text Box 29"/>
                <p:cNvSpPr txBox="1"/>
                <p:nvPr/>
              </p:nvSpPr>
              <p:spPr>
                <a:xfrm rot="5400000">
                  <a:off x="207847" y="-164319"/>
                  <a:ext cx="83204" cy="453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grpSp>
      <p:pic>
        <p:nvPicPr>
          <p:cNvPr id="6150" name="Picture 22" descr="图片1"/>
          <p:cNvPicPr>
            <a:picLocks noChangeAspect="1"/>
          </p:cNvPicPr>
          <p:nvPr/>
        </p:nvPicPr>
        <p:blipFill>
          <a:blip r:embed="rId6"/>
          <a:stretch>
            <a:fillRect/>
          </a:stretch>
        </p:blipFill>
        <p:spPr>
          <a:xfrm>
            <a:off x="2790825" y="3209925"/>
            <a:ext cx="220663" cy="266700"/>
          </a:xfrm>
          <a:prstGeom prst="rect">
            <a:avLst/>
          </a:prstGeom>
          <a:noFill/>
          <a:ln w="9525">
            <a:noFill/>
          </a:ln>
        </p:spPr>
      </p:pic>
      <p:pic>
        <p:nvPicPr>
          <p:cNvPr id="6151" name="Picture 23" descr="图片1"/>
          <p:cNvPicPr>
            <a:picLocks noChangeAspect="1"/>
          </p:cNvPicPr>
          <p:nvPr/>
        </p:nvPicPr>
        <p:blipFill>
          <a:blip r:embed="rId6"/>
          <a:stretch>
            <a:fillRect/>
          </a:stretch>
        </p:blipFill>
        <p:spPr>
          <a:xfrm>
            <a:off x="2773363" y="2209800"/>
            <a:ext cx="222250" cy="265113"/>
          </a:xfrm>
          <a:prstGeom prst="rect">
            <a:avLst/>
          </a:prstGeom>
          <a:noFill/>
          <a:ln w="9525">
            <a:noFill/>
          </a:ln>
        </p:spPr>
      </p:pic>
      <p:pic>
        <p:nvPicPr>
          <p:cNvPr id="6152" name="Picture 24" descr="图片1"/>
          <p:cNvPicPr>
            <a:picLocks noChangeAspect="1"/>
          </p:cNvPicPr>
          <p:nvPr/>
        </p:nvPicPr>
        <p:blipFill>
          <a:blip r:embed="rId6"/>
          <a:stretch>
            <a:fillRect/>
          </a:stretch>
        </p:blipFill>
        <p:spPr>
          <a:xfrm>
            <a:off x="2790825" y="4243388"/>
            <a:ext cx="220663" cy="266700"/>
          </a:xfrm>
          <a:prstGeom prst="rect">
            <a:avLst/>
          </a:prstGeom>
          <a:noFill/>
          <a:ln w="9525">
            <a:noFill/>
          </a:ln>
        </p:spPr>
      </p:pic>
      <p:sp>
        <p:nvSpPr>
          <p:cNvPr id="6153" name="AutoShape 25"/>
          <p:cNvSpPr/>
          <p:nvPr/>
        </p:nvSpPr>
        <p:spPr>
          <a:xfrm>
            <a:off x="2990850" y="2041525"/>
            <a:ext cx="5145088" cy="639763"/>
          </a:xfrm>
          <a:prstGeom prst="roundRect">
            <a:avLst>
              <a:gd name="adj" fmla="val 17509"/>
            </a:avLst>
          </a:prstGeom>
          <a:gradFill rotWithShape="1">
            <a:gsLst>
              <a:gs pos="0">
                <a:srgbClr val="98C630"/>
              </a:gs>
              <a:gs pos="50000">
                <a:srgbClr val="8CB62C"/>
              </a:gs>
              <a:gs pos="100000">
                <a:srgbClr val="98C630"/>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grpSp>
        <p:nvGrpSpPr>
          <p:cNvPr id="6154" name="Group 26"/>
          <p:cNvGrpSpPr/>
          <p:nvPr/>
        </p:nvGrpSpPr>
        <p:grpSpPr>
          <a:xfrm>
            <a:off x="3000375" y="2062163"/>
            <a:ext cx="5133975" cy="590550"/>
            <a:chExt cx="3988" cy="444"/>
          </a:xfrm>
        </p:grpSpPr>
        <p:sp>
          <p:nvSpPr>
            <p:cNvPr id="6179" name="AutoShape 27"/>
            <p:cNvSpPr/>
            <p:nvPr/>
          </p:nvSpPr>
          <p:spPr>
            <a:xfrm>
              <a:off x="0" y="329"/>
              <a:ext cx="3988" cy="115"/>
            </a:xfrm>
            <a:prstGeom prst="roundRect">
              <a:avLst>
                <a:gd name="adj" fmla="val 50000"/>
              </a:avLst>
            </a:prstGeom>
            <a:gradFill rotWithShape="1">
              <a:gsLst>
                <a:gs pos="0">
                  <a:srgbClr val="98C630">
                    <a:alpha val="0"/>
                  </a:srgbClr>
                </a:gs>
                <a:gs pos="100000">
                  <a:srgbClr val="FFFFFF"/>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80" name="AutoShape 28"/>
            <p:cNvSpPr/>
            <p:nvPr/>
          </p:nvSpPr>
          <p:spPr>
            <a:xfrm>
              <a:off x="0" y="0"/>
              <a:ext cx="3988" cy="115"/>
            </a:xfrm>
            <a:prstGeom prst="roundRect">
              <a:avLst>
                <a:gd name="adj" fmla="val 50000"/>
              </a:avLst>
            </a:prstGeom>
            <a:gradFill rotWithShape="1">
              <a:gsLst>
                <a:gs pos="0">
                  <a:srgbClr val="EFF6DF"/>
                </a:gs>
                <a:gs pos="100000">
                  <a:srgbClr val="98C630">
                    <a:alpha val="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grpSp>
      <p:grpSp>
        <p:nvGrpSpPr>
          <p:cNvPr id="6155" name="Group 29"/>
          <p:cNvGrpSpPr/>
          <p:nvPr/>
        </p:nvGrpSpPr>
        <p:grpSpPr>
          <a:xfrm>
            <a:off x="2989263" y="3051175"/>
            <a:ext cx="5118100" cy="638175"/>
            <a:chExt cx="4058" cy="480"/>
          </a:xfrm>
        </p:grpSpPr>
        <p:sp>
          <p:nvSpPr>
            <p:cNvPr id="6175" name="AutoShape 30"/>
            <p:cNvSpPr/>
            <p:nvPr/>
          </p:nvSpPr>
          <p:spPr>
            <a:xfrm>
              <a:off x="0" y="0"/>
              <a:ext cx="4058" cy="480"/>
            </a:xfrm>
            <a:prstGeom prst="roundRect">
              <a:avLst>
                <a:gd name="adj" fmla="val 17509"/>
              </a:avLst>
            </a:prstGeom>
            <a:gradFill rotWithShape="1">
              <a:gsLst>
                <a:gs pos="0">
                  <a:srgbClr val="EEC100"/>
                </a:gs>
                <a:gs pos="50000">
                  <a:srgbClr val="DBB200"/>
                </a:gs>
                <a:gs pos="100000">
                  <a:srgbClr val="EEC100"/>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grpSp>
          <p:nvGrpSpPr>
            <p:cNvPr id="6176" name="Group 31"/>
            <p:cNvGrpSpPr/>
            <p:nvPr/>
          </p:nvGrpSpPr>
          <p:grpSpPr>
            <a:xfrm>
              <a:off x="10" y="15"/>
              <a:ext cx="4043" cy="444"/>
              <a:chExt cx="3988" cy="444"/>
            </a:xfrm>
          </p:grpSpPr>
          <p:sp>
            <p:nvSpPr>
              <p:cNvPr id="6177" name="AutoShape 32"/>
              <p:cNvSpPr/>
              <p:nvPr/>
            </p:nvSpPr>
            <p:spPr>
              <a:xfrm>
                <a:off x="0" y="329"/>
                <a:ext cx="3988" cy="115"/>
              </a:xfrm>
              <a:prstGeom prst="roundRect">
                <a:avLst>
                  <a:gd name="adj" fmla="val 50000"/>
                </a:avLst>
              </a:prstGeom>
              <a:gradFill rotWithShape="1">
                <a:gsLst>
                  <a:gs pos="0">
                    <a:srgbClr val="EEC100">
                      <a:alpha val="0"/>
                    </a:srgbClr>
                  </a:gs>
                  <a:gs pos="100000">
                    <a:srgbClr val="FFFFFF"/>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78" name="AutoShape 33"/>
              <p:cNvSpPr/>
              <p:nvPr/>
            </p:nvSpPr>
            <p:spPr>
              <a:xfrm>
                <a:off x="0" y="0"/>
                <a:ext cx="3988" cy="115"/>
              </a:xfrm>
              <a:prstGeom prst="roundRect">
                <a:avLst>
                  <a:gd name="adj" fmla="val 50000"/>
                </a:avLst>
              </a:prstGeom>
              <a:gradFill rotWithShape="1">
                <a:gsLst>
                  <a:gs pos="0">
                    <a:srgbClr val="FBEFBE"/>
                  </a:gs>
                  <a:gs pos="100000">
                    <a:srgbClr val="EEC100">
                      <a:alpha val="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grpSp>
      </p:grpSp>
      <p:sp>
        <p:nvSpPr>
          <p:cNvPr id="6156" name="AutoShape 34"/>
          <p:cNvSpPr/>
          <p:nvPr/>
        </p:nvSpPr>
        <p:spPr>
          <a:xfrm>
            <a:off x="3006725" y="3565525"/>
            <a:ext cx="5076825" cy="152400"/>
          </a:xfrm>
          <a:prstGeom prst="roundRect">
            <a:avLst>
              <a:gd name="adj" fmla="val 50000"/>
            </a:avLst>
          </a:prstGeom>
          <a:gradFill rotWithShape="1">
            <a:gsLst>
              <a:gs pos="0">
                <a:srgbClr val="E6DB48">
                  <a:alpha val="0"/>
                </a:srgbClr>
              </a:gs>
              <a:gs pos="100000">
                <a:srgbClr val="FFFFFF">
                  <a:alpha val="7800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57" name="AutoShape 35"/>
          <p:cNvSpPr/>
          <p:nvPr/>
        </p:nvSpPr>
        <p:spPr>
          <a:xfrm>
            <a:off x="2989263" y="4067175"/>
            <a:ext cx="5105400" cy="638175"/>
          </a:xfrm>
          <a:prstGeom prst="roundRect">
            <a:avLst>
              <a:gd name="adj" fmla="val 17509"/>
            </a:avLst>
          </a:prstGeom>
          <a:gradFill rotWithShape="1">
            <a:gsLst>
              <a:gs pos="0">
                <a:srgbClr val="53AADB"/>
              </a:gs>
              <a:gs pos="50000">
                <a:srgbClr val="4C9DCA"/>
              </a:gs>
              <a:gs pos="100000">
                <a:srgbClr val="53AADB"/>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58" name="AutoShape 36"/>
          <p:cNvSpPr/>
          <p:nvPr/>
        </p:nvSpPr>
        <p:spPr>
          <a:xfrm>
            <a:off x="3005138" y="4562475"/>
            <a:ext cx="5086350" cy="155575"/>
          </a:xfrm>
          <a:prstGeom prst="roundRect">
            <a:avLst>
              <a:gd name="adj" fmla="val 50000"/>
            </a:avLst>
          </a:prstGeom>
          <a:gradFill rotWithShape="1">
            <a:gsLst>
              <a:gs pos="0">
                <a:srgbClr val="53AADB">
                  <a:alpha val="0"/>
                </a:srgbClr>
              </a:gs>
              <a:gs pos="100000">
                <a:srgbClr val="FFFFFF"/>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59" name="AutoShape 37"/>
          <p:cNvSpPr/>
          <p:nvPr/>
        </p:nvSpPr>
        <p:spPr>
          <a:xfrm>
            <a:off x="2989263" y="4057650"/>
            <a:ext cx="5086350" cy="155575"/>
          </a:xfrm>
          <a:prstGeom prst="roundRect">
            <a:avLst>
              <a:gd name="adj" fmla="val 50000"/>
            </a:avLst>
          </a:prstGeom>
          <a:gradFill rotWithShape="1">
            <a:gsLst>
              <a:gs pos="0">
                <a:srgbClr val="D9ECF7"/>
              </a:gs>
              <a:gs pos="100000">
                <a:srgbClr val="53AADB">
                  <a:alpha val="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0" name="Text Box 39"/>
          <p:cNvSpPr txBox="1"/>
          <p:nvPr/>
        </p:nvSpPr>
        <p:spPr>
          <a:xfrm>
            <a:off x="3000375" y="2143125"/>
            <a:ext cx="5095875"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b="1">
                <a:solidFill>
                  <a:srgbClr val="FF0000"/>
                </a:solidFill>
                <a:latin typeface="微软雅黑" panose="020b0503020204020204" pitchFamily="34" charset="-122"/>
                <a:ea typeface="微软雅黑" panose="020b0503020204020204" pitchFamily="34" charset="-122"/>
              </a:rPr>
              <a:t>第一部分：</a:t>
            </a:r>
            <a:r>
              <a:rPr lang="zh-CN" altLang="en-US" sz="2000" b="1">
                <a:solidFill>
                  <a:srgbClr val="FF0000"/>
                </a:solidFill>
                <a:latin typeface="Arial" pitchFamily="34" charset="0"/>
                <a:ea typeface="微软雅黑" panose="020b0503020204020204" pitchFamily="34" charset="-122"/>
              </a:rPr>
              <a:t>隐患排查治理机制</a:t>
            </a:r>
            <a:endParaRPr lang="zh-CN" altLang="en-US" sz="2000" b="1">
              <a:solidFill>
                <a:srgbClr val="FF0000"/>
              </a:solidFill>
              <a:latin typeface="Arial" pitchFamily="34" charset="0"/>
              <a:ea typeface="微软雅黑" panose="020b0503020204020204" pitchFamily="34" charset="-122"/>
            </a:endParaRPr>
          </a:p>
        </p:txBody>
      </p:sp>
      <p:sp>
        <p:nvSpPr>
          <p:cNvPr id="6161" name="Text Box 40"/>
          <p:cNvSpPr txBox="1"/>
          <p:nvPr/>
        </p:nvSpPr>
        <p:spPr>
          <a:xfrm>
            <a:off x="3000375" y="3148013"/>
            <a:ext cx="5094288"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b="1">
                <a:solidFill>
                  <a:srgbClr val="0000FF"/>
                </a:solidFill>
                <a:latin typeface="微软雅黑" panose="020b0503020204020204" pitchFamily="34" charset="-122"/>
                <a:ea typeface="微软雅黑" panose="020b0503020204020204" pitchFamily="34" charset="-122"/>
              </a:rPr>
              <a:t>第二部分：隐患排查治理基本知识</a:t>
            </a:r>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2" name="Text Box 41"/>
          <p:cNvSpPr txBox="1"/>
          <p:nvPr/>
        </p:nvSpPr>
        <p:spPr>
          <a:xfrm>
            <a:off x="3049588" y="4175125"/>
            <a:ext cx="5202237"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b="1">
                <a:solidFill>
                  <a:srgbClr val="0000FF"/>
                </a:solidFill>
                <a:latin typeface="微软雅黑" panose="020b0503020204020204" pitchFamily="34" charset="-122"/>
                <a:ea typeface="微软雅黑" panose="020b0503020204020204" pitchFamily="34" charset="-122"/>
              </a:rPr>
              <a:t>第三部分：隐患排查治理步骤</a:t>
            </a:r>
            <a:endParaRPr lang="zh-CN" altLang="en-US" sz="2000" b="1">
              <a:solidFill>
                <a:srgbClr val="0000FF"/>
              </a:solidFill>
              <a:latin typeface="微软雅黑" panose="020b0503020204020204" pitchFamily="34" charset="-122"/>
              <a:ea typeface="微软雅黑" panose="020b0503020204020204" pitchFamily="34" charset="-122"/>
            </a:endParaRPr>
          </a:p>
        </p:txBody>
      </p:sp>
      <p:pic>
        <p:nvPicPr>
          <p:cNvPr id="6163" name="Picture 42" descr="图片1"/>
          <p:cNvPicPr>
            <a:picLocks noChangeAspect="1"/>
          </p:cNvPicPr>
          <p:nvPr/>
        </p:nvPicPr>
        <p:blipFill>
          <a:blip r:embed="rId6"/>
          <a:stretch>
            <a:fillRect/>
          </a:stretch>
        </p:blipFill>
        <p:spPr>
          <a:xfrm>
            <a:off x="2765425" y="5241925"/>
            <a:ext cx="220663" cy="266700"/>
          </a:xfrm>
          <a:prstGeom prst="rect">
            <a:avLst/>
          </a:prstGeom>
          <a:noFill/>
          <a:ln w="9525">
            <a:noFill/>
          </a:ln>
        </p:spPr>
      </p:pic>
      <p:sp>
        <p:nvSpPr>
          <p:cNvPr id="6164" name="AutoShape 43"/>
          <p:cNvSpPr/>
          <p:nvPr/>
        </p:nvSpPr>
        <p:spPr>
          <a:xfrm>
            <a:off x="2962275" y="5067300"/>
            <a:ext cx="5106988" cy="638175"/>
          </a:xfrm>
          <a:prstGeom prst="roundRect">
            <a:avLst>
              <a:gd name="adj" fmla="val 17509"/>
            </a:avLst>
          </a:prstGeom>
          <a:solidFill>
            <a:srgbClr val="99CCF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5" name="AutoShape 44"/>
          <p:cNvSpPr/>
          <p:nvPr/>
        </p:nvSpPr>
        <p:spPr>
          <a:xfrm>
            <a:off x="2979738" y="5561013"/>
            <a:ext cx="5086350" cy="153987"/>
          </a:xfrm>
          <a:prstGeom prst="roundRect">
            <a:avLst>
              <a:gd name="adj" fmla="val 50000"/>
            </a:avLst>
          </a:prstGeom>
          <a:gradFill rotWithShape="1">
            <a:gsLst>
              <a:gs pos="0">
                <a:srgbClr val="53AADB">
                  <a:alpha val="0"/>
                </a:srgbClr>
              </a:gs>
              <a:gs pos="100000">
                <a:srgbClr val="FFFFFF"/>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6" name="AutoShape 45"/>
          <p:cNvSpPr/>
          <p:nvPr/>
        </p:nvSpPr>
        <p:spPr>
          <a:xfrm>
            <a:off x="2963863" y="5056188"/>
            <a:ext cx="5086350" cy="153987"/>
          </a:xfrm>
          <a:prstGeom prst="roundRect">
            <a:avLst>
              <a:gd name="adj" fmla="val 50000"/>
            </a:avLst>
          </a:prstGeom>
          <a:gradFill rotWithShape="1">
            <a:gsLst>
              <a:gs pos="0">
                <a:srgbClr val="D9ECF7"/>
              </a:gs>
              <a:gs pos="100000">
                <a:srgbClr val="53AADB">
                  <a:alpha val="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7" name="Text Box 46"/>
          <p:cNvSpPr txBox="1"/>
          <p:nvPr/>
        </p:nvSpPr>
        <p:spPr>
          <a:xfrm>
            <a:off x="3025775" y="5173663"/>
            <a:ext cx="5026025"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b="1">
                <a:solidFill>
                  <a:srgbClr val="0000FF"/>
                </a:solidFill>
                <a:latin typeface="微软雅黑" panose="020b0503020204020204" pitchFamily="34" charset="-122"/>
                <a:ea typeface="微软雅黑" panose="020b0503020204020204" pitchFamily="34" charset="-122"/>
              </a:rPr>
              <a:t>第四部分：</a:t>
            </a:r>
            <a:endParaRPr lang="zh-CN" altLang="en-US" sz="2000" b="1">
              <a:solidFill>
                <a:srgbClr val="0000FF"/>
              </a:solidFill>
              <a:latin typeface="微软雅黑" panose="020b0503020204020204" pitchFamily="34" charset="-122"/>
              <a:ea typeface="微软雅黑" panose="020b0503020204020204" pitchFamily="34" charset="-122"/>
            </a:endParaRPr>
          </a:p>
        </p:txBody>
      </p:sp>
      <p:sp>
        <p:nvSpPr>
          <p:cNvPr id="6168" name="Text Box 3"/>
          <p:cNvSpPr txBox="1"/>
          <p:nvPr/>
        </p:nvSpPr>
        <p:spPr>
          <a:xfrm>
            <a:off x="487363" y="1565275"/>
            <a:ext cx="519112" cy="44815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FF0066"/>
                </a:solidFill>
                <a:latin typeface="微软雅黑" panose="020b0503020204020204" pitchFamily="34" charset="-122"/>
                <a:ea typeface="楷体_GB2312" pitchFamily="49" charset="-122"/>
              </a:rPr>
              <a:t>立</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责</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于</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心</a:t>
            </a:r>
            <a:endParaRPr lang="zh-CN" altLang="en-US" sz="3200" b="1">
              <a:solidFill>
                <a:srgbClr val="FF0066"/>
              </a:solidFill>
              <a:latin typeface="微软雅黑" panose="020b0503020204020204" pitchFamily="34" charset="-122"/>
              <a:ea typeface="楷体_GB2312" pitchFamily="49" charset="-122"/>
            </a:endParaRPr>
          </a:p>
          <a:p>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履</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责</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于</a:t>
            </a:r>
            <a:endParaRPr lang="zh-CN" altLang="en-US" sz="3200" b="1">
              <a:solidFill>
                <a:srgbClr val="FF0066"/>
              </a:solidFill>
              <a:latin typeface="微软雅黑" panose="020b0503020204020204" pitchFamily="34" charset="-122"/>
              <a:ea typeface="楷体_GB2312" pitchFamily="49" charset="-122"/>
            </a:endParaRPr>
          </a:p>
          <a:p>
            <a:r>
              <a:rPr lang="zh-CN" altLang="en-US" sz="3200" b="1">
                <a:solidFill>
                  <a:srgbClr val="FF0066"/>
                </a:solidFill>
                <a:latin typeface="微软雅黑" panose="020b0503020204020204" pitchFamily="34" charset="-122"/>
                <a:ea typeface="楷体_GB2312" pitchFamily="49" charset="-122"/>
              </a:rPr>
              <a:t>行</a:t>
            </a:r>
            <a:endParaRPr lang="zh-CN" altLang="en-US" sz="3200" b="1">
              <a:solidFill>
                <a:srgbClr val="FF0066"/>
              </a:solidFill>
              <a:latin typeface="微软雅黑" panose="020b0503020204020204" pitchFamily="34" charset="-122"/>
              <a:ea typeface="楷体_GB2312" pitchFamily="49" charset="-122"/>
            </a:endParaRPr>
          </a:p>
        </p:txBody>
      </p:sp>
      <p:sp>
        <p:nvSpPr>
          <p:cNvPr id="6169" name="Text Box 3"/>
          <p:cNvSpPr txBox="1"/>
          <p:nvPr/>
        </p:nvSpPr>
        <p:spPr>
          <a:xfrm>
            <a:off x="1201738" y="1565275"/>
            <a:ext cx="584200" cy="44862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008000"/>
                </a:solidFill>
                <a:latin typeface="微软雅黑" panose="020b0503020204020204" pitchFamily="34" charset="-122"/>
                <a:ea typeface="微软雅黑" panose="020b0503020204020204" pitchFamily="34" charset="-122"/>
              </a:rPr>
              <a:t>隐患排治培训内容</a:t>
            </a:r>
            <a:endParaRPr lang="zh-CN" altLang="en-US">
              <a:latin typeface="Arial" pitchFamily="34" charset="0"/>
            </a:endParaRPr>
          </a:p>
        </p:txBody>
      </p:sp>
      <p:grpSp>
        <p:nvGrpSpPr>
          <p:cNvPr id="6170" name="Group 56"/>
          <p:cNvGrpSpPr/>
          <p:nvPr/>
        </p:nvGrpSpPr>
        <p:grpSpPr>
          <a:xfrm>
            <a:off x="7747000" y="1916113"/>
            <a:ext cx="1330325" cy="4130675"/>
            <a:chExt cx="2280" cy="2928"/>
          </a:xfrm>
        </p:grpSpPr>
        <p:sp>
          <p:nvSpPr>
            <p:cNvPr id="6171" name="Freeform 57"/>
            <p:cNvSpPr/>
            <p:nvPr/>
          </p:nvSpPr>
          <p:spPr>
            <a:xfrm rot="5400000">
              <a:off x="-51" y="1216"/>
              <a:ext cx="1747" cy="1645"/>
            </a:xfrm>
            <a:custGeom>
              <a:gdLst>
                <a:gd name="txL" fmla="*/ 0 w 2750"/>
                <a:gd name="txT" fmla="*/ 0 h 1733"/>
                <a:gd name="txR" fmla="*/ 2750 w 2750"/>
                <a:gd name="txB" fmla="*/ 1733 h 1733"/>
              </a:gdLst>
              <a:cxnLst>
                <a:cxn ang="0">
                  <a:pos x="923" y="56"/>
                </a:cxn>
                <a:cxn ang="0">
                  <a:pos x="992" y="169"/>
                </a:cxn>
                <a:cxn ang="0">
                  <a:pos x="1070" y="284"/>
                </a:cxn>
                <a:cxn ang="0">
                  <a:pos x="1158" y="401"/>
                </a:cxn>
                <a:cxn ang="0">
                  <a:pos x="1255" y="520"/>
                </a:cxn>
                <a:cxn ang="0">
                  <a:pos x="1359" y="638"/>
                </a:cxn>
                <a:cxn ang="0">
                  <a:pos x="1471" y="756"/>
                </a:cxn>
                <a:cxn ang="0">
                  <a:pos x="1588" y="873"/>
                </a:cxn>
                <a:cxn ang="0">
                  <a:pos x="1712" y="988"/>
                </a:cxn>
                <a:cxn ang="0">
                  <a:pos x="1841" y="1101"/>
                </a:cxn>
                <a:cxn ang="0">
                  <a:pos x="1974" y="1211"/>
                </a:cxn>
                <a:cxn ang="0">
                  <a:pos x="2110" y="1317"/>
                </a:cxn>
                <a:cxn ang="0">
                  <a:pos x="2250" y="1419"/>
                </a:cxn>
                <a:cxn ang="0">
                  <a:pos x="2391" y="1516"/>
                </a:cxn>
                <a:cxn ang="0">
                  <a:pos x="2534" y="1608"/>
                </a:cxn>
                <a:cxn ang="0">
                  <a:pos x="2678" y="1693"/>
                </a:cxn>
                <a:cxn ang="0">
                  <a:pos x="838" y="1733"/>
                </a:cxn>
                <a:cxn ang="0">
                  <a:pos x="771" y="1640"/>
                </a:cxn>
                <a:cxn ang="0">
                  <a:pos x="705" y="1542"/>
                </a:cxn>
                <a:cxn ang="0">
                  <a:pos x="640" y="1441"/>
                </a:cxn>
                <a:cxn ang="0">
                  <a:pos x="576" y="1336"/>
                </a:cxn>
                <a:cxn ang="0">
                  <a:pos x="514" y="1227"/>
                </a:cxn>
                <a:cxn ang="0">
                  <a:pos x="453" y="1117"/>
                </a:cxn>
                <a:cxn ang="0">
                  <a:pos x="421" y="1004"/>
                </a:cxn>
                <a:cxn ang="0">
                  <a:pos x="355" y="890"/>
                </a:cxn>
                <a:cxn ang="0">
                  <a:pos x="301" y="779"/>
                </a:cxn>
                <a:cxn ang="0">
                  <a:pos x="254" y="661"/>
                </a:cxn>
                <a:cxn ang="0">
                  <a:pos x="205" y="551"/>
                </a:cxn>
                <a:cxn ang="0">
                  <a:pos x="163" y="437"/>
                </a:cxn>
                <a:cxn ang="0">
                  <a:pos x="116" y="320"/>
                </a:cxn>
                <a:cxn ang="0">
                  <a:pos x="76" y="211"/>
                </a:cxn>
                <a:cxn ang="0">
                  <a:pos x="40" y="106"/>
                </a:cxn>
                <a:cxn ang="0">
                  <a:pos x="0" y="0"/>
                </a:cxn>
              </a:cxnLst>
              <a:rect l="txL" t="txT" r="txR" b="txB"/>
              <a:pathLst>
                <a:path w="2750" h="1733">
                  <a:moveTo>
                    <a:pt x="892" y="0"/>
                  </a:moveTo>
                  <a:lnTo>
                    <a:pt x="923" y="56"/>
                  </a:lnTo>
                  <a:lnTo>
                    <a:pt x="956" y="112"/>
                  </a:lnTo>
                  <a:lnTo>
                    <a:pt x="992" y="169"/>
                  </a:lnTo>
                  <a:lnTo>
                    <a:pt x="1030" y="226"/>
                  </a:lnTo>
                  <a:lnTo>
                    <a:pt x="1070" y="284"/>
                  </a:lnTo>
                  <a:lnTo>
                    <a:pt x="1113" y="343"/>
                  </a:lnTo>
                  <a:lnTo>
                    <a:pt x="1158" y="401"/>
                  </a:lnTo>
                  <a:lnTo>
                    <a:pt x="1206" y="461"/>
                  </a:lnTo>
                  <a:lnTo>
                    <a:pt x="1255" y="520"/>
                  </a:lnTo>
                  <a:lnTo>
                    <a:pt x="1306" y="579"/>
                  </a:lnTo>
                  <a:lnTo>
                    <a:pt x="1359" y="638"/>
                  </a:lnTo>
                  <a:lnTo>
                    <a:pt x="1414" y="697"/>
                  </a:lnTo>
                  <a:lnTo>
                    <a:pt x="1471" y="756"/>
                  </a:lnTo>
                  <a:lnTo>
                    <a:pt x="1529" y="815"/>
                  </a:lnTo>
                  <a:lnTo>
                    <a:pt x="1588" y="873"/>
                  </a:lnTo>
                  <a:lnTo>
                    <a:pt x="1650" y="931"/>
                  </a:lnTo>
                  <a:lnTo>
                    <a:pt x="1712" y="988"/>
                  </a:lnTo>
                  <a:lnTo>
                    <a:pt x="1776" y="1045"/>
                  </a:lnTo>
                  <a:lnTo>
                    <a:pt x="1841" y="1101"/>
                  </a:lnTo>
                  <a:lnTo>
                    <a:pt x="1907" y="1157"/>
                  </a:lnTo>
                  <a:lnTo>
                    <a:pt x="1974" y="1211"/>
                  </a:lnTo>
                  <a:lnTo>
                    <a:pt x="2041" y="1265"/>
                  </a:lnTo>
                  <a:lnTo>
                    <a:pt x="2110" y="1317"/>
                  </a:lnTo>
                  <a:lnTo>
                    <a:pt x="2180" y="1369"/>
                  </a:lnTo>
                  <a:lnTo>
                    <a:pt x="2250" y="1419"/>
                  </a:lnTo>
                  <a:lnTo>
                    <a:pt x="2320" y="1469"/>
                  </a:lnTo>
                  <a:lnTo>
                    <a:pt x="2391" y="1516"/>
                  </a:lnTo>
                  <a:lnTo>
                    <a:pt x="2462" y="1563"/>
                  </a:lnTo>
                  <a:lnTo>
                    <a:pt x="2534" y="1608"/>
                  </a:lnTo>
                  <a:lnTo>
                    <a:pt x="2606" y="1651"/>
                  </a:lnTo>
                  <a:lnTo>
                    <a:pt x="2678" y="1693"/>
                  </a:lnTo>
                  <a:lnTo>
                    <a:pt x="2750" y="1733"/>
                  </a:lnTo>
                  <a:lnTo>
                    <a:pt x="838" y="1733"/>
                  </a:lnTo>
                  <a:lnTo>
                    <a:pt x="805" y="1687"/>
                  </a:lnTo>
                  <a:lnTo>
                    <a:pt x="771" y="1640"/>
                  </a:lnTo>
                  <a:lnTo>
                    <a:pt x="738" y="1592"/>
                  </a:lnTo>
                  <a:lnTo>
                    <a:pt x="705" y="1542"/>
                  </a:lnTo>
                  <a:lnTo>
                    <a:pt x="672" y="1492"/>
                  </a:lnTo>
                  <a:lnTo>
                    <a:pt x="640" y="1441"/>
                  </a:lnTo>
                  <a:lnTo>
                    <a:pt x="608" y="1389"/>
                  </a:lnTo>
                  <a:lnTo>
                    <a:pt x="576" y="1336"/>
                  </a:lnTo>
                  <a:lnTo>
                    <a:pt x="545" y="1282"/>
                  </a:lnTo>
                  <a:lnTo>
                    <a:pt x="514" y="1227"/>
                  </a:lnTo>
                  <a:lnTo>
                    <a:pt x="483" y="1172"/>
                  </a:lnTo>
                  <a:lnTo>
                    <a:pt x="453" y="1117"/>
                  </a:lnTo>
                  <a:lnTo>
                    <a:pt x="427" y="1057"/>
                  </a:lnTo>
                  <a:lnTo>
                    <a:pt x="421" y="1004"/>
                  </a:lnTo>
                  <a:lnTo>
                    <a:pt x="386" y="947"/>
                  </a:lnTo>
                  <a:lnTo>
                    <a:pt x="355" y="890"/>
                  </a:lnTo>
                  <a:lnTo>
                    <a:pt x="329" y="832"/>
                  </a:lnTo>
                  <a:lnTo>
                    <a:pt x="301" y="779"/>
                  </a:lnTo>
                  <a:lnTo>
                    <a:pt x="277" y="719"/>
                  </a:lnTo>
                  <a:lnTo>
                    <a:pt x="254" y="661"/>
                  </a:lnTo>
                  <a:lnTo>
                    <a:pt x="227" y="607"/>
                  </a:lnTo>
                  <a:lnTo>
                    <a:pt x="205" y="551"/>
                  </a:lnTo>
                  <a:lnTo>
                    <a:pt x="182" y="491"/>
                  </a:lnTo>
                  <a:lnTo>
                    <a:pt x="163" y="437"/>
                  </a:lnTo>
                  <a:lnTo>
                    <a:pt x="140" y="380"/>
                  </a:lnTo>
                  <a:lnTo>
                    <a:pt x="116" y="320"/>
                  </a:lnTo>
                  <a:lnTo>
                    <a:pt x="94" y="268"/>
                  </a:lnTo>
                  <a:lnTo>
                    <a:pt x="76" y="211"/>
                  </a:lnTo>
                  <a:lnTo>
                    <a:pt x="55" y="158"/>
                  </a:lnTo>
                  <a:lnTo>
                    <a:pt x="40" y="106"/>
                  </a:lnTo>
                  <a:lnTo>
                    <a:pt x="25" y="50"/>
                  </a:lnTo>
                  <a:lnTo>
                    <a:pt x="0" y="0"/>
                  </a:lnTo>
                  <a:lnTo>
                    <a:pt x="892" y="0"/>
                  </a:lnTo>
                  <a:close/>
                </a:path>
              </a:pathLst>
            </a:custGeom>
            <a:gradFill rotWithShape="0">
              <a:gsLst>
                <a:gs pos="0">
                  <a:srgbClr val="26CA74">
                    <a:alpha val="100000"/>
                  </a:srgbClr>
                </a:gs>
                <a:gs pos="100000">
                  <a:srgbClr val="FFFFFF">
                    <a:alpha val="100000"/>
                  </a:srgb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6172" name="Freeform 58">
              <a:hlinkClick r:id="rId7" action="ppaction://hlinksldjump?num=1"/>
            </p:cNvPr>
            <p:cNvSpPr/>
            <p:nvPr/>
          </p:nvSpPr>
          <p:spPr>
            <a:xfrm rot="5400000">
              <a:off x="1431" y="1129"/>
              <a:ext cx="1028" cy="635"/>
            </a:xfrm>
            <a:custGeom>
              <a:gdLst>
                <a:gd name="txL" fmla="*/ 0 w 6472"/>
                <a:gd name="txT" fmla="*/ 0 h 2485"/>
                <a:gd name="txR" fmla="*/ 6472 w 6472"/>
                <a:gd name="txB" fmla="*/ 2485 h 2485"/>
              </a:gdLst>
              <a:cxnLst>
                <a:cxn ang="0">
                  <a:pos x="0" y="2485"/>
                </a:cxn>
                <a:cxn ang="0">
                  <a:pos x="6472" y="2485"/>
                </a:cxn>
                <a:cxn ang="0">
                  <a:pos x="3236" y="0"/>
                </a:cxn>
                <a:cxn ang="0">
                  <a:pos x="0" y="2485"/>
                </a:cxn>
              </a:cxnLst>
              <a:rect l="txL" t="txT" r="txR" b="txB"/>
              <a:pathLst>
                <a:path w="6472" h="2485">
                  <a:moveTo>
                    <a:pt x="0" y="2485"/>
                  </a:moveTo>
                  <a:lnTo>
                    <a:pt x="6472" y="2485"/>
                  </a:lnTo>
                  <a:lnTo>
                    <a:pt x="3236" y="0"/>
                  </a:lnTo>
                  <a:lnTo>
                    <a:pt x="0" y="2485"/>
                  </a:lnTo>
                  <a:close/>
                </a:path>
              </a:pathLst>
            </a:custGeom>
            <a:gradFill rotWithShape="0">
              <a:gsLst>
                <a:gs pos="0">
                  <a:srgbClr val="006666">
                    <a:alpha val="100000"/>
                  </a:srgbClr>
                </a:gs>
                <a:gs pos="100000">
                  <a:srgbClr val="A9CBCB">
                    <a:alpha val="100000"/>
                  </a:srgbClr>
                </a:gs>
              </a:gsLst>
              <a:lin ang="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53307" name="Freeform 59"/>
            <p:cNvSpPr/>
            <p:nvPr/>
          </p:nvSpPr>
          <p:spPr bwMode="auto">
            <a:xfrm rot="5400000">
              <a:off x="-50" y="50"/>
              <a:ext cx="1746" cy="1646"/>
            </a:xfrm>
            <a:custGeom>
              <a:cxnLst>
                <a:cxn ang="0">
                  <a:pos x="7309" y="222"/>
                </a:cxn>
                <a:cxn ang="0">
                  <a:pos x="7034" y="675"/>
                </a:cxn>
                <a:cxn ang="0">
                  <a:pos x="6720" y="1137"/>
                </a:cxn>
                <a:cxn ang="0">
                  <a:pos x="6367" y="1605"/>
                </a:cxn>
                <a:cxn ang="0">
                  <a:pos x="5981" y="2078"/>
                </a:cxn>
                <a:cxn ang="0">
                  <a:pos x="5564" y="2551"/>
                </a:cxn>
                <a:cxn ang="0">
                  <a:pos x="5118" y="3023"/>
                </a:cxn>
                <a:cxn ang="0">
                  <a:pos x="4647" y="3491"/>
                </a:cxn>
                <a:cxn ang="0">
                  <a:pos x="4152" y="3953"/>
                </a:cxn>
                <a:cxn ang="0">
                  <a:pos x="3638" y="4405"/>
                </a:cxn>
                <a:cxn ang="0">
                  <a:pos x="3106" y="4844"/>
                </a:cxn>
                <a:cxn ang="0">
                  <a:pos x="2560" y="5269"/>
                </a:cxn>
                <a:cxn ang="0">
                  <a:pos x="2002" y="5677"/>
                </a:cxn>
                <a:cxn ang="0">
                  <a:pos x="1437" y="6065"/>
                </a:cxn>
                <a:cxn ang="0">
                  <a:pos x="864" y="6431"/>
                </a:cxn>
                <a:cxn ang="0">
                  <a:pos x="288" y="6771"/>
                </a:cxn>
                <a:cxn ang="0">
                  <a:pos x="7647" y="6931"/>
                </a:cxn>
                <a:cxn ang="0">
                  <a:pos x="7915" y="6560"/>
                </a:cxn>
                <a:cxn ang="0">
                  <a:pos x="8180" y="6169"/>
                </a:cxn>
                <a:cxn ang="0">
                  <a:pos x="8442" y="5762"/>
                </a:cxn>
                <a:cxn ang="0">
                  <a:pos x="8696" y="5342"/>
                </a:cxn>
                <a:cxn ang="0">
                  <a:pos x="8946" y="4909"/>
                </a:cxn>
                <a:cxn ang="0">
                  <a:pos x="9188" y="4468"/>
                </a:cxn>
                <a:cxn ang="0">
                  <a:pos x="9422" y="4019"/>
                </a:cxn>
                <a:cxn ang="0">
                  <a:pos x="9647" y="3563"/>
                </a:cxn>
                <a:cxn ang="0">
                  <a:pos x="9862" y="3106"/>
                </a:cxn>
                <a:cxn ang="0">
                  <a:pos x="10066" y="2647"/>
                </a:cxn>
                <a:cxn ang="0">
                  <a:pos x="10257" y="2190"/>
                </a:cxn>
                <a:cxn ang="0">
                  <a:pos x="10436" y="1735"/>
                </a:cxn>
                <a:cxn ang="0">
                  <a:pos x="10601" y="1287"/>
                </a:cxn>
                <a:cxn ang="0">
                  <a:pos x="10750" y="847"/>
                </a:cxn>
                <a:cxn ang="0">
                  <a:pos x="10884" y="417"/>
                </a:cxn>
                <a:cxn ang="0">
                  <a:pos x="11000" y="0"/>
                </a:cxn>
              </a:cxnLst>
              <a:rect l="0" t="0" r="r" b="b"/>
              <a:pathLst>
                <a:path w="11000" h="6931">
                  <a:moveTo>
                    <a:pt x="7432" y="0"/>
                  </a:moveTo>
                  <a:lnTo>
                    <a:pt x="7309" y="222"/>
                  </a:lnTo>
                  <a:lnTo>
                    <a:pt x="7177" y="447"/>
                  </a:lnTo>
                  <a:lnTo>
                    <a:pt x="7034" y="675"/>
                  </a:lnTo>
                  <a:lnTo>
                    <a:pt x="6882" y="905"/>
                  </a:lnTo>
                  <a:lnTo>
                    <a:pt x="6720" y="1137"/>
                  </a:lnTo>
                  <a:lnTo>
                    <a:pt x="6548" y="1370"/>
                  </a:lnTo>
                  <a:lnTo>
                    <a:pt x="6367" y="1605"/>
                  </a:lnTo>
                  <a:lnTo>
                    <a:pt x="6178" y="1842"/>
                  </a:lnTo>
                  <a:lnTo>
                    <a:pt x="5981" y="2078"/>
                  </a:lnTo>
                  <a:lnTo>
                    <a:pt x="5776" y="2315"/>
                  </a:lnTo>
                  <a:lnTo>
                    <a:pt x="5564" y="2551"/>
                  </a:lnTo>
                  <a:lnTo>
                    <a:pt x="5344" y="2788"/>
                  </a:lnTo>
                  <a:lnTo>
                    <a:pt x="5118" y="3023"/>
                  </a:lnTo>
                  <a:lnTo>
                    <a:pt x="4886" y="3258"/>
                  </a:lnTo>
                  <a:lnTo>
                    <a:pt x="4647" y="3491"/>
                  </a:lnTo>
                  <a:lnTo>
                    <a:pt x="4402" y="3722"/>
                  </a:lnTo>
                  <a:lnTo>
                    <a:pt x="4152" y="3953"/>
                  </a:lnTo>
                  <a:lnTo>
                    <a:pt x="3897" y="4180"/>
                  </a:lnTo>
                  <a:lnTo>
                    <a:pt x="3638" y="4405"/>
                  </a:lnTo>
                  <a:lnTo>
                    <a:pt x="3374" y="4626"/>
                  </a:lnTo>
                  <a:lnTo>
                    <a:pt x="3106" y="4844"/>
                  </a:lnTo>
                  <a:lnTo>
                    <a:pt x="2835" y="5058"/>
                  </a:lnTo>
                  <a:lnTo>
                    <a:pt x="2560" y="5269"/>
                  </a:lnTo>
                  <a:lnTo>
                    <a:pt x="2282" y="5475"/>
                  </a:lnTo>
                  <a:lnTo>
                    <a:pt x="2002" y="5677"/>
                  </a:lnTo>
                  <a:lnTo>
                    <a:pt x="1720" y="5874"/>
                  </a:lnTo>
                  <a:lnTo>
                    <a:pt x="1437" y="6065"/>
                  </a:lnTo>
                  <a:lnTo>
                    <a:pt x="1151" y="6251"/>
                  </a:lnTo>
                  <a:lnTo>
                    <a:pt x="864" y="6431"/>
                  </a:lnTo>
                  <a:lnTo>
                    <a:pt x="576" y="6604"/>
                  </a:lnTo>
                  <a:lnTo>
                    <a:pt x="288" y="6771"/>
                  </a:lnTo>
                  <a:lnTo>
                    <a:pt x="0" y="6931"/>
                  </a:lnTo>
                  <a:lnTo>
                    <a:pt x="7647" y="6931"/>
                  </a:lnTo>
                  <a:lnTo>
                    <a:pt x="7782" y="6748"/>
                  </a:lnTo>
                  <a:lnTo>
                    <a:pt x="7915" y="6560"/>
                  </a:lnTo>
                  <a:lnTo>
                    <a:pt x="8049" y="6366"/>
                  </a:lnTo>
                  <a:lnTo>
                    <a:pt x="8180" y="6169"/>
                  </a:lnTo>
                  <a:lnTo>
                    <a:pt x="8312" y="5968"/>
                  </a:lnTo>
                  <a:lnTo>
                    <a:pt x="8442" y="5762"/>
                  </a:lnTo>
                  <a:lnTo>
                    <a:pt x="8570" y="5554"/>
                  </a:lnTo>
                  <a:lnTo>
                    <a:pt x="8696" y="5342"/>
                  </a:lnTo>
                  <a:lnTo>
                    <a:pt x="8822" y="5127"/>
                  </a:lnTo>
                  <a:lnTo>
                    <a:pt x="8946" y="4909"/>
                  </a:lnTo>
                  <a:lnTo>
                    <a:pt x="9069" y="4689"/>
                  </a:lnTo>
                  <a:lnTo>
                    <a:pt x="9188" y="4468"/>
                  </a:lnTo>
                  <a:lnTo>
                    <a:pt x="9307" y="4243"/>
                  </a:lnTo>
                  <a:lnTo>
                    <a:pt x="9422" y="4019"/>
                  </a:lnTo>
                  <a:lnTo>
                    <a:pt x="9536" y="3792"/>
                  </a:lnTo>
                  <a:lnTo>
                    <a:pt x="9647" y="3563"/>
                  </a:lnTo>
                  <a:lnTo>
                    <a:pt x="9756" y="3335"/>
                  </a:lnTo>
                  <a:lnTo>
                    <a:pt x="9862" y="3106"/>
                  </a:lnTo>
                  <a:lnTo>
                    <a:pt x="9966" y="2876"/>
                  </a:lnTo>
                  <a:lnTo>
                    <a:pt x="10066" y="2647"/>
                  </a:lnTo>
                  <a:lnTo>
                    <a:pt x="10163" y="2418"/>
                  </a:lnTo>
                  <a:lnTo>
                    <a:pt x="10257" y="2190"/>
                  </a:lnTo>
                  <a:lnTo>
                    <a:pt x="10348" y="1963"/>
                  </a:lnTo>
                  <a:lnTo>
                    <a:pt x="10436" y="1735"/>
                  </a:lnTo>
                  <a:lnTo>
                    <a:pt x="10520" y="1511"/>
                  </a:lnTo>
                  <a:lnTo>
                    <a:pt x="10601" y="1287"/>
                  </a:lnTo>
                  <a:lnTo>
                    <a:pt x="10677" y="1066"/>
                  </a:lnTo>
                  <a:lnTo>
                    <a:pt x="10750" y="847"/>
                  </a:lnTo>
                  <a:lnTo>
                    <a:pt x="10818" y="631"/>
                  </a:lnTo>
                  <a:lnTo>
                    <a:pt x="10884" y="417"/>
                  </a:lnTo>
                  <a:lnTo>
                    <a:pt x="10944" y="207"/>
                  </a:lnTo>
                  <a:lnTo>
                    <a:pt x="11000" y="0"/>
                  </a:lnTo>
                  <a:lnTo>
                    <a:pt x="7432" y="0"/>
                  </a:lnTo>
                  <a:close/>
                </a:path>
              </a:pathLst>
            </a:custGeom>
            <a:gradFill rotWithShape="0">
              <a:gsLst>
                <a:gs pos="0">
                  <a:schemeClr val="accent1">
                    <a:gamma/>
                    <a:tint val="0"/>
                    <a:invGamma/>
                  </a:schemeClr>
                </a:gs>
                <a:gs pos="100000">
                  <a:schemeClr val="accent1"/>
                </a:gs>
              </a:gsLst>
              <a:lin ang="5400000" scaled="1"/>
            </a:gradFill>
            <a:ln w="9525">
              <a:noFill/>
              <a:round/>
            </a:ln>
            <a:effectLst/>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174" name="Freeform 60"/>
            <p:cNvSpPr/>
            <p:nvPr/>
          </p:nvSpPr>
          <p:spPr>
            <a:xfrm rot="5400000">
              <a:off x="839" y="940"/>
              <a:ext cx="566" cy="1048"/>
            </a:xfrm>
            <a:custGeom>
              <a:gdLst>
                <a:gd name="txL" fmla="*/ 0 w 3568"/>
                <a:gd name="txT" fmla="*/ 0 h 4416"/>
                <a:gd name="txR" fmla="*/ 3568 w 3568"/>
                <a:gd name="txB" fmla="*/ 4416 h 4416"/>
              </a:gdLst>
              <a:cxnLst>
                <a:cxn ang="0">
                  <a:pos x="34" y="128"/>
                </a:cxn>
                <a:cxn ang="0">
                  <a:pos x="107" y="386"/>
                </a:cxn>
                <a:cxn ang="0">
                  <a:pos x="187" y="650"/>
                </a:cxn>
                <a:cxn ang="0">
                  <a:pos x="273" y="918"/>
                </a:cxn>
                <a:cxn ang="0">
                  <a:pos x="365" y="1190"/>
                </a:cxn>
                <a:cxn ang="0">
                  <a:pos x="463" y="1465"/>
                </a:cxn>
                <a:cxn ang="0">
                  <a:pos x="566" y="1742"/>
                </a:cxn>
                <a:cxn ang="0">
                  <a:pos x="676" y="2022"/>
                </a:cxn>
                <a:cxn ang="0">
                  <a:pos x="790" y="2304"/>
                </a:cxn>
                <a:cxn ang="0">
                  <a:pos x="908" y="2586"/>
                </a:cxn>
                <a:cxn ang="0">
                  <a:pos x="1032" y="2870"/>
                </a:cxn>
                <a:cxn ang="0">
                  <a:pos x="1160" y="3153"/>
                </a:cxn>
                <a:cxn ang="0">
                  <a:pos x="1292" y="3437"/>
                </a:cxn>
                <a:cxn ang="0">
                  <a:pos x="1428" y="3718"/>
                </a:cxn>
                <a:cxn ang="0">
                  <a:pos x="1567" y="3999"/>
                </a:cxn>
                <a:cxn ang="0">
                  <a:pos x="1711" y="4277"/>
                </a:cxn>
                <a:cxn ang="0">
                  <a:pos x="1857" y="4277"/>
                </a:cxn>
                <a:cxn ang="0">
                  <a:pos x="2001" y="3999"/>
                </a:cxn>
                <a:cxn ang="0">
                  <a:pos x="2140" y="3718"/>
                </a:cxn>
                <a:cxn ang="0">
                  <a:pos x="2276" y="3437"/>
                </a:cxn>
                <a:cxn ang="0">
                  <a:pos x="2408" y="3153"/>
                </a:cxn>
                <a:cxn ang="0">
                  <a:pos x="2536" y="2870"/>
                </a:cxn>
                <a:cxn ang="0">
                  <a:pos x="2660" y="2586"/>
                </a:cxn>
                <a:cxn ang="0">
                  <a:pos x="2778" y="2304"/>
                </a:cxn>
                <a:cxn ang="0">
                  <a:pos x="2892" y="2022"/>
                </a:cxn>
                <a:cxn ang="0">
                  <a:pos x="3002" y="1742"/>
                </a:cxn>
                <a:cxn ang="0">
                  <a:pos x="3105" y="1465"/>
                </a:cxn>
                <a:cxn ang="0">
                  <a:pos x="3203" y="1190"/>
                </a:cxn>
                <a:cxn ang="0">
                  <a:pos x="3295" y="918"/>
                </a:cxn>
                <a:cxn ang="0">
                  <a:pos x="3381" y="650"/>
                </a:cxn>
                <a:cxn ang="0">
                  <a:pos x="3461" y="386"/>
                </a:cxn>
                <a:cxn ang="0">
                  <a:pos x="3534" y="128"/>
                </a:cxn>
                <a:cxn ang="0">
                  <a:pos x="0" y="0"/>
                </a:cxn>
              </a:cxnLst>
              <a:rect l="txL" t="txT" r="txR" b="txB"/>
              <a:pathLst>
                <a:path w="3568" h="4416">
                  <a:moveTo>
                    <a:pt x="0" y="0"/>
                  </a:moveTo>
                  <a:lnTo>
                    <a:pt x="34" y="128"/>
                  </a:lnTo>
                  <a:lnTo>
                    <a:pt x="70" y="256"/>
                  </a:lnTo>
                  <a:lnTo>
                    <a:pt x="107" y="386"/>
                  </a:lnTo>
                  <a:lnTo>
                    <a:pt x="146" y="517"/>
                  </a:lnTo>
                  <a:lnTo>
                    <a:pt x="187" y="650"/>
                  </a:lnTo>
                  <a:lnTo>
                    <a:pt x="229" y="784"/>
                  </a:lnTo>
                  <a:lnTo>
                    <a:pt x="273" y="918"/>
                  </a:lnTo>
                  <a:lnTo>
                    <a:pt x="319" y="1053"/>
                  </a:lnTo>
                  <a:lnTo>
                    <a:pt x="365" y="1190"/>
                  </a:lnTo>
                  <a:lnTo>
                    <a:pt x="413" y="1328"/>
                  </a:lnTo>
                  <a:lnTo>
                    <a:pt x="463" y="1465"/>
                  </a:lnTo>
                  <a:lnTo>
                    <a:pt x="514" y="1603"/>
                  </a:lnTo>
                  <a:lnTo>
                    <a:pt x="566" y="1742"/>
                  </a:lnTo>
                  <a:lnTo>
                    <a:pt x="620" y="1882"/>
                  </a:lnTo>
                  <a:lnTo>
                    <a:pt x="676" y="2022"/>
                  </a:lnTo>
                  <a:lnTo>
                    <a:pt x="732" y="2163"/>
                  </a:lnTo>
                  <a:lnTo>
                    <a:pt x="790" y="2304"/>
                  </a:lnTo>
                  <a:lnTo>
                    <a:pt x="849" y="2445"/>
                  </a:lnTo>
                  <a:lnTo>
                    <a:pt x="908" y="2586"/>
                  </a:lnTo>
                  <a:lnTo>
                    <a:pt x="970" y="2728"/>
                  </a:lnTo>
                  <a:lnTo>
                    <a:pt x="1032" y="2870"/>
                  </a:lnTo>
                  <a:lnTo>
                    <a:pt x="1095" y="3011"/>
                  </a:lnTo>
                  <a:lnTo>
                    <a:pt x="1160" y="3153"/>
                  </a:lnTo>
                  <a:lnTo>
                    <a:pt x="1225" y="3295"/>
                  </a:lnTo>
                  <a:lnTo>
                    <a:pt x="1292" y="3437"/>
                  </a:lnTo>
                  <a:lnTo>
                    <a:pt x="1359" y="3577"/>
                  </a:lnTo>
                  <a:lnTo>
                    <a:pt x="1428" y="3718"/>
                  </a:lnTo>
                  <a:lnTo>
                    <a:pt x="1497" y="3858"/>
                  </a:lnTo>
                  <a:lnTo>
                    <a:pt x="1567" y="3999"/>
                  </a:lnTo>
                  <a:lnTo>
                    <a:pt x="1639" y="4138"/>
                  </a:lnTo>
                  <a:lnTo>
                    <a:pt x="1711" y="4277"/>
                  </a:lnTo>
                  <a:lnTo>
                    <a:pt x="1784" y="4416"/>
                  </a:lnTo>
                  <a:lnTo>
                    <a:pt x="1857" y="4277"/>
                  </a:lnTo>
                  <a:lnTo>
                    <a:pt x="1929" y="4138"/>
                  </a:lnTo>
                  <a:lnTo>
                    <a:pt x="2001" y="3999"/>
                  </a:lnTo>
                  <a:lnTo>
                    <a:pt x="2071" y="3858"/>
                  </a:lnTo>
                  <a:lnTo>
                    <a:pt x="2140" y="3718"/>
                  </a:lnTo>
                  <a:lnTo>
                    <a:pt x="2208" y="3577"/>
                  </a:lnTo>
                  <a:lnTo>
                    <a:pt x="2276" y="3437"/>
                  </a:lnTo>
                  <a:lnTo>
                    <a:pt x="2343" y="3295"/>
                  </a:lnTo>
                  <a:lnTo>
                    <a:pt x="2408" y="3153"/>
                  </a:lnTo>
                  <a:lnTo>
                    <a:pt x="2473" y="3011"/>
                  </a:lnTo>
                  <a:lnTo>
                    <a:pt x="2536" y="2870"/>
                  </a:lnTo>
                  <a:lnTo>
                    <a:pt x="2598" y="2728"/>
                  </a:lnTo>
                  <a:lnTo>
                    <a:pt x="2660" y="2586"/>
                  </a:lnTo>
                  <a:lnTo>
                    <a:pt x="2719" y="2445"/>
                  </a:lnTo>
                  <a:lnTo>
                    <a:pt x="2778" y="2304"/>
                  </a:lnTo>
                  <a:lnTo>
                    <a:pt x="2836" y="2163"/>
                  </a:lnTo>
                  <a:lnTo>
                    <a:pt x="2892" y="2022"/>
                  </a:lnTo>
                  <a:lnTo>
                    <a:pt x="2948" y="1882"/>
                  </a:lnTo>
                  <a:lnTo>
                    <a:pt x="3002" y="1742"/>
                  </a:lnTo>
                  <a:lnTo>
                    <a:pt x="3054" y="1603"/>
                  </a:lnTo>
                  <a:lnTo>
                    <a:pt x="3105" y="1465"/>
                  </a:lnTo>
                  <a:lnTo>
                    <a:pt x="3155" y="1328"/>
                  </a:lnTo>
                  <a:lnTo>
                    <a:pt x="3203" y="1190"/>
                  </a:lnTo>
                  <a:lnTo>
                    <a:pt x="3249" y="1053"/>
                  </a:lnTo>
                  <a:lnTo>
                    <a:pt x="3295" y="918"/>
                  </a:lnTo>
                  <a:lnTo>
                    <a:pt x="3339" y="784"/>
                  </a:lnTo>
                  <a:lnTo>
                    <a:pt x="3381" y="650"/>
                  </a:lnTo>
                  <a:lnTo>
                    <a:pt x="3422" y="517"/>
                  </a:lnTo>
                  <a:lnTo>
                    <a:pt x="3461" y="386"/>
                  </a:lnTo>
                  <a:lnTo>
                    <a:pt x="3498" y="256"/>
                  </a:lnTo>
                  <a:lnTo>
                    <a:pt x="3534" y="128"/>
                  </a:lnTo>
                  <a:lnTo>
                    <a:pt x="3568" y="0"/>
                  </a:lnTo>
                  <a:lnTo>
                    <a:pt x="0" y="0"/>
                  </a:lnTo>
                  <a:close/>
                </a:path>
              </a:pathLst>
            </a:custGeom>
            <a:gradFill rotWithShape="0">
              <a:gsLst>
                <a:gs pos="0">
                  <a:srgbClr val="336699">
                    <a:alpha val="100000"/>
                  </a:srgbClr>
                </a:gs>
                <a:gs pos="100000">
                  <a:srgbClr val="339966">
                    <a:alpha val="100000"/>
                  </a:srgb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170" name="组合 7"/>
          <p:cNvGrpSpPr/>
          <p:nvPr/>
        </p:nvGrpSpPr>
        <p:grpSpPr>
          <a:xfrm>
            <a:off x="465138" y="647700"/>
            <a:ext cx="8707437" cy="873125"/>
            <a:chExt cx="8999538" cy="1146900"/>
          </a:xfrm>
        </p:grpSpPr>
        <p:sp>
          <p:nvSpPr>
            <p:cNvPr id="7212"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7213" name="组合 5"/>
            <p:cNvGrpSpPr/>
            <p:nvPr/>
          </p:nvGrpSpPr>
          <p:grpSpPr>
            <a:xfrm>
              <a:off x="0" y="0"/>
              <a:ext cx="1028699" cy="1146900"/>
              <a:chExt cx="1028699" cy="1585913"/>
            </a:xfrm>
          </p:grpSpPr>
          <p:sp>
            <p:nvSpPr>
              <p:cNvPr id="7214"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7215"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7171" name="矩形 4"/>
          <p:cNvSpPr/>
          <p:nvPr/>
        </p:nvSpPr>
        <p:spPr>
          <a:xfrm>
            <a:off x="1450975" y="882650"/>
            <a:ext cx="62134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rgbClr val="FFC000"/>
                </a:solidFill>
                <a:latin typeface="微软雅黑" panose="020b0503020204020204" pitchFamily="34" charset="-122"/>
                <a:ea typeface="微软雅黑" panose="020b0503020204020204" pitchFamily="34" charset="-122"/>
                <a:sym typeface="华康俪金黑W8" charset="-122"/>
              </a:rPr>
              <a:t>事故隐患排查治理</a:t>
            </a:r>
            <a:r>
              <a:rPr lang="zh-CN" altLang="en-US" sz="2400" b="1">
                <a:solidFill>
                  <a:srgbClr val="FF0000"/>
                </a:solidFill>
                <a:latin typeface="微软雅黑" panose="020b0503020204020204" pitchFamily="34" charset="-122"/>
                <a:ea typeface="微软雅黑" panose="020b0503020204020204" pitchFamily="34" charset="-122"/>
                <a:sym typeface="华康俪金黑W8" charset="-122"/>
              </a:rPr>
              <a:t>工作机制核心</a:t>
            </a:r>
            <a:r>
              <a:rPr lang="en-US" altLang="zh-CN" sz="2400" b="1">
                <a:solidFill>
                  <a:srgbClr val="FF0000"/>
                </a:solidFill>
                <a:latin typeface="微软雅黑" panose="020b0503020204020204" pitchFamily="34" charset="-122"/>
                <a:ea typeface="微软雅黑" panose="020b0503020204020204" pitchFamily="34" charset="-122"/>
                <a:sym typeface="华康俪金黑W8" charset="-122"/>
              </a:rPr>
              <a:t>—“</a:t>
            </a:r>
            <a:r>
              <a:rPr lang="zh-CN" altLang="en-US" sz="2400" b="1">
                <a:solidFill>
                  <a:srgbClr val="FF0000"/>
                </a:solidFill>
                <a:latin typeface="微软雅黑" panose="020b0503020204020204" pitchFamily="34" charset="-122"/>
                <a:ea typeface="微软雅黑" panose="020b0503020204020204" pitchFamily="34" charset="-122"/>
                <a:sym typeface="华康俪金黑W8" charset="-122"/>
              </a:rPr>
              <a:t>十步法”</a:t>
            </a:r>
            <a:endParaRPr lang="zh-CN" altLang="en-US" sz="2400" b="1">
              <a:solidFill>
                <a:srgbClr val="FF0000"/>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7173" name="Group 5"/>
          <p:cNvGrpSpPr/>
          <p:nvPr/>
        </p:nvGrpSpPr>
        <p:grpSpPr>
          <a:xfrm>
            <a:off x="604838" y="1608138"/>
            <a:ext cx="1998662" cy="860425"/>
            <a:chExt cx="1484" cy="330"/>
          </a:xfrm>
        </p:grpSpPr>
        <p:sp>
          <p:nvSpPr>
            <p:cNvPr id="7210"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11"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latin typeface="微软雅黑" panose="020b0503020204020204" pitchFamily="34" charset="-122"/>
                  <a:ea typeface="微软雅黑" panose="020b0503020204020204" pitchFamily="34" charset="-122"/>
                </a:rPr>
                <a:t>目的</a:t>
              </a:r>
              <a:endParaRPr lang="zh-CN" altLang="en-US" sz="2400" b="1">
                <a:latin typeface="微软雅黑" panose="020b0503020204020204" pitchFamily="34" charset="-122"/>
                <a:ea typeface="微软雅黑" panose="020b0503020204020204" pitchFamily="34" charset="-122"/>
              </a:endParaRPr>
            </a:p>
          </p:txBody>
        </p:sp>
      </p:grpSp>
      <p:sp>
        <p:nvSpPr>
          <p:cNvPr id="7174" name="右箭头 10"/>
          <p:cNvSpPr/>
          <p:nvPr/>
        </p:nvSpPr>
        <p:spPr>
          <a:xfrm>
            <a:off x="2679700" y="1803400"/>
            <a:ext cx="644525" cy="654050"/>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7175" name="Group 5"/>
          <p:cNvGrpSpPr/>
          <p:nvPr/>
        </p:nvGrpSpPr>
        <p:grpSpPr>
          <a:xfrm>
            <a:off x="3417888" y="1674813"/>
            <a:ext cx="2000250" cy="860425"/>
            <a:chExt cx="1484" cy="330"/>
          </a:xfrm>
        </p:grpSpPr>
        <p:sp>
          <p:nvSpPr>
            <p:cNvPr id="7208"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09"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方案</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7176" name="右箭头 14"/>
          <p:cNvSpPr/>
          <p:nvPr/>
        </p:nvSpPr>
        <p:spPr>
          <a:xfrm>
            <a:off x="5492750" y="1803400"/>
            <a:ext cx="642938" cy="654050"/>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7177" name="Group 5"/>
          <p:cNvGrpSpPr/>
          <p:nvPr/>
        </p:nvGrpSpPr>
        <p:grpSpPr>
          <a:xfrm>
            <a:off x="6297613" y="1674813"/>
            <a:ext cx="2000250" cy="860425"/>
            <a:chExt cx="1484" cy="330"/>
          </a:xfrm>
        </p:grpSpPr>
        <p:sp>
          <p:nvSpPr>
            <p:cNvPr id="7206"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07" name="AutoShape 7"/>
            <p:cNvSpPr/>
            <p:nvPr/>
          </p:nvSpPr>
          <p:spPr>
            <a:xfrm>
              <a:off x="212"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检查</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7178" name="右箭头 18"/>
          <p:cNvSpPr/>
          <p:nvPr/>
        </p:nvSpPr>
        <p:spPr>
          <a:xfrm rot="5400000">
            <a:off x="7162800" y="2479675"/>
            <a:ext cx="603250" cy="492125"/>
          </a:xfrm>
          <a:prstGeom prst="rightArrow">
            <a:avLst>
              <a:gd name="adj1" fmla="val 50000"/>
              <a:gd name="adj2" fmla="val 46143"/>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7179" name="Group 5"/>
          <p:cNvGrpSpPr/>
          <p:nvPr/>
        </p:nvGrpSpPr>
        <p:grpSpPr>
          <a:xfrm>
            <a:off x="6364288" y="3027363"/>
            <a:ext cx="2000250" cy="865187"/>
            <a:chExt cx="1484" cy="330"/>
          </a:xfrm>
        </p:grpSpPr>
        <p:sp>
          <p:nvSpPr>
            <p:cNvPr id="7204"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05"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rgbClr val="000000"/>
                  </a:solidFill>
                  <a:latin typeface="Arial" pitchFamily="34" charset="0"/>
                  <a:ea typeface="微软雅黑" panose="020b0503020204020204" pitchFamily="34" charset="-122"/>
                </a:rPr>
                <a:t>下单</a:t>
              </a:r>
              <a:endParaRPr lang="zh-CN" altLang="en-US" sz="2400" b="1">
                <a:solidFill>
                  <a:srgbClr val="000000"/>
                </a:solidFill>
                <a:latin typeface="Arial" pitchFamily="34" charset="0"/>
                <a:ea typeface="微软雅黑" panose="020b0503020204020204" pitchFamily="34" charset="-122"/>
              </a:endParaRPr>
            </a:p>
          </p:txBody>
        </p:sp>
      </p:grpSp>
      <p:sp>
        <p:nvSpPr>
          <p:cNvPr id="7180" name="右箭头 22"/>
          <p:cNvSpPr/>
          <p:nvPr/>
        </p:nvSpPr>
        <p:spPr>
          <a:xfrm rot="10800000">
            <a:off x="5492750" y="3157538"/>
            <a:ext cx="644525" cy="652462"/>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rot="1080000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7181" name="Group 5"/>
          <p:cNvGrpSpPr/>
          <p:nvPr/>
        </p:nvGrpSpPr>
        <p:grpSpPr>
          <a:xfrm>
            <a:off x="3484563" y="3027363"/>
            <a:ext cx="2000250" cy="865187"/>
            <a:chExt cx="1484" cy="330"/>
          </a:xfrm>
        </p:grpSpPr>
        <p:sp>
          <p:nvSpPr>
            <p:cNvPr id="7202"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03"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rgbClr val="000000"/>
                  </a:solidFill>
                  <a:latin typeface="微软雅黑" panose="020b0503020204020204" pitchFamily="34" charset="-122"/>
                  <a:ea typeface="微软雅黑" panose="020b0503020204020204" pitchFamily="34" charset="-122"/>
                </a:rPr>
                <a:t>整改</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7182" name="Group 5"/>
          <p:cNvGrpSpPr/>
          <p:nvPr/>
        </p:nvGrpSpPr>
        <p:grpSpPr>
          <a:xfrm>
            <a:off x="671513" y="2960688"/>
            <a:ext cx="1998662" cy="860425"/>
            <a:chExt cx="1484" cy="330"/>
          </a:xfrm>
        </p:grpSpPr>
        <p:sp>
          <p:nvSpPr>
            <p:cNvPr id="7200"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201"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a:solidFill>
                    <a:srgbClr val="000000"/>
                  </a:solidFill>
                  <a:latin typeface="微软雅黑" panose="020b0503020204020204" pitchFamily="34" charset="-122"/>
                  <a:ea typeface="微软雅黑" panose="020b0503020204020204" pitchFamily="34" charset="-122"/>
                </a:rPr>
                <a:t>  </a:t>
              </a:r>
              <a:endParaRPr lang="en-US" altLang="zh-CN">
                <a:solidFill>
                  <a:srgbClr val="000000"/>
                </a:solidFill>
                <a:latin typeface="微软雅黑" panose="020b0503020204020204" pitchFamily="34" charset="-122"/>
                <a:ea typeface="微软雅黑" panose="020b0503020204020204" pitchFamily="34" charset="-122"/>
              </a:endParaRPr>
            </a:p>
            <a:p>
              <a:pPr algn="ctr"/>
              <a:r>
                <a:rPr lang="zh-CN" altLang="en-US" sz="2400" b="1">
                  <a:solidFill>
                    <a:srgbClr val="000000"/>
                  </a:solidFill>
                  <a:latin typeface="Arial" pitchFamily="34" charset="0"/>
                  <a:ea typeface="微软雅黑" panose="020b0503020204020204" pitchFamily="34" charset="-122"/>
                </a:rPr>
                <a:t>反馈</a:t>
              </a:r>
              <a:endParaRPr lang="zh-CN" altLang="en-US" sz="2400" b="1">
                <a:solidFill>
                  <a:srgbClr val="000000"/>
                </a:solidFill>
                <a:latin typeface="微软雅黑" panose="020b0503020204020204" pitchFamily="34" charset="-122"/>
                <a:ea typeface="微软雅黑" panose="020b0503020204020204" pitchFamily="34" charset="-122"/>
              </a:endParaRPr>
            </a:p>
            <a:p>
              <a:pPr algn="ctr"/>
              <a:endParaRPr lang="zh-CN" altLang="en-US" sz="2400">
                <a:solidFill>
                  <a:srgbClr val="000000"/>
                </a:solidFill>
                <a:latin typeface="微软雅黑" panose="020b0503020204020204" pitchFamily="34" charset="-122"/>
                <a:ea typeface="微软雅黑" panose="020b0503020204020204" pitchFamily="34" charset="-122"/>
              </a:endParaRPr>
            </a:p>
          </p:txBody>
        </p:sp>
      </p:grpSp>
      <p:grpSp>
        <p:nvGrpSpPr>
          <p:cNvPr id="7183" name="Group 5"/>
          <p:cNvGrpSpPr/>
          <p:nvPr/>
        </p:nvGrpSpPr>
        <p:grpSpPr>
          <a:xfrm>
            <a:off x="671513" y="4338638"/>
            <a:ext cx="1998662" cy="860425"/>
            <a:chExt cx="1484" cy="330"/>
          </a:xfrm>
        </p:grpSpPr>
        <p:sp>
          <p:nvSpPr>
            <p:cNvPr id="7198"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199"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验收</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7184" name="Group 5"/>
          <p:cNvGrpSpPr/>
          <p:nvPr/>
        </p:nvGrpSpPr>
        <p:grpSpPr>
          <a:xfrm>
            <a:off x="3484563" y="4338638"/>
            <a:ext cx="2000250" cy="860425"/>
            <a:chExt cx="1484" cy="330"/>
          </a:xfrm>
        </p:grpSpPr>
        <p:sp>
          <p:nvSpPr>
            <p:cNvPr id="7196"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197"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总结</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7185" name="右箭头 41"/>
          <p:cNvSpPr/>
          <p:nvPr/>
        </p:nvSpPr>
        <p:spPr>
          <a:xfrm rot="10800000">
            <a:off x="2679700" y="3157538"/>
            <a:ext cx="644525" cy="652462"/>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rot="1080000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7186" name="右箭头 42"/>
          <p:cNvSpPr/>
          <p:nvPr/>
        </p:nvSpPr>
        <p:spPr>
          <a:xfrm rot="5400000">
            <a:off x="1228725" y="3792538"/>
            <a:ext cx="603250" cy="488950"/>
          </a:xfrm>
          <a:prstGeom prst="rightArrow">
            <a:avLst>
              <a:gd name="adj1" fmla="val 50000"/>
              <a:gd name="adj2" fmla="val 46329"/>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7187" name="右箭头 43"/>
          <p:cNvSpPr/>
          <p:nvPr/>
        </p:nvSpPr>
        <p:spPr>
          <a:xfrm>
            <a:off x="2776538" y="4338638"/>
            <a:ext cx="641350" cy="695325"/>
          </a:xfrm>
          <a:prstGeom prst="rightArrow">
            <a:avLst>
              <a:gd name="adj1" fmla="val 50000"/>
              <a:gd name="adj2" fmla="val 37643"/>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7188" name="Group 5"/>
          <p:cNvGrpSpPr/>
          <p:nvPr/>
        </p:nvGrpSpPr>
        <p:grpSpPr>
          <a:xfrm>
            <a:off x="6364288" y="4262438"/>
            <a:ext cx="2000250" cy="860425"/>
            <a:chExt cx="1484" cy="330"/>
          </a:xfrm>
        </p:grpSpPr>
        <p:sp>
          <p:nvSpPr>
            <p:cNvPr id="7194"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195"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台账</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7189" name="Group 5"/>
          <p:cNvGrpSpPr/>
          <p:nvPr/>
        </p:nvGrpSpPr>
        <p:grpSpPr>
          <a:xfrm>
            <a:off x="6364288" y="5664200"/>
            <a:ext cx="2000250" cy="860425"/>
            <a:chExt cx="1484" cy="330"/>
          </a:xfrm>
        </p:grpSpPr>
        <p:sp>
          <p:nvSpPr>
            <p:cNvPr id="7192"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7193"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奖惩</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7190" name="右箭头 43"/>
          <p:cNvSpPr/>
          <p:nvPr/>
        </p:nvSpPr>
        <p:spPr>
          <a:xfrm>
            <a:off x="5495925" y="4359275"/>
            <a:ext cx="641350" cy="695325"/>
          </a:xfrm>
          <a:prstGeom prst="rightArrow">
            <a:avLst>
              <a:gd name="adj1" fmla="val 50000"/>
              <a:gd name="adj2" fmla="val 37643"/>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7191" name="右箭头 42"/>
          <p:cNvSpPr/>
          <p:nvPr/>
        </p:nvSpPr>
        <p:spPr>
          <a:xfrm rot="5400000">
            <a:off x="7161213" y="5118100"/>
            <a:ext cx="603250" cy="488950"/>
          </a:xfrm>
          <a:prstGeom prst="rightArrow">
            <a:avLst>
              <a:gd name="adj1" fmla="val 50000"/>
              <a:gd name="adj2" fmla="val 46329"/>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4</a:t>
            </a:fld>
            <a:endParaRPr lang="zh-CN" altLang="en-US" sz="1400"/>
          </a:p>
        </p:txBody>
      </p:sp>
      <p:pic>
        <p:nvPicPr>
          <p:cNvPr id="8195" name="图片 15"/>
          <p:cNvPicPr>
            <a:picLocks noChangeAspect="1"/>
          </p:cNvPicPr>
          <p:nvPr/>
        </p:nvPicPr>
        <p:blipFill>
          <a:blip r:embed="rId2"/>
          <a:stretch>
            <a:fillRect/>
          </a:stretch>
        </p:blipFill>
        <p:spPr>
          <a:xfrm>
            <a:off x="3116263" y="1550988"/>
            <a:ext cx="2717800" cy="1990725"/>
          </a:xfrm>
          <a:prstGeom prst="rect">
            <a:avLst/>
          </a:prstGeom>
          <a:noFill/>
          <a:ln w="9525">
            <a:noFill/>
          </a:ln>
        </p:spPr>
      </p:pic>
      <p:pic>
        <p:nvPicPr>
          <p:cNvPr id="8196" name="图片 16"/>
          <p:cNvPicPr>
            <a:picLocks noChangeAspect="1"/>
          </p:cNvPicPr>
          <p:nvPr/>
        </p:nvPicPr>
        <p:blipFill>
          <a:blip r:embed="rId3"/>
          <a:stretch>
            <a:fillRect/>
          </a:stretch>
        </p:blipFill>
        <p:spPr>
          <a:xfrm>
            <a:off x="1025525" y="3011488"/>
            <a:ext cx="2840038" cy="2176462"/>
          </a:xfrm>
          <a:prstGeom prst="rect">
            <a:avLst/>
          </a:prstGeom>
          <a:noFill/>
          <a:ln w="9525">
            <a:noFill/>
          </a:ln>
        </p:spPr>
      </p:pic>
      <p:pic>
        <p:nvPicPr>
          <p:cNvPr id="8197" name="图片 17"/>
          <p:cNvPicPr>
            <a:picLocks noChangeAspect="1"/>
          </p:cNvPicPr>
          <p:nvPr/>
        </p:nvPicPr>
        <p:blipFill>
          <a:blip r:embed="rId3"/>
          <a:stretch>
            <a:fillRect/>
          </a:stretch>
        </p:blipFill>
        <p:spPr>
          <a:xfrm>
            <a:off x="5049838" y="3011488"/>
            <a:ext cx="2841625" cy="2176462"/>
          </a:xfrm>
          <a:prstGeom prst="rect">
            <a:avLst/>
          </a:prstGeom>
          <a:noFill/>
          <a:ln w="9525">
            <a:noFill/>
          </a:ln>
        </p:spPr>
      </p:pic>
      <p:pic>
        <p:nvPicPr>
          <p:cNvPr id="8198" name="图片 18"/>
          <p:cNvPicPr>
            <a:picLocks noChangeAspect="1"/>
          </p:cNvPicPr>
          <p:nvPr/>
        </p:nvPicPr>
        <p:blipFill>
          <a:blip r:embed="rId2"/>
          <a:stretch>
            <a:fillRect/>
          </a:stretch>
        </p:blipFill>
        <p:spPr>
          <a:xfrm>
            <a:off x="3116263" y="4729163"/>
            <a:ext cx="2716212" cy="1992312"/>
          </a:xfrm>
          <a:prstGeom prst="rect">
            <a:avLst/>
          </a:prstGeom>
          <a:noFill/>
          <a:ln w="9525">
            <a:noFill/>
          </a:ln>
        </p:spPr>
      </p:pic>
      <p:pic>
        <p:nvPicPr>
          <p:cNvPr id="8199" name="图片 19"/>
          <p:cNvPicPr>
            <a:picLocks noChangeAspect="1"/>
          </p:cNvPicPr>
          <p:nvPr/>
        </p:nvPicPr>
        <p:blipFill>
          <a:blip r:embed="rId4"/>
          <a:stretch>
            <a:fillRect/>
          </a:stretch>
        </p:blipFill>
        <p:spPr>
          <a:xfrm>
            <a:off x="3116263" y="2789238"/>
            <a:ext cx="2716212" cy="2935287"/>
          </a:xfrm>
          <a:prstGeom prst="rect">
            <a:avLst/>
          </a:prstGeom>
          <a:noFill/>
          <a:ln w="9525">
            <a:noFill/>
          </a:ln>
        </p:spPr>
      </p:pic>
      <p:sp>
        <p:nvSpPr>
          <p:cNvPr id="8200" name="TextBox 20"/>
          <p:cNvSpPr/>
          <p:nvPr/>
        </p:nvSpPr>
        <p:spPr>
          <a:xfrm>
            <a:off x="3516313" y="3359150"/>
            <a:ext cx="1851025" cy="11890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i="1">
                <a:solidFill>
                  <a:srgbClr val="0000FF"/>
                </a:solidFill>
                <a:latin typeface="Agency FB" pitchFamily="2" charset="0"/>
                <a:ea typeface="微软雅黑" panose="020b0503020204020204" pitchFamily="34" charset="-122"/>
                <a:sym typeface="Agency FB" pitchFamily="2" charset="0"/>
              </a:rPr>
              <a:t>保障</a:t>
            </a:r>
            <a:endParaRPr lang="zh-CN" altLang="en-US" sz="3600" b="1" i="1">
              <a:solidFill>
                <a:srgbClr val="0000FF"/>
              </a:solidFill>
              <a:latin typeface="Agency FB" pitchFamily="2" charset="0"/>
              <a:ea typeface="微软雅黑" panose="020b0503020204020204" pitchFamily="34" charset="-122"/>
              <a:sym typeface="Agency FB" pitchFamily="2" charset="0"/>
            </a:endParaRPr>
          </a:p>
          <a:p>
            <a:pPr algn="ctr"/>
            <a:r>
              <a:rPr lang="zh-CN" altLang="en-US" sz="3600" b="1" i="1">
                <a:solidFill>
                  <a:srgbClr val="0000FF"/>
                </a:solidFill>
                <a:latin typeface="Agency FB" pitchFamily="2" charset="0"/>
                <a:ea typeface="微软雅黑" panose="020b0503020204020204" pitchFamily="34" charset="-122"/>
                <a:sym typeface="Agency FB" pitchFamily="2" charset="0"/>
              </a:rPr>
              <a:t>措施</a:t>
            </a:r>
            <a:endParaRPr lang="zh-CN" altLang="en-US" sz="3600" b="1" i="1">
              <a:solidFill>
                <a:srgbClr val="0000FF"/>
              </a:solidFill>
              <a:latin typeface="Agency FB" pitchFamily="2" charset="0"/>
              <a:ea typeface="微软雅黑" panose="020b0503020204020204" pitchFamily="34" charset="-122"/>
              <a:sym typeface="Agency FB" pitchFamily="2" charset="0"/>
            </a:endParaRPr>
          </a:p>
        </p:txBody>
      </p:sp>
      <p:sp>
        <p:nvSpPr>
          <p:cNvPr id="8201" name="TextBox 22"/>
          <p:cNvSpPr/>
          <p:nvPr/>
        </p:nvSpPr>
        <p:spPr>
          <a:xfrm>
            <a:off x="3787775" y="2230438"/>
            <a:ext cx="1262063" cy="395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i="1">
                <a:solidFill>
                  <a:srgbClr val="3F3F3F"/>
                </a:solidFill>
                <a:latin typeface="微软雅黑" panose="020b0503020204020204" pitchFamily="34" charset="-122"/>
                <a:ea typeface="微软雅黑" panose="020b0503020204020204" pitchFamily="34" charset="-122"/>
                <a:sym typeface="Arial" pitchFamily="34" charset="0"/>
              </a:rPr>
              <a:t>资金保障</a:t>
            </a:r>
            <a:r>
              <a:rPr lang="en-US" altLang="x-none" sz="2000" b="1" i="1">
                <a:solidFill>
                  <a:srgbClr val="3F3F3F"/>
                </a:solidFill>
                <a:latin typeface="微软雅黑" panose="020b0503020204020204" pitchFamily="34" charset="-122"/>
                <a:ea typeface="微软雅黑" panose="020b0503020204020204" pitchFamily="34" charset="-122"/>
                <a:sym typeface="Arial" pitchFamily="34" charset="0"/>
              </a:rPr>
              <a:t> </a:t>
            </a:r>
            <a:endParaRPr lang="zh-CN" altLang="en-US" sz="2000" b="1">
              <a:latin typeface="微软雅黑" panose="020b0503020204020204" pitchFamily="34" charset="-122"/>
            </a:endParaRPr>
          </a:p>
        </p:txBody>
      </p:sp>
      <p:sp>
        <p:nvSpPr>
          <p:cNvPr id="8202" name="TextBox 24"/>
          <p:cNvSpPr/>
          <p:nvPr/>
        </p:nvSpPr>
        <p:spPr>
          <a:xfrm>
            <a:off x="3865563" y="5327650"/>
            <a:ext cx="127000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i="1">
                <a:solidFill>
                  <a:srgbClr val="3F3F3F"/>
                </a:solidFill>
                <a:latin typeface="Arial" pitchFamily="34" charset="0"/>
                <a:ea typeface="微软雅黑" panose="020b0503020204020204" pitchFamily="34" charset="-122"/>
                <a:sym typeface="Arial" pitchFamily="34" charset="0"/>
              </a:rPr>
              <a:t>考核奖惩</a:t>
            </a:r>
            <a:endParaRPr lang="zh-CN" altLang="en-US" sz="2000" b="1" i="1">
              <a:solidFill>
                <a:srgbClr val="3F3F3F"/>
              </a:solidFill>
              <a:latin typeface="Arial" pitchFamily="34" charset="0"/>
              <a:ea typeface="微软雅黑" panose="020b0503020204020204" pitchFamily="34" charset="-122"/>
              <a:sym typeface="Arial" pitchFamily="34" charset="0"/>
            </a:endParaRPr>
          </a:p>
        </p:txBody>
      </p:sp>
      <p:sp>
        <p:nvSpPr>
          <p:cNvPr id="8203" name="TextBox 25"/>
          <p:cNvSpPr/>
          <p:nvPr/>
        </p:nvSpPr>
        <p:spPr>
          <a:xfrm>
            <a:off x="1763713" y="3792538"/>
            <a:ext cx="135255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i="1">
                <a:solidFill>
                  <a:srgbClr val="3F3F3F"/>
                </a:solidFill>
                <a:latin typeface="Arial" pitchFamily="34" charset="0"/>
                <a:ea typeface="微软雅黑" panose="020b0503020204020204" pitchFamily="34" charset="-122"/>
                <a:sym typeface="Arial" pitchFamily="34" charset="0"/>
              </a:rPr>
              <a:t>政府监管</a:t>
            </a:r>
            <a:endParaRPr lang="zh-CN" altLang="en-US" sz="2000" b="1" i="1">
              <a:solidFill>
                <a:srgbClr val="3F3F3F"/>
              </a:solidFill>
              <a:latin typeface="Arial" pitchFamily="34" charset="0"/>
              <a:ea typeface="微软雅黑" panose="020b0503020204020204" pitchFamily="34" charset="-122"/>
              <a:sym typeface="Arial" pitchFamily="34" charset="0"/>
            </a:endParaRPr>
          </a:p>
        </p:txBody>
      </p:sp>
      <p:sp>
        <p:nvSpPr>
          <p:cNvPr id="8204" name="TextBox 27"/>
          <p:cNvSpPr/>
          <p:nvPr/>
        </p:nvSpPr>
        <p:spPr>
          <a:xfrm>
            <a:off x="5834063" y="3792538"/>
            <a:ext cx="1608137"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i="1">
                <a:solidFill>
                  <a:srgbClr val="3F3F3F"/>
                </a:solidFill>
                <a:latin typeface="Arial" pitchFamily="34" charset="0"/>
                <a:ea typeface="微软雅黑" panose="020b0503020204020204" pitchFamily="34" charset="-122"/>
                <a:sym typeface="Arial" pitchFamily="34" charset="0"/>
              </a:rPr>
              <a:t>信息化系统</a:t>
            </a:r>
            <a:endParaRPr lang="zh-CN" altLang="en-US" sz="2000" b="1" i="1">
              <a:solidFill>
                <a:srgbClr val="3F3F3F"/>
              </a:solidFill>
              <a:latin typeface="Arial" pitchFamily="34" charset="0"/>
              <a:ea typeface="微软雅黑" panose="020b0503020204020204" pitchFamily="34" charset="-122"/>
              <a:sym typeface="Arial" pitchFamily="34" charset="0"/>
            </a:endParaRPr>
          </a:p>
        </p:txBody>
      </p:sp>
      <p:grpSp>
        <p:nvGrpSpPr>
          <p:cNvPr id="8205" name="组合 7"/>
          <p:cNvGrpSpPr/>
          <p:nvPr/>
        </p:nvGrpSpPr>
        <p:grpSpPr>
          <a:xfrm>
            <a:off x="465138" y="647700"/>
            <a:ext cx="8707437" cy="873125"/>
            <a:chExt cx="8999538" cy="1146900"/>
          </a:xfrm>
        </p:grpSpPr>
        <p:sp>
          <p:nvSpPr>
            <p:cNvPr id="8208"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8209" name="组合 5"/>
            <p:cNvGrpSpPr/>
            <p:nvPr/>
          </p:nvGrpSpPr>
          <p:grpSpPr>
            <a:xfrm>
              <a:off x="0" y="0"/>
              <a:ext cx="1028699" cy="1146900"/>
              <a:chExt cx="1028699" cy="1585913"/>
            </a:xfrm>
          </p:grpSpPr>
          <p:sp>
            <p:nvSpPr>
              <p:cNvPr id="8210"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8211"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8206" name="矩形 4"/>
          <p:cNvSpPr/>
          <p:nvPr/>
        </p:nvSpPr>
        <p:spPr>
          <a:xfrm>
            <a:off x="1450975" y="871538"/>
            <a:ext cx="6213475" cy="5191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b="1">
                <a:solidFill>
                  <a:srgbClr val="FFC000"/>
                </a:solidFill>
                <a:latin typeface="微软雅黑" panose="020b0503020204020204" pitchFamily="34" charset="-122"/>
                <a:ea typeface="微软雅黑" panose="020b0503020204020204" pitchFamily="34" charset="-122"/>
                <a:sym typeface="华康俪金黑W8" charset="-122"/>
              </a:rPr>
              <a:t>事故隐患排查治理工作机制</a:t>
            </a:r>
            <a:r>
              <a:rPr lang="zh-CN" altLang="en-US" sz="2800" b="1">
                <a:solidFill>
                  <a:srgbClr val="FF0000"/>
                </a:solidFill>
                <a:latin typeface="微软雅黑" panose="020b0503020204020204" pitchFamily="34" charset="-122"/>
                <a:ea typeface="微软雅黑" panose="020b0503020204020204" pitchFamily="34" charset="-122"/>
                <a:sym typeface="华康俪金黑W8" charset="-122"/>
              </a:rPr>
              <a:t>保障措施</a:t>
            </a:r>
            <a:endParaRPr lang="zh-CN" altLang="en-US" sz="2800" b="1">
              <a:solidFill>
                <a:srgbClr val="FF0000"/>
              </a:solidFill>
              <a:latin typeface="微软雅黑" panose="020b0503020204020204" pitchFamily="34" charset="-122"/>
              <a:ea typeface="微软雅黑" panose="020b0503020204020204" pitchFamily="34" charset="-122"/>
              <a:sym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5</a:t>
            </a:fld>
            <a:endParaRPr lang="zh-CN" altLang="en-US" sz="1400"/>
          </a:p>
        </p:txBody>
      </p:sp>
      <p:sp>
        <p:nvSpPr>
          <p:cNvPr id="10243" name="矩形 93"/>
          <p:cNvSpPr/>
          <p:nvPr/>
        </p:nvSpPr>
        <p:spPr>
          <a:xfrm>
            <a:off x="0" y="2420938"/>
            <a:ext cx="9144000" cy="455612"/>
          </a:xfrm>
          <a:prstGeom prst="rect">
            <a:avLst/>
          </a:prstGeom>
          <a:gradFill rotWithShape="1">
            <a:gsLst>
              <a:gs pos="0">
                <a:srgbClr val="BFBFBF">
                  <a:alpha val="100000"/>
                </a:srgbClr>
              </a:gs>
              <a:gs pos="3999">
                <a:srgbClr val="BFBFBF">
                  <a:alpha val="100000"/>
                </a:srgbClr>
              </a:gs>
              <a:gs pos="14999">
                <a:srgbClr val="BFBFBF">
                  <a:alpha val="100000"/>
                </a:srgbClr>
              </a:gs>
              <a:gs pos="50000">
                <a:srgbClr val="BFBFBF">
                  <a:alpha val="100000"/>
                </a:srgbClr>
              </a:gs>
              <a:gs pos="85001">
                <a:srgbClr val="BFBFBF">
                  <a:alpha val="100000"/>
                </a:srgbClr>
              </a:gs>
              <a:gs pos="96001">
                <a:srgbClr val="BFBFBF">
                  <a:alpha val="100000"/>
                </a:srgbClr>
              </a:gs>
              <a:gs pos="100000">
                <a:srgbClr val="BFBFBF">
                  <a:alpha val="100000"/>
                </a:srgbClr>
              </a:gs>
            </a:gsLst>
            <a:lin ang="5400000" scaled="1"/>
          </a:gra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nvGrpSpPr>
          <p:cNvPr id="10244" name="组合 94"/>
          <p:cNvGrpSpPr/>
          <p:nvPr/>
        </p:nvGrpSpPr>
        <p:grpSpPr>
          <a:xfrm>
            <a:off x="107950" y="2276475"/>
            <a:ext cx="2225675" cy="3167063"/>
            <a:chExt cx="2787212" cy="3964271"/>
          </a:xfrm>
        </p:grpSpPr>
        <p:sp>
          <p:nvSpPr>
            <p:cNvPr id="10344" name="圆角矩形 1"/>
            <p:cNvSpPr/>
            <p:nvPr/>
          </p:nvSpPr>
          <p:spPr>
            <a:xfrm>
              <a:off x="122916" y="367072"/>
              <a:ext cx="2664296" cy="3597199"/>
            </a:xfrm>
            <a:custGeom>
              <a:gdLst>
                <a:gd name="txL" fmla="*/ 0 w 2664296"/>
                <a:gd name="txT" fmla="*/ 0 h 3597199"/>
                <a:gd name="txR" fmla="*/ 2664296 w 2664296"/>
                <a:gd name="txB" fmla="*/ 3597199 h 3597199"/>
              </a:gdLst>
              <a:cxnLst>
                <a:cxn ang="0">
                  <a:pos x="190071" y="0"/>
                </a:cxn>
                <a:cxn ang="0">
                  <a:pos x="2474225" y="0"/>
                </a:cxn>
                <a:cxn ang="0">
                  <a:pos x="2664296" y="190071"/>
                </a:cxn>
                <a:cxn ang="0">
                  <a:pos x="2664296" y="3410329"/>
                </a:cxn>
                <a:cxn ang="0">
                  <a:pos x="2505979" y="3597199"/>
                </a:cxn>
                <a:cxn ang="0">
                  <a:pos x="0" y="3113222"/>
                </a:cxn>
                <a:cxn ang="0">
                  <a:pos x="0" y="190071"/>
                </a:cxn>
                <a:cxn ang="0">
                  <a:pos x="190071" y="0"/>
                </a:cxn>
              </a:cxnLst>
              <a:rect l="txL" t="txT" r="txR" b="txB"/>
              <a:pathLst>
                <a:path w="2664296" h="3597198">
                  <a:moveTo>
                    <a:pt x="190071" y="0"/>
                  </a:moveTo>
                  <a:lnTo>
                    <a:pt x="2474225" y="0"/>
                  </a:lnTo>
                  <a:cubicBezTo>
                    <a:pt x="2579198" y="0"/>
                    <a:pt x="2664296" y="85098"/>
                    <a:pt x="2664296" y="190071"/>
                  </a:cubicBezTo>
                  <a:lnTo>
                    <a:pt x="2664296" y="3410329"/>
                  </a:lnTo>
                  <a:cubicBezTo>
                    <a:pt x="2664296" y="3504451"/>
                    <a:pt x="2595883" y="3582594"/>
                    <a:pt x="2505979" y="3597199"/>
                  </a:cubicBezTo>
                  <a:lnTo>
                    <a:pt x="0" y="3113222"/>
                  </a:lnTo>
                  <a:lnTo>
                    <a:pt x="0" y="190071"/>
                  </a:lnTo>
                  <a:cubicBezTo>
                    <a:pt x="0" y="85098"/>
                    <a:pt x="85098" y="0"/>
                    <a:pt x="190071" y="0"/>
                  </a:cubicBezTo>
                  <a:close/>
                </a:path>
              </a:pathLst>
            </a:custGeom>
            <a:solidFill>
              <a:srgbClr val="7F7F7F">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45" name="圆角矩形 3"/>
            <p:cNvSpPr/>
            <p:nvPr/>
          </p:nvSpPr>
          <p:spPr>
            <a:xfrm>
              <a:off x="60402" y="400979"/>
              <a:ext cx="2700000" cy="3559247"/>
            </a:xfrm>
            <a:custGeom>
              <a:gdLst>
                <a:gd name="txL" fmla="*/ 0 w 2700000"/>
                <a:gd name="txT" fmla="*/ 0 h 3559247"/>
                <a:gd name="txR" fmla="*/ 2700000 w 2700000"/>
                <a:gd name="txB" fmla="*/ 3559247 h 3559247"/>
              </a:gdLst>
              <a:cxnLst>
                <a:cxn ang="0">
                  <a:pos x="192618" y="0"/>
                </a:cxn>
                <a:cxn ang="0">
                  <a:pos x="2507382" y="0"/>
                </a:cxn>
                <a:cxn ang="0">
                  <a:pos x="2700000" y="192618"/>
                </a:cxn>
                <a:cxn ang="0">
                  <a:pos x="2700000" y="3370961"/>
                </a:cxn>
                <a:cxn ang="0">
                  <a:pos x="2547552" y="3559247"/>
                </a:cxn>
                <a:cxn ang="0">
                  <a:pos x="0" y="3067241"/>
                </a:cxn>
                <a:cxn ang="0">
                  <a:pos x="0" y="192618"/>
                </a:cxn>
                <a:cxn ang="0">
                  <a:pos x="192618" y="0"/>
                </a:cxn>
              </a:cxnLst>
              <a:rect l="txL" t="txT" r="txR" b="txB"/>
              <a:pathLst>
                <a:path w="2700000" h="3559246">
                  <a:moveTo>
                    <a:pt x="192618" y="0"/>
                  </a:moveTo>
                  <a:lnTo>
                    <a:pt x="2507382" y="0"/>
                  </a:lnTo>
                  <a:cubicBezTo>
                    <a:pt x="2613762" y="0"/>
                    <a:pt x="2700000" y="86238"/>
                    <a:pt x="2700000" y="192618"/>
                  </a:cubicBezTo>
                  <a:lnTo>
                    <a:pt x="2700000" y="3370961"/>
                  </a:lnTo>
                  <a:cubicBezTo>
                    <a:pt x="2700000" y="3463556"/>
                    <a:pt x="2634665" y="3540891"/>
                    <a:pt x="2547552" y="3559247"/>
                  </a:cubicBezTo>
                  <a:lnTo>
                    <a:pt x="0" y="3067241"/>
                  </a:lnTo>
                  <a:lnTo>
                    <a:pt x="0" y="192618"/>
                  </a:lnTo>
                  <a:cubicBezTo>
                    <a:pt x="0" y="86238"/>
                    <a:pt x="86238" y="0"/>
                    <a:pt x="192618" y="0"/>
                  </a:cubicBezTo>
                  <a:close/>
                </a:path>
              </a:pathLst>
            </a:custGeom>
            <a:blipFill rotWithShape="1">
              <a:blip r:embed="rId3"/>
              <a:stretch>
                <a:fillRect/>
              </a:stretch>
            </a:blip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46" name="梯形 4"/>
            <p:cNvSpPr/>
            <p:nvPr/>
          </p:nvSpPr>
          <p:spPr>
            <a:xfrm rot="772283">
              <a:off x="0" y="3122023"/>
              <a:ext cx="2671500" cy="762373"/>
            </a:xfrm>
            <a:custGeom>
              <a:gdLst>
                <a:gd name="txL" fmla="*/ 0 w 2671500"/>
                <a:gd name="txT" fmla="*/ 0 h 762373"/>
                <a:gd name="txR" fmla="*/ 2671500 w 2671500"/>
                <a:gd name="txB" fmla="*/ 762373 h 762373"/>
              </a:gdLst>
              <a:cxnLst>
                <a:cxn ang="0">
                  <a:pos x="174700" y="762373"/>
                </a:cxn>
                <a:cxn ang="0">
                  <a:pos x="95418" y="558801"/>
                </a:cxn>
                <a:cxn ang="0">
                  <a:pos x="1823682" y="1"/>
                </a:cxn>
                <a:cxn ang="0">
                  <a:pos x="2671500" y="559173"/>
                </a:cxn>
                <a:cxn ang="0">
                  <a:pos x="174700" y="762373"/>
                </a:cxn>
              </a:cxnLst>
              <a:rect l="txL" t="txT" r="txR" b="txB"/>
              <a:pathLst>
                <a:path w="2671500" h="762373">
                  <a:moveTo>
                    <a:pt x="174700" y="762373"/>
                  </a:moveTo>
                  <a:cubicBezTo>
                    <a:pt x="75553" y="736911"/>
                    <a:pt x="-115912" y="647763"/>
                    <a:pt x="95418" y="558801"/>
                  </a:cubicBezTo>
                  <a:cubicBezTo>
                    <a:pt x="306748" y="469839"/>
                    <a:pt x="1394335" y="-61"/>
                    <a:pt x="1823682" y="1"/>
                  </a:cubicBezTo>
                  <a:cubicBezTo>
                    <a:pt x="2253029" y="63"/>
                    <a:pt x="2384661" y="360082"/>
                    <a:pt x="2671500" y="559173"/>
                  </a:cubicBezTo>
                  <a:cubicBezTo>
                    <a:pt x="2017033" y="567640"/>
                    <a:pt x="1159367" y="576106"/>
                    <a:pt x="174700" y="762373"/>
                  </a:cubicBezTo>
                  <a:close/>
                </a:path>
              </a:pathLst>
            </a:custGeom>
            <a:gradFill rotWithShape="1">
              <a:gsLst>
                <a:gs pos="0">
                  <a:srgbClr val="898989">
                    <a:alpha val="100000"/>
                  </a:srgbClr>
                </a:gs>
                <a:gs pos="26999">
                  <a:srgbClr val="898989">
                    <a:alpha val="100000"/>
                  </a:srgbClr>
                </a:gs>
                <a:gs pos="29999">
                  <a:srgbClr val="6D6D6D">
                    <a:alpha val="100000"/>
                  </a:srgbClr>
                </a:gs>
                <a:gs pos="39000">
                  <a:srgbClr val="D8D8D8">
                    <a:alpha val="100000"/>
                  </a:srgbClr>
                </a:gs>
                <a:gs pos="50000">
                  <a:srgbClr val="A1A1A1">
                    <a:alpha val="100000"/>
                  </a:srgbClr>
                </a:gs>
                <a:gs pos="59000">
                  <a:srgbClr val="9D9D9D">
                    <a:alpha val="100000"/>
                  </a:srgbClr>
                </a:gs>
                <a:gs pos="67000">
                  <a:srgbClr val="D8D8D8">
                    <a:alpha val="100000"/>
                  </a:srgbClr>
                </a:gs>
                <a:gs pos="89000">
                  <a:srgbClr val="9A9A9A">
                    <a:alpha val="100000"/>
                  </a:srgbClr>
                </a:gs>
                <a:gs pos="100000">
                  <a:srgbClr val="A5A5A5">
                    <a:alpha val="100000"/>
                  </a:srgbClr>
                </a:gs>
              </a:gsLst>
              <a:lin ang="48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0347" name="组合 98"/>
            <p:cNvGrpSpPr/>
            <p:nvPr/>
          </p:nvGrpSpPr>
          <p:grpSpPr>
            <a:xfrm>
              <a:off x="414981" y="617004"/>
              <a:ext cx="165383" cy="206896"/>
              <a:chExt cx="288032" cy="360330"/>
            </a:xfrm>
          </p:grpSpPr>
          <p:sp>
            <p:nvSpPr>
              <p:cNvPr id="10369" name="椭圆 120"/>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70" name="椭圆 121"/>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48" name="组合 99"/>
            <p:cNvGrpSpPr/>
            <p:nvPr/>
          </p:nvGrpSpPr>
          <p:grpSpPr>
            <a:xfrm>
              <a:off x="796388" y="617004"/>
              <a:ext cx="165383" cy="206896"/>
              <a:chExt cx="288032" cy="360330"/>
            </a:xfrm>
          </p:grpSpPr>
          <p:sp>
            <p:nvSpPr>
              <p:cNvPr id="10367" name="椭圆 118"/>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68" name="椭圆 119"/>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49" name="组合 100"/>
            <p:cNvGrpSpPr/>
            <p:nvPr/>
          </p:nvGrpSpPr>
          <p:grpSpPr>
            <a:xfrm>
              <a:off x="1177795" y="617004"/>
              <a:ext cx="165383" cy="206896"/>
              <a:chExt cx="288032" cy="360330"/>
            </a:xfrm>
          </p:grpSpPr>
          <p:sp>
            <p:nvSpPr>
              <p:cNvPr id="10365" name="椭圆 11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66" name="椭圆 11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50" name="组合 101"/>
            <p:cNvGrpSpPr/>
            <p:nvPr/>
          </p:nvGrpSpPr>
          <p:grpSpPr>
            <a:xfrm>
              <a:off x="1559202" y="617004"/>
              <a:ext cx="165383" cy="206896"/>
              <a:chExt cx="288032" cy="360330"/>
            </a:xfrm>
          </p:grpSpPr>
          <p:sp>
            <p:nvSpPr>
              <p:cNvPr id="10363" name="椭圆 114"/>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64" name="椭圆 115"/>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51" name="组合 102"/>
            <p:cNvGrpSpPr/>
            <p:nvPr/>
          </p:nvGrpSpPr>
          <p:grpSpPr>
            <a:xfrm>
              <a:off x="1940609" y="617004"/>
              <a:ext cx="165383" cy="206896"/>
              <a:chExt cx="288032" cy="360330"/>
            </a:xfrm>
          </p:grpSpPr>
          <p:sp>
            <p:nvSpPr>
              <p:cNvPr id="10361" name="椭圆 112"/>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62" name="椭圆 113"/>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52" name="组合 103"/>
            <p:cNvGrpSpPr/>
            <p:nvPr/>
          </p:nvGrpSpPr>
          <p:grpSpPr>
            <a:xfrm>
              <a:off x="2322016" y="617004"/>
              <a:ext cx="165383" cy="206896"/>
              <a:chExt cx="288032" cy="360330"/>
            </a:xfrm>
          </p:grpSpPr>
          <p:sp>
            <p:nvSpPr>
              <p:cNvPr id="10359" name="椭圆 110"/>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60" name="椭圆 111"/>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sp>
          <p:nvSpPr>
            <p:cNvPr id="10353" name="空心弧 104"/>
            <p:cNvSpPr/>
            <p:nvPr/>
          </p:nvSpPr>
          <p:spPr>
            <a:xfrm>
              <a:off x="2122292"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4" name="空心弧 105"/>
            <p:cNvSpPr/>
            <p:nvPr/>
          </p:nvSpPr>
          <p:spPr>
            <a:xfrm>
              <a:off x="1716360" y="2839"/>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5" name="空心弧 106"/>
            <p:cNvSpPr/>
            <p:nvPr/>
          </p:nvSpPr>
          <p:spPr>
            <a:xfrm>
              <a:off x="1294880"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6" name="空心弧 107"/>
            <p:cNvSpPr/>
            <p:nvPr/>
          </p:nvSpPr>
          <p:spPr>
            <a:xfrm>
              <a:off x="1018368" y="2840"/>
              <a:ext cx="392034" cy="798500"/>
            </a:xfrm>
            <a:custGeom>
              <a:gdLst>
                <a:gd name="txL" fmla="*/ 0 w 21600"/>
                <a:gd name="txT" fmla="*/ 0 h 21600"/>
                <a:gd name="txR" fmla="*/ 21600 w 21600"/>
                <a:gd name="txB" fmla="*/ 21600 h 21600"/>
              </a:gdLst>
              <a:cxnLst>
                <a:cxn ang="0">
                  <a:pos x="1097" y="10800"/>
                </a:cxn>
                <a:cxn ang="0">
                  <a:pos x="10800" y="1097"/>
                </a:cxn>
                <a:cxn ang="0">
                  <a:pos x="20503" y="10799"/>
                </a:cxn>
                <a:cxn ang="0">
                  <a:pos x="21600" y="10800"/>
                </a:cxn>
                <a:cxn ang="0">
                  <a:pos x="10800" y="0"/>
                </a:cxn>
                <a:cxn ang="0">
                  <a:pos x="0" y="10800"/>
                </a:cxn>
              </a:cxnLst>
              <a:rect l="txL" t="txT" r="txR" b="txB"/>
              <a:pathLst>
                <a:path w="21600" h="21600">
                  <a:moveTo>
                    <a:pt x="1097" y="10800"/>
                  </a:moveTo>
                  <a:cubicBezTo>
                    <a:pt x="1097" y="5441"/>
                    <a:pt x="5441" y="1097"/>
                    <a:pt x="10800" y="1097"/>
                  </a:cubicBezTo>
                  <a:cubicBezTo>
                    <a:pt x="16158" y="1096"/>
                    <a:pt x="20502" y="5441"/>
                    <a:pt x="2050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7" name="空心弧 108"/>
            <p:cNvSpPr/>
            <p:nvPr/>
          </p:nvSpPr>
          <p:spPr>
            <a:xfrm>
              <a:off x="614429"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8" name="空心弧 109"/>
            <p:cNvSpPr/>
            <p:nvPr/>
          </p:nvSpPr>
          <p:spPr>
            <a:xfrm>
              <a:off x="178032" y="15539"/>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0245" name="组合 122"/>
          <p:cNvGrpSpPr/>
          <p:nvPr/>
        </p:nvGrpSpPr>
        <p:grpSpPr>
          <a:xfrm>
            <a:off x="2339975" y="2276475"/>
            <a:ext cx="2225675" cy="3167063"/>
            <a:chExt cx="2787212" cy="3964271"/>
          </a:xfrm>
        </p:grpSpPr>
        <p:sp>
          <p:nvSpPr>
            <p:cNvPr id="10317" name="圆角矩形 1"/>
            <p:cNvSpPr/>
            <p:nvPr/>
          </p:nvSpPr>
          <p:spPr>
            <a:xfrm>
              <a:off x="122916" y="367072"/>
              <a:ext cx="2664296" cy="3597199"/>
            </a:xfrm>
            <a:custGeom>
              <a:gdLst>
                <a:gd name="txL" fmla="*/ 0 w 2664296"/>
                <a:gd name="txT" fmla="*/ 0 h 3597199"/>
                <a:gd name="txR" fmla="*/ 2664296 w 2664296"/>
                <a:gd name="txB" fmla="*/ 3597199 h 3597199"/>
              </a:gdLst>
              <a:cxnLst>
                <a:cxn ang="0">
                  <a:pos x="190071" y="0"/>
                </a:cxn>
                <a:cxn ang="0">
                  <a:pos x="2474225" y="0"/>
                </a:cxn>
                <a:cxn ang="0">
                  <a:pos x="2664296" y="190071"/>
                </a:cxn>
                <a:cxn ang="0">
                  <a:pos x="2664296" y="3410329"/>
                </a:cxn>
                <a:cxn ang="0">
                  <a:pos x="2505979" y="3597199"/>
                </a:cxn>
                <a:cxn ang="0">
                  <a:pos x="0" y="3113222"/>
                </a:cxn>
                <a:cxn ang="0">
                  <a:pos x="0" y="190071"/>
                </a:cxn>
                <a:cxn ang="0">
                  <a:pos x="190071" y="0"/>
                </a:cxn>
              </a:cxnLst>
              <a:rect l="txL" t="txT" r="txR" b="txB"/>
              <a:pathLst>
                <a:path w="2664296" h="3597198">
                  <a:moveTo>
                    <a:pt x="190071" y="0"/>
                  </a:moveTo>
                  <a:lnTo>
                    <a:pt x="2474225" y="0"/>
                  </a:lnTo>
                  <a:cubicBezTo>
                    <a:pt x="2579198" y="0"/>
                    <a:pt x="2664296" y="85098"/>
                    <a:pt x="2664296" y="190071"/>
                  </a:cubicBezTo>
                  <a:lnTo>
                    <a:pt x="2664296" y="3410329"/>
                  </a:lnTo>
                  <a:cubicBezTo>
                    <a:pt x="2664296" y="3504451"/>
                    <a:pt x="2595883" y="3582594"/>
                    <a:pt x="2505979" y="3597199"/>
                  </a:cubicBezTo>
                  <a:lnTo>
                    <a:pt x="0" y="3113222"/>
                  </a:lnTo>
                  <a:lnTo>
                    <a:pt x="0" y="190071"/>
                  </a:lnTo>
                  <a:cubicBezTo>
                    <a:pt x="0" y="85098"/>
                    <a:pt x="85098" y="0"/>
                    <a:pt x="190071" y="0"/>
                  </a:cubicBezTo>
                  <a:close/>
                </a:path>
              </a:pathLst>
            </a:custGeom>
            <a:solidFill>
              <a:srgbClr val="7F7F7F">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18" name="圆角矩形 3"/>
            <p:cNvSpPr/>
            <p:nvPr/>
          </p:nvSpPr>
          <p:spPr>
            <a:xfrm>
              <a:off x="60402" y="400979"/>
              <a:ext cx="2700000" cy="3559247"/>
            </a:xfrm>
            <a:custGeom>
              <a:gdLst>
                <a:gd name="txL" fmla="*/ 0 w 2700000"/>
                <a:gd name="txT" fmla="*/ 0 h 3559247"/>
                <a:gd name="txR" fmla="*/ 2700000 w 2700000"/>
                <a:gd name="txB" fmla="*/ 3559247 h 3559247"/>
              </a:gdLst>
              <a:cxnLst>
                <a:cxn ang="0">
                  <a:pos x="192618" y="0"/>
                </a:cxn>
                <a:cxn ang="0">
                  <a:pos x="2507382" y="0"/>
                </a:cxn>
                <a:cxn ang="0">
                  <a:pos x="2700000" y="192618"/>
                </a:cxn>
                <a:cxn ang="0">
                  <a:pos x="2700000" y="3370961"/>
                </a:cxn>
                <a:cxn ang="0">
                  <a:pos x="2547552" y="3559247"/>
                </a:cxn>
                <a:cxn ang="0">
                  <a:pos x="0" y="3067241"/>
                </a:cxn>
                <a:cxn ang="0">
                  <a:pos x="0" y="192618"/>
                </a:cxn>
                <a:cxn ang="0">
                  <a:pos x="192618" y="0"/>
                </a:cxn>
              </a:cxnLst>
              <a:rect l="txL" t="txT" r="txR" b="txB"/>
              <a:pathLst>
                <a:path w="2700000" h="3559246">
                  <a:moveTo>
                    <a:pt x="192618" y="0"/>
                  </a:moveTo>
                  <a:lnTo>
                    <a:pt x="2507382" y="0"/>
                  </a:lnTo>
                  <a:cubicBezTo>
                    <a:pt x="2613762" y="0"/>
                    <a:pt x="2700000" y="86238"/>
                    <a:pt x="2700000" y="192618"/>
                  </a:cubicBezTo>
                  <a:lnTo>
                    <a:pt x="2700000" y="3370961"/>
                  </a:lnTo>
                  <a:cubicBezTo>
                    <a:pt x="2700000" y="3463556"/>
                    <a:pt x="2634665" y="3540891"/>
                    <a:pt x="2547552" y="3559247"/>
                  </a:cubicBezTo>
                  <a:lnTo>
                    <a:pt x="0" y="3067241"/>
                  </a:lnTo>
                  <a:lnTo>
                    <a:pt x="0" y="192618"/>
                  </a:lnTo>
                  <a:cubicBezTo>
                    <a:pt x="0" y="86238"/>
                    <a:pt x="86238" y="0"/>
                    <a:pt x="192618" y="0"/>
                  </a:cubicBezTo>
                  <a:close/>
                </a:path>
              </a:pathLst>
            </a:custGeom>
            <a:blipFill rotWithShape="1">
              <a:blip r:embed="rId3"/>
              <a:stretch>
                <a:fillRect/>
              </a:stretch>
            </a:blip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19" name="梯形 4"/>
            <p:cNvSpPr/>
            <p:nvPr/>
          </p:nvSpPr>
          <p:spPr>
            <a:xfrm rot="772283">
              <a:off x="0" y="3122023"/>
              <a:ext cx="2671500" cy="762373"/>
            </a:xfrm>
            <a:custGeom>
              <a:gdLst>
                <a:gd name="txL" fmla="*/ 0 w 2671500"/>
                <a:gd name="txT" fmla="*/ 0 h 762373"/>
                <a:gd name="txR" fmla="*/ 2671500 w 2671500"/>
                <a:gd name="txB" fmla="*/ 762373 h 762373"/>
              </a:gdLst>
              <a:cxnLst>
                <a:cxn ang="0">
                  <a:pos x="174700" y="762373"/>
                </a:cxn>
                <a:cxn ang="0">
                  <a:pos x="95418" y="558801"/>
                </a:cxn>
                <a:cxn ang="0">
                  <a:pos x="1823682" y="1"/>
                </a:cxn>
                <a:cxn ang="0">
                  <a:pos x="2671500" y="559173"/>
                </a:cxn>
                <a:cxn ang="0">
                  <a:pos x="174700" y="762373"/>
                </a:cxn>
              </a:cxnLst>
              <a:rect l="txL" t="txT" r="txR" b="txB"/>
              <a:pathLst>
                <a:path w="2671500" h="762373">
                  <a:moveTo>
                    <a:pt x="174700" y="762373"/>
                  </a:moveTo>
                  <a:cubicBezTo>
                    <a:pt x="75553" y="736911"/>
                    <a:pt x="-115912" y="647763"/>
                    <a:pt x="95418" y="558801"/>
                  </a:cubicBezTo>
                  <a:cubicBezTo>
                    <a:pt x="306748" y="469839"/>
                    <a:pt x="1394335" y="-61"/>
                    <a:pt x="1823682" y="1"/>
                  </a:cubicBezTo>
                  <a:cubicBezTo>
                    <a:pt x="2253029" y="63"/>
                    <a:pt x="2384661" y="360082"/>
                    <a:pt x="2671500" y="559173"/>
                  </a:cubicBezTo>
                  <a:cubicBezTo>
                    <a:pt x="2017033" y="567640"/>
                    <a:pt x="1159367" y="576106"/>
                    <a:pt x="174700" y="762373"/>
                  </a:cubicBezTo>
                  <a:close/>
                </a:path>
              </a:pathLst>
            </a:custGeom>
            <a:gradFill rotWithShape="1">
              <a:gsLst>
                <a:gs pos="0">
                  <a:srgbClr val="898989">
                    <a:alpha val="100000"/>
                  </a:srgbClr>
                </a:gs>
                <a:gs pos="26999">
                  <a:srgbClr val="898989">
                    <a:alpha val="100000"/>
                  </a:srgbClr>
                </a:gs>
                <a:gs pos="29999">
                  <a:srgbClr val="6D6D6D">
                    <a:alpha val="100000"/>
                  </a:srgbClr>
                </a:gs>
                <a:gs pos="39000">
                  <a:srgbClr val="D8D8D8">
                    <a:alpha val="100000"/>
                  </a:srgbClr>
                </a:gs>
                <a:gs pos="50000">
                  <a:srgbClr val="A1A1A1">
                    <a:alpha val="100000"/>
                  </a:srgbClr>
                </a:gs>
                <a:gs pos="59000">
                  <a:srgbClr val="9D9D9D">
                    <a:alpha val="100000"/>
                  </a:srgbClr>
                </a:gs>
                <a:gs pos="67000">
                  <a:srgbClr val="D8D8D8">
                    <a:alpha val="100000"/>
                  </a:srgbClr>
                </a:gs>
                <a:gs pos="89000">
                  <a:srgbClr val="9A9A9A">
                    <a:alpha val="100000"/>
                  </a:srgbClr>
                </a:gs>
                <a:gs pos="100000">
                  <a:srgbClr val="A5A5A5">
                    <a:alpha val="100000"/>
                  </a:srgbClr>
                </a:gs>
              </a:gsLst>
              <a:lin ang="48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0320" name="组合 126"/>
            <p:cNvGrpSpPr/>
            <p:nvPr/>
          </p:nvGrpSpPr>
          <p:grpSpPr>
            <a:xfrm>
              <a:off x="414981" y="617004"/>
              <a:ext cx="165383" cy="206896"/>
              <a:chExt cx="288032" cy="360330"/>
            </a:xfrm>
          </p:grpSpPr>
          <p:sp>
            <p:nvSpPr>
              <p:cNvPr id="10342" name="椭圆 148"/>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43" name="椭圆 149"/>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21" name="组合 127"/>
            <p:cNvGrpSpPr/>
            <p:nvPr/>
          </p:nvGrpSpPr>
          <p:grpSpPr>
            <a:xfrm>
              <a:off x="796388" y="617004"/>
              <a:ext cx="165383" cy="206896"/>
              <a:chExt cx="288032" cy="360330"/>
            </a:xfrm>
          </p:grpSpPr>
          <p:sp>
            <p:nvSpPr>
              <p:cNvPr id="10340" name="椭圆 14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41" name="椭圆 14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22" name="组合 128"/>
            <p:cNvGrpSpPr/>
            <p:nvPr/>
          </p:nvGrpSpPr>
          <p:grpSpPr>
            <a:xfrm>
              <a:off x="1177795" y="617004"/>
              <a:ext cx="165383" cy="206896"/>
              <a:chExt cx="288032" cy="360330"/>
            </a:xfrm>
          </p:grpSpPr>
          <p:sp>
            <p:nvSpPr>
              <p:cNvPr id="10338" name="椭圆 144"/>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39" name="椭圆 145"/>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23" name="组合 129"/>
            <p:cNvGrpSpPr/>
            <p:nvPr/>
          </p:nvGrpSpPr>
          <p:grpSpPr>
            <a:xfrm>
              <a:off x="1559202" y="617004"/>
              <a:ext cx="165383" cy="206896"/>
              <a:chExt cx="288032" cy="360330"/>
            </a:xfrm>
          </p:grpSpPr>
          <p:sp>
            <p:nvSpPr>
              <p:cNvPr id="10336" name="椭圆 142"/>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37" name="椭圆 143"/>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24" name="组合 130"/>
            <p:cNvGrpSpPr/>
            <p:nvPr/>
          </p:nvGrpSpPr>
          <p:grpSpPr>
            <a:xfrm>
              <a:off x="1940609" y="617004"/>
              <a:ext cx="165383" cy="206896"/>
              <a:chExt cx="288032" cy="360330"/>
            </a:xfrm>
          </p:grpSpPr>
          <p:sp>
            <p:nvSpPr>
              <p:cNvPr id="10334" name="椭圆 140"/>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35" name="椭圆 141"/>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325" name="组合 131"/>
            <p:cNvGrpSpPr/>
            <p:nvPr/>
          </p:nvGrpSpPr>
          <p:grpSpPr>
            <a:xfrm>
              <a:off x="2322016" y="617004"/>
              <a:ext cx="165383" cy="206896"/>
              <a:chExt cx="288032" cy="360330"/>
            </a:xfrm>
          </p:grpSpPr>
          <p:sp>
            <p:nvSpPr>
              <p:cNvPr id="10332" name="椭圆 138"/>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33" name="椭圆 139"/>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sp>
          <p:nvSpPr>
            <p:cNvPr id="10326" name="空心弧 132"/>
            <p:cNvSpPr/>
            <p:nvPr/>
          </p:nvSpPr>
          <p:spPr>
            <a:xfrm>
              <a:off x="2122292"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27" name="空心弧 133"/>
            <p:cNvSpPr/>
            <p:nvPr/>
          </p:nvSpPr>
          <p:spPr>
            <a:xfrm>
              <a:off x="1716360" y="2839"/>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28" name="空心弧 134"/>
            <p:cNvSpPr/>
            <p:nvPr/>
          </p:nvSpPr>
          <p:spPr>
            <a:xfrm>
              <a:off x="1294880"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29" name="空心弧 135"/>
            <p:cNvSpPr/>
            <p:nvPr/>
          </p:nvSpPr>
          <p:spPr>
            <a:xfrm>
              <a:off x="1018368" y="2840"/>
              <a:ext cx="392034" cy="798500"/>
            </a:xfrm>
            <a:custGeom>
              <a:gdLst>
                <a:gd name="txL" fmla="*/ 0 w 21600"/>
                <a:gd name="txT" fmla="*/ 0 h 21600"/>
                <a:gd name="txR" fmla="*/ 21600 w 21600"/>
                <a:gd name="txB" fmla="*/ 21600 h 21600"/>
              </a:gdLst>
              <a:cxnLst>
                <a:cxn ang="0">
                  <a:pos x="1097" y="10800"/>
                </a:cxn>
                <a:cxn ang="0">
                  <a:pos x="10800" y="1097"/>
                </a:cxn>
                <a:cxn ang="0">
                  <a:pos x="20503" y="10799"/>
                </a:cxn>
                <a:cxn ang="0">
                  <a:pos x="21600" y="10800"/>
                </a:cxn>
                <a:cxn ang="0">
                  <a:pos x="10800" y="0"/>
                </a:cxn>
                <a:cxn ang="0">
                  <a:pos x="0" y="10800"/>
                </a:cxn>
              </a:cxnLst>
              <a:rect l="txL" t="txT" r="txR" b="txB"/>
              <a:pathLst>
                <a:path w="21600" h="21600">
                  <a:moveTo>
                    <a:pt x="1097" y="10800"/>
                  </a:moveTo>
                  <a:cubicBezTo>
                    <a:pt x="1097" y="5441"/>
                    <a:pt x="5441" y="1097"/>
                    <a:pt x="10800" y="1097"/>
                  </a:cubicBezTo>
                  <a:cubicBezTo>
                    <a:pt x="16158" y="1096"/>
                    <a:pt x="20502" y="5441"/>
                    <a:pt x="2050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30" name="空心弧 136"/>
            <p:cNvSpPr/>
            <p:nvPr/>
          </p:nvSpPr>
          <p:spPr>
            <a:xfrm>
              <a:off x="614429"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31" name="空心弧 137"/>
            <p:cNvSpPr/>
            <p:nvPr/>
          </p:nvSpPr>
          <p:spPr>
            <a:xfrm>
              <a:off x="178032" y="15539"/>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0246" name="组合 150"/>
          <p:cNvGrpSpPr/>
          <p:nvPr/>
        </p:nvGrpSpPr>
        <p:grpSpPr>
          <a:xfrm>
            <a:off x="4572000" y="2276475"/>
            <a:ext cx="2225675" cy="3167063"/>
            <a:chExt cx="2787213" cy="3964277"/>
          </a:xfrm>
        </p:grpSpPr>
        <p:sp>
          <p:nvSpPr>
            <p:cNvPr id="10290" name="圆角矩形 1"/>
            <p:cNvSpPr/>
            <p:nvPr/>
          </p:nvSpPr>
          <p:spPr>
            <a:xfrm>
              <a:off x="122916" y="367074"/>
              <a:ext cx="2664297" cy="3597203"/>
            </a:xfrm>
            <a:custGeom>
              <a:gdLst>
                <a:gd name="txL" fmla="*/ 0 w 2664296"/>
                <a:gd name="txT" fmla="*/ 0 h 3597199"/>
                <a:gd name="txR" fmla="*/ 2664296 w 2664296"/>
                <a:gd name="txB" fmla="*/ 3597199 h 3597199"/>
              </a:gdLst>
              <a:cxnLst>
                <a:cxn ang="0">
                  <a:pos x="190071" y="0"/>
                </a:cxn>
                <a:cxn ang="0">
                  <a:pos x="2474225" y="0"/>
                </a:cxn>
                <a:cxn ang="0">
                  <a:pos x="2664296" y="190071"/>
                </a:cxn>
                <a:cxn ang="0">
                  <a:pos x="2664296" y="3410329"/>
                </a:cxn>
                <a:cxn ang="0">
                  <a:pos x="2505979" y="3597199"/>
                </a:cxn>
                <a:cxn ang="0">
                  <a:pos x="0" y="3113222"/>
                </a:cxn>
                <a:cxn ang="0">
                  <a:pos x="0" y="190071"/>
                </a:cxn>
                <a:cxn ang="0">
                  <a:pos x="190071" y="0"/>
                </a:cxn>
              </a:cxnLst>
              <a:rect l="txL" t="txT" r="txR" b="txB"/>
              <a:pathLst>
                <a:path w="2664296" h="3597198">
                  <a:moveTo>
                    <a:pt x="190071" y="0"/>
                  </a:moveTo>
                  <a:lnTo>
                    <a:pt x="2474225" y="0"/>
                  </a:lnTo>
                  <a:cubicBezTo>
                    <a:pt x="2579198" y="0"/>
                    <a:pt x="2664296" y="85098"/>
                    <a:pt x="2664296" y="190071"/>
                  </a:cubicBezTo>
                  <a:lnTo>
                    <a:pt x="2664296" y="3410329"/>
                  </a:lnTo>
                  <a:cubicBezTo>
                    <a:pt x="2664296" y="3504451"/>
                    <a:pt x="2595883" y="3582594"/>
                    <a:pt x="2505979" y="3597199"/>
                  </a:cubicBezTo>
                  <a:lnTo>
                    <a:pt x="0" y="3113222"/>
                  </a:lnTo>
                  <a:lnTo>
                    <a:pt x="0" y="190071"/>
                  </a:lnTo>
                  <a:cubicBezTo>
                    <a:pt x="0" y="85098"/>
                    <a:pt x="85098" y="0"/>
                    <a:pt x="190071" y="0"/>
                  </a:cubicBezTo>
                  <a:close/>
                </a:path>
              </a:pathLst>
            </a:custGeom>
            <a:solidFill>
              <a:srgbClr val="7F7F7F">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91" name="圆角矩形 3"/>
            <p:cNvSpPr/>
            <p:nvPr/>
          </p:nvSpPr>
          <p:spPr>
            <a:xfrm>
              <a:off x="60402" y="400981"/>
              <a:ext cx="2700000" cy="3559252"/>
            </a:xfrm>
            <a:custGeom>
              <a:gdLst>
                <a:gd name="txL" fmla="*/ 0 w 2700000"/>
                <a:gd name="txT" fmla="*/ 0 h 3559247"/>
                <a:gd name="txR" fmla="*/ 2700000 w 2700000"/>
                <a:gd name="txB" fmla="*/ 3559247 h 3559247"/>
              </a:gdLst>
              <a:cxnLst>
                <a:cxn ang="0">
                  <a:pos x="192618" y="0"/>
                </a:cxn>
                <a:cxn ang="0">
                  <a:pos x="2507382" y="0"/>
                </a:cxn>
                <a:cxn ang="0">
                  <a:pos x="2700000" y="192618"/>
                </a:cxn>
                <a:cxn ang="0">
                  <a:pos x="2700000" y="3370961"/>
                </a:cxn>
                <a:cxn ang="0">
                  <a:pos x="2547552" y="3559247"/>
                </a:cxn>
                <a:cxn ang="0">
                  <a:pos x="0" y="3067241"/>
                </a:cxn>
                <a:cxn ang="0">
                  <a:pos x="0" y="192618"/>
                </a:cxn>
                <a:cxn ang="0">
                  <a:pos x="192618" y="0"/>
                </a:cxn>
              </a:cxnLst>
              <a:rect l="txL" t="txT" r="txR" b="txB"/>
              <a:pathLst>
                <a:path w="2700000" h="3559246">
                  <a:moveTo>
                    <a:pt x="192618" y="0"/>
                  </a:moveTo>
                  <a:lnTo>
                    <a:pt x="2507382" y="0"/>
                  </a:lnTo>
                  <a:cubicBezTo>
                    <a:pt x="2613762" y="0"/>
                    <a:pt x="2700000" y="86238"/>
                    <a:pt x="2700000" y="192618"/>
                  </a:cubicBezTo>
                  <a:lnTo>
                    <a:pt x="2700000" y="3370961"/>
                  </a:lnTo>
                  <a:cubicBezTo>
                    <a:pt x="2700000" y="3463556"/>
                    <a:pt x="2634665" y="3540891"/>
                    <a:pt x="2547552" y="3559247"/>
                  </a:cubicBezTo>
                  <a:lnTo>
                    <a:pt x="0" y="3067241"/>
                  </a:lnTo>
                  <a:lnTo>
                    <a:pt x="0" y="192618"/>
                  </a:lnTo>
                  <a:cubicBezTo>
                    <a:pt x="0" y="86238"/>
                    <a:pt x="86238" y="0"/>
                    <a:pt x="192618" y="0"/>
                  </a:cubicBezTo>
                  <a:close/>
                </a:path>
              </a:pathLst>
            </a:custGeom>
            <a:blipFill rotWithShape="1">
              <a:blip r:embed="rId3"/>
              <a:stretch>
                <a:fillRect/>
              </a:stretch>
            </a:blip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92" name="梯形 4"/>
            <p:cNvSpPr/>
            <p:nvPr/>
          </p:nvSpPr>
          <p:spPr>
            <a:xfrm rot="772283">
              <a:off x="0" y="3122029"/>
              <a:ext cx="2671501" cy="762374"/>
            </a:xfrm>
            <a:custGeom>
              <a:gdLst>
                <a:gd name="txL" fmla="*/ 0 w 2671500"/>
                <a:gd name="txT" fmla="*/ 0 h 762373"/>
                <a:gd name="txR" fmla="*/ 2671500 w 2671500"/>
                <a:gd name="txB" fmla="*/ 762373 h 762373"/>
              </a:gdLst>
              <a:cxnLst>
                <a:cxn ang="0">
                  <a:pos x="174700" y="762373"/>
                </a:cxn>
                <a:cxn ang="0">
                  <a:pos x="95418" y="558801"/>
                </a:cxn>
                <a:cxn ang="0">
                  <a:pos x="1823682" y="1"/>
                </a:cxn>
                <a:cxn ang="0">
                  <a:pos x="2671500" y="559173"/>
                </a:cxn>
                <a:cxn ang="0">
                  <a:pos x="174700" y="762373"/>
                </a:cxn>
              </a:cxnLst>
              <a:rect l="txL" t="txT" r="txR" b="txB"/>
              <a:pathLst>
                <a:path w="2671500" h="762373">
                  <a:moveTo>
                    <a:pt x="174700" y="762373"/>
                  </a:moveTo>
                  <a:cubicBezTo>
                    <a:pt x="75553" y="736911"/>
                    <a:pt x="-115912" y="647763"/>
                    <a:pt x="95418" y="558801"/>
                  </a:cubicBezTo>
                  <a:cubicBezTo>
                    <a:pt x="306748" y="469839"/>
                    <a:pt x="1394335" y="-61"/>
                    <a:pt x="1823682" y="1"/>
                  </a:cubicBezTo>
                  <a:cubicBezTo>
                    <a:pt x="2253029" y="63"/>
                    <a:pt x="2384661" y="360082"/>
                    <a:pt x="2671500" y="559173"/>
                  </a:cubicBezTo>
                  <a:cubicBezTo>
                    <a:pt x="2017033" y="567640"/>
                    <a:pt x="1159367" y="576106"/>
                    <a:pt x="174700" y="762373"/>
                  </a:cubicBezTo>
                  <a:close/>
                </a:path>
              </a:pathLst>
            </a:custGeom>
            <a:gradFill rotWithShape="1">
              <a:gsLst>
                <a:gs pos="0">
                  <a:srgbClr val="898989">
                    <a:alpha val="100000"/>
                  </a:srgbClr>
                </a:gs>
                <a:gs pos="26999">
                  <a:srgbClr val="898989">
                    <a:alpha val="100000"/>
                  </a:srgbClr>
                </a:gs>
                <a:gs pos="29999">
                  <a:srgbClr val="6D6D6D">
                    <a:alpha val="100000"/>
                  </a:srgbClr>
                </a:gs>
                <a:gs pos="39000">
                  <a:srgbClr val="D8D8D8">
                    <a:alpha val="100000"/>
                  </a:srgbClr>
                </a:gs>
                <a:gs pos="50000">
                  <a:srgbClr val="A1A1A1">
                    <a:alpha val="100000"/>
                  </a:srgbClr>
                </a:gs>
                <a:gs pos="59000">
                  <a:srgbClr val="9D9D9D">
                    <a:alpha val="100000"/>
                  </a:srgbClr>
                </a:gs>
                <a:gs pos="67000">
                  <a:srgbClr val="D8D8D8">
                    <a:alpha val="100000"/>
                  </a:srgbClr>
                </a:gs>
                <a:gs pos="89000">
                  <a:srgbClr val="9A9A9A">
                    <a:alpha val="100000"/>
                  </a:srgbClr>
                </a:gs>
                <a:gs pos="100000">
                  <a:srgbClr val="A5A5A5">
                    <a:alpha val="100000"/>
                  </a:srgbClr>
                </a:gs>
              </a:gsLst>
              <a:lin ang="48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0293" name="组合 154"/>
            <p:cNvGrpSpPr/>
            <p:nvPr/>
          </p:nvGrpSpPr>
          <p:grpSpPr>
            <a:xfrm>
              <a:off x="414982" y="617006"/>
              <a:ext cx="165383" cy="206896"/>
              <a:chExt cx="288032" cy="360330"/>
            </a:xfrm>
          </p:grpSpPr>
          <p:sp>
            <p:nvSpPr>
              <p:cNvPr id="10315" name="椭圆 17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16" name="椭圆 17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94" name="组合 155"/>
            <p:cNvGrpSpPr/>
            <p:nvPr/>
          </p:nvGrpSpPr>
          <p:grpSpPr>
            <a:xfrm>
              <a:off x="796388" y="617006"/>
              <a:ext cx="165383" cy="206896"/>
              <a:chExt cx="288032" cy="360330"/>
            </a:xfrm>
          </p:grpSpPr>
          <p:sp>
            <p:nvSpPr>
              <p:cNvPr id="10313" name="椭圆 174"/>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14" name="椭圆 175"/>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95" name="组合 156"/>
            <p:cNvGrpSpPr/>
            <p:nvPr/>
          </p:nvGrpSpPr>
          <p:grpSpPr>
            <a:xfrm>
              <a:off x="1177795" y="617006"/>
              <a:ext cx="165383" cy="206896"/>
              <a:chExt cx="288032" cy="360330"/>
            </a:xfrm>
          </p:grpSpPr>
          <p:sp>
            <p:nvSpPr>
              <p:cNvPr id="10311" name="椭圆 172"/>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12" name="椭圆 173"/>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96" name="组合 157"/>
            <p:cNvGrpSpPr/>
            <p:nvPr/>
          </p:nvGrpSpPr>
          <p:grpSpPr>
            <a:xfrm>
              <a:off x="1559203" y="617007"/>
              <a:ext cx="165383" cy="206896"/>
              <a:chExt cx="288032" cy="360330"/>
            </a:xfrm>
          </p:grpSpPr>
          <p:sp>
            <p:nvSpPr>
              <p:cNvPr id="10309" name="椭圆 170"/>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10" name="椭圆 171"/>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97" name="组合 158"/>
            <p:cNvGrpSpPr/>
            <p:nvPr/>
          </p:nvGrpSpPr>
          <p:grpSpPr>
            <a:xfrm>
              <a:off x="1940609" y="617006"/>
              <a:ext cx="165383" cy="206896"/>
              <a:chExt cx="288032" cy="360330"/>
            </a:xfrm>
          </p:grpSpPr>
          <p:sp>
            <p:nvSpPr>
              <p:cNvPr id="10307" name="椭圆 168"/>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08" name="椭圆 169"/>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98" name="组合 159"/>
            <p:cNvGrpSpPr/>
            <p:nvPr/>
          </p:nvGrpSpPr>
          <p:grpSpPr>
            <a:xfrm>
              <a:off x="2322017" y="617004"/>
              <a:ext cx="165383" cy="206896"/>
              <a:chExt cx="288032" cy="360330"/>
            </a:xfrm>
          </p:grpSpPr>
          <p:sp>
            <p:nvSpPr>
              <p:cNvPr id="10305" name="椭圆 16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306" name="椭圆 16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sp>
          <p:nvSpPr>
            <p:cNvPr id="10299" name="空心弧 160"/>
            <p:cNvSpPr/>
            <p:nvPr/>
          </p:nvSpPr>
          <p:spPr>
            <a:xfrm>
              <a:off x="2122293"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0" name="空心弧 161"/>
            <p:cNvSpPr/>
            <p:nvPr/>
          </p:nvSpPr>
          <p:spPr>
            <a:xfrm>
              <a:off x="1716360" y="284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1" name="空心弧 162"/>
            <p:cNvSpPr/>
            <p:nvPr/>
          </p:nvSpPr>
          <p:spPr>
            <a:xfrm>
              <a:off x="1294882"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2" name="空心弧 163"/>
            <p:cNvSpPr/>
            <p:nvPr/>
          </p:nvSpPr>
          <p:spPr>
            <a:xfrm>
              <a:off x="1018370" y="2840"/>
              <a:ext cx="392034" cy="798500"/>
            </a:xfrm>
            <a:custGeom>
              <a:gdLst>
                <a:gd name="txL" fmla="*/ 0 w 21600"/>
                <a:gd name="txT" fmla="*/ 0 h 21600"/>
                <a:gd name="txR" fmla="*/ 21600 w 21600"/>
                <a:gd name="txB" fmla="*/ 21600 h 21600"/>
              </a:gdLst>
              <a:cxnLst>
                <a:cxn ang="0">
                  <a:pos x="1097" y="10800"/>
                </a:cxn>
                <a:cxn ang="0">
                  <a:pos x="10800" y="1097"/>
                </a:cxn>
                <a:cxn ang="0">
                  <a:pos x="20503" y="10799"/>
                </a:cxn>
                <a:cxn ang="0">
                  <a:pos x="21600" y="10800"/>
                </a:cxn>
                <a:cxn ang="0">
                  <a:pos x="10800" y="0"/>
                </a:cxn>
                <a:cxn ang="0">
                  <a:pos x="0" y="10800"/>
                </a:cxn>
              </a:cxnLst>
              <a:rect l="txL" t="txT" r="txR" b="txB"/>
              <a:pathLst>
                <a:path w="21600" h="21600">
                  <a:moveTo>
                    <a:pt x="1097" y="10800"/>
                  </a:moveTo>
                  <a:cubicBezTo>
                    <a:pt x="1097" y="5441"/>
                    <a:pt x="5441" y="1097"/>
                    <a:pt x="10800" y="1097"/>
                  </a:cubicBezTo>
                  <a:cubicBezTo>
                    <a:pt x="16158" y="1096"/>
                    <a:pt x="20502" y="5441"/>
                    <a:pt x="2050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3" name="空心弧 164"/>
            <p:cNvSpPr/>
            <p:nvPr/>
          </p:nvSpPr>
          <p:spPr>
            <a:xfrm>
              <a:off x="614430"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4" name="空心弧 165"/>
            <p:cNvSpPr/>
            <p:nvPr/>
          </p:nvSpPr>
          <p:spPr>
            <a:xfrm>
              <a:off x="178034" y="15538"/>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0247" name="TextBox 178"/>
          <p:cNvSpPr/>
          <p:nvPr/>
        </p:nvSpPr>
        <p:spPr>
          <a:xfrm>
            <a:off x="220663" y="3084513"/>
            <a:ext cx="1963737" cy="3349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2000" b="1">
                <a:solidFill>
                  <a:srgbClr val="0000FF"/>
                </a:solidFill>
                <a:latin typeface="Arial" pitchFamily="34" charset="0"/>
                <a:ea typeface="微软雅黑" panose="020b0503020204020204" pitchFamily="34" charset="-122"/>
              </a:rPr>
              <a:t>人的不安全行为</a:t>
            </a:r>
            <a:endParaRPr lang="zh-CN" altLang="en-US" sz="2000" b="1">
              <a:solidFill>
                <a:srgbClr val="0000FF"/>
              </a:solidFill>
              <a:latin typeface="Arial" pitchFamily="34" charset="0"/>
              <a:ea typeface="微软雅黑" panose="020b0503020204020204" pitchFamily="34" charset="-122"/>
            </a:endParaRPr>
          </a:p>
        </p:txBody>
      </p:sp>
      <p:sp>
        <p:nvSpPr>
          <p:cNvPr id="10248" name="TextBox 179"/>
          <p:cNvSpPr/>
          <p:nvPr/>
        </p:nvSpPr>
        <p:spPr>
          <a:xfrm>
            <a:off x="249238" y="3533775"/>
            <a:ext cx="2089150" cy="1165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1600" b="1">
                <a:latin typeface="Arial" pitchFamily="34" charset="0"/>
                <a:ea typeface="微软雅黑" panose="020b0503020204020204" pitchFamily="34" charset="-122"/>
              </a:rPr>
              <a:t>指人在工作过程中的操作或其他具体行为不符合安全规定，且可能导致事故的现象</a:t>
            </a:r>
            <a:endParaRPr lang="en-US" altLang="x-none" sz="1600" b="1">
              <a:latin typeface="Arial" pitchFamily="34" charset="0"/>
              <a:ea typeface="微软雅黑" panose="020b0503020204020204" pitchFamily="34" charset="-122"/>
            </a:endParaRPr>
          </a:p>
        </p:txBody>
      </p:sp>
      <p:sp>
        <p:nvSpPr>
          <p:cNvPr id="10249" name="TextBox 180"/>
          <p:cNvSpPr/>
          <p:nvPr/>
        </p:nvSpPr>
        <p:spPr>
          <a:xfrm>
            <a:off x="2466975" y="3106738"/>
            <a:ext cx="1963738" cy="3349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2000" b="1">
                <a:solidFill>
                  <a:srgbClr val="0000FF"/>
                </a:solidFill>
                <a:latin typeface="Arial" pitchFamily="34" charset="0"/>
                <a:ea typeface="微软雅黑" panose="020b0503020204020204" pitchFamily="34" charset="-122"/>
              </a:rPr>
              <a:t>物的危险状态</a:t>
            </a:r>
            <a:endParaRPr lang="zh-CN" altLang="en-US" sz="2000" b="1">
              <a:solidFill>
                <a:srgbClr val="0000FF"/>
              </a:solidFill>
              <a:latin typeface="Arial" pitchFamily="34" charset="0"/>
              <a:ea typeface="微软雅黑" panose="020b0503020204020204" pitchFamily="34" charset="-122"/>
            </a:endParaRPr>
          </a:p>
        </p:txBody>
      </p:sp>
      <p:sp>
        <p:nvSpPr>
          <p:cNvPr id="10250" name="TextBox 181"/>
          <p:cNvSpPr/>
          <p:nvPr/>
        </p:nvSpPr>
        <p:spPr>
          <a:xfrm>
            <a:off x="2495550" y="3556000"/>
            <a:ext cx="2089150" cy="1165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1600" b="1">
                <a:latin typeface="Arial" pitchFamily="34" charset="0"/>
                <a:ea typeface="微软雅黑" panose="020b0503020204020204" pitchFamily="34" charset="-122"/>
              </a:rPr>
              <a:t>指生产过程或生产区域内的物的条件不符合安全要求，且可能导致事故的现象</a:t>
            </a:r>
            <a:endParaRPr lang="zh-CN" altLang="en-US" sz="1600" b="1">
              <a:latin typeface="Arial" pitchFamily="34" charset="0"/>
              <a:ea typeface="微软雅黑" panose="020b0503020204020204" pitchFamily="34" charset="-122"/>
            </a:endParaRPr>
          </a:p>
        </p:txBody>
      </p:sp>
      <p:sp>
        <p:nvSpPr>
          <p:cNvPr id="10251" name="TextBox 182"/>
          <p:cNvSpPr/>
          <p:nvPr/>
        </p:nvSpPr>
        <p:spPr>
          <a:xfrm>
            <a:off x="4692650" y="3106738"/>
            <a:ext cx="1963738" cy="3349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2000" b="1">
                <a:solidFill>
                  <a:srgbClr val="0000FF"/>
                </a:solidFill>
                <a:latin typeface="Arial" pitchFamily="34" charset="0"/>
                <a:ea typeface="微软雅黑" panose="020b0503020204020204" pitchFamily="34" charset="-122"/>
              </a:rPr>
              <a:t>环境的不良因素</a:t>
            </a:r>
            <a:endParaRPr lang="zh-CN" altLang="en-US" sz="2000" b="1">
              <a:solidFill>
                <a:srgbClr val="0000FF"/>
              </a:solidFill>
              <a:latin typeface="Arial" pitchFamily="34" charset="0"/>
              <a:ea typeface="微软雅黑" panose="020b0503020204020204" pitchFamily="34" charset="-122"/>
            </a:endParaRPr>
          </a:p>
        </p:txBody>
      </p:sp>
      <p:sp>
        <p:nvSpPr>
          <p:cNvPr id="10252" name="TextBox 183"/>
          <p:cNvSpPr/>
          <p:nvPr/>
        </p:nvSpPr>
        <p:spPr>
          <a:xfrm>
            <a:off x="4721225" y="3556000"/>
            <a:ext cx="2089150" cy="1165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1600" b="1">
                <a:latin typeface="Arial" pitchFamily="34" charset="0"/>
                <a:ea typeface="微软雅黑" panose="020b0503020204020204" pitchFamily="34" charset="-122"/>
              </a:rPr>
              <a:t>指作业环境存在的诱发人为差错、设备失效，且可能导致事故的现象</a:t>
            </a:r>
            <a:endParaRPr lang="zh-CN" altLang="en-US" sz="1600" b="1">
              <a:latin typeface="Arial" pitchFamily="34" charset="0"/>
              <a:ea typeface="微软雅黑" panose="020b0503020204020204" pitchFamily="34" charset="-122"/>
            </a:endParaRPr>
          </a:p>
        </p:txBody>
      </p:sp>
      <p:sp>
        <p:nvSpPr>
          <p:cNvPr id="10253" name="TextBox 184"/>
          <p:cNvSpPr/>
          <p:nvPr/>
        </p:nvSpPr>
        <p:spPr>
          <a:xfrm>
            <a:off x="1385888" y="431800"/>
            <a:ext cx="4954587" cy="6762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3200" b="1">
                <a:solidFill>
                  <a:schemeClr val="bg2"/>
                </a:solidFill>
                <a:latin typeface="Arial" pitchFamily="34" charset="0"/>
                <a:ea typeface="微软雅黑" panose="020b0503020204020204" pitchFamily="34" charset="-122"/>
              </a:rPr>
              <a:t>事故隐患的判定</a:t>
            </a:r>
            <a:endParaRPr lang="zh-CN" altLang="en-US" sz="3200" b="1">
              <a:solidFill>
                <a:schemeClr val="bg2"/>
              </a:solidFill>
              <a:latin typeface="Arial" pitchFamily="34" charset="0"/>
              <a:ea typeface="微软雅黑" panose="020b0503020204020204" pitchFamily="34" charset="-122"/>
            </a:endParaRPr>
          </a:p>
        </p:txBody>
      </p:sp>
      <p:grpSp>
        <p:nvGrpSpPr>
          <p:cNvPr id="10254" name="组合 150"/>
          <p:cNvGrpSpPr/>
          <p:nvPr/>
        </p:nvGrpSpPr>
        <p:grpSpPr>
          <a:xfrm>
            <a:off x="6804025" y="2276475"/>
            <a:ext cx="2225675" cy="3167063"/>
            <a:chExt cx="2787213" cy="3964277"/>
          </a:xfrm>
        </p:grpSpPr>
        <p:sp>
          <p:nvSpPr>
            <p:cNvPr id="10263" name="圆角矩形 1"/>
            <p:cNvSpPr/>
            <p:nvPr/>
          </p:nvSpPr>
          <p:spPr>
            <a:xfrm>
              <a:off x="122916" y="367074"/>
              <a:ext cx="2664297" cy="3597203"/>
            </a:xfrm>
            <a:custGeom>
              <a:gdLst>
                <a:gd name="txL" fmla="*/ 0 w 2664296"/>
                <a:gd name="txT" fmla="*/ 0 h 3597199"/>
                <a:gd name="txR" fmla="*/ 2664296 w 2664296"/>
                <a:gd name="txB" fmla="*/ 3597199 h 3597199"/>
              </a:gdLst>
              <a:cxnLst>
                <a:cxn ang="0">
                  <a:pos x="190071" y="0"/>
                </a:cxn>
                <a:cxn ang="0">
                  <a:pos x="2474225" y="0"/>
                </a:cxn>
                <a:cxn ang="0">
                  <a:pos x="2664296" y="190071"/>
                </a:cxn>
                <a:cxn ang="0">
                  <a:pos x="2664296" y="3410329"/>
                </a:cxn>
                <a:cxn ang="0">
                  <a:pos x="2505979" y="3597199"/>
                </a:cxn>
                <a:cxn ang="0">
                  <a:pos x="0" y="3113222"/>
                </a:cxn>
                <a:cxn ang="0">
                  <a:pos x="0" y="190071"/>
                </a:cxn>
                <a:cxn ang="0">
                  <a:pos x="190071" y="0"/>
                </a:cxn>
              </a:cxnLst>
              <a:rect l="txL" t="txT" r="txR" b="txB"/>
              <a:pathLst>
                <a:path w="2664296" h="3597198">
                  <a:moveTo>
                    <a:pt x="190071" y="0"/>
                  </a:moveTo>
                  <a:lnTo>
                    <a:pt x="2474225" y="0"/>
                  </a:lnTo>
                  <a:cubicBezTo>
                    <a:pt x="2579198" y="0"/>
                    <a:pt x="2664296" y="85098"/>
                    <a:pt x="2664296" y="190071"/>
                  </a:cubicBezTo>
                  <a:lnTo>
                    <a:pt x="2664296" y="3410329"/>
                  </a:lnTo>
                  <a:cubicBezTo>
                    <a:pt x="2664296" y="3504451"/>
                    <a:pt x="2595883" y="3582594"/>
                    <a:pt x="2505979" y="3597199"/>
                  </a:cubicBezTo>
                  <a:lnTo>
                    <a:pt x="0" y="3113222"/>
                  </a:lnTo>
                  <a:lnTo>
                    <a:pt x="0" y="190071"/>
                  </a:lnTo>
                  <a:cubicBezTo>
                    <a:pt x="0" y="85098"/>
                    <a:pt x="85098" y="0"/>
                    <a:pt x="190071" y="0"/>
                  </a:cubicBezTo>
                  <a:close/>
                </a:path>
              </a:pathLst>
            </a:custGeom>
            <a:solidFill>
              <a:srgbClr val="7F7F7F">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64" name="圆角矩形 3"/>
            <p:cNvSpPr/>
            <p:nvPr/>
          </p:nvSpPr>
          <p:spPr>
            <a:xfrm>
              <a:off x="60402" y="400981"/>
              <a:ext cx="2700000" cy="3559252"/>
            </a:xfrm>
            <a:custGeom>
              <a:gdLst>
                <a:gd name="txL" fmla="*/ 0 w 2700000"/>
                <a:gd name="txT" fmla="*/ 0 h 3559247"/>
                <a:gd name="txR" fmla="*/ 2700000 w 2700000"/>
                <a:gd name="txB" fmla="*/ 3559247 h 3559247"/>
              </a:gdLst>
              <a:cxnLst>
                <a:cxn ang="0">
                  <a:pos x="192618" y="0"/>
                </a:cxn>
                <a:cxn ang="0">
                  <a:pos x="2507382" y="0"/>
                </a:cxn>
                <a:cxn ang="0">
                  <a:pos x="2700000" y="192618"/>
                </a:cxn>
                <a:cxn ang="0">
                  <a:pos x="2700000" y="3370961"/>
                </a:cxn>
                <a:cxn ang="0">
                  <a:pos x="2547552" y="3559247"/>
                </a:cxn>
                <a:cxn ang="0">
                  <a:pos x="0" y="3067241"/>
                </a:cxn>
                <a:cxn ang="0">
                  <a:pos x="0" y="192618"/>
                </a:cxn>
                <a:cxn ang="0">
                  <a:pos x="192618" y="0"/>
                </a:cxn>
              </a:cxnLst>
              <a:rect l="txL" t="txT" r="txR" b="txB"/>
              <a:pathLst>
                <a:path w="2700000" h="3559246">
                  <a:moveTo>
                    <a:pt x="192618" y="0"/>
                  </a:moveTo>
                  <a:lnTo>
                    <a:pt x="2507382" y="0"/>
                  </a:lnTo>
                  <a:cubicBezTo>
                    <a:pt x="2613762" y="0"/>
                    <a:pt x="2700000" y="86238"/>
                    <a:pt x="2700000" y="192618"/>
                  </a:cubicBezTo>
                  <a:lnTo>
                    <a:pt x="2700000" y="3370961"/>
                  </a:lnTo>
                  <a:cubicBezTo>
                    <a:pt x="2700000" y="3463556"/>
                    <a:pt x="2634665" y="3540891"/>
                    <a:pt x="2547552" y="3559247"/>
                  </a:cubicBezTo>
                  <a:lnTo>
                    <a:pt x="0" y="3067241"/>
                  </a:lnTo>
                  <a:lnTo>
                    <a:pt x="0" y="192618"/>
                  </a:lnTo>
                  <a:cubicBezTo>
                    <a:pt x="0" y="86238"/>
                    <a:pt x="86238" y="0"/>
                    <a:pt x="192618" y="0"/>
                  </a:cubicBezTo>
                  <a:close/>
                </a:path>
              </a:pathLst>
            </a:custGeom>
            <a:blipFill rotWithShape="1">
              <a:blip r:embed="rId3"/>
              <a:stretch>
                <a:fillRect/>
              </a:stretch>
            </a:blip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65" name="梯形 4"/>
            <p:cNvSpPr/>
            <p:nvPr/>
          </p:nvSpPr>
          <p:spPr>
            <a:xfrm rot="772283">
              <a:off x="0" y="3122029"/>
              <a:ext cx="2671501" cy="762374"/>
            </a:xfrm>
            <a:custGeom>
              <a:gdLst>
                <a:gd name="txL" fmla="*/ 0 w 2671500"/>
                <a:gd name="txT" fmla="*/ 0 h 762373"/>
                <a:gd name="txR" fmla="*/ 2671500 w 2671500"/>
                <a:gd name="txB" fmla="*/ 762373 h 762373"/>
              </a:gdLst>
              <a:cxnLst>
                <a:cxn ang="0">
                  <a:pos x="174700" y="762373"/>
                </a:cxn>
                <a:cxn ang="0">
                  <a:pos x="95418" y="558801"/>
                </a:cxn>
                <a:cxn ang="0">
                  <a:pos x="1823682" y="1"/>
                </a:cxn>
                <a:cxn ang="0">
                  <a:pos x="2671500" y="559173"/>
                </a:cxn>
                <a:cxn ang="0">
                  <a:pos x="174700" y="762373"/>
                </a:cxn>
              </a:cxnLst>
              <a:rect l="txL" t="txT" r="txR" b="txB"/>
              <a:pathLst>
                <a:path w="2671500" h="762373">
                  <a:moveTo>
                    <a:pt x="174700" y="762373"/>
                  </a:moveTo>
                  <a:cubicBezTo>
                    <a:pt x="75553" y="736911"/>
                    <a:pt x="-115912" y="647763"/>
                    <a:pt x="95418" y="558801"/>
                  </a:cubicBezTo>
                  <a:cubicBezTo>
                    <a:pt x="306748" y="469839"/>
                    <a:pt x="1394335" y="-61"/>
                    <a:pt x="1823682" y="1"/>
                  </a:cubicBezTo>
                  <a:cubicBezTo>
                    <a:pt x="2253029" y="63"/>
                    <a:pt x="2384661" y="360082"/>
                    <a:pt x="2671500" y="559173"/>
                  </a:cubicBezTo>
                  <a:cubicBezTo>
                    <a:pt x="2017033" y="567640"/>
                    <a:pt x="1159367" y="576106"/>
                    <a:pt x="174700" y="762373"/>
                  </a:cubicBezTo>
                  <a:close/>
                </a:path>
              </a:pathLst>
            </a:custGeom>
            <a:gradFill rotWithShape="1">
              <a:gsLst>
                <a:gs pos="0">
                  <a:srgbClr val="898989">
                    <a:alpha val="100000"/>
                  </a:srgbClr>
                </a:gs>
                <a:gs pos="26999">
                  <a:srgbClr val="898989">
                    <a:alpha val="100000"/>
                  </a:srgbClr>
                </a:gs>
                <a:gs pos="29999">
                  <a:srgbClr val="6D6D6D">
                    <a:alpha val="100000"/>
                  </a:srgbClr>
                </a:gs>
                <a:gs pos="39000">
                  <a:srgbClr val="D8D8D8">
                    <a:alpha val="100000"/>
                  </a:srgbClr>
                </a:gs>
                <a:gs pos="50000">
                  <a:srgbClr val="A1A1A1">
                    <a:alpha val="100000"/>
                  </a:srgbClr>
                </a:gs>
                <a:gs pos="59000">
                  <a:srgbClr val="9D9D9D">
                    <a:alpha val="100000"/>
                  </a:srgbClr>
                </a:gs>
                <a:gs pos="67000">
                  <a:srgbClr val="D8D8D8">
                    <a:alpha val="100000"/>
                  </a:srgbClr>
                </a:gs>
                <a:gs pos="89000">
                  <a:srgbClr val="9A9A9A">
                    <a:alpha val="100000"/>
                  </a:srgbClr>
                </a:gs>
                <a:gs pos="100000">
                  <a:srgbClr val="A5A5A5">
                    <a:alpha val="100000"/>
                  </a:srgbClr>
                </a:gs>
              </a:gsLst>
              <a:lin ang="48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0266" name="组合 154"/>
            <p:cNvGrpSpPr/>
            <p:nvPr/>
          </p:nvGrpSpPr>
          <p:grpSpPr>
            <a:xfrm>
              <a:off x="414982" y="617006"/>
              <a:ext cx="165383" cy="206896"/>
              <a:chExt cx="288032" cy="360330"/>
            </a:xfrm>
          </p:grpSpPr>
          <p:sp>
            <p:nvSpPr>
              <p:cNvPr id="10288" name="椭圆 17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89" name="椭圆 17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67" name="组合 155"/>
            <p:cNvGrpSpPr/>
            <p:nvPr/>
          </p:nvGrpSpPr>
          <p:grpSpPr>
            <a:xfrm>
              <a:off x="796388" y="617006"/>
              <a:ext cx="165383" cy="206896"/>
              <a:chExt cx="288032" cy="360330"/>
            </a:xfrm>
          </p:grpSpPr>
          <p:sp>
            <p:nvSpPr>
              <p:cNvPr id="10286" name="椭圆 174"/>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87" name="椭圆 175"/>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68" name="组合 156"/>
            <p:cNvGrpSpPr/>
            <p:nvPr/>
          </p:nvGrpSpPr>
          <p:grpSpPr>
            <a:xfrm>
              <a:off x="1177795" y="617006"/>
              <a:ext cx="165383" cy="206896"/>
              <a:chExt cx="288032" cy="360330"/>
            </a:xfrm>
          </p:grpSpPr>
          <p:sp>
            <p:nvSpPr>
              <p:cNvPr id="10284" name="椭圆 172"/>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85" name="椭圆 173"/>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69" name="组合 157"/>
            <p:cNvGrpSpPr/>
            <p:nvPr/>
          </p:nvGrpSpPr>
          <p:grpSpPr>
            <a:xfrm>
              <a:off x="1559203" y="617007"/>
              <a:ext cx="165383" cy="206896"/>
              <a:chExt cx="288032" cy="360330"/>
            </a:xfrm>
          </p:grpSpPr>
          <p:sp>
            <p:nvSpPr>
              <p:cNvPr id="10282" name="椭圆 170"/>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83" name="椭圆 171"/>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70" name="组合 158"/>
            <p:cNvGrpSpPr/>
            <p:nvPr/>
          </p:nvGrpSpPr>
          <p:grpSpPr>
            <a:xfrm>
              <a:off x="1940609" y="617006"/>
              <a:ext cx="165383" cy="206896"/>
              <a:chExt cx="288032" cy="360330"/>
            </a:xfrm>
          </p:grpSpPr>
          <p:sp>
            <p:nvSpPr>
              <p:cNvPr id="10280" name="椭圆 168"/>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81" name="椭圆 169"/>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grpSp>
          <p:nvGrpSpPr>
            <p:cNvPr id="10271" name="组合 159"/>
            <p:cNvGrpSpPr/>
            <p:nvPr/>
          </p:nvGrpSpPr>
          <p:grpSpPr>
            <a:xfrm>
              <a:off x="2322017" y="617004"/>
              <a:ext cx="165383" cy="206896"/>
              <a:chExt cx="288032" cy="360330"/>
            </a:xfrm>
          </p:grpSpPr>
          <p:sp>
            <p:nvSpPr>
              <p:cNvPr id="10278" name="椭圆 166"/>
              <p:cNvSpPr/>
              <p:nvPr/>
            </p:nvSpPr>
            <p:spPr>
              <a:xfrm>
                <a:off x="0" y="0"/>
                <a:ext cx="288032" cy="288032"/>
              </a:xfrm>
              <a:prstGeom prst="ellipse">
                <a:avLst/>
              </a:prstGeom>
              <a:solidFill>
                <a:srgbClr val="7F7F7F"/>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sp>
            <p:nvSpPr>
              <p:cNvPr id="10279" name="椭圆 167"/>
              <p:cNvSpPr/>
              <p:nvPr/>
            </p:nvSpPr>
            <p:spPr>
              <a:xfrm>
                <a:off x="0" y="72299"/>
                <a:ext cx="288032" cy="288031"/>
              </a:xfrm>
              <a:prstGeom prst="ellipse">
                <a:avLst/>
              </a:prstGeom>
              <a:solidFill>
                <a:srgbClr val="262626"/>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宋体" panose="02010600030101010101" pitchFamily="2" charset="-122"/>
                </a:endParaRPr>
              </a:p>
            </p:txBody>
          </p:sp>
        </p:grpSp>
        <p:sp>
          <p:nvSpPr>
            <p:cNvPr id="10272" name="空心弧 160"/>
            <p:cNvSpPr/>
            <p:nvPr/>
          </p:nvSpPr>
          <p:spPr>
            <a:xfrm>
              <a:off x="2122293"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73" name="空心弧 161"/>
            <p:cNvSpPr/>
            <p:nvPr/>
          </p:nvSpPr>
          <p:spPr>
            <a:xfrm>
              <a:off x="1716360" y="284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74" name="空心弧 162"/>
            <p:cNvSpPr/>
            <p:nvPr/>
          </p:nvSpPr>
          <p:spPr>
            <a:xfrm>
              <a:off x="1294882"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75" name="空心弧 163"/>
            <p:cNvSpPr/>
            <p:nvPr/>
          </p:nvSpPr>
          <p:spPr>
            <a:xfrm>
              <a:off x="1018370" y="2840"/>
              <a:ext cx="392034" cy="798500"/>
            </a:xfrm>
            <a:custGeom>
              <a:gdLst>
                <a:gd name="txL" fmla="*/ 0 w 21600"/>
                <a:gd name="txT" fmla="*/ 0 h 21600"/>
                <a:gd name="txR" fmla="*/ 21600 w 21600"/>
                <a:gd name="txB" fmla="*/ 21600 h 21600"/>
              </a:gdLst>
              <a:cxnLst>
                <a:cxn ang="0">
                  <a:pos x="1097" y="10800"/>
                </a:cxn>
                <a:cxn ang="0">
                  <a:pos x="10800" y="1097"/>
                </a:cxn>
                <a:cxn ang="0">
                  <a:pos x="20503" y="10799"/>
                </a:cxn>
                <a:cxn ang="0">
                  <a:pos x="21600" y="10800"/>
                </a:cxn>
                <a:cxn ang="0">
                  <a:pos x="10800" y="0"/>
                </a:cxn>
                <a:cxn ang="0">
                  <a:pos x="0" y="10800"/>
                </a:cxn>
              </a:cxnLst>
              <a:rect l="txL" t="txT" r="txR" b="txB"/>
              <a:pathLst>
                <a:path w="21600" h="21600">
                  <a:moveTo>
                    <a:pt x="1097" y="10800"/>
                  </a:moveTo>
                  <a:cubicBezTo>
                    <a:pt x="1097" y="5441"/>
                    <a:pt x="5441" y="1097"/>
                    <a:pt x="10800" y="1097"/>
                  </a:cubicBezTo>
                  <a:cubicBezTo>
                    <a:pt x="16158" y="1096"/>
                    <a:pt x="20502" y="5441"/>
                    <a:pt x="2050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76" name="空心弧 164"/>
            <p:cNvSpPr/>
            <p:nvPr/>
          </p:nvSpPr>
          <p:spPr>
            <a:xfrm>
              <a:off x="614430" y="0"/>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77" name="空心弧 165"/>
            <p:cNvSpPr/>
            <p:nvPr/>
          </p:nvSpPr>
          <p:spPr>
            <a:xfrm>
              <a:off x="178034" y="15538"/>
              <a:ext cx="456501" cy="798500"/>
            </a:xfrm>
            <a:custGeom>
              <a:gdLst>
                <a:gd name="txL" fmla="*/ 0 w 21600"/>
                <a:gd name="txT" fmla="*/ 0 h 21600"/>
                <a:gd name="txR" fmla="*/ 21600 w 21600"/>
                <a:gd name="txB" fmla="*/ 21600 h 21600"/>
              </a:gdLst>
              <a:cxnLst>
                <a:cxn ang="0">
                  <a:pos x="1277" y="10800"/>
                </a:cxn>
                <a:cxn ang="0">
                  <a:pos x="10800" y="1277"/>
                </a:cxn>
                <a:cxn ang="0">
                  <a:pos x="20323" y="10799"/>
                </a:cxn>
                <a:cxn ang="0">
                  <a:pos x="21600" y="10800"/>
                </a:cxn>
                <a:cxn ang="0">
                  <a:pos x="10800" y="0"/>
                </a:cxn>
                <a:cxn ang="0">
                  <a:pos x="0" y="10800"/>
                </a:cxn>
              </a:cxnLst>
              <a:rect l="txL" t="txT" r="txR" b="txB"/>
              <a:pathLst>
                <a:path w="21600" h="21600">
                  <a:moveTo>
                    <a:pt x="1277" y="10800"/>
                  </a:moveTo>
                  <a:cubicBezTo>
                    <a:pt x="1277" y="5540"/>
                    <a:pt x="5540" y="1277"/>
                    <a:pt x="10800" y="1277"/>
                  </a:cubicBezTo>
                  <a:cubicBezTo>
                    <a:pt x="16059" y="1276"/>
                    <a:pt x="20322" y="5540"/>
                    <a:pt x="20323" y="10799"/>
                  </a:cubicBezTo>
                  <a:lnTo>
                    <a:pt x="21600" y="10800"/>
                  </a:lnTo>
                  <a:cubicBezTo>
                    <a:pt x="21600" y="4835"/>
                    <a:pt x="16764" y="0"/>
                    <a:pt x="10800" y="0"/>
                  </a:cubicBezTo>
                  <a:cubicBezTo>
                    <a:pt x="4835" y="0"/>
                    <a:pt x="0" y="4835"/>
                    <a:pt x="0" y="10800"/>
                  </a:cubicBezTo>
                  <a:close/>
                </a:path>
              </a:pathLst>
            </a:custGeom>
            <a:solidFill>
              <a:srgbClr val="0C0C0C">
                <a:alpha val="10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0255" name="TextBox 182"/>
          <p:cNvSpPr/>
          <p:nvPr/>
        </p:nvSpPr>
        <p:spPr>
          <a:xfrm>
            <a:off x="6924675" y="3106738"/>
            <a:ext cx="1963738" cy="3349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2000" b="1">
                <a:solidFill>
                  <a:srgbClr val="0000FF"/>
                </a:solidFill>
                <a:latin typeface="Arial" pitchFamily="34" charset="0"/>
                <a:ea typeface="微软雅黑" panose="020b0503020204020204" pitchFamily="34" charset="-122"/>
              </a:rPr>
              <a:t>管理的缺陷</a:t>
            </a:r>
            <a:endParaRPr lang="zh-CN" altLang="en-US" sz="2000" b="1">
              <a:solidFill>
                <a:srgbClr val="0000FF"/>
              </a:solidFill>
              <a:latin typeface="Arial" pitchFamily="34" charset="0"/>
              <a:ea typeface="微软雅黑" panose="020b0503020204020204" pitchFamily="34" charset="-122"/>
            </a:endParaRPr>
          </a:p>
        </p:txBody>
      </p:sp>
      <p:sp>
        <p:nvSpPr>
          <p:cNvPr id="10256" name="TextBox 183"/>
          <p:cNvSpPr/>
          <p:nvPr/>
        </p:nvSpPr>
        <p:spPr>
          <a:xfrm>
            <a:off x="6953250" y="3556000"/>
            <a:ext cx="2089150" cy="1165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1600" b="1">
                <a:latin typeface="Arial" pitchFamily="34" charset="0"/>
                <a:ea typeface="微软雅黑" panose="020b0503020204020204" pitchFamily="34" charset="-122"/>
              </a:rPr>
              <a:t>指生产活动中各种组织、协调等安全管理活动存在的缺陷，且可能导致事故的现象</a:t>
            </a:r>
            <a:endParaRPr lang="zh-CN" altLang="en-US" sz="1600" b="1">
              <a:latin typeface="Arial" pitchFamily="34" charset="0"/>
              <a:ea typeface="微软雅黑" panose="020b0503020204020204" pitchFamily="34" charset="-122"/>
            </a:endParaRPr>
          </a:p>
        </p:txBody>
      </p:sp>
      <p:grpSp>
        <p:nvGrpSpPr>
          <p:cNvPr id="10257" name="组合 7"/>
          <p:cNvGrpSpPr/>
          <p:nvPr/>
        </p:nvGrpSpPr>
        <p:grpSpPr>
          <a:xfrm>
            <a:off x="249238" y="431800"/>
            <a:ext cx="8707437" cy="873125"/>
            <a:chExt cx="8999538" cy="1146900"/>
          </a:xfrm>
        </p:grpSpPr>
        <p:sp>
          <p:nvSpPr>
            <p:cNvPr id="10259"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0260" name="组合 5"/>
            <p:cNvGrpSpPr/>
            <p:nvPr/>
          </p:nvGrpSpPr>
          <p:grpSpPr>
            <a:xfrm>
              <a:off x="0" y="0"/>
              <a:ext cx="1028699" cy="1146900"/>
              <a:chExt cx="1028699" cy="1585913"/>
            </a:xfrm>
          </p:grpSpPr>
          <p:sp>
            <p:nvSpPr>
              <p:cNvPr id="10261"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0262"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6</a:t>
            </a:fld>
            <a:endParaRPr lang="zh-CN" altLang="en-US" sz="1400"/>
          </a:p>
        </p:txBody>
      </p:sp>
      <p:pic>
        <p:nvPicPr>
          <p:cNvPr id="11267" name="图片 8"/>
          <p:cNvPicPr>
            <a:picLocks noChangeAspect="1"/>
          </p:cNvPicPr>
          <p:nvPr/>
        </p:nvPicPr>
        <p:blipFill>
          <a:blip r:embed="rId3"/>
          <a:stretch>
            <a:fillRect/>
          </a:stretch>
        </p:blipFill>
        <p:spPr>
          <a:xfrm>
            <a:off x="1042988" y="1360488"/>
            <a:ext cx="6840537" cy="2133600"/>
          </a:xfrm>
          <a:prstGeom prst="rect">
            <a:avLst/>
          </a:prstGeom>
          <a:noFill/>
          <a:ln w="9525">
            <a:noFill/>
          </a:ln>
        </p:spPr>
      </p:pic>
      <p:pic>
        <p:nvPicPr>
          <p:cNvPr id="11268" name="图片 9"/>
          <p:cNvPicPr>
            <a:picLocks noChangeAspect="1"/>
          </p:cNvPicPr>
          <p:nvPr/>
        </p:nvPicPr>
        <p:blipFill>
          <a:blip r:embed="rId4"/>
          <a:stretch>
            <a:fillRect/>
          </a:stretch>
        </p:blipFill>
        <p:spPr>
          <a:xfrm>
            <a:off x="1403350" y="3713163"/>
            <a:ext cx="6815138" cy="2232025"/>
          </a:xfrm>
          <a:prstGeom prst="rect">
            <a:avLst/>
          </a:prstGeom>
          <a:noFill/>
          <a:ln w="9525">
            <a:noFill/>
          </a:ln>
        </p:spPr>
      </p:pic>
      <p:sp>
        <p:nvSpPr>
          <p:cNvPr id="11269" name="TextBox 10"/>
          <p:cNvSpPr/>
          <p:nvPr/>
        </p:nvSpPr>
        <p:spPr>
          <a:xfrm>
            <a:off x="1403350" y="431800"/>
            <a:ext cx="5688013" cy="7254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3200" b="1">
                <a:solidFill>
                  <a:srgbClr val="595959"/>
                </a:solidFill>
                <a:latin typeface="Adidas Unity" pitchFamily="2" charset="0"/>
                <a:ea typeface="微软雅黑" panose="020b0503020204020204" pitchFamily="34" charset="-122"/>
                <a:sym typeface="Adidas Unity" pitchFamily="2" charset="0"/>
              </a:rPr>
              <a:t>事故隐患分级</a:t>
            </a:r>
            <a:r>
              <a:rPr lang="en-US" altLang="x-none" sz="3200" b="1">
                <a:solidFill>
                  <a:srgbClr val="595959"/>
                </a:solidFill>
                <a:latin typeface="Adidas Unity" pitchFamily="2" charset="0"/>
                <a:ea typeface="微软雅黑" panose="020b0503020204020204" pitchFamily="34" charset="-122"/>
                <a:sym typeface="Adidas Unity" pitchFamily="2" charset="0"/>
              </a:rPr>
              <a:t> </a:t>
            </a:r>
            <a:endParaRPr lang="zh-CN" altLang="en-US" sz="3200" b="1">
              <a:solidFill>
                <a:srgbClr val="595959"/>
              </a:solidFill>
              <a:latin typeface="Adidas Unity" pitchFamily="2" charset="0"/>
              <a:ea typeface="微软雅黑" panose="020b0503020204020204" pitchFamily="34" charset="-122"/>
              <a:sym typeface="Adidas Unity" pitchFamily="2" charset="0"/>
            </a:endParaRPr>
          </a:p>
        </p:txBody>
      </p:sp>
      <p:sp>
        <p:nvSpPr>
          <p:cNvPr id="11270" name="TextBox 11"/>
          <p:cNvSpPr/>
          <p:nvPr/>
        </p:nvSpPr>
        <p:spPr>
          <a:xfrm>
            <a:off x="1403350" y="1887538"/>
            <a:ext cx="1498600" cy="8239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chemeClr val="bg1"/>
                </a:solidFill>
                <a:latin typeface="Arial" pitchFamily="34" charset="0"/>
                <a:ea typeface="微软雅黑" panose="020b0503020204020204" pitchFamily="34" charset="-122"/>
              </a:rPr>
              <a:t>重大</a:t>
            </a:r>
            <a:endParaRPr lang="zh-CN" altLang="en-US" sz="2400" b="1">
              <a:solidFill>
                <a:schemeClr val="bg1"/>
              </a:solidFill>
              <a:latin typeface="Arial" pitchFamily="34" charset="0"/>
              <a:ea typeface="微软雅黑" panose="020b0503020204020204" pitchFamily="34" charset="-122"/>
            </a:endParaRPr>
          </a:p>
          <a:p>
            <a:pPr algn="ctr"/>
            <a:r>
              <a:rPr lang="zh-CN" altLang="en-US" sz="2400" b="1">
                <a:solidFill>
                  <a:schemeClr val="bg1"/>
                </a:solidFill>
                <a:latin typeface="Arial" pitchFamily="34" charset="0"/>
                <a:ea typeface="微软雅黑" panose="020b0503020204020204" pitchFamily="34" charset="-122"/>
              </a:rPr>
              <a:t>事故隐患</a:t>
            </a:r>
            <a:endParaRPr lang="zh-CN" altLang="en-US" sz="2400" b="1">
              <a:solidFill>
                <a:schemeClr val="bg1"/>
              </a:solidFill>
              <a:latin typeface="Arial" pitchFamily="34" charset="0"/>
              <a:ea typeface="微软雅黑" panose="020b0503020204020204" pitchFamily="34" charset="-122"/>
            </a:endParaRPr>
          </a:p>
        </p:txBody>
      </p:sp>
      <p:sp>
        <p:nvSpPr>
          <p:cNvPr id="11271" name="TextBox 12"/>
          <p:cNvSpPr/>
          <p:nvPr/>
        </p:nvSpPr>
        <p:spPr>
          <a:xfrm>
            <a:off x="2901950" y="1547813"/>
            <a:ext cx="4981575" cy="18684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ts val="2800"/>
              </a:lnSpc>
            </a:pPr>
            <a:r>
              <a:rPr lang="zh-CN" altLang="en-US" b="1">
                <a:latin typeface="Arial" pitchFamily="34" charset="0"/>
                <a:ea typeface="微软雅黑" panose="020b0503020204020204" pitchFamily="34" charset="-122"/>
              </a:rPr>
              <a:t>判定原则是：重大事故隐患是指危害和整改难度较大，事故风险较高、影响范围较大，应当全部或者局部停产停业，并经过一定时间治理方能排除的事故隐患，或者因外部因素影响致使生产经营单位自身难以治理的事故隐患。</a:t>
            </a:r>
            <a:endParaRPr lang="zh-CN" altLang="en-US" b="1">
              <a:latin typeface="Arial" pitchFamily="34" charset="0"/>
              <a:ea typeface="微软雅黑" panose="020b0503020204020204" pitchFamily="34" charset="-122"/>
            </a:endParaRPr>
          </a:p>
        </p:txBody>
      </p:sp>
      <p:sp>
        <p:nvSpPr>
          <p:cNvPr id="11272" name="TextBox 13"/>
          <p:cNvSpPr/>
          <p:nvPr/>
        </p:nvSpPr>
        <p:spPr>
          <a:xfrm>
            <a:off x="1612900" y="4238625"/>
            <a:ext cx="4676775" cy="1158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ts val="2800"/>
              </a:lnSpc>
            </a:pPr>
            <a:r>
              <a:rPr lang="zh-CN" altLang="en-US" b="1">
                <a:latin typeface="Arial" pitchFamily="34" charset="0"/>
                <a:ea typeface="微软雅黑" panose="020b0503020204020204" pitchFamily="34" charset="-122"/>
              </a:rPr>
              <a:t>判定原则是：危害和整改难度较小，企业发现后能够组织治理的事故隐患。企业可根据自身情况对一般事故隐患进一步细化分级。</a:t>
            </a:r>
            <a:endParaRPr lang="zh-CN" altLang="en-US" b="1">
              <a:latin typeface="Arial" pitchFamily="34" charset="0"/>
              <a:ea typeface="微软雅黑" panose="020b0503020204020204" pitchFamily="34" charset="-122"/>
            </a:endParaRPr>
          </a:p>
        </p:txBody>
      </p:sp>
      <p:sp>
        <p:nvSpPr>
          <p:cNvPr id="11273" name="TextBox 14"/>
          <p:cNvSpPr/>
          <p:nvPr/>
        </p:nvSpPr>
        <p:spPr>
          <a:xfrm>
            <a:off x="6289675" y="4375150"/>
            <a:ext cx="1593850" cy="8239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chemeClr val="bg1"/>
                </a:solidFill>
                <a:latin typeface="Arial" pitchFamily="34" charset="0"/>
                <a:ea typeface="微软雅黑" panose="020b0503020204020204" pitchFamily="34" charset="-122"/>
              </a:rPr>
              <a:t>一般</a:t>
            </a:r>
            <a:endParaRPr lang="zh-CN" altLang="en-US" sz="2400" b="1">
              <a:solidFill>
                <a:schemeClr val="bg1"/>
              </a:solidFill>
              <a:latin typeface="Arial" pitchFamily="34" charset="0"/>
              <a:ea typeface="微软雅黑" panose="020b0503020204020204" pitchFamily="34" charset="-122"/>
            </a:endParaRPr>
          </a:p>
          <a:p>
            <a:pPr algn="ctr"/>
            <a:r>
              <a:rPr lang="zh-CN" altLang="en-US" sz="2400" b="1">
                <a:solidFill>
                  <a:schemeClr val="bg1"/>
                </a:solidFill>
                <a:latin typeface="Arial" pitchFamily="34" charset="0"/>
                <a:ea typeface="微软雅黑" panose="020b0503020204020204" pitchFamily="34" charset="-122"/>
              </a:rPr>
              <a:t>事故隐患</a:t>
            </a:r>
            <a:endParaRPr lang="zh-CN" altLang="en-US" sz="2400" b="1">
              <a:solidFill>
                <a:schemeClr val="bg1"/>
              </a:solidFill>
              <a:latin typeface="Arial" pitchFamily="34" charset="0"/>
              <a:ea typeface="微软雅黑" panose="020b0503020204020204" pitchFamily="34" charset="-122"/>
            </a:endParaRPr>
          </a:p>
        </p:txBody>
      </p:sp>
      <p:sp>
        <p:nvSpPr>
          <p:cNvPr id="11274" name="Text Box 9"/>
          <p:cNvSpPr txBox="1"/>
          <p:nvPr/>
        </p:nvSpPr>
        <p:spPr>
          <a:xfrm>
            <a:off x="1044575" y="6199188"/>
            <a:ext cx="7491413" cy="3667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ea typeface="微软雅黑" panose="020b0503020204020204" pitchFamily="34" charset="-122"/>
              </a:rPr>
              <a:t>事故隐患分级以整改、治理的难度及其严重度、影响范围为基本原则。</a:t>
            </a:r>
            <a:endParaRPr lang="zh-CN" altLang="en-US" b="1">
              <a:latin typeface="Arial" pitchFamily="34" charset="0"/>
              <a:ea typeface="微软雅黑" panose="020b0503020204020204" pitchFamily="34" charset="-122"/>
            </a:endParaRPr>
          </a:p>
        </p:txBody>
      </p:sp>
      <p:grpSp>
        <p:nvGrpSpPr>
          <p:cNvPr id="11275" name="组合 7"/>
          <p:cNvGrpSpPr/>
          <p:nvPr/>
        </p:nvGrpSpPr>
        <p:grpSpPr>
          <a:xfrm>
            <a:off x="249238" y="431800"/>
            <a:ext cx="8707437" cy="873125"/>
            <a:chExt cx="8999538" cy="1146900"/>
          </a:xfrm>
        </p:grpSpPr>
        <p:sp>
          <p:nvSpPr>
            <p:cNvPr id="11277"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1278" name="组合 5"/>
            <p:cNvGrpSpPr/>
            <p:nvPr/>
          </p:nvGrpSpPr>
          <p:grpSpPr>
            <a:xfrm>
              <a:off x="0" y="0"/>
              <a:ext cx="1028699" cy="1146900"/>
              <a:chExt cx="1028699" cy="1585913"/>
            </a:xfrm>
          </p:grpSpPr>
          <p:sp>
            <p:nvSpPr>
              <p:cNvPr id="11279"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1280"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7</a:t>
            </a:fld>
            <a:endParaRPr lang="zh-CN" altLang="en-US" sz="1400"/>
          </a:p>
        </p:txBody>
      </p:sp>
      <p:sp>
        <p:nvSpPr>
          <p:cNvPr id="13315" name="圆角矩形 27"/>
          <p:cNvSpPr/>
          <p:nvPr/>
        </p:nvSpPr>
        <p:spPr>
          <a:xfrm>
            <a:off x="7308850" y="2460625"/>
            <a:ext cx="1835150" cy="2192338"/>
          </a:xfrm>
          <a:prstGeom prst="roundRect">
            <a:avLst>
              <a:gd name="adj" fmla="val 6426"/>
            </a:avLst>
          </a:prstGeom>
          <a:solidFill>
            <a:srgbClr val="262626"/>
          </a:solidFill>
          <a:ln w="25400" cap="flat" cmpd="sng">
            <a:solidFill>
              <a:srgbClr val="595959"/>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Calibri" panose="020f0502020204030204" pitchFamily="34" charset="0"/>
            </a:endParaRPr>
          </a:p>
        </p:txBody>
      </p:sp>
      <p:sp>
        <p:nvSpPr>
          <p:cNvPr id="13316" name="圆角矩形 17"/>
          <p:cNvSpPr/>
          <p:nvPr/>
        </p:nvSpPr>
        <p:spPr>
          <a:xfrm>
            <a:off x="7308850" y="2457450"/>
            <a:ext cx="1835150" cy="1079500"/>
          </a:xfrm>
          <a:custGeom>
            <a:gdLst>
              <a:gd name="txL" fmla="*/ 0 w 2592288"/>
              <a:gd name="txT" fmla="*/ 0 h 1525193"/>
              <a:gd name="txR" fmla="*/ 2592288 w 2592288"/>
              <a:gd name="txB" fmla="*/ 1525193 h 1525193"/>
            </a:gdLst>
            <a:cxnLst>
              <a:cxn ang="0">
                <a:pos x="166580" y="0"/>
              </a:cxn>
              <a:cxn ang="0">
                <a:pos x="2425708" y="0"/>
              </a:cxn>
              <a:cxn ang="0">
                <a:pos x="2592288" y="166580"/>
              </a:cxn>
              <a:cxn ang="0">
                <a:pos x="2592288" y="1525193"/>
              </a:cxn>
              <a:cxn ang="0">
                <a:pos x="0" y="1525193"/>
              </a:cxn>
              <a:cxn ang="0">
                <a:pos x="0" y="166580"/>
              </a:cxn>
              <a:cxn ang="0">
                <a:pos x="166580" y="0"/>
              </a:cxn>
            </a:cxnLst>
            <a:rect l="txL" t="txT" r="txR" b="txB"/>
            <a:pathLst>
              <a:path w="2592288" h="1525193">
                <a:moveTo>
                  <a:pt x="166580" y="0"/>
                </a:moveTo>
                <a:lnTo>
                  <a:pt x="2425708" y="0"/>
                </a:lnTo>
                <a:cubicBezTo>
                  <a:pt x="2517708" y="0"/>
                  <a:pt x="2592288" y="74580"/>
                  <a:pt x="2592288" y="166580"/>
                </a:cubicBezTo>
                <a:lnTo>
                  <a:pt x="2592288" y="1525193"/>
                </a:lnTo>
                <a:lnTo>
                  <a:pt x="0" y="1525193"/>
                </a:lnTo>
                <a:lnTo>
                  <a:pt x="0" y="166580"/>
                </a:lnTo>
                <a:cubicBezTo>
                  <a:pt x="0" y="74580"/>
                  <a:pt x="74580" y="0"/>
                  <a:pt x="166580" y="0"/>
                </a:cubicBezTo>
                <a:close/>
              </a:path>
            </a:pathLst>
          </a:custGeom>
          <a:gradFill rotWithShape="1">
            <a:gsLst>
              <a:gs pos="0">
                <a:srgbClr val="595959">
                  <a:alpha val="100000"/>
                </a:srgbClr>
              </a:gs>
              <a:gs pos="7999">
                <a:srgbClr val="595959">
                  <a:alpha val="100000"/>
                </a:srgbClr>
              </a:gs>
              <a:gs pos="25000">
                <a:srgbClr val="A5A5A5">
                  <a:alpha val="100000"/>
                </a:srgbClr>
              </a:gs>
              <a:gs pos="53999">
                <a:srgbClr val="262626">
                  <a:alpha val="100000"/>
                </a:srgbClr>
              </a:gs>
              <a:gs pos="100000">
                <a:srgbClr val="BFBFBF">
                  <a:alpha val="100000"/>
                </a:srgbClr>
              </a:gs>
              <a:gs pos="100000">
                <a:srgbClr val="BFBFBF">
                  <a:alpha val="100000"/>
                </a:srgbClr>
              </a:gs>
            </a:gsLst>
            <a:path path="rect">
              <a:fillToRect l="100000" b="100000"/>
            </a:path>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17" name="圆角矩形 29"/>
          <p:cNvSpPr/>
          <p:nvPr/>
        </p:nvSpPr>
        <p:spPr>
          <a:xfrm>
            <a:off x="12700" y="2460625"/>
            <a:ext cx="1835150" cy="2192338"/>
          </a:xfrm>
          <a:prstGeom prst="roundRect">
            <a:avLst>
              <a:gd name="adj" fmla="val 6426"/>
            </a:avLst>
          </a:prstGeom>
          <a:solidFill>
            <a:srgbClr val="262626"/>
          </a:solidFill>
          <a:ln w="25400" cap="flat" cmpd="sng">
            <a:solidFill>
              <a:srgbClr val="595959"/>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Calibri" panose="020f0502020204030204" pitchFamily="34" charset="0"/>
            </a:endParaRPr>
          </a:p>
        </p:txBody>
      </p:sp>
      <p:sp>
        <p:nvSpPr>
          <p:cNvPr id="13318" name="圆角矩形 30"/>
          <p:cNvSpPr/>
          <p:nvPr/>
        </p:nvSpPr>
        <p:spPr>
          <a:xfrm>
            <a:off x="3681413" y="2460625"/>
            <a:ext cx="1835150" cy="2192338"/>
          </a:xfrm>
          <a:prstGeom prst="roundRect">
            <a:avLst>
              <a:gd name="adj" fmla="val 6426"/>
            </a:avLst>
          </a:prstGeom>
          <a:solidFill>
            <a:srgbClr val="262626"/>
          </a:solidFill>
          <a:ln w="25400" cap="flat" cmpd="sng">
            <a:solidFill>
              <a:srgbClr val="595959"/>
            </a:solidFill>
            <a:prstDash val="solid"/>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b="1" i="1">
              <a:solidFill>
                <a:srgbClr val="FFFFFF"/>
              </a:solidFill>
              <a:latin typeface="Calibri" panose="020f0502020204030204" pitchFamily="34" charset="0"/>
              <a:sym typeface="Calibri" panose="020f0502020204030204" pitchFamily="34" charset="0"/>
            </a:endParaRPr>
          </a:p>
        </p:txBody>
      </p:sp>
      <p:sp>
        <p:nvSpPr>
          <p:cNvPr id="13319" name="圆角矩形 17"/>
          <p:cNvSpPr/>
          <p:nvPr/>
        </p:nvSpPr>
        <p:spPr>
          <a:xfrm>
            <a:off x="12700" y="2457450"/>
            <a:ext cx="1835150" cy="1079500"/>
          </a:xfrm>
          <a:custGeom>
            <a:gdLst>
              <a:gd name="txL" fmla="*/ 0 w 2592288"/>
              <a:gd name="txT" fmla="*/ 0 h 1525193"/>
              <a:gd name="txR" fmla="*/ 2592288 w 2592288"/>
              <a:gd name="txB" fmla="*/ 1525193 h 1525193"/>
            </a:gdLst>
            <a:cxnLst>
              <a:cxn ang="0">
                <a:pos x="166580" y="0"/>
              </a:cxn>
              <a:cxn ang="0">
                <a:pos x="2425708" y="0"/>
              </a:cxn>
              <a:cxn ang="0">
                <a:pos x="2592288" y="166580"/>
              </a:cxn>
              <a:cxn ang="0">
                <a:pos x="2592288" y="1525193"/>
              </a:cxn>
              <a:cxn ang="0">
                <a:pos x="0" y="1525193"/>
              </a:cxn>
              <a:cxn ang="0">
                <a:pos x="0" y="166580"/>
              </a:cxn>
              <a:cxn ang="0">
                <a:pos x="166580" y="0"/>
              </a:cxn>
            </a:cxnLst>
            <a:rect l="txL" t="txT" r="txR" b="txB"/>
            <a:pathLst>
              <a:path w="2592288" h="1525193">
                <a:moveTo>
                  <a:pt x="166580" y="0"/>
                </a:moveTo>
                <a:lnTo>
                  <a:pt x="2425708" y="0"/>
                </a:lnTo>
                <a:cubicBezTo>
                  <a:pt x="2517708" y="0"/>
                  <a:pt x="2592288" y="74580"/>
                  <a:pt x="2592288" y="166580"/>
                </a:cubicBezTo>
                <a:lnTo>
                  <a:pt x="2592288" y="1525193"/>
                </a:lnTo>
                <a:lnTo>
                  <a:pt x="0" y="1525193"/>
                </a:lnTo>
                <a:lnTo>
                  <a:pt x="0" y="166580"/>
                </a:lnTo>
                <a:cubicBezTo>
                  <a:pt x="0" y="74580"/>
                  <a:pt x="74580" y="0"/>
                  <a:pt x="166580" y="0"/>
                </a:cubicBezTo>
                <a:close/>
              </a:path>
            </a:pathLst>
          </a:custGeom>
          <a:gradFill rotWithShape="1">
            <a:gsLst>
              <a:gs pos="0">
                <a:srgbClr val="595959">
                  <a:alpha val="100000"/>
                </a:srgbClr>
              </a:gs>
              <a:gs pos="7999">
                <a:srgbClr val="595959">
                  <a:alpha val="100000"/>
                </a:srgbClr>
              </a:gs>
              <a:gs pos="25000">
                <a:srgbClr val="A5A5A5">
                  <a:alpha val="100000"/>
                </a:srgbClr>
              </a:gs>
              <a:gs pos="53999">
                <a:srgbClr val="262626">
                  <a:alpha val="100000"/>
                </a:srgbClr>
              </a:gs>
              <a:gs pos="100000">
                <a:srgbClr val="BFBFBF">
                  <a:alpha val="100000"/>
                </a:srgbClr>
              </a:gs>
              <a:gs pos="100000">
                <a:srgbClr val="BFBFBF">
                  <a:alpha val="100000"/>
                </a:srgbClr>
              </a:gs>
            </a:gsLst>
            <a:path path="rect">
              <a:fillToRect l="100000" b="100000"/>
            </a:path>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0" name="圆角矩形 17"/>
          <p:cNvSpPr/>
          <p:nvPr/>
        </p:nvSpPr>
        <p:spPr>
          <a:xfrm>
            <a:off x="3681413" y="2451100"/>
            <a:ext cx="1835150" cy="1079500"/>
          </a:xfrm>
          <a:custGeom>
            <a:gdLst>
              <a:gd name="txL" fmla="*/ 0 w 2592288"/>
              <a:gd name="txT" fmla="*/ 0 h 1525193"/>
              <a:gd name="txR" fmla="*/ 2592288 w 2592288"/>
              <a:gd name="txB" fmla="*/ 1525193 h 1525193"/>
            </a:gdLst>
            <a:cxnLst>
              <a:cxn ang="0">
                <a:pos x="166580" y="0"/>
              </a:cxn>
              <a:cxn ang="0">
                <a:pos x="2425708" y="0"/>
              </a:cxn>
              <a:cxn ang="0">
                <a:pos x="2592288" y="166580"/>
              </a:cxn>
              <a:cxn ang="0">
                <a:pos x="2592288" y="1525193"/>
              </a:cxn>
              <a:cxn ang="0">
                <a:pos x="0" y="1525193"/>
              </a:cxn>
              <a:cxn ang="0">
                <a:pos x="0" y="166580"/>
              </a:cxn>
              <a:cxn ang="0">
                <a:pos x="166580" y="0"/>
              </a:cxn>
            </a:cxnLst>
            <a:rect l="txL" t="txT" r="txR" b="txB"/>
            <a:pathLst>
              <a:path w="2592288" h="1525193">
                <a:moveTo>
                  <a:pt x="166580" y="0"/>
                </a:moveTo>
                <a:lnTo>
                  <a:pt x="2425708" y="0"/>
                </a:lnTo>
                <a:cubicBezTo>
                  <a:pt x="2517708" y="0"/>
                  <a:pt x="2592288" y="74580"/>
                  <a:pt x="2592288" y="166580"/>
                </a:cubicBezTo>
                <a:lnTo>
                  <a:pt x="2592288" y="1525193"/>
                </a:lnTo>
                <a:lnTo>
                  <a:pt x="0" y="1525193"/>
                </a:lnTo>
                <a:lnTo>
                  <a:pt x="0" y="166580"/>
                </a:lnTo>
                <a:cubicBezTo>
                  <a:pt x="0" y="74580"/>
                  <a:pt x="74580" y="0"/>
                  <a:pt x="166580" y="0"/>
                </a:cubicBezTo>
                <a:close/>
              </a:path>
            </a:pathLst>
          </a:custGeom>
          <a:gradFill rotWithShape="1">
            <a:gsLst>
              <a:gs pos="0">
                <a:srgbClr val="595959">
                  <a:alpha val="100000"/>
                </a:srgbClr>
              </a:gs>
              <a:gs pos="7999">
                <a:srgbClr val="595959">
                  <a:alpha val="100000"/>
                </a:srgbClr>
              </a:gs>
              <a:gs pos="25000">
                <a:srgbClr val="A5A5A5">
                  <a:alpha val="100000"/>
                </a:srgbClr>
              </a:gs>
              <a:gs pos="53999">
                <a:srgbClr val="262626">
                  <a:alpha val="100000"/>
                </a:srgbClr>
              </a:gs>
              <a:gs pos="100000">
                <a:srgbClr val="BFBFBF">
                  <a:alpha val="100000"/>
                </a:srgbClr>
              </a:gs>
              <a:gs pos="100000">
                <a:srgbClr val="BFBFBF">
                  <a:alpha val="100000"/>
                </a:srgbClr>
              </a:gs>
            </a:gsLst>
            <a:path path="rect">
              <a:fillToRect l="100000" b="100000"/>
            </a:path>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1" name="圆角矩形 10"/>
          <p:cNvSpPr/>
          <p:nvPr/>
        </p:nvSpPr>
        <p:spPr>
          <a:xfrm>
            <a:off x="1193800" y="2460625"/>
            <a:ext cx="3136900" cy="2192338"/>
          </a:xfrm>
          <a:custGeom>
            <a:gdLst>
              <a:gd name="txL" fmla="*/ 0 w 4431968"/>
              <a:gd name="txT" fmla="*/ 0 h 3096344"/>
              <a:gd name="txR" fmla="*/ 4431968 w 4431968"/>
              <a:gd name="txB" fmla="*/ 3096344 h 3096344"/>
            </a:gdLst>
            <a:cxnLst>
              <a:cxn ang="0">
                <a:pos x="1087936" y="0"/>
              </a:cxn>
              <a:cxn ang="0">
                <a:pos x="3347064" y="0"/>
              </a:cxn>
              <a:cxn ang="0">
                <a:pos x="3513644" y="166580"/>
              </a:cxn>
              <a:cxn ang="0">
                <a:pos x="3513644" y="1288893"/>
              </a:cxn>
              <a:cxn ang="0">
                <a:pos x="3686877" y="1439616"/>
              </a:cxn>
              <a:cxn ang="0">
                <a:pos x="3868444" y="1458115"/>
              </a:cxn>
              <a:cxn ang="0">
                <a:pos x="4136021" y="1259067"/>
              </a:cxn>
              <a:cxn ang="0">
                <a:pos x="4369676" y="1383931"/>
              </a:cxn>
              <a:cxn ang="0">
                <a:pos x="4431968" y="1548172"/>
              </a:cxn>
              <a:cxn ang="0">
                <a:pos x="4297838" y="1769649"/>
              </a:cxn>
              <a:cxn ang="0">
                <a:pos x="4136021" y="1821465"/>
              </a:cxn>
              <a:cxn ang="0">
                <a:pos x="3873048" y="1637247"/>
              </a:cxn>
              <a:cxn ang="0">
                <a:pos x="3713445" y="1627378"/>
              </a:cxn>
              <a:cxn ang="0">
                <a:pos x="3513644" y="1735150"/>
              </a:cxn>
              <a:cxn ang="0">
                <a:pos x="3513644" y="2929764"/>
              </a:cxn>
              <a:cxn ang="0">
                <a:pos x="3347064" y="3096344"/>
              </a:cxn>
              <a:cxn ang="0">
                <a:pos x="1087936" y="3096344"/>
              </a:cxn>
              <a:cxn ang="0">
                <a:pos x="921356" y="2929764"/>
              </a:cxn>
              <a:cxn ang="0">
                <a:pos x="921356" y="1739827"/>
              </a:cxn>
              <a:cxn ang="0">
                <a:pos x="718523" y="1627378"/>
              </a:cxn>
              <a:cxn ang="0">
                <a:pos x="558920" y="1637247"/>
              </a:cxn>
              <a:cxn ang="0">
                <a:pos x="295947" y="1821465"/>
              </a:cxn>
              <a:cxn ang="0">
                <a:pos x="134130" y="1769649"/>
              </a:cxn>
              <a:cxn ang="0">
                <a:pos x="0" y="1548172"/>
              </a:cxn>
              <a:cxn ang="0">
                <a:pos x="62292" y="1383931"/>
              </a:cxn>
              <a:cxn ang="0">
                <a:pos x="295947" y="1259067"/>
              </a:cxn>
              <a:cxn ang="0">
                <a:pos x="563524" y="1458115"/>
              </a:cxn>
              <a:cxn ang="0">
                <a:pos x="745091" y="1439616"/>
              </a:cxn>
              <a:cxn ang="0">
                <a:pos x="921356" y="1280963"/>
              </a:cxn>
              <a:cxn ang="0">
                <a:pos x="921356" y="166580"/>
              </a:cxn>
              <a:cxn ang="0">
                <a:pos x="1087936" y="0"/>
              </a:cxn>
            </a:cxnLst>
            <a:rect l="txL" t="txT" r="txR" b="txB"/>
            <a:pathLst>
              <a:path w="4431968" h="3096344">
                <a:moveTo>
                  <a:pt x="1087936" y="0"/>
                </a:moveTo>
                <a:lnTo>
                  <a:pt x="3347064" y="0"/>
                </a:lnTo>
                <a:cubicBezTo>
                  <a:pt x="3439064" y="0"/>
                  <a:pt x="3513644" y="74580"/>
                  <a:pt x="3513644" y="166580"/>
                </a:cubicBezTo>
                <a:lnTo>
                  <a:pt x="3513644" y="1288893"/>
                </a:lnTo>
                <a:cubicBezTo>
                  <a:pt x="3533780" y="1348375"/>
                  <a:pt x="3599073" y="1406682"/>
                  <a:pt x="3686877" y="1439616"/>
                </a:cubicBezTo>
                <a:cubicBezTo>
                  <a:pt x="3752028" y="1464054"/>
                  <a:pt x="3817029" y="1469817"/>
                  <a:pt x="3868444" y="1458115"/>
                </a:cubicBezTo>
                <a:cubicBezTo>
                  <a:pt x="3902404" y="1342696"/>
                  <a:pt x="4009446" y="1259067"/>
                  <a:pt x="4136021" y="1259067"/>
                </a:cubicBezTo>
                <a:cubicBezTo>
                  <a:pt x="4233444" y="1259067"/>
                  <a:pt x="4319296" y="1308611"/>
                  <a:pt x="4369676" y="1383931"/>
                </a:cubicBezTo>
                <a:cubicBezTo>
                  <a:pt x="4408794" y="1427426"/>
                  <a:pt x="4431968" y="1485093"/>
                  <a:pt x="4431968" y="1548172"/>
                </a:cubicBezTo>
                <a:cubicBezTo>
                  <a:pt x="4431968" y="1644547"/>
                  <a:pt x="4377873" y="1728287"/>
                  <a:pt x="4297838" y="1769649"/>
                </a:cubicBezTo>
                <a:cubicBezTo>
                  <a:pt x="4252315" y="1802442"/>
                  <a:pt x="4196390" y="1821465"/>
                  <a:pt x="4136021" y="1821465"/>
                </a:cubicBezTo>
                <a:cubicBezTo>
                  <a:pt x="4014931" y="1821465"/>
                  <a:pt x="3911717" y="1744927"/>
                  <a:pt x="3873048" y="1637247"/>
                </a:cubicBezTo>
                <a:cubicBezTo>
                  <a:pt x="3827849" y="1622474"/>
                  <a:pt x="3772083" y="1618289"/>
                  <a:pt x="3713445" y="1627378"/>
                </a:cubicBezTo>
                <a:cubicBezTo>
                  <a:pt x="3622832" y="1641424"/>
                  <a:pt x="3548351" y="1683602"/>
                  <a:pt x="3513644" y="1735150"/>
                </a:cubicBezTo>
                <a:lnTo>
                  <a:pt x="3513644" y="2929764"/>
                </a:lnTo>
                <a:cubicBezTo>
                  <a:pt x="3513644" y="3021764"/>
                  <a:pt x="3439064" y="3096344"/>
                  <a:pt x="3347064" y="3096344"/>
                </a:cubicBezTo>
                <a:lnTo>
                  <a:pt x="1087936" y="3096344"/>
                </a:lnTo>
                <a:cubicBezTo>
                  <a:pt x="995936" y="3096344"/>
                  <a:pt x="921356" y="3021764"/>
                  <a:pt x="921356" y="2929764"/>
                </a:cubicBezTo>
                <a:lnTo>
                  <a:pt x="921356" y="1739827"/>
                </a:lnTo>
                <a:cubicBezTo>
                  <a:pt x="888117" y="1686184"/>
                  <a:pt x="811882" y="1641849"/>
                  <a:pt x="718523" y="1627378"/>
                </a:cubicBezTo>
                <a:cubicBezTo>
                  <a:pt x="659885" y="1618289"/>
                  <a:pt x="604119" y="1622474"/>
                  <a:pt x="558920" y="1637247"/>
                </a:cubicBezTo>
                <a:cubicBezTo>
                  <a:pt x="520251" y="1744927"/>
                  <a:pt x="417037" y="1821465"/>
                  <a:pt x="295947" y="1821465"/>
                </a:cubicBezTo>
                <a:cubicBezTo>
                  <a:pt x="235578" y="1821465"/>
                  <a:pt x="179653" y="1802442"/>
                  <a:pt x="134130" y="1769649"/>
                </a:cubicBezTo>
                <a:cubicBezTo>
                  <a:pt x="54095" y="1728287"/>
                  <a:pt x="0" y="1644547"/>
                  <a:pt x="0" y="1548172"/>
                </a:cubicBezTo>
                <a:cubicBezTo>
                  <a:pt x="0" y="1485093"/>
                  <a:pt x="23174" y="1427426"/>
                  <a:pt x="62292" y="1383931"/>
                </a:cubicBezTo>
                <a:cubicBezTo>
                  <a:pt x="112672" y="1308611"/>
                  <a:pt x="198524" y="1259067"/>
                  <a:pt x="295947" y="1259067"/>
                </a:cubicBezTo>
                <a:cubicBezTo>
                  <a:pt x="422522" y="1259067"/>
                  <a:pt x="529564" y="1342696"/>
                  <a:pt x="563524" y="1458115"/>
                </a:cubicBezTo>
                <a:cubicBezTo>
                  <a:pt x="614939" y="1469817"/>
                  <a:pt x="679940" y="1464054"/>
                  <a:pt x="745091" y="1439616"/>
                </a:cubicBezTo>
                <a:cubicBezTo>
                  <a:pt x="836964" y="1405155"/>
                  <a:pt x="904191" y="1342916"/>
                  <a:pt x="921356" y="1280963"/>
                </a:cubicBezTo>
                <a:lnTo>
                  <a:pt x="921356" y="166580"/>
                </a:lnTo>
                <a:cubicBezTo>
                  <a:pt x="921356" y="74580"/>
                  <a:pt x="995936" y="0"/>
                  <a:pt x="1087936" y="0"/>
                </a:cubicBezTo>
                <a:close/>
              </a:path>
            </a:pathLst>
          </a:custGeom>
          <a:gradFill rotWithShape="1">
            <a:gsLst>
              <a:gs pos="0">
                <a:srgbClr val="7EC12D">
                  <a:alpha val="100000"/>
                </a:srgbClr>
              </a:gs>
              <a:gs pos="48000">
                <a:srgbClr val="BCE43C">
                  <a:alpha val="100000"/>
                </a:srgbClr>
              </a:gs>
              <a:gs pos="100000">
                <a:srgbClr val="8AC930">
                  <a:alpha val="100000"/>
                </a:srgb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2" name="圆角矩形 10"/>
          <p:cNvSpPr/>
          <p:nvPr/>
        </p:nvSpPr>
        <p:spPr>
          <a:xfrm>
            <a:off x="1198563" y="2451100"/>
            <a:ext cx="3135312" cy="1085850"/>
          </a:xfrm>
          <a:custGeom>
            <a:gdLst>
              <a:gd name="txL" fmla="*/ 0 w 4429264"/>
              <a:gd name="txT" fmla="*/ 0 h 1533424"/>
              <a:gd name="txR" fmla="*/ 4429264 w 4429264"/>
              <a:gd name="txB" fmla="*/ 1533424 h 1533424"/>
            </a:gdLst>
            <a:cxnLst>
              <a:cxn ang="0">
                <a:pos x="1086584" y="0"/>
              </a:cxn>
              <a:cxn ang="0">
                <a:pos x="3345712" y="0"/>
              </a:cxn>
              <a:cxn ang="0">
                <a:pos x="3512292" y="166580"/>
              </a:cxn>
              <a:cxn ang="0">
                <a:pos x="3512292" y="1288893"/>
              </a:cxn>
              <a:cxn ang="0">
                <a:pos x="3685525" y="1439616"/>
              </a:cxn>
              <a:cxn ang="0">
                <a:pos x="3867092" y="1458115"/>
              </a:cxn>
              <a:cxn ang="0">
                <a:pos x="4134669" y="1259067"/>
              </a:cxn>
              <a:cxn ang="0">
                <a:pos x="4368324" y="1383931"/>
              </a:cxn>
              <a:cxn ang="0">
                <a:pos x="4429264" y="1533424"/>
              </a:cxn>
              <a:cxn ang="0">
                <a:pos x="0" y="1533424"/>
              </a:cxn>
              <a:cxn ang="0">
                <a:pos x="60940" y="1383931"/>
              </a:cxn>
              <a:cxn ang="0">
                <a:pos x="294595" y="1259067"/>
              </a:cxn>
              <a:cxn ang="0">
                <a:pos x="562172" y="1458115"/>
              </a:cxn>
              <a:cxn ang="0">
                <a:pos x="743739" y="1439616"/>
              </a:cxn>
              <a:cxn ang="0">
                <a:pos x="920004" y="1280963"/>
              </a:cxn>
              <a:cxn ang="0">
                <a:pos x="920004" y="166580"/>
              </a:cxn>
              <a:cxn ang="0">
                <a:pos x="1086584" y="0"/>
              </a:cxn>
            </a:cxnLst>
            <a:rect l="txL" t="txT" r="txR" b="txB"/>
            <a:pathLst>
              <a:path w="4429264" h="1533424">
                <a:moveTo>
                  <a:pt x="1086584" y="0"/>
                </a:moveTo>
                <a:lnTo>
                  <a:pt x="3345712" y="0"/>
                </a:lnTo>
                <a:cubicBezTo>
                  <a:pt x="3437712" y="0"/>
                  <a:pt x="3512292" y="74580"/>
                  <a:pt x="3512292" y="166580"/>
                </a:cubicBezTo>
                <a:lnTo>
                  <a:pt x="3512292" y="1288893"/>
                </a:lnTo>
                <a:cubicBezTo>
                  <a:pt x="3532428" y="1348375"/>
                  <a:pt x="3597721" y="1406682"/>
                  <a:pt x="3685525" y="1439616"/>
                </a:cubicBezTo>
                <a:cubicBezTo>
                  <a:pt x="3750676" y="1464054"/>
                  <a:pt x="3815677" y="1469817"/>
                  <a:pt x="3867092" y="1458115"/>
                </a:cubicBezTo>
                <a:cubicBezTo>
                  <a:pt x="3901052" y="1342696"/>
                  <a:pt x="4008094" y="1259067"/>
                  <a:pt x="4134669" y="1259067"/>
                </a:cubicBezTo>
                <a:cubicBezTo>
                  <a:pt x="4232092" y="1259067"/>
                  <a:pt x="4317944" y="1308611"/>
                  <a:pt x="4368324" y="1383931"/>
                </a:cubicBezTo>
                <a:cubicBezTo>
                  <a:pt x="4404361" y="1424000"/>
                  <a:pt x="4426866" y="1476096"/>
                  <a:pt x="4429264" y="1533424"/>
                </a:cubicBezTo>
                <a:lnTo>
                  <a:pt x="0" y="1533424"/>
                </a:lnTo>
                <a:cubicBezTo>
                  <a:pt x="2398" y="1476096"/>
                  <a:pt x="24903" y="1424000"/>
                  <a:pt x="60940" y="1383931"/>
                </a:cubicBezTo>
                <a:cubicBezTo>
                  <a:pt x="111320" y="1308611"/>
                  <a:pt x="197172" y="1259067"/>
                  <a:pt x="294595" y="1259067"/>
                </a:cubicBezTo>
                <a:cubicBezTo>
                  <a:pt x="421170" y="1259067"/>
                  <a:pt x="528212" y="1342696"/>
                  <a:pt x="562172" y="1458115"/>
                </a:cubicBezTo>
                <a:cubicBezTo>
                  <a:pt x="613587" y="1469817"/>
                  <a:pt x="678588" y="1464054"/>
                  <a:pt x="743739" y="1439616"/>
                </a:cubicBezTo>
                <a:cubicBezTo>
                  <a:pt x="835612" y="1405155"/>
                  <a:pt x="902839" y="1342916"/>
                  <a:pt x="920004" y="1280963"/>
                </a:cubicBezTo>
                <a:lnTo>
                  <a:pt x="920004" y="166580"/>
                </a:lnTo>
                <a:cubicBezTo>
                  <a:pt x="920004" y="74580"/>
                  <a:pt x="994584" y="0"/>
                  <a:pt x="1086584" y="0"/>
                </a:cubicBezTo>
                <a:close/>
              </a:path>
            </a:pathLst>
          </a:custGeom>
          <a:gradFill rotWithShape="1">
            <a:gsLst>
              <a:gs pos="0">
                <a:srgbClr val="D1ED47">
                  <a:alpha val="100000"/>
                </a:srgbClr>
              </a:gs>
              <a:gs pos="25000">
                <a:srgbClr val="D1ED47">
                  <a:alpha val="100000"/>
                </a:srgbClr>
              </a:gs>
              <a:gs pos="45000">
                <a:srgbClr val="99BE24">
                  <a:alpha val="100000"/>
                </a:srgbClr>
              </a:gs>
              <a:gs pos="53999">
                <a:srgbClr val="95BC1A">
                  <a:alpha val="100000"/>
                </a:srgbClr>
              </a:gs>
              <a:gs pos="100000">
                <a:srgbClr val="D1ED47">
                  <a:alpha val="100000"/>
                </a:srgbClr>
              </a:gs>
              <a:gs pos="100000">
                <a:srgbClr val="D1ED47">
                  <a:alpha val="100000"/>
                </a:srgbClr>
              </a:gs>
            </a:gsLst>
            <a:path path="rect">
              <a:fillToRect l="100000" b="100000"/>
            </a:path>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3" name="圆角矩形 10"/>
          <p:cNvSpPr/>
          <p:nvPr/>
        </p:nvSpPr>
        <p:spPr>
          <a:xfrm>
            <a:off x="4852988" y="2460625"/>
            <a:ext cx="3136900" cy="2192338"/>
          </a:xfrm>
          <a:custGeom>
            <a:gdLst>
              <a:gd name="txL" fmla="*/ 0 w 4431968"/>
              <a:gd name="txT" fmla="*/ 0 h 3096344"/>
              <a:gd name="txR" fmla="*/ 4431968 w 4431968"/>
              <a:gd name="txB" fmla="*/ 3096344 h 3096344"/>
            </a:gdLst>
            <a:cxnLst>
              <a:cxn ang="0">
                <a:pos x="1087936" y="0"/>
              </a:cxn>
              <a:cxn ang="0">
                <a:pos x="3347064" y="0"/>
              </a:cxn>
              <a:cxn ang="0">
                <a:pos x="3513644" y="166580"/>
              </a:cxn>
              <a:cxn ang="0">
                <a:pos x="3513644" y="1288893"/>
              </a:cxn>
              <a:cxn ang="0">
                <a:pos x="3686877" y="1439616"/>
              </a:cxn>
              <a:cxn ang="0">
                <a:pos x="3868444" y="1458115"/>
              </a:cxn>
              <a:cxn ang="0">
                <a:pos x="4136021" y="1259067"/>
              </a:cxn>
              <a:cxn ang="0">
                <a:pos x="4369676" y="1383931"/>
              </a:cxn>
              <a:cxn ang="0">
                <a:pos x="4431968" y="1548172"/>
              </a:cxn>
              <a:cxn ang="0">
                <a:pos x="4297838" y="1769649"/>
              </a:cxn>
              <a:cxn ang="0">
                <a:pos x="4136021" y="1821465"/>
              </a:cxn>
              <a:cxn ang="0">
                <a:pos x="3873048" y="1637247"/>
              </a:cxn>
              <a:cxn ang="0">
                <a:pos x="3713445" y="1627378"/>
              </a:cxn>
              <a:cxn ang="0">
                <a:pos x="3513644" y="1735150"/>
              </a:cxn>
              <a:cxn ang="0">
                <a:pos x="3513644" y="2929764"/>
              </a:cxn>
              <a:cxn ang="0">
                <a:pos x="3347064" y="3096344"/>
              </a:cxn>
              <a:cxn ang="0">
                <a:pos x="1087936" y="3096344"/>
              </a:cxn>
              <a:cxn ang="0">
                <a:pos x="921356" y="2929764"/>
              </a:cxn>
              <a:cxn ang="0">
                <a:pos x="921356" y="1739827"/>
              </a:cxn>
              <a:cxn ang="0">
                <a:pos x="718523" y="1627378"/>
              </a:cxn>
              <a:cxn ang="0">
                <a:pos x="558920" y="1637247"/>
              </a:cxn>
              <a:cxn ang="0">
                <a:pos x="295947" y="1821465"/>
              </a:cxn>
              <a:cxn ang="0">
                <a:pos x="134130" y="1769649"/>
              </a:cxn>
              <a:cxn ang="0">
                <a:pos x="0" y="1548172"/>
              </a:cxn>
              <a:cxn ang="0">
                <a:pos x="62292" y="1383931"/>
              </a:cxn>
              <a:cxn ang="0">
                <a:pos x="295947" y="1259067"/>
              </a:cxn>
              <a:cxn ang="0">
                <a:pos x="563524" y="1458115"/>
              </a:cxn>
              <a:cxn ang="0">
                <a:pos x="745091" y="1439616"/>
              </a:cxn>
              <a:cxn ang="0">
                <a:pos x="921356" y="1280963"/>
              </a:cxn>
              <a:cxn ang="0">
                <a:pos x="921356" y="166580"/>
              </a:cxn>
              <a:cxn ang="0">
                <a:pos x="1087936" y="0"/>
              </a:cxn>
            </a:cxnLst>
            <a:rect l="txL" t="txT" r="txR" b="txB"/>
            <a:pathLst>
              <a:path w="4431968" h="3096344">
                <a:moveTo>
                  <a:pt x="1087936" y="0"/>
                </a:moveTo>
                <a:lnTo>
                  <a:pt x="3347064" y="0"/>
                </a:lnTo>
                <a:cubicBezTo>
                  <a:pt x="3439064" y="0"/>
                  <a:pt x="3513644" y="74580"/>
                  <a:pt x="3513644" y="166580"/>
                </a:cubicBezTo>
                <a:lnTo>
                  <a:pt x="3513644" y="1288893"/>
                </a:lnTo>
                <a:cubicBezTo>
                  <a:pt x="3533780" y="1348375"/>
                  <a:pt x="3599073" y="1406682"/>
                  <a:pt x="3686877" y="1439616"/>
                </a:cubicBezTo>
                <a:cubicBezTo>
                  <a:pt x="3752028" y="1464054"/>
                  <a:pt x="3817029" y="1469817"/>
                  <a:pt x="3868444" y="1458115"/>
                </a:cubicBezTo>
                <a:cubicBezTo>
                  <a:pt x="3902404" y="1342696"/>
                  <a:pt x="4009446" y="1259067"/>
                  <a:pt x="4136021" y="1259067"/>
                </a:cubicBezTo>
                <a:cubicBezTo>
                  <a:pt x="4233444" y="1259067"/>
                  <a:pt x="4319296" y="1308611"/>
                  <a:pt x="4369676" y="1383931"/>
                </a:cubicBezTo>
                <a:cubicBezTo>
                  <a:pt x="4408794" y="1427426"/>
                  <a:pt x="4431968" y="1485093"/>
                  <a:pt x="4431968" y="1548172"/>
                </a:cubicBezTo>
                <a:cubicBezTo>
                  <a:pt x="4431968" y="1644547"/>
                  <a:pt x="4377873" y="1728287"/>
                  <a:pt x="4297838" y="1769649"/>
                </a:cubicBezTo>
                <a:cubicBezTo>
                  <a:pt x="4252315" y="1802442"/>
                  <a:pt x="4196390" y="1821465"/>
                  <a:pt x="4136021" y="1821465"/>
                </a:cubicBezTo>
                <a:cubicBezTo>
                  <a:pt x="4014931" y="1821465"/>
                  <a:pt x="3911717" y="1744927"/>
                  <a:pt x="3873048" y="1637247"/>
                </a:cubicBezTo>
                <a:cubicBezTo>
                  <a:pt x="3827849" y="1622474"/>
                  <a:pt x="3772083" y="1618289"/>
                  <a:pt x="3713445" y="1627378"/>
                </a:cubicBezTo>
                <a:cubicBezTo>
                  <a:pt x="3622832" y="1641424"/>
                  <a:pt x="3548351" y="1683602"/>
                  <a:pt x="3513644" y="1735150"/>
                </a:cubicBezTo>
                <a:lnTo>
                  <a:pt x="3513644" y="2929764"/>
                </a:lnTo>
                <a:cubicBezTo>
                  <a:pt x="3513644" y="3021764"/>
                  <a:pt x="3439064" y="3096344"/>
                  <a:pt x="3347064" y="3096344"/>
                </a:cubicBezTo>
                <a:lnTo>
                  <a:pt x="1087936" y="3096344"/>
                </a:lnTo>
                <a:cubicBezTo>
                  <a:pt x="995936" y="3096344"/>
                  <a:pt x="921356" y="3021764"/>
                  <a:pt x="921356" y="2929764"/>
                </a:cubicBezTo>
                <a:lnTo>
                  <a:pt x="921356" y="1739827"/>
                </a:lnTo>
                <a:cubicBezTo>
                  <a:pt x="888117" y="1686184"/>
                  <a:pt x="811882" y="1641849"/>
                  <a:pt x="718523" y="1627378"/>
                </a:cubicBezTo>
                <a:cubicBezTo>
                  <a:pt x="659885" y="1618289"/>
                  <a:pt x="604119" y="1622474"/>
                  <a:pt x="558920" y="1637247"/>
                </a:cubicBezTo>
                <a:cubicBezTo>
                  <a:pt x="520251" y="1744927"/>
                  <a:pt x="417037" y="1821465"/>
                  <a:pt x="295947" y="1821465"/>
                </a:cubicBezTo>
                <a:cubicBezTo>
                  <a:pt x="235578" y="1821465"/>
                  <a:pt x="179653" y="1802442"/>
                  <a:pt x="134130" y="1769649"/>
                </a:cubicBezTo>
                <a:cubicBezTo>
                  <a:pt x="54095" y="1728287"/>
                  <a:pt x="0" y="1644547"/>
                  <a:pt x="0" y="1548172"/>
                </a:cubicBezTo>
                <a:cubicBezTo>
                  <a:pt x="0" y="1485093"/>
                  <a:pt x="23174" y="1427426"/>
                  <a:pt x="62292" y="1383931"/>
                </a:cubicBezTo>
                <a:cubicBezTo>
                  <a:pt x="112672" y="1308611"/>
                  <a:pt x="198524" y="1259067"/>
                  <a:pt x="295947" y="1259067"/>
                </a:cubicBezTo>
                <a:cubicBezTo>
                  <a:pt x="422522" y="1259067"/>
                  <a:pt x="529564" y="1342696"/>
                  <a:pt x="563524" y="1458115"/>
                </a:cubicBezTo>
                <a:cubicBezTo>
                  <a:pt x="614939" y="1469817"/>
                  <a:pt x="679940" y="1464054"/>
                  <a:pt x="745091" y="1439616"/>
                </a:cubicBezTo>
                <a:cubicBezTo>
                  <a:pt x="836964" y="1405155"/>
                  <a:pt x="904191" y="1342916"/>
                  <a:pt x="921356" y="1280963"/>
                </a:cubicBezTo>
                <a:lnTo>
                  <a:pt x="921356" y="166580"/>
                </a:lnTo>
                <a:cubicBezTo>
                  <a:pt x="921356" y="74580"/>
                  <a:pt x="995936" y="0"/>
                  <a:pt x="1087936" y="0"/>
                </a:cubicBezTo>
                <a:close/>
              </a:path>
            </a:pathLst>
          </a:custGeom>
          <a:gradFill rotWithShape="1">
            <a:gsLst>
              <a:gs pos="0">
                <a:srgbClr val="7EC12D">
                  <a:alpha val="100000"/>
                </a:srgbClr>
              </a:gs>
              <a:gs pos="48000">
                <a:srgbClr val="BCE43C">
                  <a:alpha val="100000"/>
                </a:srgbClr>
              </a:gs>
              <a:gs pos="100000">
                <a:srgbClr val="8AC930">
                  <a:alpha val="100000"/>
                </a:srgb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4" name="圆角矩形 10"/>
          <p:cNvSpPr/>
          <p:nvPr/>
        </p:nvSpPr>
        <p:spPr>
          <a:xfrm>
            <a:off x="4857750" y="2451100"/>
            <a:ext cx="3135313" cy="1085850"/>
          </a:xfrm>
          <a:custGeom>
            <a:gdLst>
              <a:gd name="txL" fmla="*/ 0 w 4429264"/>
              <a:gd name="txT" fmla="*/ 0 h 1533424"/>
              <a:gd name="txR" fmla="*/ 4429264 w 4429264"/>
              <a:gd name="txB" fmla="*/ 1533424 h 1533424"/>
            </a:gdLst>
            <a:cxnLst>
              <a:cxn ang="0">
                <a:pos x="1086584" y="0"/>
              </a:cxn>
              <a:cxn ang="0">
                <a:pos x="3345712" y="0"/>
              </a:cxn>
              <a:cxn ang="0">
                <a:pos x="3512292" y="166580"/>
              </a:cxn>
              <a:cxn ang="0">
                <a:pos x="3512292" y="1288893"/>
              </a:cxn>
              <a:cxn ang="0">
                <a:pos x="3685525" y="1439616"/>
              </a:cxn>
              <a:cxn ang="0">
                <a:pos x="3867092" y="1458115"/>
              </a:cxn>
              <a:cxn ang="0">
                <a:pos x="4134669" y="1259067"/>
              </a:cxn>
              <a:cxn ang="0">
                <a:pos x="4368324" y="1383931"/>
              </a:cxn>
              <a:cxn ang="0">
                <a:pos x="4429264" y="1533424"/>
              </a:cxn>
              <a:cxn ang="0">
                <a:pos x="0" y="1533424"/>
              </a:cxn>
              <a:cxn ang="0">
                <a:pos x="60940" y="1383931"/>
              </a:cxn>
              <a:cxn ang="0">
                <a:pos x="294595" y="1259067"/>
              </a:cxn>
              <a:cxn ang="0">
                <a:pos x="562172" y="1458115"/>
              </a:cxn>
              <a:cxn ang="0">
                <a:pos x="743739" y="1439616"/>
              </a:cxn>
              <a:cxn ang="0">
                <a:pos x="920004" y="1280963"/>
              </a:cxn>
              <a:cxn ang="0">
                <a:pos x="920004" y="166580"/>
              </a:cxn>
              <a:cxn ang="0">
                <a:pos x="1086584" y="0"/>
              </a:cxn>
            </a:cxnLst>
            <a:rect l="txL" t="txT" r="txR" b="txB"/>
            <a:pathLst>
              <a:path w="4429264" h="1533424">
                <a:moveTo>
                  <a:pt x="1086584" y="0"/>
                </a:moveTo>
                <a:lnTo>
                  <a:pt x="3345712" y="0"/>
                </a:lnTo>
                <a:cubicBezTo>
                  <a:pt x="3437712" y="0"/>
                  <a:pt x="3512292" y="74580"/>
                  <a:pt x="3512292" y="166580"/>
                </a:cubicBezTo>
                <a:lnTo>
                  <a:pt x="3512292" y="1288893"/>
                </a:lnTo>
                <a:cubicBezTo>
                  <a:pt x="3532428" y="1348375"/>
                  <a:pt x="3597721" y="1406682"/>
                  <a:pt x="3685525" y="1439616"/>
                </a:cubicBezTo>
                <a:cubicBezTo>
                  <a:pt x="3750676" y="1464054"/>
                  <a:pt x="3815677" y="1469817"/>
                  <a:pt x="3867092" y="1458115"/>
                </a:cubicBezTo>
                <a:cubicBezTo>
                  <a:pt x="3901052" y="1342696"/>
                  <a:pt x="4008094" y="1259067"/>
                  <a:pt x="4134669" y="1259067"/>
                </a:cubicBezTo>
                <a:cubicBezTo>
                  <a:pt x="4232092" y="1259067"/>
                  <a:pt x="4317944" y="1308611"/>
                  <a:pt x="4368324" y="1383931"/>
                </a:cubicBezTo>
                <a:cubicBezTo>
                  <a:pt x="4404361" y="1424000"/>
                  <a:pt x="4426866" y="1476096"/>
                  <a:pt x="4429264" y="1533424"/>
                </a:cubicBezTo>
                <a:lnTo>
                  <a:pt x="0" y="1533424"/>
                </a:lnTo>
                <a:cubicBezTo>
                  <a:pt x="2398" y="1476096"/>
                  <a:pt x="24903" y="1424000"/>
                  <a:pt x="60940" y="1383931"/>
                </a:cubicBezTo>
                <a:cubicBezTo>
                  <a:pt x="111320" y="1308611"/>
                  <a:pt x="197172" y="1259067"/>
                  <a:pt x="294595" y="1259067"/>
                </a:cubicBezTo>
                <a:cubicBezTo>
                  <a:pt x="421170" y="1259067"/>
                  <a:pt x="528212" y="1342696"/>
                  <a:pt x="562172" y="1458115"/>
                </a:cubicBezTo>
                <a:cubicBezTo>
                  <a:pt x="613587" y="1469817"/>
                  <a:pt x="678588" y="1464054"/>
                  <a:pt x="743739" y="1439616"/>
                </a:cubicBezTo>
                <a:cubicBezTo>
                  <a:pt x="835612" y="1405155"/>
                  <a:pt x="902839" y="1342916"/>
                  <a:pt x="920004" y="1280963"/>
                </a:cubicBezTo>
                <a:lnTo>
                  <a:pt x="920004" y="166580"/>
                </a:lnTo>
                <a:cubicBezTo>
                  <a:pt x="920004" y="74580"/>
                  <a:pt x="994584" y="0"/>
                  <a:pt x="1086584" y="0"/>
                </a:cubicBezTo>
                <a:close/>
              </a:path>
            </a:pathLst>
          </a:custGeom>
          <a:gradFill rotWithShape="1">
            <a:gsLst>
              <a:gs pos="0">
                <a:srgbClr val="D1ED47">
                  <a:alpha val="100000"/>
                </a:srgbClr>
              </a:gs>
              <a:gs pos="25000">
                <a:srgbClr val="D1ED47">
                  <a:alpha val="100000"/>
                </a:srgbClr>
              </a:gs>
              <a:gs pos="45000">
                <a:srgbClr val="99BE24">
                  <a:alpha val="100000"/>
                </a:srgbClr>
              </a:gs>
              <a:gs pos="53999">
                <a:srgbClr val="95BC1A">
                  <a:alpha val="100000"/>
                </a:srgbClr>
              </a:gs>
              <a:gs pos="100000">
                <a:srgbClr val="D1ED47">
                  <a:alpha val="100000"/>
                </a:srgbClr>
              </a:gs>
              <a:gs pos="100000">
                <a:srgbClr val="D1ED47">
                  <a:alpha val="100000"/>
                </a:srgbClr>
              </a:gs>
            </a:gsLst>
            <a:path path="rect">
              <a:fillToRect l="100000" b="100000"/>
            </a:path>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325" name="TextBox 37"/>
          <p:cNvSpPr/>
          <p:nvPr/>
        </p:nvSpPr>
        <p:spPr>
          <a:xfrm>
            <a:off x="307975" y="1749425"/>
            <a:ext cx="1041400" cy="708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en-US" altLang="zh-CN" sz="5000" b="1" i="1">
                <a:latin typeface="Agency FB" pitchFamily="2" charset="0"/>
                <a:ea typeface="微软雅黑" panose="020b0503020204020204" pitchFamily="34" charset="-122"/>
                <a:sym typeface="Agency FB" pitchFamily="2" charset="0"/>
              </a:rPr>
              <a:t>A</a:t>
            </a:r>
            <a:endParaRPr lang="en-US" altLang="zh-CN" sz="5000" b="1" i="1">
              <a:latin typeface="Agency FB" pitchFamily="2" charset="0"/>
              <a:ea typeface="微软雅黑" panose="020b0503020204020204" pitchFamily="34" charset="-122"/>
              <a:sym typeface="Agency FB" pitchFamily="2" charset="0"/>
            </a:endParaRPr>
          </a:p>
        </p:txBody>
      </p:sp>
      <p:sp>
        <p:nvSpPr>
          <p:cNvPr id="13326" name="TextBox 39"/>
          <p:cNvSpPr/>
          <p:nvPr/>
        </p:nvSpPr>
        <p:spPr>
          <a:xfrm>
            <a:off x="307975" y="2752725"/>
            <a:ext cx="1006475"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chemeClr val="bg1"/>
                </a:solidFill>
                <a:latin typeface="Arial" pitchFamily="34" charset="0"/>
                <a:ea typeface="微软雅黑" panose="020b0503020204020204" pitchFamily="34" charset="-122"/>
              </a:rPr>
              <a:t>举报信息收集</a:t>
            </a:r>
            <a:endParaRPr lang="zh-CN" altLang="en-US" sz="2000" b="1">
              <a:solidFill>
                <a:schemeClr val="bg1"/>
              </a:solidFill>
              <a:latin typeface="Arial" pitchFamily="34" charset="0"/>
              <a:ea typeface="微软雅黑" panose="020b0503020204020204" pitchFamily="34" charset="-122"/>
            </a:endParaRPr>
          </a:p>
        </p:txBody>
      </p:sp>
      <p:sp>
        <p:nvSpPr>
          <p:cNvPr id="13327" name="TextBox 40"/>
          <p:cNvSpPr/>
          <p:nvPr/>
        </p:nvSpPr>
        <p:spPr>
          <a:xfrm>
            <a:off x="1314450" y="431800"/>
            <a:ext cx="6281738"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chemeClr val="bg2"/>
                </a:solidFill>
                <a:latin typeface="Arial" pitchFamily="34" charset="0"/>
                <a:ea typeface="微软雅黑" panose="020b0503020204020204" pitchFamily="34" charset="-122"/>
              </a:rPr>
              <a:t>事故隐患的排查方式</a:t>
            </a:r>
            <a:endParaRPr lang="zh-CN" altLang="en-US" sz="3200" b="1">
              <a:solidFill>
                <a:schemeClr val="bg2"/>
              </a:solidFill>
              <a:latin typeface="Arial" pitchFamily="34" charset="0"/>
              <a:ea typeface="微软雅黑" panose="020b0503020204020204" pitchFamily="34" charset="-122"/>
            </a:endParaRPr>
          </a:p>
        </p:txBody>
      </p:sp>
      <p:sp>
        <p:nvSpPr>
          <p:cNvPr id="13328" name="TextBox 41"/>
          <p:cNvSpPr/>
          <p:nvPr/>
        </p:nvSpPr>
        <p:spPr>
          <a:xfrm>
            <a:off x="2217738" y="1787525"/>
            <a:ext cx="1041400" cy="708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en-US" altLang="zh-CN" sz="5000" b="1" i="1">
                <a:latin typeface="Agency FB" pitchFamily="2" charset="0"/>
                <a:ea typeface="微软雅黑" panose="020b0503020204020204" pitchFamily="34" charset="-122"/>
                <a:sym typeface="Agency FB" pitchFamily="2" charset="0"/>
              </a:rPr>
              <a:t>B</a:t>
            </a:r>
            <a:endParaRPr lang="en-US" altLang="zh-CN" sz="5000" b="1" i="1">
              <a:latin typeface="Agency FB" pitchFamily="2" charset="0"/>
              <a:ea typeface="微软雅黑" panose="020b0503020204020204" pitchFamily="34" charset="-122"/>
              <a:sym typeface="Agency FB" pitchFamily="2" charset="0"/>
            </a:endParaRPr>
          </a:p>
        </p:txBody>
      </p:sp>
      <p:sp>
        <p:nvSpPr>
          <p:cNvPr id="13329" name="TextBox 42"/>
          <p:cNvSpPr/>
          <p:nvPr/>
        </p:nvSpPr>
        <p:spPr>
          <a:xfrm>
            <a:off x="1879600" y="3787775"/>
            <a:ext cx="183515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solidFill>
                  <a:schemeClr val="bg1"/>
                </a:solidFill>
                <a:latin typeface="Arial" pitchFamily="34" charset="0"/>
                <a:ea typeface="微软雅黑" panose="020b0503020204020204" pitchFamily="34" charset="-122"/>
              </a:rPr>
              <a:t>未遂事件、事故的原因分析</a:t>
            </a:r>
            <a:endParaRPr lang="zh-CN" altLang="en-US" sz="2000" b="1">
              <a:solidFill>
                <a:schemeClr val="bg1"/>
              </a:solidFill>
              <a:latin typeface="Arial" pitchFamily="34" charset="0"/>
              <a:ea typeface="微软雅黑" panose="020b0503020204020204" pitchFamily="34" charset="-122"/>
            </a:endParaRPr>
          </a:p>
        </p:txBody>
      </p:sp>
      <p:sp>
        <p:nvSpPr>
          <p:cNvPr id="13330" name="TextBox 43"/>
          <p:cNvSpPr/>
          <p:nvPr/>
        </p:nvSpPr>
        <p:spPr>
          <a:xfrm>
            <a:off x="1881188" y="2752725"/>
            <a:ext cx="1801812"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chemeClr val="bg1"/>
                </a:solidFill>
                <a:latin typeface="Arial" pitchFamily="34" charset="0"/>
                <a:ea typeface="微软雅黑" panose="020b0503020204020204" pitchFamily="34" charset="-122"/>
              </a:rPr>
              <a:t>外部安全检查、评价和检测</a:t>
            </a:r>
            <a:endParaRPr lang="zh-CN" altLang="en-US" sz="2000" b="1">
              <a:solidFill>
                <a:schemeClr val="bg1"/>
              </a:solidFill>
              <a:latin typeface="Arial" pitchFamily="34" charset="0"/>
              <a:ea typeface="微软雅黑" panose="020b0503020204020204" pitchFamily="34" charset="-122"/>
            </a:endParaRPr>
          </a:p>
        </p:txBody>
      </p:sp>
      <p:sp>
        <p:nvSpPr>
          <p:cNvPr id="13331" name="TextBox 44"/>
          <p:cNvSpPr/>
          <p:nvPr/>
        </p:nvSpPr>
        <p:spPr>
          <a:xfrm>
            <a:off x="4089400" y="1752600"/>
            <a:ext cx="1041400" cy="708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en-US" altLang="zh-CN" sz="5000" b="1" i="1">
                <a:latin typeface="Agency FB" pitchFamily="2" charset="0"/>
                <a:ea typeface="微软雅黑" panose="020b0503020204020204" pitchFamily="34" charset="-122"/>
                <a:sym typeface="Agency FB" pitchFamily="2" charset="0"/>
              </a:rPr>
              <a:t>C</a:t>
            </a:r>
            <a:endParaRPr lang="zh-CN" altLang="en-US" sz="5000" b="1" i="1">
              <a:latin typeface="Agency FB" pitchFamily="2" charset="0"/>
              <a:ea typeface="微软雅黑" panose="020b0503020204020204" pitchFamily="34" charset="-122"/>
              <a:sym typeface="Agency FB" pitchFamily="2" charset="0"/>
            </a:endParaRPr>
          </a:p>
        </p:txBody>
      </p:sp>
      <p:sp>
        <p:nvSpPr>
          <p:cNvPr id="13332" name="TextBox 46"/>
          <p:cNvSpPr/>
          <p:nvPr/>
        </p:nvSpPr>
        <p:spPr>
          <a:xfrm>
            <a:off x="3714750" y="2752725"/>
            <a:ext cx="1801813"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chemeClr val="bg1"/>
                </a:solidFill>
                <a:latin typeface="Arial" pitchFamily="34" charset="0"/>
                <a:ea typeface="微软雅黑" panose="020b0503020204020204" pitchFamily="34" charset="-122"/>
              </a:rPr>
              <a:t>岗位作业过程检查</a:t>
            </a:r>
            <a:endParaRPr lang="zh-CN" altLang="en-US" sz="2000" b="1">
              <a:solidFill>
                <a:schemeClr val="bg1"/>
              </a:solidFill>
              <a:latin typeface="Arial" pitchFamily="34" charset="0"/>
              <a:ea typeface="微软雅黑" panose="020b0503020204020204" pitchFamily="34" charset="-122"/>
            </a:endParaRPr>
          </a:p>
        </p:txBody>
      </p:sp>
      <p:sp>
        <p:nvSpPr>
          <p:cNvPr id="13333" name="TextBox 47"/>
          <p:cNvSpPr/>
          <p:nvPr/>
        </p:nvSpPr>
        <p:spPr>
          <a:xfrm>
            <a:off x="5889625" y="1743075"/>
            <a:ext cx="1041400" cy="708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en-US" altLang="zh-CN" sz="5000" b="1" i="1">
                <a:solidFill>
                  <a:srgbClr val="262626"/>
                </a:solidFill>
                <a:latin typeface="Agency FB" pitchFamily="2" charset="0"/>
                <a:ea typeface="微软雅黑" panose="020b0503020204020204" pitchFamily="34" charset="-122"/>
                <a:sym typeface="Agency FB" pitchFamily="2" charset="0"/>
              </a:rPr>
              <a:t>D</a:t>
            </a:r>
            <a:endParaRPr lang="zh-CN" altLang="en-US" sz="5000" b="1" i="1">
              <a:solidFill>
                <a:srgbClr val="262626"/>
              </a:solidFill>
              <a:latin typeface="Agency FB" pitchFamily="2" charset="0"/>
              <a:ea typeface="微软雅黑" panose="020b0503020204020204" pitchFamily="34" charset="-122"/>
              <a:sym typeface="Agency FB" pitchFamily="2" charset="0"/>
            </a:endParaRPr>
          </a:p>
        </p:txBody>
      </p:sp>
      <p:sp>
        <p:nvSpPr>
          <p:cNvPr id="13334" name="TextBox 49"/>
          <p:cNvSpPr/>
          <p:nvPr/>
        </p:nvSpPr>
        <p:spPr>
          <a:xfrm>
            <a:off x="5518150" y="2752725"/>
            <a:ext cx="1790700" cy="16160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solidFill>
                  <a:schemeClr val="bg1"/>
                </a:solidFill>
                <a:latin typeface="Arial" pitchFamily="34" charset="0"/>
                <a:ea typeface="微软雅黑" panose="020b0503020204020204" pitchFamily="34" charset="-122"/>
              </a:rPr>
              <a:t>班组、部门和企业的日常排查、专项排查、全面排查等定期检查</a:t>
            </a:r>
            <a:endParaRPr lang="zh-CN" altLang="en-US" sz="2000" b="1">
              <a:solidFill>
                <a:schemeClr val="bg1"/>
              </a:solidFill>
              <a:latin typeface="Arial" pitchFamily="34" charset="0"/>
              <a:ea typeface="微软雅黑" panose="020b0503020204020204" pitchFamily="34" charset="-122"/>
            </a:endParaRPr>
          </a:p>
        </p:txBody>
      </p:sp>
      <p:sp>
        <p:nvSpPr>
          <p:cNvPr id="13335" name="TextBox 50"/>
          <p:cNvSpPr/>
          <p:nvPr/>
        </p:nvSpPr>
        <p:spPr>
          <a:xfrm>
            <a:off x="7723188" y="1743075"/>
            <a:ext cx="1041400" cy="708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en-US" altLang="zh-CN" sz="5000" b="1" i="1">
                <a:latin typeface="Agency FB" pitchFamily="2" charset="0"/>
                <a:ea typeface="微软雅黑" panose="020b0503020204020204" pitchFamily="34" charset="-122"/>
                <a:sym typeface="Agency FB" pitchFamily="2" charset="0"/>
              </a:rPr>
              <a:t>E</a:t>
            </a:r>
            <a:endParaRPr lang="en-US" altLang="zh-CN" sz="5000" b="1" i="1">
              <a:latin typeface="Agency FB" pitchFamily="2" charset="0"/>
              <a:ea typeface="微软雅黑" panose="020b0503020204020204" pitchFamily="34" charset="-122"/>
              <a:sym typeface="Agency FB" pitchFamily="2" charset="0"/>
            </a:endParaRPr>
          </a:p>
        </p:txBody>
      </p:sp>
      <p:sp>
        <p:nvSpPr>
          <p:cNvPr id="13336" name="TextBox 52"/>
          <p:cNvSpPr/>
          <p:nvPr/>
        </p:nvSpPr>
        <p:spPr>
          <a:xfrm>
            <a:off x="7724775" y="2752725"/>
            <a:ext cx="1057275"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chemeClr val="bg1"/>
                </a:solidFill>
                <a:latin typeface="Arial" pitchFamily="34" charset="0"/>
                <a:ea typeface="微软雅黑" panose="020b0503020204020204" pitchFamily="34" charset="-122"/>
              </a:rPr>
              <a:t>专业安全评估</a:t>
            </a:r>
            <a:endParaRPr lang="zh-CN" altLang="en-US" sz="2000" b="1">
              <a:solidFill>
                <a:schemeClr val="bg1"/>
              </a:solidFill>
              <a:latin typeface="Arial" pitchFamily="34" charset="0"/>
              <a:ea typeface="微软雅黑" panose="020b0503020204020204" pitchFamily="34" charset="-122"/>
            </a:endParaRPr>
          </a:p>
        </p:txBody>
      </p:sp>
      <p:sp>
        <p:nvSpPr>
          <p:cNvPr id="13337" name="Text Box 24"/>
          <p:cNvSpPr txBox="1"/>
          <p:nvPr/>
        </p:nvSpPr>
        <p:spPr>
          <a:xfrm>
            <a:off x="173038" y="5608638"/>
            <a:ext cx="859155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latin typeface="Arial" pitchFamily="34" charset="0"/>
                <a:ea typeface="微软雅黑" panose="020b0503020204020204" pitchFamily="34" charset="-122"/>
              </a:rPr>
              <a:t>事故隐患的排查，是企业对事故隐患的主动性排查，而不是事故发生后的原因排查。</a:t>
            </a:r>
            <a:endParaRPr lang="zh-CN" altLang="en-US" sz="2000" b="1">
              <a:latin typeface="Arial" pitchFamily="34" charset="0"/>
              <a:ea typeface="微软雅黑" panose="020b0503020204020204" pitchFamily="34" charset="-122"/>
            </a:endParaRPr>
          </a:p>
        </p:txBody>
      </p:sp>
      <p:sp>
        <p:nvSpPr>
          <p:cNvPr id="13338" name="TextBox 52"/>
          <p:cNvSpPr/>
          <p:nvPr/>
        </p:nvSpPr>
        <p:spPr>
          <a:xfrm>
            <a:off x="190500" y="3749675"/>
            <a:ext cx="1657350" cy="7000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solidFill>
                  <a:schemeClr val="bg1"/>
                </a:solidFill>
                <a:latin typeface="Arial" pitchFamily="34" charset="0"/>
                <a:ea typeface="微软雅黑" panose="020b0503020204020204" pitchFamily="34" charset="-122"/>
              </a:rPr>
              <a:t>标准化自评、体系内审</a:t>
            </a:r>
            <a:endParaRPr lang="zh-CN" altLang="en-US" sz="2000" b="1">
              <a:solidFill>
                <a:schemeClr val="bg1"/>
              </a:solidFill>
              <a:latin typeface="Arial" pitchFamily="34" charset="0"/>
              <a:ea typeface="微软雅黑" panose="020b0503020204020204" pitchFamily="34" charset="-122"/>
            </a:endParaRPr>
          </a:p>
        </p:txBody>
      </p:sp>
      <p:sp>
        <p:nvSpPr>
          <p:cNvPr id="13339" name="TextBox 37"/>
          <p:cNvSpPr/>
          <p:nvPr/>
        </p:nvSpPr>
        <p:spPr>
          <a:xfrm>
            <a:off x="401638" y="4900613"/>
            <a:ext cx="104140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5000" b="1" i="1">
                <a:latin typeface="Agency FB" pitchFamily="2" charset="0"/>
                <a:ea typeface="微软雅黑" panose="020b0503020204020204" pitchFamily="34" charset="-122"/>
                <a:sym typeface="Agency FB" pitchFamily="2" charset="0"/>
              </a:rPr>
              <a:t>G</a:t>
            </a:r>
            <a:endParaRPr lang="en-US" altLang="zh-CN" sz="5000" b="1" i="1">
              <a:latin typeface="Agency FB" pitchFamily="2" charset="0"/>
              <a:ea typeface="微软雅黑" panose="020b0503020204020204" pitchFamily="34" charset="-122"/>
              <a:sym typeface="Agency FB" pitchFamily="2" charset="0"/>
            </a:endParaRPr>
          </a:p>
        </p:txBody>
      </p:sp>
      <p:sp>
        <p:nvSpPr>
          <p:cNvPr id="13340" name="TextBox 41"/>
          <p:cNvSpPr/>
          <p:nvPr/>
        </p:nvSpPr>
        <p:spPr>
          <a:xfrm>
            <a:off x="2217738" y="4900613"/>
            <a:ext cx="104140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80000"/>
              </a:lnSpc>
            </a:pPr>
            <a:r>
              <a:rPr lang="zh-CN" altLang="en-US" sz="5000" b="1" i="1">
                <a:latin typeface="Agency FB" pitchFamily="2" charset="0"/>
                <a:ea typeface="微软雅黑" panose="020b0503020204020204" pitchFamily="34" charset="-122"/>
                <a:sym typeface="Agency FB" pitchFamily="2" charset="0"/>
              </a:rPr>
              <a:t>H</a:t>
            </a:r>
            <a:endParaRPr lang="en-US" altLang="zh-CN" sz="5000" b="1" i="1">
              <a:latin typeface="Agency FB" pitchFamily="2" charset="0"/>
              <a:ea typeface="微软雅黑" panose="020b0503020204020204" pitchFamily="34" charset="-122"/>
              <a:sym typeface="Agency FB" pitchFamily="2" charset="0"/>
            </a:endParaRPr>
          </a:p>
        </p:txBody>
      </p:sp>
      <p:grpSp>
        <p:nvGrpSpPr>
          <p:cNvPr id="13341" name="组合 7"/>
          <p:cNvGrpSpPr/>
          <p:nvPr/>
        </p:nvGrpSpPr>
        <p:grpSpPr>
          <a:xfrm>
            <a:off x="249238" y="301625"/>
            <a:ext cx="8707437" cy="873125"/>
            <a:chExt cx="8999538" cy="1146900"/>
          </a:xfrm>
        </p:grpSpPr>
        <p:sp>
          <p:nvSpPr>
            <p:cNvPr id="13343"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3344" name="组合 5"/>
            <p:cNvGrpSpPr/>
            <p:nvPr/>
          </p:nvGrpSpPr>
          <p:grpSpPr>
            <a:xfrm>
              <a:off x="0" y="0"/>
              <a:ext cx="1028699" cy="1146900"/>
              <a:chExt cx="1028699" cy="1585913"/>
            </a:xfrm>
          </p:grpSpPr>
          <p:sp>
            <p:nvSpPr>
              <p:cNvPr id="13345"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3346"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362" name="Group 5"/>
          <p:cNvGrpSpPr/>
          <p:nvPr/>
        </p:nvGrpSpPr>
        <p:grpSpPr>
          <a:xfrm>
            <a:off x="604838" y="1608138"/>
            <a:ext cx="1998662" cy="860425"/>
            <a:chExt cx="1484" cy="330"/>
          </a:xfrm>
        </p:grpSpPr>
        <p:sp>
          <p:nvSpPr>
            <p:cNvPr id="15406"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407"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latin typeface="微软雅黑" panose="020b0503020204020204" pitchFamily="34" charset="-122"/>
                  <a:ea typeface="微软雅黑" panose="020b0503020204020204" pitchFamily="34" charset="-122"/>
                </a:rPr>
                <a:t>目的</a:t>
              </a:r>
              <a:endParaRPr lang="zh-CN" altLang="en-US" sz="2400" b="1">
                <a:latin typeface="微软雅黑" panose="020b0503020204020204" pitchFamily="34" charset="-122"/>
                <a:ea typeface="微软雅黑" panose="020b0503020204020204" pitchFamily="34" charset="-122"/>
              </a:endParaRPr>
            </a:p>
          </p:txBody>
        </p:sp>
      </p:grpSp>
      <p:sp>
        <p:nvSpPr>
          <p:cNvPr id="15363" name="右箭头 10"/>
          <p:cNvSpPr/>
          <p:nvPr/>
        </p:nvSpPr>
        <p:spPr>
          <a:xfrm>
            <a:off x="2679700" y="1803400"/>
            <a:ext cx="644525" cy="654050"/>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15364" name="Group 5"/>
          <p:cNvGrpSpPr/>
          <p:nvPr/>
        </p:nvGrpSpPr>
        <p:grpSpPr>
          <a:xfrm>
            <a:off x="3417888" y="1674813"/>
            <a:ext cx="2000250" cy="860425"/>
            <a:chExt cx="1484" cy="330"/>
          </a:xfrm>
        </p:grpSpPr>
        <p:sp>
          <p:nvSpPr>
            <p:cNvPr id="15404"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405"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方案</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15365" name="右箭头 14"/>
          <p:cNvSpPr/>
          <p:nvPr/>
        </p:nvSpPr>
        <p:spPr>
          <a:xfrm>
            <a:off x="5492750" y="1803400"/>
            <a:ext cx="642938" cy="654050"/>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15366" name="Group 5"/>
          <p:cNvGrpSpPr/>
          <p:nvPr/>
        </p:nvGrpSpPr>
        <p:grpSpPr>
          <a:xfrm>
            <a:off x="6297613" y="1674813"/>
            <a:ext cx="2000250" cy="860425"/>
            <a:chExt cx="1484" cy="330"/>
          </a:xfrm>
        </p:grpSpPr>
        <p:sp>
          <p:nvSpPr>
            <p:cNvPr id="15402"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403" name="AutoShape 7"/>
            <p:cNvSpPr/>
            <p:nvPr/>
          </p:nvSpPr>
          <p:spPr>
            <a:xfrm>
              <a:off x="212"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检查</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15367" name="右箭头 18"/>
          <p:cNvSpPr/>
          <p:nvPr/>
        </p:nvSpPr>
        <p:spPr>
          <a:xfrm rot="5400000">
            <a:off x="7162800" y="2479675"/>
            <a:ext cx="603250" cy="492125"/>
          </a:xfrm>
          <a:prstGeom prst="rightArrow">
            <a:avLst>
              <a:gd name="adj1" fmla="val 50000"/>
              <a:gd name="adj2" fmla="val 46143"/>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15368" name="Group 5"/>
          <p:cNvGrpSpPr/>
          <p:nvPr/>
        </p:nvGrpSpPr>
        <p:grpSpPr>
          <a:xfrm>
            <a:off x="6364288" y="3027363"/>
            <a:ext cx="2000250" cy="865187"/>
            <a:chExt cx="1484" cy="330"/>
          </a:xfrm>
        </p:grpSpPr>
        <p:sp>
          <p:nvSpPr>
            <p:cNvPr id="15400"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401"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rgbClr val="000000"/>
                  </a:solidFill>
                  <a:latin typeface="Arial" pitchFamily="34" charset="0"/>
                  <a:ea typeface="微软雅黑" panose="020b0503020204020204" pitchFamily="34" charset="-122"/>
                </a:rPr>
                <a:t>下单</a:t>
              </a:r>
              <a:endParaRPr lang="zh-CN" altLang="en-US" sz="2400" b="1">
                <a:solidFill>
                  <a:srgbClr val="000000"/>
                </a:solidFill>
                <a:latin typeface="Arial" pitchFamily="34" charset="0"/>
                <a:ea typeface="微软雅黑" panose="020b0503020204020204" pitchFamily="34" charset="-122"/>
              </a:endParaRPr>
            </a:p>
          </p:txBody>
        </p:sp>
      </p:grpSp>
      <p:sp>
        <p:nvSpPr>
          <p:cNvPr id="15369" name="右箭头 22"/>
          <p:cNvSpPr/>
          <p:nvPr/>
        </p:nvSpPr>
        <p:spPr>
          <a:xfrm rot="10800000">
            <a:off x="5492750" y="3157538"/>
            <a:ext cx="644525" cy="652462"/>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rot="1080000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15370" name="Group 5"/>
          <p:cNvGrpSpPr/>
          <p:nvPr/>
        </p:nvGrpSpPr>
        <p:grpSpPr>
          <a:xfrm>
            <a:off x="3484563" y="3027363"/>
            <a:ext cx="2000250" cy="865187"/>
            <a:chExt cx="1484" cy="330"/>
          </a:xfrm>
        </p:grpSpPr>
        <p:sp>
          <p:nvSpPr>
            <p:cNvPr id="15398"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99"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b="1">
                  <a:solidFill>
                    <a:srgbClr val="000000"/>
                  </a:solidFill>
                  <a:latin typeface="微软雅黑" panose="020b0503020204020204" pitchFamily="34" charset="-122"/>
                  <a:ea typeface="微软雅黑" panose="020b0503020204020204" pitchFamily="34" charset="-122"/>
                </a:rPr>
                <a:t>整改</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15371" name="Group 5"/>
          <p:cNvGrpSpPr/>
          <p:nvPr/>
        </p:nvGrpSpPr>
        <p:grpSpPr>
          <a:xfrm>
            <a:off x="671513" y="2960688"/>
            <a:ext cx="1998662" cy="860425"/>
            <a:chExt cx="1484" cy="330"/>
          </a:xfrm>
        </p:grpSpPr>
        <p:sp>
          <p:nvSpPr>
            <p:cNvPr id="15396"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97"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a:solidFill>
                    <a:srgbClr val="000000"/>
                  </a:solidFill>
                  <a:latin typeface="微软雅黑" panose="020b0503020204020204" pitchFamily="34" charset="-122"/>
                  <a:ea typeface="微软雅黑" panose="020b0503020204020204" pitchFamily="34" charset="-122"/>
                </a:rPr>
                <a:t>  </a:t>
              </a:r>
              <a:endParaRPr lang="en-US" altLang="zh-CN">
                <a:solidFill>
                  <a:srgbClr val="000000"/>
                </a:solidFill>
                <a:latin typeface="微软雅黑" panose="020b0503020204020204" pitchFamily="34" charset="-122"/>
                <a:ea typeface="微软雅黑" panose="020b0503020204020204" pitchFamily="34" charset="-122"/>
              </a:endParaRPr>
            </a:p>
            <a:p>
              <a:pPr algn="ctr"/>
              <a:r>
                <a:rPr lang="zh-CN" altLang="en-US" sz="2400" b="1">
                  <a:solidFill>
                    <a:srgbClr val="000000"/>
                  </a:solidFill>
                  <a:latin typeface="Arial" pitchFamily="34" charset="0"/>
                  <a:ea typeface="微软雅黑" panose="020b0503020204020204" pitchFamily="34" charset="-122"/>
                </a:rPr>
                <a:t>反馈</a:t>
              </a:r>
              <a:endParaRPr lang="zh-CN" altLang="en-US" sz="2400" b="1">
                <a:solidFill>
                  <a:srgbClr val="000000"/>
                </a:solidFill>
                <a:latin typeface="微软雅黑" panose="020b0503020204020204" pitchFamily="34" charset="-122"/>
                <a:ea typeface="微软雅黑" panose="020b0503020204020204" pitchFamily="34" charset="-122"/>
              </a:endParaRPr>
            </a:p>
            <a:p>
              <a:pPr algn="ctr"/>
              <a:endParaRPr lang="zh-CN" altLang="en-US" sz="2400">
                <a:solidFill>
                  <a:srgbClr val="000000"/>
                </a:solidFill>
                <a:latin typeface="微软雅黑" panose="020b0503020204020204" pitchFamily="34" charset="-122"/>
                <a:ea typeface="微软雅黑" panose="020b0503020204020204" pitchFamily="34" charset="-122"/>
              </a:endParaRPr>
            </a:p>
          </p:txBody>
        </p:sp>
      </p:grpSp>
      <p:grpSp>
        <p:nvGrpSpPr>
          <p:cNvPr id="15372" name="Group 5"/>
          <p:cNvGrpSpPr/>
          <p:nvPr/>
        </p:nvGrpSpPr>
        <p:grpSpPr>
          <a:xfrm>
            <a:off x="671513" y="4338638"/>
            <a:ext cx="1998662" cy="860425"/>
            <a:chExt cx="1484" cy="330"/>
          </a:xfrm>
        </p:grpSpPr>
        <p:sp>
          <p:nvSpPr>
            <p:cNvPr id="15394"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95"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验收</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15373" name="Group 5"/>
          <p:cNvGrpSpPr/>
          <p:nvPr/>
        </p:nvGrpSpPr>
        <p:grpSpPr>
          <a:xfrm>
            <a:off x="3484563" y="4338638"/>
            <a:ext cx="2000250" cy="860425"/>
            <a:chExt cx="1484" cy="330"/>
          </a:xfrm>
        </p:grpSpPr>
        <p:sp>
          <p:nvSpPr>
            <p:cNvPr id="15392"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93"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总结</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15374" name="右箭头 41"/>
          <p:cNvSpPr/>
          <p:nvPr/>
        </p:nvSpPr>
        <p:spPr>
          <a:xfrm rot="10800000">
            <a:off x="2679700" y="3157538"/>
            <a:ext cx="644525" cy="652462"/>
          </a:xfrm>
          <a:prstGeom prst="rightArrow">
            <a:avLst>
              <a:gd name="adj1" fmla="val 50000"/>
              <a:gd name="adj2" fmla="val 37768"/>
            </a:avLst>
          </a:prstGeom>
          <a:solidFill>
            <a:srgbClr val="FF0000"/>
          </a:solidFill>
          <a:ln w="25400" cap="flat" cmpd="sng">
            <a:solidFill>
              <a:srgbClr val="385D8A"/>
            </a:solidFill>
            <a:prstDash val="solid"/>
            <a:miter/>
            <a:headEnd type="none" w="med" len="med"/>
            <a:tailEnd type="none" w="med" len="med"/>
          </a:ln>
        </p:spPr>
        <p:txBody>
          <a:bodyPr rot="1080000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15375" name="右箭头 42"/>
          <p:cNvSpPr/>
          <p:nvPr/>
        </p:nvSpPr>
        <p:spPr>
          <a:xfrm rot="5400000">
            <a:off x="1228725" y="3792538"/>
            <a:ext cx="603250" cy="488950"/>
          </a:xfrm>
          <a:prstGeom prst="rightArrow">
            <a:avLst>
              <a:gd name="adj1" fmla="val 50000"/>
              <a:gd name="adj2" fmla="val 46329"/>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15376" name="右箭头 43"/>
          <p:cNvSpPr/>
          <p:nvPr/>
        </p:nvSpPr>
        <p:spPr>
          <a:xfrm>
            <a:off x="2776538" y="4338638"/>
            <a:ext cx="641350" cy="695325"/>
          </a:xfrm>
          <a:prstGeom prst="rightArrow">
            <a:avLst>
              <a:gd name="adj1" fmla="val 50000"/>
              <a:gd name="adj2" fmla="val 37643"/>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grpSp>
        <p:nvGrpSpPr>
          <p:cNvPr id="15377" name="组合 7"/>
          <p:cNvGrpSpPr/>
          <p:nvPr/>
        </p:nvGrpSpPr>
        <p:grpSpPr>
          <a:xfrm>
            <a:off x="265113" y="487363"/>
            <a:ext cx="8707437" cy="873125"/>
            <a:chExt cx="8999538" cy="1146900"/>
          </a:xfrm>
        </p:grpSpPr>
        <p:sp>
          <p:nvSpPr>
            <p:cNvPr id="15388"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5389" name="组合 5"/>
            <p:cNvGrpSpPr/>
            <p:nvPr/>
          </p:nvGrpSpPr>
          <p:grpSpPr>
            <a:xfrm>
              <a:off x="0" y="0"/>
              <a:ext cx="1028699" cy="1146900"/>
              <a:chExt cx="1028699" cy="1585913"/>
            </a:xfrm>
          </p:grpSpPr>
          <p:sp>
            <p:nvSpPr>
              <p:cNvPr id="15390"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5391"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15378" name="矩形 4"/>
          <p:cNvSpPr/>
          <p:nvPr/>
        </p:nvSpPr>
        <p:spPr>
          <a:xfrm>
            <a:off x="1289050" y="585788"/>
            <a:ext cx="6175375" cy="5794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200" b="1">
                <a:solidFill>
                  <a:srgbClr val="FFC000"/>
                </a:solidFill>
                <a:latin typeface="微软雅黑" panose="020b0503020204020204" pitchFamily="34" charset="-122"/>
                <a:ea typeface="微软雅黑" panose="020b0503020204020204" pitchFamily="34" charset="-122"/>
                <a:sym typeface="华康俪金黑W8" charset="-122"/>
              </a:rPr>
              <a:t>事故隐患排查治理步骤</a:t>
            </a:r>
            <a:r>
              <a:rPr lang="en-US" altLang="x-none" sz="3200" b="1">
                <a:solidFill>
                  <a:srgbClr val="FF0000"/>
                </a:solidFill>
                <a:latin typeface="微软雅黑" panose="020b0503020204020204" pitchFamily="34" charset="-122"/>
                <a:ea typeface="微软雅黑" panose="020b0503020204020204" pitchFamily="34" charset="-122"/>
                <a:sym typeface="华康俪金黑W8" charset="-122"/>
              </a:rPr>
              <a:t>“</a:t>
            </a:r>
            <a:r>
              <a:rPr lang="zh-CN" altLang="en-US" sz="3200" b="1">
                <a:solidFill>
                  <a:srgbClr val="FF0000"/>
                </a:solidFill>
                <a:latin typeface="微软雅黑" panose="020b0503020204020204" pitchFamily="34" charset="-122"/>
                <a:ea typeface="微软雅黑" panose="020b0503020204020204" pitchFamily="34" charset="-122"/>
                <a:sym typeface="华康俪金黑W8" charset="-122"/>
              </a:rPr>
              <a:t>十步法”</a:t>
            </a:r>
            <a:endParaRPr lang="zh-CN" altLang="en-US" sz="3200" b="1">
              <a:solidFill>
                <a:srgbClr val="FF0000"/>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15379" name="Group 5"/>
          <p:cNvGrpSpPr/>
          <p:nvPr/>
        </p:nvGrpSpPr>
        <p:grpSpPr>
          <a:xfrm>
            <a:off x="6364288" y="4262438"/>
            <a:ext cx="2000250" cy="860425"/>
            <a:chExt cx="1484" cy="330"/>
          </a:xfrm>
        </p:grpSpPr>
        <p:sp>
          <p:nvSpPr>
            <p:cNvPr id="15386"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87"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台账</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grpSp>
        <p:nvGrpSpPr>
          <p:cNvPr id="15380" name="Group 5"/>
          <p:cNvGrpSpPr/>
          <p:nvPr/>
        </p:nvGrpSpPr>
        <p:grpSpPr>
          <a:xfrm>
            <a:off x="6364288" y="5664200"/>
            <a:ext cx="2000250" cy="860425"/>
            <a:chExt cx="1484" cy="330"/>
          </a:xfrm>
        </p:grpSpPr>
        <p:sp>
          <p:nvSpPr>
            <p:cNvPr id="15384" name="AutoShape 6"/>
            <p:cNvSpPr/>
            <p:nvPr/>
          </p:nvSpPr>
          <p:spPr>
            <a:xfrm>
              <a:off x="0" y="0"/>
              <a:ext cx="1484" cy="330"/>
            </a:xfrm>
            <a:prstGeom prst="roundRect">
              <a:avLst>
                <a:gd name="adj" fmla="val 16667"/>
              </a:avLst>
            </a:prstGeom>
            <a:solidFill>
              <a:srgbClr val="00B0F0"/>
            </a:solidFill>
            <a:ln w="38100" cap="flat" cmpd="sng">
              <a:solidFill>
                <a:srgbClr val="FFFFFF">
                  <a:alpha val="61960"/>
                </a:srgbClr>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5385" name="AutoShape 7"/>
            <p:cNvSpPr/>
            <p:nvPr/>
          </p:nvSpPr>
          <p:spPr>
            <a:xfrm>
              <a:off x="106" y="37"/>
              <a:ext cx="1137" cy="237"/>
            </a:xfrm>
            <a:prstGeom prst="roundRect">
              <a:avLst>
                <a:gd name="adj" fmla="val 28356"/>
              </a:avLst>
            </a:prstGeom>
            <a:gradFill rotWithShape="1">
              <a:gsLst>
                <a:gs pos="0">
                  <a:srgbClr val="FFFFFF">
                    <a:alpha val="70000"/>
                  </a:srgbClr>
                </a:gs>
                <a:gs pos="100000">
                  <a:srgbClr val="FFC319">
                    <a:alpha val="70000"/>
                  </a:srgbClr>
                </a:gs>
              </a:gsLst>
              <a:lin ang="5400000" scaled="1"/>
            </a:gra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微软雅黑" panose="020b0503020204020204" pitchFamily="34" charset="-122"/>
                  <a:ea typeface="微软雅黑" panose="020b0503020204020204" pitchFamily="34" charset="-122"/>
                </a:rPr>
                <a:t>      </a:t>
              </a:r>
              <a:r>
                <a:rPr lang="zh-CN" altLang="en-US" sz="2400" b="1">
                  <a:solidFill>
                    <a:srgbClr val="000000"/>
                  </a:solidFill>
                  <a:latin typeface="微软雅黑" panose="020b0503020204020204" pitchFamily="34" charset="-122"/>
                  <a:ea typeface="微软雅黑" panose="020b0503020204020204" pitchFamily="34" charset="-122"/>
                </a:rPr>
                <a:t>奖惩</a:t>
              </a:r>
              <a:endParaRPr lang="zh-CN" altLang="en-US" sz="2400" b="1">
                <a:solidFill>
                  <a:srgbClr val="000000"/>
                </a:solidFill>
                <a:latin typeface="微软雅黑" panose="020b0503020204020204" pitchFamily="34" charset="-122"/>
                <a:ea typeface="微软雅黑" panose="020b0503020204020204" pitchFamily="34" charset="-122"/>
              </a:endParaRPr>
            </a:p>
          </p:txBody>
        </p:sp>
      </p:grpSp>
      <p:sp>
        <p:nvSpPr>
          <p:cNvPr id="15381" name="右箭头 43"/>
          <p:cNvSpPr/>
          <p:nvPr/>
        </p:nvSpPr>
        <p:spPr>
          <a:xfrm>
            <a:off x="5495925" y="4359275"/>
            <a:ext cx="641350" cy="695325"/>
          </a:xfrm>
          <a:prstGeom prst="rightArrow">
            <a:avLst>
              <a:gd name="adj1" fmla="val 50000"/>
              <a:gd name="adj2" fmla="val 37643"/>
            </a:avLst>
          </a:prstGeom>
          <a:solidFill>
            <a:srgbClr val="FF0000"/>
          </a:solidFill>
          <a:ln w="25400" cap="flat" cmpd="sng">
            <a:solidFill>
              <a:srgbClr val="385D8A"/>
            </a:solidFill>
            <a:prstDash val="solid"/>
            <a:miter/>
            <a:headEnd type="none" w="med" len="med"/>
            <a:tailEnd type="none" w="med" len="med"/>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
        <p:nvSpPr>
          <p:cNvPr id="15382" name="右箭头 42"/>
          <p:cNvSpPr/>
          <p:nvPr/>
        </p:nvSpPr>
        <p:spPr>
          <a:xfrm rot="5400000">
            <a:off x="7161213" y="5118100"/>
            <a:ext cx="603250" cy="488950"/>
          </a:xfrm>
          <a:prstGeom prst="rightArrow">
            <a:avLst>
              <a:gd name="adj1" fmla="val 50000"/>
              <a:gd name="adj2" fmla="val 46329"/>
            </a:avLst>
          </a:prstGeom>
          <a:solidFill>
            <a:srgbClr val="FF0000"/>
          </a:solidFill>
          <a:ln w="25400" cap="flat" cmpd="sng">
            <a:solidFill>
              <a:srgbClr val="385D8A"/>
            </a:solidFill>
            <a:prstDash val="solid"/>
            <a:miter/>
            <a:headEnd type="none" w="med" len="med"/>
            <a:tailEnd type="none" w="med" len="med"/>
          </a:ln>
        </p:spPr>
        <p:txBody>
          <a:bodyPr rot="10800000" vert="eaVert"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rgbClr val="FFFFFF"/>
              </a:solidFill>
              <a:latin typeface="Calibri" panose="020f0502020204030204"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386" name="组合 7"/>
          <p:cNvGrpSpPr/>
          <p:nvPr/>
        </p:nvGrpSpPr>
        <p:grpSpPr>
          <a:xfrm>
            <a:off x="249238" y="431800"/>
            <a:ext cx="8707437" cy="873125"/>
            <a:chExt cx="8999538" cy="1146900"/>
          </a:xfrm>
        </p:grpSpPr>
        <p:sp>
          <p:nvSpPr>
            <p:cNvPr id="16403"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6404" name="组合 5"/>
            <p:cNvGrpSpPr/>
            <p:nvPr/>
          </p:nvGrpSpPr>
          <p:grpSpPr>
            <a:xfrm>
              <a:off x="0" y="0"/>
              <a:ext cx="1028699" cy="1146900"/>
              <a:chExt cx="1028699" cy="1585913"/>
            </a:xfrm>
          </p:grpSpPr>
          <p:sp>
            <p:nvSpPr>
              <p:cNvPr id="16405"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6406"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16387" name="矩形 4"/>
          <p:cNvSpPr/>
          <p:nvPr/>
        </p:nvSpPr>
        <p:spPr>
          <a:xfrm>
            <a:off x="1304925" y="598488"/>
            <a:ext cx="4295775" cy="5794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FFC000"/>
                </a:solidFill>
                <a:latin typeface="微软雅黑" panose="020b0503020204020204" pitchFamily="34" charset="-122"/>
                <a:ea typeface="微软雅黑" panose="020b0503020204020204" pitchFamily="34" charset="-122"/>
                <a:sym typeface="华康俪金黑W8" charset="-122"/>
              </a:rPr>
              <a:t>第</a:t>
            </a:r>
            <a:r>
              <a:rPr lang="en-US" altLang="zh-CN" sz="3200" b="1">
                <a:solidFill>
                  <a:srgbClr val="FFC000"/>
                </a:solidFill>
                <a:latin typeface="微软雅黑" panose="020b0503020204020204" pitchFamily="34" charset="-122"/>
                <a:ea typeface="微软雅黑" panose="020b0503020204020204" pitchFamily="34" charset="-122"/>
                <a:sym typeface="华康俪金黑W8" charset="-122"/>
              </a:rPr>
              <a:t>1</a:t>
            </a:r>
            <a:r>
              <a:rPr lang="zh-CN" altLang="en-US" sz="3200" b="1">
                <a:solidFill>
                  <a:srgbClr val="FFC000"/>
                </a:solidFill>
                <a:latin typeface="微软雅黑" panose="020b0503020204020204" pitchFamily="34" charset="-122"/>
                <a:ea typeface="微软雅黑" panose="020b0503020204020204" pitchFamily="34" charset="-122"/>
                <a:sym typeface="华康俪金黑W8" charset="-122"/>
              </a:rPr>
              <a:t>步：目的</a:t>
            </a:r>
            <a:r>
              <a:rPr lang="zh-CN" altLang="en-US" sz="2400" b="1">
                <a:solidFill>
                  <a:srgbClr val="FFC000"/>
                </a:solidFill>
                <a:latin typeface="微软雅黑" panose="020b0503020204020204" pitchFamily="34" charset="-122"/>
                <a:ea typeface="微软雅黑" panose="020b0503020204020204" pitchFamily="34" charset="-122"/>
                <a:sym typeface="华康俪金黑W8" charset="-122"/>
              </a:rPr>
              <a:t>（明确目的）</a:t>
            </a:r>
            <a:endParaRPr lang="zh-CN" altLang="en-US" sz="2400" b="1">
              <a:solidFill>
                <a:srgbClr val="000000"/>
              </a:solidFill>
              <a:latin typeface="微软雅黑" panose="020b0503020204020204" pitchFamily="34" charset="-122"/>
              <a:ea typeface="微软雅黑" panose="020b0503020204020204" pitchFamily="34" charset="-122"/>
              <a:sym typeface="宋体" panose="02010600030101010101" pitchFamily="2" charset="-122"/>
            </a:endParaRPr>
          </a:p>
        </p:txBody>
      </p:sp>
      <p:sp>
        <p:nvSpPr>
          <p:cNvPr id="16389" name="直接连接符 10"/>
          <p:cNvSpPr/>
          <p:nvPr/>
        </p:nvSpPr>
        <p:spPr>
          <a:xfrm>
            <a:off x="4340225" y="2074863"/>
            <a:ext cx="1588" cy="3438525"/>
          </a:xfrm>
          <a:prstGeom prst="line">
            <a:avLst/>
          </a:prstGeom>
          <a:ln w="6350" cap="flat" cmpd="sng">
            <a:solidFill>
              <a:srgbClr val="FFC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6390" name="矩形 13"/>
          <p:cNvSpPr/>
          <p:nvPr/>
        </p:nvSpPr>
        <p:spPr>
          <a:xfrm>
            <a:off x="4667250" y="2074863"/>
            <a:ext cx="3430588" cy="508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700" b="1">
                <a:latin typeface="华康俪金黑W8" charset="-122"/>
                <a:ea typeface="微软雅黑" panose="020b0503020204020204" pitchFamily="34" charset="-122"/>
                <a:sym typeface="华康俪金黑W8" charset="-122"/>
              </a:rPr>
              <a:t>为啥开展检查？</a:t>
            </a:r>
            <a:endParaRPr lang="zh-CN" altLang="en-US" sz="2700" b="1">
              <a:latin typeface="华康俪金黑W8" charset="-122"/>
              <a:ea typeface="微软雅黑" panose="020b0503020204020204" pitchFamily="34" charset="-122"/>
              <a:sym typeface="华康俪金黑W8" charset="-122"/>
            </a:endParaRPr>
          </a:p>
        </p:txBody>
      </p:sp>
      <p:sp>
        <p:nvSpPr>
          <p:cNvPr id="16391" name="任意多边形 14"/>
          <p:cNvSpPr/>
          <p:nvPr/>
        </p:nvSpPr>
        <p:spPr>
          <a:xfrm>
            <a:off x="5181600" y="3302000"/>
            <a:ext cx="2830513"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6392" name="任意多边形 45"/>
          <p:cNvSpPr/>
          <p:nvPr/>
        </p:nvSpPr>
        <p:spPr>
          <a:xfrm>
            <a:off x="5181600" y="3767138"/>
            <a:ext cx="2830513"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6393" name="任意多边形 46"/>
          <p:cNvSpPr/>
          <p:nvPr/>
        </p:nvSpPr>
        <p:spPr>
          <a:xfrm>
            <a:off x="5224463" y="4270375"/>
            <a:ext cx="2830512"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6394" name="任意多边形 47"/>
          <p:cNvSpPr/>
          <p:nvPr/>
        </p:nvSpPr>
        <p:spPr>
          <a:xfrm>
            <a:off x="5246688" y="4702175"/>
            <a:ext cx="2830512"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6395" name="矩形 48"/>
          <p:cNvSpPr/>
          <p:nvPr/>
        </p:nvSpPr>
        <p:spPr>
          <a:xfrm>
            <a:off x="4632325" y="2752725"/>
            <a:ext cx="549275"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6396" name="矩形 49"/>
          <p:cNvSpPr/>
          <p:nvPr/>
        </p:nvSpPr>
        <p:spPr>
          <a:xfrm>
            <a:off x="4667250" y="3262313"/>
            <a:ext cx="501650" cy="6397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6397" name="矩形 50"/>
          <p:cNvSpPr/>
          <p:nvPr/>
        </p:nvSpPr>
        <p:spPr>
          <a:xfrm>
            <a:off x="4667250" y="3765550"/>
            <a:ext cx="501650"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6398" name="矩形 51"/>
          <p:cNvSpPr/>
          <p:nvPr/>
        </p:nvSpPr>
        <p:spPr>
          <a:xfrm>
            <a:off x="4667250" y="4267200"/>
            <a:ext cx="549275"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4</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6399" name="Picture 19" descr="图片13"/>
          <p:cNvPicPr>
            <a:picLocks noChangeAspect="1"/>
          </p:cNvPicPr>
          <p:nvPr/>
        </p:nvPicPr>
        <p:blipFill>
          <a:blip r:embed="rId2"/>
          <a:stretch>
            <a:fillRect/>
          </a:stretch>
        </p:blipFill>
        <p:spPr>
          <a:xfrm>
            <a:off x="485775" y="1768475"/>
            <a:ext cx="3467100" cy="3898900"/>
          </a:xfrm>
          <a:prstGeom prst="rect">
            <a:avLst/>
          </a:prstGeom>
          <a:noFill/>
          <a:ln w="9525">
            <a:noFill/>
          </a:ln>
        </p:spPr>
      </p:pic>
      <p:sp>
        <p:nvSpPr>
          <p:cNvPr id="16400" name="Text Box 20"/>
          <p:cNvSpPr txBox="1"/>
          <p:nvPr/>
        </p:nvSpPr>
        <p:spPr>
          <a:xfrm>
            <a:off x="5181600" y="2936875"/>
            <a:ext cx="1401763"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法规要求</a:t>
            </a:r>
            <a:endParaRPr lang="zh-CN" altLang="en-US" sz="2400" b="1">
              <a:solidFill>
                <a:schemeClr val="folHlink"/>
              </a:solidFill>
              <a:latin typeface="Arial" pitchFamily="34" charset="0"/>
              <a:ea typeface="微软雅黑" panose="020b0503020204020204" pitchFamily="34" charset="-122"/>
            </a:endParaRPr>
          </a:p>
        </p:txBody>
      </p:sp>
      <p:sp>
        <p:nvSpPr>
          <p:cNvPr id="16401" name="Text Box 21"/>
          <p:cNvSpPr txBox="1"/>
          <p:nvPr/>
        </p:nvSpPr>
        <p:spPr>
          <a:xfrm>
            <a:off x="5181600" y="3386138"/>
            <a:ext cx="1401763"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落实责任</a:t>
            </a:r>
            <a:endParaRPr lang="zh-CN" altLang="en-US" sz="2400" b="1">
              <a:solidFill>
                <a:schemeClr val="folHlink"/>
              </a:solidFill>
              <a:latin typeface="Arial" pitchFamily="34" charset="0"/>
              <a:ea typeface="微软雅黑" panose="020b0503020204020204" pitchFamily="34" charset="-122"/>
            </a:endParaRPr>
          </a:p>
        </p:txBody>
      </p:sp>
      <p:sp>
        <p:nvSpPr>
          <p:cNvPr id="16402" name="Text Box 22"/>
          <p:cNvSpPr txBox="1"/>
          <p:nvPr/>
        </p:nvSpPr>
        <p:spPr>
          <a:xfrm>
            <a:off x="5224463" y="3889375"/>
            <a:ext cx="1401762"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预防事故</a:t>
            </a:r>
            <a:endParaRPr lang="zh-CN" altLang="en-US" sz="2400" b="1">
              <a:solidFill>
                <a:schemeClr val="folHlink"/>
              </a:solidFill>
              <a:latin typeface="Arial" pitchFamily="34" charset="0"/>
              <a:ea typeface="微软雅黑" panose="020b0503020204020204" pitchFamily="3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410" name="组合 7"/>
          <p:cNvGrpSpPr/>
          <p:nvPr/>
        </p:nvGrpSpPr>
        <p:grpSpPr>
          <a:xfrm>
            <a:off x="249238" y="431800"/>
            <a:ext cx="8707437" cy="873125"/>
            <a:chExt cx="8999538" cy="1146900"/>
          </a:xfrm>
        </p:grpSpPr>
        <p:sp>
          <p:nvSpPr>
            <p:cNvPr id="17442"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7443" name="组合 5"/>
            <p:cNvGrpSpPr/>
            <p:nvPr/>
          </p:nvGrpSpPr>
          <p:grpSpPr>
            <a:xfrm>
              <a:off x="0" y="0"/>
              <a:ext cx="1028699" cy="1146900"/>
              <a:chExt cx="1028699" cy="1585913"/>
            </a:xfrm>
          </p:grpSpPr>
          <p:sp>
            <p:nvSpPr>
              <p:cNvPr id="17444"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7445"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17411" name="矩形 4"/>
          <p:cNvSpPr/>
          <p:nvPr/>
        </p:nvSpPr>
        <p:spPr>
          <a:xfrm>
            <a:off x="1304925" y="598488"/>
            <a:ext cx="5514975" cy="5794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FFC000"/>
                </a:solidFill>
                <a:latin typeface="微软雅黑" panose="020b0503020204020204" pitchFamily="34" charset="-122"/>
                <a:ea typeface="微软雅黑" panose="020b0503020204020204" pitchFamily="34" charset="-122"/>
                <a:sym typeface="华康俪金黑W8" charset="-122"/>
              </a:rPr>
              <a:t>第2步：方案</a:t>
            </a:r>
            <a:r>
              <a:rPr lang="zh-CN" altLang="en-US" sz="2400" b="1">
                <a:solidFill>
                  <a:srgbClr val="FFC000"/>
                </a:solidFill>
                <a:latin typeface="微软雅黑" panose="020b0503020204020204" pitchFamily="34" charset="-122"/>
                <a:ea typeface="微软雅黑" panose="020b0503020204020204" pitchFamily="34" charset="-122"/>
                <a:sym typeface="华康俪金黑W8" charset="-122"/>
              </a:rPr>
              <a:t>（制定书面检查计划）</a:t>
            </a:r>
            <a:endParaRPr lang="zh-CN" altLang="en-US" sz="2400" b="1">
              <a:solidFill>
                <a:srgbClr val="000000"/>
              </a:solidFill>
              <a:latin typeface="微软雅黑" panose="020b0503020204020204" pitchFamily="34" charset="-122"/>
              <a:ea typeface="微软雅黑" panose="020b0503020204020204" pitchFamily="34" charset="-122"/>
              <a:sym typeface="宋体" panose="02010600030101010101" pitchFamily="2" charset="-122"/>
            </a:endParaRPr>
          </a:p>
        </p:txBody>
      </p:sp>
      <p:sp>
        <p:nvSpPr>
          <p:cNvPr id="17413" name="直接连接符 10"/>
          <p:cNvSpPr/>
          <p:nvPr/>
        </p:nvSpPr>
        <p:spPr>
          <a:xfrm>
            <a:off x="4340225" y="2074863"/>
            <a:ext cx="1588" cy="3438525"/>
          </a:xfrm>
          <a:prstGeom prst="line">
            <a:avLst/>
          </a:prstGeom>
          <a:ln w="6350" cap="flat" cmpd="sng">
            <a:solidFill>
              <a:srgbClr val="FFC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7414" name="矩形 13"/>
          <p:cNvSpPr/>
          <p:nvPr/>
        </p:nvSpPr>
        <p:spPr>
          <a:xfrm>
            <a:off x="4478338" y="1820863"/>
            <a:ext cx="3432175" cy="508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700" b="1">
                <a:latin typeface="华康俪金黑W8" charset="-122"/>
                <a:ea typeface="微软雅黑" panose="020b0503020204020204" pitchFamily="34" charset="-122"/>
                <a:sym typeface="华康俪金黑W8" charset="-122"/>
              </a:rPr>
              <a:t>方案包含那些内容？</a:t>
            </a:r>
            <a:endParaRPr lang="zh-CN" altLang="en-US">
              <a:latin typeface="Arial" pitchFamily="34" charset="0"/>
            </a:endParaRPr>
          </a:p>
        </p:txBody>
      </p:sp>
      <p:sp>
        <p:nvSpPr>
          <p:cNvPr id="17415" name="任意多边形 14"/>
          <p:cNvSpPr/>
          <p:nvPr/>
        </p:nvSpPr>
        <p:spPr>
          <a:xfrm>
            <a:off x="4994275" y="2801938"/>
            <a:ext cx="2828925"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7416" name="任意多边形 45"/>
          <p:cNvSpPr/>
          <p:nvPr/>
        </p:nvSpPr>
        <p:spPr>
          <a:xfrm>
            <a:off x="4994275" y="3267075"/>
            <a:ext cx="2828925"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7417" name="任意多边形 46"/>
          <p:cNvSpPr/>
          <p:nvPr/>
        </p:nvSpPr>
        <p:spPr>
          <a:xfrm>
            <a:off x="5037138" y="3770313"/>
            <a:ext cx="2830512"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7418" name="任意多边形 47"/>
          <p:cNvSpPr/>
          <p:nvPr/>
        </p:nvSpPr>
        <p:spPr>
          <a:xfrm>
            <a:off x="5057775" y="4227513"/>
            <a:ext cx="2830513"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7419" name="矩形 48"/>
          <p:cNvSpPr/>
          <p:nvPr/>
        </p:nvSpPr>
        <p:spPr>
          <a:xfrm>
            <a:off x="4478338" y="2238375"/>
            <a:ext cx="550862"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420" name="矩形 49"/>
          <p:cNvSpPr/>
          <p:nvPr/>
        </p:nvSpPr>
        <p:spPr>
          <a:xfrm>
            <a:off x="4478338" y="2762250"/>
            <a:ext cx="501650"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421" name="矩形 50"/>
          <p:cNvSpPr/>
          <p:nvPr/>
        </p:nvSpPr>
        <p:spPr>
          <a:xfrm>
            <a:off x="4479925" y="3265488"/>
            <a:ext cx="500063" cy="6397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422" name="矩形 51"/>
          <p:cNvSpPr/>
          <p:nvPr/>
        </p:nvSpPr>
        <p:spPr>
          <a:xfrm>
            <a:off x="4479925" y="3768725"/>
            <a:ext cx="549275" cy="6397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4</a:t>
            </a: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x-none"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423" name="Text Box 19"/>
          <p:cNvSpPr txBox="1"/>
          <p:nvPr/>
        </p:nvSpPr>
        <p:spPr>
          <a:xfrm>
            <a:off x="4994275" y="2436813"/>
            <a:ext cx="2011363"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讲清检查目的</a:t>
            </a:r>
            <a:endParaRPr lang="zh-CN" altLang="en-US" sz="2400" b="1">
              <a:solidFill>
                <a:schemeClr val="folHlink"/>
              </a:solidFill>
              <a:latin typeface="Arial" pitchFamily="34" charset="0"/>
              <a:ea typeface="微软雅黑" panose="020b0503020204020204" pitchFamily="34" charset="-122"/>
            </a:endParaRPr>
          </a:p>
        </p:txBody>
      </p:sp>
      <p:sp>
        <p:nvSpPr>
          <p:cNvPr id="17424" name="Text Box 20"/>
          <p:cNvSpPr txBox="1"/>
          <p:nvPr/>
        </p:nvSpPr>
        <p:spPr>
          <a:xfrm>
            <a:off x="4994275" y="2886075"/>
            <a:ext cx="1706563"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成立检查组</a:t>
            </a:r>
            <a:endParaRPr lang="zh-CN" altLang="en-US" sz="2400" b="1">
              <a:solidFill>
                <a:schemeClr val="folHlink"/>
              </a:solidFill>
              <a:latin typeface="Arial" pitchFamily="34" charset="0"/>
              <a:ea typeface="微软雅黑" panose="020b0503020204020204" pitchFamily="34" charset="-122"/>
            </a:endParaRPr>
          </a:p>
        </p:txBody>
      </p:sp>
      <p:sp>
        <p:nvSpPr>
          <p:cNvPr id="17425" name="Text Box 21"/>
          <p:cNvSpPr txBox="1"/>
          <p:nvPr/>
        </p:nvSpPr>
        <p:spPr>
          <a:xfrm>
            <a:off x="5029200" y="3389313"/>
            <a:ext cx="3840163"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明确检查对象、时间、步骤</a:t>
            </a:r>
            <a:endParaRPr lang="zh-CN" altLang="en-US" sz="2400" b="1">
              <a:solidFill>
                <a:schemeClr val="folHlink"/>
              </a:solidFill>
              <a:latin typeface="Arial" pitchFamily="34" charset="0"/>
              <a:ea typeface="微软雅黑" panose="020b0503020204020204" pitchFamily="34" charset="-122"/>
            </a:endParaRPr>
          </a:p>
        </p:txBody>
      </p:sp>
      <p:pic>
        <p:nvPicPr>
          <p:cNvPr id="17426" name="Picture 22" descr="图片111"/>
          <p:cNvPicPr>
            <a:picLocks noChangeAspect="1"/>
          </p:cNvPicPr>
          <p:nvPr/>
        </p:nvPicPr>
        <p:blipFill>
          <a:blip r:embed="rId3"/>
          <a:stretch>
            <a:fillRect/>
          </a:stretch>
        </p:blipFill>
        <p:spPr>
          <a:xfrm>
            <a:off x="496888" y="3322638"/>
            <a:ext cx="1604962" cy="1516062"/>
          </a:xfrm>
          <a:prstGeom prst="rect">
            <a:avLst/>
          </a:prstGeom>
          <a:noFill/>
          <a:ln w="19050" cap="flat" cmpd="sng">
            <a:solidFill>
              <a:srgbClr val="FFCC00"/>
            </a:solidFill>
            <a:prstDash val="solid"/>
            <a:miter/>
            <a:headEnd type="none" w="med" len="med"/>
            <a:tailEnd type="none" w="med" len="med"/>
          </a:ln>
        </p:spPr>
      </p:pic>
      <p:pic>
        <p:nvPicPr>
          <p:cNvPr id="17427" name="Picture 23" descr="mmexport1435313047486"/>
          <p:cNvPicPr>
            <a:picLocks noChangeAspect="1"/>
          </p:cNvPicPr>
          <p:nvPr/>
        </p:nvPicPr>
        <p:blipFill>
          <a:blip r:embed="rId4"/>
          <a:stretch>
            <a:fillRect/>
          </a:stretch>
        </p:blipFill>
        <p:spPr>
          <a:xfrm>
            <a:off x="496888" y="1812925"/>
            <a:ext cx="1604962" cy="1452563"/>
          </a:xfrm>
          <a:prstGeom prst="rect">
            <a:avLst/>
          </a:prstGeom>
          <a:noFill/>
          <a:ln w="19050" cap="flat" cmpd="sng">
            <a:solidFill>
              <a:srgbClr val="FFCC00"/>
            </a:solidFill>
            <a:prstDash val="solid"/>
            <a:miter/>
            <a:headEnd type="none" w="med" len="med"/>
            <a:tailEnd type="none" w="med" len="med"/>
          </a:ln>
        </p:spPr>
      </p:pic>
      <p:pic>
        <p:nvPicPr>
          <p:cNvPr id="17428" name="Picture 24" descr="mmexport1435313050609"/>
          <p:cNvPicPr>
            <a:picLocks noChangeAspect="1"/>
          </p:cNvPicPr>
          <p:nvPr/>
        </p:nvPicPr>
        <p:blipFill>
          <a:blip r:embed="rId5"/>
          <a:stretch>
            <a:fillRect/>
          </a:stretch>
        </p:blipFill>
        <p:spPr>
          <a:xfrm>
            <a:off x="2390775" y="4908550"/>
            <a:ext cx="1676400" cy="1566863"/>
          </a:xfrm>
          <a:prstGeom prst="rect">
            <a:avLst/>
          </a:prstGeom>
          <a:noFill/>
          <a:ln w="19050" cap="flat" cmpd="sng">
            <a:solidFill>
              <a:srgbClr val="FFCC00"/>
            </a:solidFill>
            <a:prstDash val="solid"/>
            <a:miter/>
            <a:headEnd type="none" w="med" len="med"/>
            <a:tailEnd type="none" w="med" len="med"/>
          </a:ln>
        </p:spPr>
      </p:pic>
      <p:sp>
        <p:nvSpPr>
          <p:cNvPr id="17429" name="Text Box 25"/>
          <p:cNvSpPr txBox="1"/>
          <p:nvPr/>
        </p:nvSpPr>
        <p:spPr>
          <a:xfrm>
            <a:off x="5037138" y="3846513"/>
            <a:ext cx="3230562"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检查内容、标准、方式</a:t>
            </a:r>
            <a:endParaRPr lang="zh-CN" altLang="en-US" sz="2400" b="1">
              <a:solidFill>
                <a:schemeClr val="folHlink"/>
              </a:solidFill>
              <a:latin typeface="Arial" pitchFamily="34" charset="0"/>
              <a:ea typeface="微软雅黑" panose="020b0503020204020204" pitchFamily="34" charset="-122"/>
            </a:endParaRPr>
          </a:p>
        </p:txBody>
      </p:sp>
      <p:sp>
        <p:nvSpPr>
          <p:cNvPr id="17430" name="任意多边形 47"/>
          <p:cNvSpPr/>
          <p:nvPr/>
        </p:nvSpPr>
        <p:spPr>
          <a:xfrm>
            <a:off x="5057775" y="4762500"/>
            <a:ext cx="2830513" cy="76200"/>
          </a:xfrm>
          <a:custGeom>
            <a:gdLst>
              <a:gd name="txL" fmla="*/ 0 w 2830285"/>
              <a:gd name="txT" fmla="*/ 0 h 76200"/>
              <a:gd name="txR" fmla="*/ 2830285 w 2830285"/>
              <a:gd name="txB" fmla="*/ 76200 h 76200"/>
            </a:gdLst>
            <a:cxnLst>
              <a:cxn ang="0">
                <a:pos x="0" y="76200"/>
              </a:cxn>
              <a:cxn ang="0">
                <a:pos x="1894114" y="65314"/>
              </a:cxn>
              <a:cxn ang="0">
                <a:pos x="2830285" y="0"/>
              </a:cxn>
            </a:cxnLst>
            <a:rect l="txL" t="txT" r="txR" b="txB"/>
            <a:pathLst>
              <a:path w="2830285" h="76200">
                <a:moveTo>
                  <a:pt x="0" y="76200"/>
                </a:moveTo>
                <a:lnTo>
                  <a:pt x="1894114" y="65314"/>
                </a:lnTo>
                <a:cubicBezTo>
                  <a:pt x="2365828" y="52614"/>
                  <a:pt x="2650671" y="3629"/>
                  <a:pt x="2830285" y="0"/>
                </a:cubicBezTo>
              </a:path>
            </a:pathLst>
          </a:custGeom>
          <a:noFill/>
          <a:ln w="28575" cap="flat" cmpd="sng">
            <a:solidFill>
              <a:srgbClr val="FFCC00">
                <a:alpha val="100000"/>
              </a:srgbClr>
            </a:solidFill>
            <a:prstDash val="solid"/>
            <a:miter lim="800000"/>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7431" name="Text Box 27"/>
          <p:cNvSpPr txBox="1"/>
          <p:nvPr/>
        </p:nvSpPr>
        <p:spPr>
          <a:xfrm>
            <a:off x="5037138" y="4381500"/>
            <a:ext cx="1401762" cy="457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folHlink"/>
                </a:solidFill>
                <a:latin typeface="Arial" pitchFamily="34" charset="0"/>
                <a:ea typeface="微软雅黑" panose="020b0503020204020204" pitchFamily="34" charset="-122"/>
              </a:rPr>
              <a:t>有关要求</a:t>
            </a:r>
            <a:endParaRPr lang="zh-CN" altLang="en-US" sz="2400" b="1">
              <a:solidFill>
                <a:schemeClr val="folHlink"/>
              </a:solidFill>
              <a:latin typeface="Arial" pitchFamily="34" charset="0"/>
              <a:ea typeface="微软雅黑" panose="020b0503020204020204" pitchFamily="34" charset="-122"/>
            </a:endParaRPr>
          </a:p>
        </p:txBody>
      </p:sp>
      <p:sp>
        <p:nvSpPr>
          <p:cNvPr id="17432" name="矩形 51"/>
          <p:cNvSpPr/>
          <p:nvPr/>
        </p:nvSpPr>
        <p:spPr>
          <a:xfrm>
            <a:off x="4486275" y="4303713"/>
            <a:ext cx="550863" cy="6397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rPr>
              <a:t>5、</a:t>
            </a:r>
            <a:endParaRPr lang="zh-CN" altLang="en-US" sz="2400" b="1">
              <a:solidFill>
                <a:schemeClr val="folHlink"/>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7433" name="Picture 29"/>
          <p:cNvPicPr>
            <a:picLocks noChangeAspect="1"/>
          </p:cNvPicPr>
          <p:nvPr/>
        </p:nvPicPr>
        <p:blipFill>
          <a:blip r:embed="rId6"/>
          <a:stretch>
            <a:fillRect/>
          </a:stretch>
        </p:blipFill>
        <p:spPr>
          <a:xfrm>
            <a:off x="496888" y="4908550"/>
            <a:ext cx="1614487" cy="1568450"/>
          </a:xfrm>
          <a:prstGeom prst="rect">
            <a:avLst/>
          </a:prstGeom>
          <a:noFill/>
          <a:ln w="19050" cap="flat" cmpd="sng">
            <a:solidFill>
              <a:srgbClr val="FFCC00"/>
            </a:solidFill>
            <a:prstDash val="solid"/>
            <a:miter/>
            <a:headEnd type="none" w="med" len="med"/>
            <a:tailEnd type="none" w="med" len="med"/>
          </a:ln>
        </p:spPr>
      </p:pic>
      <p:sp>
        <p:nvSpPr>
          <p:cNvPr id="17434" name="Text Box 30"/>
          <p:cNvSpPr txBox="1"/>
          <p:nvPr/>
        </p:nvSpPr>
        <p:spPr>
          <a:xfrm>
            <a:off x="2390775" y="6107113"/>
            <a:ext cx="1550988" cy="368300"/>
          </a:xfrm>
          <a:prstGeom prst="rect">
            <a:avLst/>
          </a:prstGeom>
          <a:solidFill>
            <a:schemeClr val="bg1"/>
          </a:solidFill>
          <a:ln w="9525">
            <a:noFill/>
          </a:ln>
        </p:spPr>
        <p:txBody>
          <a:bodyPr lIns="90170" tIns="46990" rIns="90170" bIns="4699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b="1">
                <a:solidFill>
                  <a:srgbClr val="0000FF"/>
                </a:solidFill>
                <a:latin typeface="叶根友毛笔行书2.0版" panose="02010601030101010101" pitchFamily="2" charset="-122"/>
                <a:ea typeface="微软雅黑" panose="020b0503020204020204" pitchFamily="34" charset="-122"/>
              </a:rPr>
              <a:t>动员布置会</a:t>
            </a:r>
            <a:endParaRPr lang="zh-CN" altLang="en-US" b="1">
              <a:solidFill>
                <a:srgbClr val="0000FF"/>
              </a:solidFill>
              <a:latin typeface="叶根友毛笔行书2.0版" panose="02010601030101010101" pitchFamily="2" charset="-122"/>
              <a:ea typeface="微软雅黑" panose="020b0503020204020204" pitchFamily="34" charset="-122"/>
            </a:endParaRPr>
          </a:p>
        </p:txBody>
      </p:sp>
      <p:sp>
        <p:nvSpPr>
          <p:cNvPr id="17435" name="Text Box 31"/>
          <p:cNvSpPr txBox="1"/>
          <p:nvPr/>
        </p:nvSpPr>
        <p:spPr>
          <a:xfrm>
            <a:off x="504825" y="2930525"/>
            <a:ext cx="1597025" cy="339725"/>
          </a:xfrm>
          <a:prstGeom prst="rect">
            <a:avLst/>
          </a:prstGeom>
          <a:solidFill>
            <a:schemeClr val="bg1"/>
          </a:solidFill>
          <a:ln w="9525">
            <a:noFill/>
          </a:ln>
        </p:spPr>
        <p:txBody>
          <a:bodyPr lIns="90170" tIns="46990" rIns="90170" bIns="4699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solidFill>
                  <a:srgbClr val="0000FF"/>
                </a:solidFill>
                <a:latin typeface="叶根友毛笔行书2.0版" panose="02010601030101010101" pitchFamily="2" charset="-122"/>
                <a:ea typeface="微软雅黑" panose="020b0503020204020204" pitchFamily="34" charset="-122"/>
              </a:rPr>
              <a:t>目的内容明确</a:t>
            </a:r>
            <a:endParaRPr lang="zh-CN" altLang="en-US" sz="1600" b="1">
              <a:solidFill>
                <a:srgbClr val="0000FF"/>
              </a:solidFill>
              <a:latin typeface="叶根友毛笔行书2.0版" panose="02010601030101010101" pitchFamily="2" charset="-122"/>
              <a:ea typeface="微软雅黑" panose="020b0503020204020204" pitchFamily="34" charset="-122"/>
            </a:endParaRPr>
          </a:p>
        </p:txBody>
      </p:sp>
      <p:sp>
        <p:nvSpPr>
          <p:cNvPr id="17436" name="Text Box 32"/>
          <p:cNvSpPr txBox="1"/>
          <p:nvPr/>
        </p:nvSpPr>
        <p:spPr>
          <a:xfrm>
            <a:off x="504825" y="6110288"/>
            <a:ext cx="1606550" cy="368300"/>
          </a:xfrm>
          <a:prstGeom prst="rect">
            <a:avLst/>
          </a:prstGeom>
          <a:solidFill>
            <a:schemeClr val="bg1"/>
          </a:solidFill>
          <a:ln w="9525">
            <a:noFill/>
          </a:ln>
        </p:spPr>
        <p:txBody>
          <a:bodyPr lIns="90170" tIns="46990" rIns="90170" bIns="4699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solidFill>
                  <a:srgbClr val="0000FF"/>
                </a:solidFill>
                <a:latin typeface="叶根友毛笔行书2.0版" panose="02010601030101010101" pitchFamily="2" charset="-122"/>
                <a:ea typeface="微软雅黑" panose="020b0503020204020204" pitchFamily="34" charset="-122"/>
              </a:rPr>
              <a:t>资源准备到位</a:t>
            </a:r>
            <a:endParaRPr lang="zh-CN" altLang="en-US" b="1">
              <a:solidFill>
                <a:srgbClr val="0000FF"/>
              </a:solidFill>
              <a:latin typeface="叶根友毛笔行书2.0版" panose="02010601030101010101" pitchFamily="2" charset="-122"/>
              <a:ea typeface="微软雅黑" panose="020b0503020204020204" pitchFamily="34" charset="-122"/>
            </a:endParaRPr>
          </a:p>
        </p:txBody>
      </p:sp>
      <p:sp>
        <p:nvSpPr>
          <p:cNvPr id="17437" name="Text Box 33"/>
          <p:cNvSpPr txBox="1"/>
          <p:nvPr/>
        </p:nvSpPr>
        <p:spPr>
          <a:xfrm>
            <a:off x="550863" y="4470400"/>
            <a:ext cx="1550987" cy="338138"/>
          </a:xfrm>
          <a:prstGeom prst="rect">
            <a:avLst/>
          </a:prstGeom>
          <a:solidFill>
            <a:schemeClr val="bg1"/>
          </a:solidFill>
          <a:ln w="9525">
            <a:noFill/>
          </a:ln>
        </p:spPr>
        <p:txBody>
          <a:bodyPr lIns="90170" tIns="46990" rIns="90170" bIns="4699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solidFill>
                  <a:srgbClr val="0000FF"/>
                </a:solidFill>
                <a:latin typeface="叶根友毛笔行书2.0版" panose="02010601030101010101" pitchFamily="2" charset="-122"/>
                <a:ea typeface="微软雅黑" panose="020b0503020204020204" pitchFamily="34" charset="-122"/>
              </a:rPr>
              <a:t>形成书面计划</a:t>
            </a:r>
            <a:endParaRPr lang="zh-CN" altLang="en-US" sz="1600" b="1">
              <a:solidFill>
                <a:srgbClr val="0000FF"/>
              </a:solidFill>
              <a:latin typeface="叶根友毛笔行书2.0版" panose="02010601030101010101" pitchFamily="2" charset="-122"/>
              <a:ea typeface="微软雅黑" panose="020b0503020204020204" pitchFamily="34" charset="-122"/>
            </a:endParaRPr>
          </a:p>
        </p:txBody>
      </p:sp>
      <p:pic>
        <p:nvPicPr>
          <p:cNvPr id="17438" name="Picture 34" descr="Redocn_2010052715551648"/>
          <p:cNvPicPr>
            <a:picLocks noChangeAspect="1"/>
          </p:cNvPicPr>
          <p:nvPr/>
        </p:nvPicPr>
        <p:blipFill>
          <a:blip r:embed="rId7"/>
          <a:srcRect l="13287" r="11183" b="11148"/>
          <a:stretch>
            <a:fillRect/>
          </a:stretch>
        </p:blipFill>
        <p:spPr>
          <a:xfrm>
            <a:off x="2392363" y="3343275"/>
            <a:ext cx="1674812" cy="1463675"/>
          </a:xfrm>
          <a:prstGeom prst="rect">
            <a:avLst/>
          </a:prstGeom>
          <a:noFill/>
          <a:ln w="19050" cap="flat" cmpd="sng">
            <a:solidFill>
              <a:srgbClr val="FFCC00"/>
            </a:solidFill>
            <a:prstDash val="solid"/>
            <a:miter/>
            <a:headEnd type="none" w="med" len="med"/>
            <a:tailEnd type="none" w="med" len="med"/>
          </a:ln>
        </p:spPr>
      </p:pic>
      <p:sp>
        <p:nvSpPr>
          <p:cNvPr id="17439" name="Text Box 35"/>
          <p:cNvSpPr txBox="1"/>
          <p:nvPr/>
        </p:nvSpPr>
        <p:spPr>
          <a:xfrm>
            <a:off x="2390775" y="4467225"/>
            <a:ext cx="1676400" cy="339725"/>
          </a:xfrm>
          <a:prstGeom prst="rect">
            <a:avLst/>
          </a:prstGeom>
          <a:solidFill>
            <a:schemeClr val="bg1"/>
          </a:solidFill>
          <a:ln w="9525">
            <a:noFill/>
          </a:ln>
        </p:spPr>
        <p:txBody>
          <a:bodyPr lIns="90170" tIns="46990" rIns="90170" bIns="4699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solidFill>
                  <a:srgbClr val="0000FF"/>
                </a:solidFill>
                <a:latin typeface="叶根友毛笔行书2.0版" panose="02010601030101010101" pitchFamily="2" charset="-122"/>
                <a:ea typeface="微软雅黑" panose="020b0503020204020204" pitchFamily="34" charset="-122"/>
              </a:rPr>
              <a:t>下发通知计划</a:t>
            </a:r>
            <a:endParaRPr lang="zh-CN" altLang="en-US" sz="1600" b="1">
              <a:latin typeface="Arial" pitchFamily="34" charset="0"/>
            </a:endParaRPr>
          </a:p>
        </p:txBody>
      </p:sp>
      <p:pic>
        <p:nvPicPr>
          <p:cNvPr id="17440" name="Picture 36" descr="图片2"/>
          <p:cNvPicPr>
            <a:picLocks noChangeAspect="1"/>
          </p:cNvPicPr>
          <p:nvPr/>
        </p:nvPicPr>
        <p:blipFill>
          <a:blip r:embed="rId8"/>
          <a:stretch>
            <a:fillRect/>
          </a:stretch>
        </p:blipFill>
        <p:spPr>
          <a:xfrm>
            <a:off x="2392363" y="1746250"/>
            <a:ext cx="1676400" cy="1524000"/>
          </a:xfrm>
          <a:prstGeom prst="rect">
            <a:avLst/>
          </a:prstGeom>
          <a:noFill/>
          <a:ln w="19050" cap="flat" cmpd="sng">
            <a:solidFill>
              <a:srgbClr val="FFCC00"/>
            </a:solidFill>
            <a:prstDash val="solid"/>
            <a:miter/>
            <a:headEnd type="none" w="med" len="med"/>
            <a:tailEnd type="none" w="med" len="med"/>
          </a:ln>
        </p:spPr>
      </p:pic>
      <p:sp>
        <p:nvSpPr>
          <p:cNvPr id="17441" name="Text Box 37"/>
          <p:cNvSpPr txBox="1"/>
          <p:nvPr/>
        </p:nvSpPr>
        <p:spPr>
          <a:xfrm>
            <a:off x="4478338" y="4943475"/>
            <a:ext cx="4340225" cy="14652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ea typeface="微软雅黑" panose="020b0503020204020204" pitchFamily="34" charset="-122"/>
              </a:rPr>
              <a:t>检查活动实施前需进行：信息准备、文件准备、人员准备、装备准备。</a:t>
            </a:r>
            <a:endParaRPr lang="zh-CN" altLang="en-US" b="1">
              <a:latin typeface="Arial" pitchFamily="34" charset="0"/>
              <a:ea typeface="微软雅黑" panose="020b0503020204020204" pitchFamily="34" charset="-122"/>
            </a:endParaRPr>
          </a:p>
          <a:p>
            <a:r>
              <a:rPr lang="zh-CN" altLang="en-US" b="1">
                <a:latin typeface="Arial" pitchFamily="34" charset="0"/>
                <a:ea typeface="微软雅黑" panose="020b0503020204020204" pitchFamily="34" charset="-122"/>
              </a:rPr>
              <a:t>检查前应采用开短会和现场动员会等方式，向检查者和被检查者讲明检查的目的、意义、内容和要求。</a:t>
            </a:r>
            <a:endParaRPr lang="zh-CN" altLang="en-US" b="1">
              <a:latin typeface="Arial" pitchFamily="34" charset="0"/>
              <a:ea typeface="微软雅黑"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11</a:t>
            </a:fld>
            <a:endParaRPr lang="zh-CN" altLang="en-US" sz="1400"/>
          </a:p>
        </p:txBody>
      </p:sp>
      <p:pic>
        <p:nvPicPr>
          <p:cNvPr id="18435" name="图片 9"/>
          <p:cNvPicPr>
            <a:picLocks noChangeAspect="1"/>
          </p:cNvPicPr>
          <p:nvPr/>
        </p:nvPicPr>
        <p:blipFill>
          <a:blip r:embed="rId2"/>
          <a:srcRect t="5028" b="5962"/>
          <a:stretch>
            <a:fillRect/>
          </a:stretch>
        </p:blipFill>
        <p:spPr>
          <a:xfrm>
            <a:off x="2195513" y="966788"/>
            <a:ext cx="6391275" cy="5856287"/>
          </a:xfrm>
          <a:prstGeom prst="rect">
            <a:avLst/>
          </a:prstGeom>
          <a:noFill/>
          <a:ln w="9525">
            <a:noFill/>
          </a:ln>
        </p:spPr>
      </p:pic>
      <p:sp>
        <p:nvSpPr>
          <p:cNvPr id="18436" name="TextBox 10"/>
          <p:cNvSpPr/>
          <p:nvPr/>
        </p:nvSpPr>
        <p:spPr>
          <a:xfrm flipH="1">
            <a:off x="3771900" y="1901825"/>
            <a:ext cx="1223963" cy="6778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en-US" altLang="zh-CN" sz="4800" b="1" i="1">
                <a:solidFill>
                  <a:srgbClr val="FFFFFF"/>
                </a:solidFill>
                <a:latin typeface="Arial Rounded MT Bold" pitchFamily="2"/>
                <a:ea typeface="微软雅黑" panose="020b0503020204020204" pitchFamily="34" charset="-122"/>
                <a:sym typeface="Times New Roman" panose="02020603050405020304" pitchFamily="18" charset="0"/>
              </a:rPr>
              <a:t>01</a:t>
            </a:r>
            <a:endParaRPr lang="zh-CN" altLang="en-US" sz="4800" b="1" i="1">
              <a:solidFill>
                <a:srgbClr val="FFFFFF"/>
              </a:solidFill>
              <a:latin typeface="Arial Rounded MT Bold" pitchFamily="2"/>
              <a:ea typeface="微软雅黑" panose="020b0503020204020204" pitchFamily="34" charset="-122"/>
              <a:sym typeface="Times New Roman" panose="02020603050405020304" pitchFamily="18" charset="0"/>
            </a:endParaRPr>
          </a:p>
        </p:txBody>
      </p:sp>
      <p:sp>
        <p:nvSpPr>
          <p:cNvPr id="18437" name="TextBox 11"/>
          <p:cNvSpPr/>
          <p:nvPr/>
        </p:nvSpPr>
        <p:spPr>
          <a:xfrm>
            <a:off x="4705350" y="1811338"/>
            <a:ext cx="2520950" cy="8858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i="1">
                <a:solidFill>
                  <a:srgbClr val="FFFFFF"/>
                </a:solidFill>
                <a:latin typeface="Arial" pitchFamily="34" charset="0"/>
                <a:ea typeface="微软雅黑" panose="020b0503020204020204" pitchFamily="34" charset="-122"/>
                <a:sym typeface="Arial" pitchFamily="34" charset="0"/>
              </a:rPr>
              <a:t>单位情况</a:t>
            </a:r>
            <a:endParaRPr lang="zh-CN" altLang="en-US" sz="2000" b="1" i="1">
              <a:solidFill>
                <a:srgbClr val="FFFFFF"/>
              </a:solidFill>
              <a:latin typeface="Arial" pitchFamily="34" charset="0"/>
              <a:ea typeface="微软雅黑" panose="020b0503020204020204" pitchFamily="34" charset="-122"/>
              <a:sym typeface="Arial" pitchFamily="34" charset="0"/>
            </a:endParaRPr>
          </a:p>
          <a:p>
            <a:r>
              <a:rPr lang="en-US" altLang="zh-CN" sz="1600" b="1">
                <a:latin typeface="微软雅黑" panose="020b0503020204020204" pitchFamily="34" charset="-122"/>
                <a:ea typeface="微软雅黑" panose="020b0503020204020204" pitchFamily="34" charset="-122"/>
              </a:rPr>
              <a:t>—</a:t>
            </a:r>
            <a:r>
              <a:rPr lang="zh-CN" altLang="en-US" sz="1600" b="1">
                <a:latin typeface="Arial" pitchFamily="34" charset="0"/>
                <a:ea typeface="微软雅黑" panose="020b0503020204020204" pitchFamily="34" charset="-122"/>
              </a:rPr>
              <a:t>生产工艺、原辅料使用、现场危险危害因素；</a:t>
            </a:r>
            <a:endParaRPr lang="zh-CN" altLang="en-US" sz="1600" b="1">
              <a:latin typeface="Arial" pitchFamily="34" charset="0"/>
              <a:ea typeface="微软雅黑" panose="020b0503020204020204" pitchFamily="34" charset="-122"/>
            </a:endParaRPr>
          </a:p>
        </p:txBody>
      </p:sp>
      <p:sp>
        <p:nvSpPr>
          <p:cNvPr id="18438" name="TextBox 12"/>
          <p:cNvSpPr/>
          <p:nvPr/>
        </p:nvSpPr>
        <p:spPr>
          <a:xfrm flipH="1">
            <a:off x="6148388" y="3630613"/>
            <a:ext cx="1223962" cy="6778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en-US" altLang="zh-CN" sz="4800" b="1" i="1">
                <a:solidFill>
                  <a:srgbClr val="FFFFFF"/>
                </a:solidFill>
                <a:latin typeface="Arial Rounded MT Bold" pitchFamily="2"/>
                <a:ea typeface="微软雅黑" panose="020b0503020204020204" pitchFamily="34" charset="-122"/>
                <a:sym typeface="Times New Roman" panose="02020603050405020304" pitchFamily="18" charset="0"/>
              </a:rPr>
              <a:t>02</a:t>
            </a:r>
            <a:endParaRPr lang="zh-CN" altLang="en-US" sz="4800" b="1" i="1">
              <a:solidFill>
                <a:srgbClr val="FFFFFF"/>
              </a:solidFill>
              <a:latin typeface="Arial Rounded MT Bold" pitchFamily="2"/>
              <a:ea typeface="微软雅黑" panose="020b0503020204020204" pitchFamily="34" charset="-122"/>
              <a:sym typeface="Times New Roman" panose="02020603050405020304" pitchFamily="18" charset="0"/>
            </a:endParaRPr>
          </a:p>
        </p:txBody>
      </p:sp>
      <p:sp>
        <p:nvSpPr>
          <p:cNvPr id="18439" name="TextBox 13"/>
          <p:cNvSpPr/>
          <p:nvPr/>
        </p:nvSpPr>
        <p:spPr>
          <a:xfrm>
            <a:off x="4267200" y="3557588"/>
            <a:ext cx="209550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i="1">
                <a:solidFill>
                  <a:srgbClr val="FFFFFF"/>
                </a:solidFill>
                <a:latin typeface="Arial" pitchFamily="34" charset="0"/>
                <a:ea typeface="微软雅黑" panose="020b0503020204020204" pitchFamily="34" charset="-122"/>
                <a:sym typeface="Arial" pitchFamily="34" charset="0"/>
              </a:rPr>
              <a:t>相关法律法规</a:t>
            </a:r>
            <a:endParaRPr lang="zh-CN" altLang="en-US" sz="2000" b="1" i="1">
              <a:solidFill>
                <a:srgbClr val="FFFFFF"/>
              </a:solidFill>
              <a:latin typeface="Arial" pitchFamily="34" charset="0"/>
              <a:ea typeface="微软雅黑" panose="020b0503020204020204" pitchFamily="34" charset="-122"/>
              <a:sym typeface="Arial" pitchFamily="34" charset="0"/>
            </a:endParaRPr>
          </a:p>
        </p:txBody>
      </p:sp>
      <p:sp>
        <p:nvSpPr>
          <p:cNvPr id="18440" name="TextBox 14"/>
          <p:cNvSpPr/>
          <p:nvPr/>
        </p:nvSpPr>
        <p:spPr>
          <a:xfrm flipH="1">
            <a:off x="3771900" y="5376863"/>
            <a:ext cx="1223963" cy="6778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en-US" altLang="zh-CN" sz="4800" b="1" i="1">
                <a:solidFill>
                  <a:srgbClr val="FFFFFF"/>
                </a:solidFill>
                <a:latin typeface="Arial Rounded MT Bold" pitchFamily="2"/>
                <a:ea typeface="微软雅黑" panose="020b0503020204020204" pitchFamily="34" charset="-122"/>
                <a:sym typeface="Times New Roman" panose="02020603050405020304" pitchFamily="18" charset="0"/>
              </a:rPr>
              <a:t>03</a:t>
            </a:r>
            <a:endParaRPr lang="zh-CN" altLang="en-US" sz="4800" b="1" i="1">
              <a:solidFill>
                <a:srgbClr val="FFFFFF"/>
              </a:solidFill>
              <a:latin typeface="Arial Rounded MT Bold" pitchFamily="2"/>
              <a:ea typeface="微软雅黑" panose="020b0503020204020204" pitchFamily="34" charset="-122"/>
              <a:sym typeface="Times New Roman" panose="02020603050405020304" pitchFamily="18" charset="0"/>
            </a:endParaRPr>
          </a:p>
        </p:txBody>
      </p:sp>
      <p:sp>
        <p:nvSpPr>
          <p:cNvPr id="18441" name="TextBox 15"/>
          <p:cNvSpPr/>
          <p:nvPr/>
        </p:nvSpPr>
        <p:spPr>
          <a:xfrm>
            <a:off x="4705350" y="5376863"/>
            <a:ext cx="252095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i="1">
                <a:solidFill>
                  <a:srgbClr val="FFFFFF"/>
                </a:solidFill>
                <a:latin typeface="Arial" pitchFamily="34" charset="0"/>
                <a:ea typeface="微软雅黑" panose="020b0503020204020204" pitchFamily="34" charset="-122"/>
                <a:sym typeface="Arial" pitchFamily="34" charset="0"/>
              </a:rPr>
              <a:t>以往检检查整改信息</a:t>
            </a:r>
            <a:endParaRPr lang="zh-CN" altLang="en-US" sz="1400" b="1" i="1">
              <a:solidFill>
                <a:srgbClr val="FFFFFF"/>
              </a:solidFill>
              <a:latin typeface="Arial" pitchFamily="34" charset="0"/>
              <a:ea typeface="微软雅黑" panose="020b0503020204020204" pitchFamily="34" charset="-122"/>
              <a:sym typeface="Arial" pitchFamily="34" charset="0"/>
            </a:endParaRPr>
          </a:p>
        </p:txBody>
      </p:sp>
      <p:sp>
        <p:nvSpPr>
          <p:cNvPr id="18442" name="TextBox 16"/>
          <p:cNvSpPr/>
          <p:nvPr/>
        </p:nvSpPr>
        <p:spPr>
          <a:xfrm>
            <a:off x="1219200" y="2586038"/>
            <a:ext cx="787400" cy="22891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a:solidFill>
                  <a:schemeClr val="bg2"/>
                </a:solidFill>
                <a:latin typeface="Arial" pitchFamily="34" charset="0"/>
                <a:ea typeface="微软雅黑" panose="020b0503020204020204" pitchFamily="34" charset="-122"/>
              </a:rPr>
              <a:t>信息准备</a:t>
            </a:r>
            <a:endParaRPr lang="zh-CN" altLang="en-US" sz="3600" b="1">
              <a:solidFill>
                <a:schemeClr val="bg2"/>
              </a:solidFill>
              <a:latin typeface="Arial" pitchFamily="34" charset="0"/>
              <a:ea typeface="微软雅黑" panose="020b0503020204020204" pitchFamily="34" charset="-122"/>
            </a:endParaRPr>
          </a:p>
        </p:txBody>
      </p:sp>
      <p:grpSp>
        <p:nvGrpSpPr>
          <p:cNvPr id="18443" name="组合 7"/>
          <p:cNvGrpSpPr/>
          <p:nvPr/>
        </p:nvGrpSpPr>
        <p:grpSpPr>
          <a:xfrm>
            <a:off x="465138" y="647700"/>
            <a:ext cx="8707437" cy="873125"/>
            <a:chExt cx="8999538" cy="1146900"/>
          </a:xfrm>
        </p:grpSpPr>
        <p:sp>
          <p:nvSpPr>
            <p:cNvPr id="18446"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8447" name="组合 5"/>
            <p:cNvGrpSpPr/>
            <p:nvPr/>
          </p:nvGrpSpPr>
          <p:grpSpPr>
            <a:xfrm>
              <a:off x="0" y="0"/>
              <a:ext cx="1028699" cy="1146900"/>
              <a:chExt cx="1028699" cy="1585913"/>
            </a:xfrm>
          </p:grpSpPr>
          <p:sp>
            <p:nvSpPr>
              <p:cNvPr id="18448"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8449"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18444" name="矩形 4"/>
          <p:cNvSpPr/>
          <p:nvPr/>
        </p:nvSpPr>
        <p:spPr>
          <a:xfrm>
            <a:off x="1520825" y="814388"/>
            <a:ext cx="2216150" cy="5794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chemeClr val="bg2"/>
                </a:solidFill>
                <a:latin typeface="微软雅黑" panose="020b0503020204020204" pitchFamily="34" charset="-122"/>
                <a:ea typeface="微软雅黑" panose="020b0503020204020204" pitchFamily="34" charset="-122"/>
                <a:sym typeface="华康俪金黑W8" charset="-122"/>
              </a:rPr>
              <a:t>检查前准备</a:t>
            </a:r>
            <a:endParaRPr lang="zh-CN" altLang="en-US" sz="3200" b="1">
              <a:solidFill>
                <a:schemeClr val="bg2"/>
              </a:solidFill>
              <a:latin typeface="微软雅黑" panose="020b0503020204020204" pitchFamily="34" charset="-122"/>
              <a:ea typeface="微软雅黑" panose="020b0503020204020204" pitchFamily="34" charset="-122"/>
              <a:sym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12</a:t>
            </a:fld>
            <a:endParaRPr lang="zh-CN" altLang="en-US" sz="1400"/>
          </a:p>
        </p:txBody>
      </p:sp>
      <p:grpSp>
        <p:nvGrpSpPr>
          <p:cNvPr id="19459" name="组合 12"/>
          <p:cNvGrpSpPr>
            <a:grpSpLocks noChangeAspect="1"/>
          </p:cNvGrpSpPr>
          <p:nvPr/>
        </p:nvGrpSpPr>
        <p:grpSpPr>
          <a:xfrm>
            <a:off x="466725" y="906463"/>
            <a:ext cx="8137525" cy="2598737"/>
            <a:chExt cx="8892480" cy="2840501"/>
          </a:xfrm>
        </p:grpSpPr>
        <p:pic>
          <p:nvPicPr>
            <p:cNvPr id="19475" name="Picture 3"/>
            <p:cNvPicPr>
              <a:picLocks noChangeAspect="1"/>
            </p:cNvPicPr>
            <p:nvPr/>
          </p:nvPicPr>
          <p:blipFill>
            <a:blip r:embed="rId2"/>
            <a:srcRect l="2766" r="7204" b="57678"/>
            <a:stretch>
              <a:fillRect/>
            </a:stretch>
          </p:blipFill>
          <p:spPr>
            <a:xfrm rot="-10800000" flipV="1">
              <a:off x="0" y="241538"/>
              <a:ext cx="8892480" cy="211911"/>
            </a:xfrm>
            <a:prstGeom prst="rect">
              <a:avLst/>
            </a:prstGeom>
            <a:noFill/>
            <a:ln w="9525">
              <a:noFill/>
            </a:ln>
          </p:spPr>
        </p:pic>
        <p:pic>
          <p:nvPicPr>
            <p:cNvPr id="19476" name="图片 14"/>
            <p:cNvPicPr>
              <a:picLocks noChangeAspect="1"/>
            </p:cNvPicPr>
            <p:nvPr/>
          </p:nvPicPr>
          <p:blipFill>
            <a:blip r:embed="rId3"/>
            <a:stretch>
              <a:fillRect/>
            </a:stretch>
          </p:blipFill>
          <p:spPr>
            <a:xfrm>
              <a:off x="1080120" y="0"/>
              <a:ext cx="6138165" cy="2840501"/>
            </a:xfrm>
            <a:prstGeom prst="rect">
              <a:avLst/>
            </a:prstGeom>
            <a:noFill/>
            <a:ln w="9525">
              <a:noFill/>
            </a:ln>
          </p:spPr>
        </p:pic>
      </p:grpSp>
      <p:grpSp>
        <p:nvGrpSpPr>
          <p:cNvPr id="19460" name="组合 15"/>
          <p:cNvGrpSpPr>
            <a:grpSpLocks noChangeAspect="1"/>
          </p:cNvGrpSpPr>
          <p:nvPr/>
        </p:nvGrpSpPr>
        <p:grpSpPr>
          <a:xfrm>
            <a:off x="466725" y="3287713"/>
            <a:ext cx="8137525" cy="2598737"/>
            <a:chExt cx="8892480" cy="2840501"/>
          </a:xfrm>
        </p:grpSpPr>
        <p:pic>
          <p:nvPicPr>
            <p:cNvPr id="19473" name="Picture 3"/>
            <p:cNvPicPr>
              <a:picLocks noChangeAspect="1"/>
            </p:cNvPicPr>
            <p:nvPr/>
          </p:nvPicPr>
          <p:blipFill>
            <a:blip r:embed="rId2"/>
            <a:srcRect l="2766" r="7204" b="57678"/>
            <a:stretch>
              <a:fillRect/>
            </a:stretch>
          </p:blipFill>
          <p:spPr>
            <a:xfrm rot="-10800000" flipV="1">
              <a:off x="0" y="241538"/>
              <a:ext cx="8892480" cy="211911"/>
            </a:xfrm>
            <a:prstGeom prst="rect">
              <a:avLst/>
            </a:prstGeom>
            <a:noFill/>
            <a:ln w="9525">
              <a:noFill/>
            </a:ln>
          </p:spPr>
        </p:pic>
        <p:pic>
          <p:nvPicPr>
            <p:cNvPr id="19474" name="图片 17"/>
            <p:cNvPicPr>
              <a:picLocks noChangeAspect="1"/>
            </p:cNvPicPr>
            <p:nvPr/>
          </p:nvPicPr>
          <p:blipFill>
            <a:blip r:embed="rId3"/>
            <a:stretch>
              <a:fillRect/>
            </a:stretch>
          </p:blipFill>
          <p:spPr>
            <a:xfrm>
              <a:off x="1080120" y="0"/>
              <a:ext cx="6138165" cy="2840501"/>
            </a:xfrm>
            <a:prstGeom prst="rect">
              <a:avLst/>
            </a:prstGeom>
            <a:noFill/>
            <a:ln w="9525">
              <a:noFill/>
            </a:ln>
          </p:spPr>
        </p:pic>
      </p:grpSp>
      <p:sp>
        <p:nvSpPr>
          <p:cNvPr id="19461" name="TextBox 18"/>
          <p:cNvSpPr/>
          <p:nvPr/>
        </p:nvSpPr>
        <p:spPr>
          <a:xfrm flipH="1">
            <a:off x="1835150" y="4864100"/>
            <a:ext cx="1882775"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zh-CN" altLang="en-US" sz="2000" b="1" i="1">
                <a:solidFill>
                  <a:schemeClr val="bg1"/>
                </a:solidFill>
                <a:latin typeface="Arial" pitchFamily="34" charset="0"/>
                <a:ea typeface="微软雅黑" panose="020b0503020204020204" pitchFamily="34" charset="-122"/>
              </a:rPr>
              <a:t>文书准备</a:t>
            </a:r>
            <a:endParaRPr lang="zh-CN" altLang="en-US" sz="2000" b="1" i="1">
              <a:solidFill>
                <a:schemeClr val="bg1"/>
              </a:solidFill>
              <a:latin typeface="Arial" pitchFamily="34" charset="0"/>
              <a:ea typeface="微软雅黑" panose="020b0503020204020204" pitchFamily="34" charset="-122"/>
            </a:endParaRPr>
          </a:p>
        </p:txBody>
      </p:sp>
      <p:sp>
        <p:nvSpPr>
          <p:cNvPr id="19462" name="TextBox 19"/>
          <p:cNvSpPr/>
          <p:nvPr/>
        </p:nvSpPr>
        <p:spPr>
          <a:xfrm>
            <a:off x="1908175" y="4189413"/>
            <a:ext cx="3844925" cy="5810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Arial" pitchFamily="34" charset="0"/>
                <a:ea typeface="微软雅黑" panose="020b0503020204020204" pitchFamily="34" charset="-122"/>
              </a:rPr>
              <a:t>现场检查记录；整改通知书；检查清单；</a:t>
            </a:r>
            <a:endParaRPr lang="zh-CN" altLang="en-US" sz="1600" b="1">
              <a:latin typeface="Arial" pitchFamily="34" charset="0"/>
              <a:ea typeface="微软雅黑" panose="020b0503020204020204" pitchFamily="34" charset="-122"/>
            </a:endParaRPr>
          </a:p>
          <a:p>
            <a:r>
              <a:rPr lang="zh-CN" altLang="en-US" sz="1600" b="1">
                <a:latin typeface="Arial" pitchFamily="34" charset="0"/>
                <a:ea typeface="微软雅黑" panose="020b0503020204020204" pitchFamily="34" charset="-122"/>
              </a:rPr>
              <a:t>被检单位以往的检查记录等。</a:t>
            </a:r>
            <a:endParaRPr lang="zh-CN" altLang="en-US" sz="1400">
              <a:latin typeface="Arial" pitchFamily="34" charset="0"/>
            </a:endParaRPr>
          </a:p>
        </p:txBody>
      </p:sp>
      <p:sp>
        <p:nvSpPr>
          <p:cNvPr id="19463" name="TextBox 20"/>
          <p:cNvSpPr/>
          <p:nvPr/>
        </p:nvSpPr>
        <p:spPr>
          <a:xfrm flipH="1">
            <a:off x="1863725" y="2562225"/>
            <a:ext cx="2079625"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zh-CN" altLang="en-US" sz="2000" b="1" i="1">
                <a:solidFill>
                  <a:schemeClr val="bg1"/>
                </a:solidFill>
                <a:latin typeface="Arial" pitchFamily="34" charset="0"/>
                <a:ea typeface="微软雅黑" panose="020b0503020204020204" pitchFamily="34" charset="-122"/>
              </a:rPr>
              <a:t>重点检查内容</a:t>
            </a:r>
            <a:endParaRPr lang="zh-CN" altLang="en-US" sz="2000" b="1" i="1">
              <a:solidFill>
                <a:schemeClr val="bg1"/>
              </a:solidFill>
              <a:latin typeface="Arial" pitchFamily="34" charset="0"/>
              <a:ea typeface="微软雅黑" panose="020b0503020204020204" pitchFamily="34" charset="-122"/>
            </a:endParaRPr>
          </a:p>
        </p:txBody>
      </p:sp>
      <p:sp>
        <p:nvSpPr>
          <p:cNvPr id="19464" name="TextBox 21"/>
          <p:cNvSpPr/>
          <p:nvPr/>
        </p:nvSpPr>
        <p:spPr>
          <a:xfrm>
            <a:off x="1908175" y="1598613"/>
            <a:ext cx="3844925" cy="8255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600" b="1">
                <a:latin typeface="Arial" pitchFamily="34" charset="0"/>
                <a:ea typeface="微软雅黑" panose="020b0503020204020204" pitchFamily="34" charset="-122"/>
              </a:rPr>
              <a:t>根据被检单位的安全职业健康环保常见问题、以往的检查记录和本次检查的目的来确定检查的重点内容。</a:t>
            </a:r>
            <a:endParaRPr lang="zh-CN" altLang="en-US" sz="1600" b="1">
              <a:latin typeface="Arial" pitchFamily="34" charset="0"/>
              <a:ea typeface="微软雅黑" panose="020b0503020204020204" pitchFamily="34" charset="-122"/>
            </a:endParaRPr>
          </a:p>
        </p:txBody>
      </p:sp>
      <p:sp>
        <p:nvSpPr>
          <p:cNvPr id="19465" name="TextBox 22"/>
          <p:cNvSpPr/>
          <p:nvPr/>
        </p:nvSpPr>
        <p:spPr>
          <a:xfrm>
            <a:off x="682625" y="5945188"/>
            <a:ext cx="7921625"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a:solidFill>
                  <a:schemeClr val="bg2"/>
                </a:solidFill>
                <a:latin typeface="Arial" pitchFamily="34" charset="0"/>
                <a:ea typeface="微软雅黑" panose="020b0503020204020204" pitchFamily="34" charset="-122"/>
              </a:rPr>
              <a:t>文件准备</a:t>
            </a:r>
            <a:endParaRPr lang="zh-CN" altLang="en-US" sz="3600" b="1">
              <a:solidFill>
                <a:schemeClr val="bg2"/>
              </a:solidFill>
              <a:latin typeface="Arial" pitchFamily="34" charset="0"/>
              <a:ea typeface="微软雅黑" panose="020b0503020204020204" pitchFamily="34" charset="-122"/>
            </a:endParaRPr>
          </a:p>
        </p:txBody>
      </p:sp>
      <p:grpSp>
        <p:nvGrpSpPr>
          <p:cNvPr id="19466" name="组合 7"/>
          <p:cNvGrpSpPr/>
          <p:nvPr/>
        </p:nvGrpSpPr>
        <p:grpSpPr>
          <a:xfrm>
            <a:off x="271463" y="525463"/>
            <a:ext cx="8707437" cy="873125"/>
            <a:chExt cx="8999538" cy="1146900"/>
          </a:xfrm>
        </p:grpSpPr>
        <p:sp>
          <p:nvSpPr>
            <p:cNvPr id="19469"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19470" name="组合 5"/>
            <p:cNvGrpSpPr/>
            <p:nvPr/>
          </p:nvGrpSpPr>
          <p:grpSpPr>
            <a:xfrm>
              <a:off x="0" y="0"/>
              <a:ext cx="1028699" cy="1146900"/>
              <a:chExt cx="1028699" cy="1585913"/>
            </a:xfrm>
          </p:grpSpPr>
          <p:sp>
            <p:nvSpPr>
              <p:cNvPr id="19471"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19472"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19467" name="矩形 4"/>
          <p:cNvSpPr/>
          <p:nvPr/>
        </p:nvSpPr>
        <p:spPr>
          <a:xfrm>
            <a:off x="1327150" y="692150"/>
            <a:ext cx="2216150" cy="5794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chemeClr val="bg2"/>
                </a:solidFill>
                <a:latin typeface="微软雅黑" panose="020b0503020204020204" pitchFamily="34" charset="-122"/>
                <a:ea typeface="微软雅黑" panose="020b0503020204020204" pitchFamily="34" charset="-122"/>
                <a:sym typeface="华康俪金黑W8" charset="-122"/>
              </a:rPr>
              <a:t>检查前准备</a:t>
            </a:r>
            <a:endParaRPr lang="zh-CN" altLang="en-US" sz="3200" b="1">
              <a:solidFill>
                <a:schemeClr val="bg2"/>
              </a:solidFill>
              <a:latin typeface="微软雅黑" panose="020b0503020204020204" pitchFamily="34" charset="-122"/>
              <a:ea typeface="微软雅黑" panose="020b0503020204020204" pitchFamily="34" charset="-122"/>
              <a:sym typeface="宋体" panose="02010600030101010101"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灯片编号占位符 5"/>
          <p:cNvSpPr txBox="1">
            <a:spLocks noGrp="1"/>
          </p:cNvSpPr>
          <p:nvPr>
            <p:ph type="sldNum" sz="quarter" idx="12"/>
          </p:nvPr>
        </p:nvSpPr>
        <p:spPr/>
        <p:txBody>
          <a:bodyPr/>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r" eaLnBrk="1" hangingPunct="1"/>
            <a:fld id="{9A0DB2DC-4C9A-4742-B13C-FB6460FD3503}" type="slidenum">
              <a:rPr lang="zh-CN" altLang="en-US" sz="1400"/>
              <a:t>13</a:t>
            </a:fld>
            <a:endParaRPr lang="zh-CN" altLang="en-US" sz="1400"/>
          </a:p>
        </p:txBody>
      </p:sp>
      <p:pic>
        <p:nvPicPr>
          <p:cNvPr id="20483" name="图片 14"/>
          <p:cNvPicPr>
            <a:picLocks noChangeAspect="1"/>
          </p:cNvPicPr>
          <p:nvPr/>
        </p:nvPicPr>
        <p:blipFill>
          <a:blip r:embed="rId2"/>
          <a:stretch>
            <a:fillRect/>
          </a:stretch>
        </p:blipFill>
        <p:spPr>
          <a:xfrm>
            <a:off x="4527550" y="3484563"/>
            <a:ext cx="3476625" cy="2435225"/>
          </a:xfrm>
          <a:prstGeom prst="rect">
            <a:avLst/>
          </a:prstGeom>
          <a:noFill/>
          <a:ln w="9525">
            <a:noFill/>
          </a:ln>
        </p:spPr>
      </p:pic>
      <p:pic>
        <p:nvPicPr>
          <p:cNvPr id="20484" name="图片 15"/>
          <p:cNvPicPr>
            <a:picLocks noChangeAspect="1"/>
          </p:cNvPicPr>
          <p:nvPr/>
        </p:nvPicPr>
        <p:blipFill>
          <a:blip r:embed="rId3"/>
          <a:stretch>
            <a:fillRect/>
          </a:stretch>
        </p:blipFill>
        <p:spPr>
          <a:xfrm>
            <a:off x="1069975" y="1563688"/>
            <a:ext cx="3475038" cy="2447925"/>
          </a:xfrm>
          <a:prstGeom prst="rect">
            <a:avLst/>
          </a:prstGeom>
          <a:noFill/>
          <a:ln w="9525">
            <a:noFill/>
          </a:ln>
        </p:spPr>
      </p:pic>
      <p:sp>
        <p:nvSpPr>
          <p:cNvPr id="20485" name="TextBox 17"/>
          <p:cNvSpPr/>
          <p:nvPr/>
        </p:nvSpPr>
        <p:spPr>
          <a:xfrm rot="-174913" flipH="1">
            <a:off x="7064375" y="5132388"/>
            <a:ext cx="835025" cy="5794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en-US" altLang="zh-CN" sz="4000" b="1" i="1">
                <a:solidFill>
                  <a:srgbClr val="FFFFFF"/>
                </a:solidFill>
                <a:latin typeface="Arial Rounded MT Bold" pitchFamily="2"/>
                <a:ea typeface="微软雅黑" panose="020b0503020204020204" pitchFamily="34" charset="-122"/>
                <a:sym typeface="Times New Roman" panose="02020603050405020304" pitchFamily="18" charset="0"/>
              </a:rPr>
              <a:t>02</a:t>
            </a:r>
            <a:endParaRPr lang="zh-CN" altLang="en-US" sz="4000" b="1" i="1">
              <a:solidFill>
                <a:srgbClr val="FFFFFF"/>
              </a:solidFill>
              <a:latin typeface="Arial Rounded MT Bold" pitchFamily="2"/>
              <a:ea typeface="微软雅黑" panose="020b0503020204020204" pitchFamily="34" charset="-122"/>
              <a:sym typeface="Times New Roman" panose="02020603050405020304" pitchFamily="18" charset="0"/>
            </a:endParaRPr>
          </a:p>
        </p:txBody>
      </p:sp>
      <p:sp>
        <p:nvSpPr>
          <p:cNvPr id="20486" name="TextBox 19"/>
          <p:cNvSpPr/>
          <p:nvPr/>
        </p:nvSpPr>
        <p:spPr>
          <a:xfrm>
            <a:off x="1484313" y="1895475"/>
            <a:ext cx="2605087" cy="13382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000" b="1" i="1">
                <a:solidFill>
                  <a:schemeClr val="bg1"/>
                </a:solidFill>
                <a:latin typeface="Arial" pitchFamily="34" charset="0"/>
                <a:ea typeface="微软雅黑" panose="020b0503020204020204" pitchFamily="34" charset="-122"/>
                <a:sym typeface="Arial" pitchFamily="34" charset="0"/>
              </a:rPr>
              <a:t>成立检查组</a:t>
            </a:r>
            <a:endParaRPr lang="zh-CN" altLang="en-US" sz="2000">
              <a:solidFill>
                <a:schemeClr val="bg1"/>
              </a:solidFill>
              <a:latin typeface="Arial" pitchFamily="34" charset="0"/>
            </a:endParaRPr>
          </a:p>
          <a:p>
            <a:pPr>
              <a:lnSpc>
                <a:spcPct val="120000"/>
              </a:lnSpc>
            </a:pPr>
            <a:r>
              <a:rPr lang="zh-CN" altLang="en-US" sz="1600" b="1">
                <a:latin typeface="Arial" pitchFamily="34" charset="0"/>
                <a:ea typeface="微软雅黑" panose="020b0503020204020204" pitchFamily="34" charset="-122"/>
              </a:rPr>
              <a:t>能够胜任本次检查行动；</a:t>
            </a:r>
            <a:endParaRPr lang="zh-CN" altLang="en-US" sz="1600" b="1">
              <a:latin typeface="Arial" pitchFamily="34" charset="0"/>
              <a:ea typeface="微软雅黑" panose="020b0503020204020204" pitchFamily="34" charset="-122"/>
            </a:endParaRPr>
          </a:p>
          <a:p>
            <a:pPr>
              <a:lnSpc>
                <a:spcPct val="120000"/>
              </a:lnSpc>
            </a:pPr>
            <a:r>
              <a:rPr lang="zh-CN" altLang="en-US" sz="1600" b="1">
                <a:latin typeface="Arial" pitchFamily="34" charset="0"/>
                <a:ea typeface="微软雅黑" panose="020b0503020204020204" pitchFamily="34" charset="-122"/>
              </a:rPr>
              <a:t>检查组是由两人以上构成的检查队伍。</a:t>
            </a:r>
            <a:endParaRPr lang="zh-CN" altLang="en-US" sz="1600" b="1">
              <a:latin typeface="Arial" pitchFamily="34" charset="0"/>
              <a:ea typeface="微软雅黑" panose="020b0503020204020204" pitchFamily="34" charset="-122"/>
            </a:endParaRPr>
          </a:p>
        </p:txBody>
      </p:sp>
      <p:sp>
        <p:nvSpPr>
          <p:cNvPr id="20487" name="TextBox 20"/>
          <p:cNvSpPr/>
          <p:nvPr/>
        </p:nvSpPr>
        <p:spPr>
          <a:xfrm>
            <a:off x="4926013" y="3803650"/>
            <a:ext cx="2087562" cy="1768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2000" b="1" i="1">
                <a:solidFill>
                  <a:schemeClr val="bg1"/>
                </a:solidFill>
                <a:latin typeface="Arial" pitchFamily="34" charset="0"/>
                <a:ea typeface="微软雅黑" panose="020b0503020204020204" pitchFamily="34" charset="-122"/>
                <a:sym typeface="Arial" pitchFamily="34" charset="0"/>
              </a:rPr>
              <a:t>专家准备</a:t>
            </a:r>
            <a:endParaRPr lang="zh-CN" altLang="en-US" sz="2000" b="1" i="1">
              <a:solidFill>
                <a:schemeClr val="bg1"/>
              </a:solidFill>
              <a:latin typeface="Arial" pitchFamily="34" charset="0"/>
              <a:ea typeface="微软雅黑" panose="020b0503020204020204" pitchFamily="34" charset="-122"/>
              <a:sym typeface="Arial" pitchFamily="34" charset="0"/>
            </a:endParaRPr>
          </a:p>
          <a:p>
            <a:pPr>
              <a:lnSpc>
                <a:spcPct val="110000"/>
              </a:lnSpc>
            </a:pPr>
            <a:r>
              <a:rPr lang="zh-CN" altLang="en-US" sz="1600" b="1">
                <a:latin typeface="Arial" pitchFamily="34" charset="0"/>
                <a:ea typeface="微软雅黑" panose="020b0503020204020204" pitchFamily="34" charset="-122"/>
              </a:rPr>
              <a:t>在涉及专门场所或复杂的危害，请其他部门的技术专家协助。并使内外部专家协助检查人员进行检查。</a:t>
            </a:r>
            <a:endParaRPr lang="zh-CN" altLang="en-US" sz="1600" b="1">
              <a:latin typeface="Arial" pitchFamily="34" charset="0"/>
              <a:ea typeface="微软雅黑" panose="020b0503020204020204" pitchFamily="34" charset="-122"/>
            </a:endParaRPr>
          </a:p>
        </p:txBody>
      </p:sp>
      <p:sp>
        <p:nvSpPr>
          <p:cNvPr id="20488" name="TextBox 22"/>
          <p:cNvSpPr/>
          <p:nvPr/>
        </p:nvSpPr>
        <p:spPr>
          <a:xfrm>
            <a:off x="250825" y="5070475"/>
            <a:ext cx="4675188"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a:solidFill>
                  <a:schemeClr val="bg2"/>
                </a:solidFill>
                <a:latin typeface="Arial Rounded MT Bold" pitchFamily="2"/>
                <a:ea typeface="微软雅黑" panose="020b0503020204020204" pitchFamily="34" charset="-122"/>
                <a:sym typeface="Times New Roman" panose="02020603050405020304" pitchFamily="18" charset="0"/>
              </a:rPr>
              <a:t>人员准备</a:t>
            </a:r>
            <a:endParaRPr lang="zh-CN" altLang="en-US" sz="3600" b="1">
              <a:solidFill>
                <a:schemeClr val="bg2"/>
              </a:solidFill>
              <a:latin typeface="Arial Rounded MT Bold" pitchFamily="2"/>
              <a:ea typeface="微软雅黑" panose="020b0503020204020204" pitchFamily="34" charset="-122"/>
              <a:sym typeface="Times New Roman" panose="02020603050405020304" pitchFamily="18" charset="0"/>
            </a:endParaRPr>
          </a:p>
        </p:txBody>
      </p:sp>
      <p:sp>
        <p:nvSpPr>
          <p:cNvPr id="20489" name="TextBox 16"/>
          <p:cNvSpPr/>
          <p:nvPr/>
        </p:nvSpPr>
        <p:spPr>
          <a:xfrm rot="-174913" flipH="1">
            <a:off x="3584575" y="3219450"/>
            <a:ext cx="835025"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en-US" altLang="zh-CN" sz="4000" b="1" i="1">
                <a:solidFill>
                  <a:srgbClr val="FFFFFF"/>
                </a:solidFill>
                <a:latin typeface="Arial Rounded MT Bold" pitchFamily="2"/>
                <a:ea typeface="微软雅黑" panose="020b0503020204020204" pitchFamily="34" charset="-122"/>
                <a:sym typeface="Times New Roman" panose="02020603050405020304" pitchFamily="18" charset="0"/>
              </a:rPr>
              <a:t>01</a:t>
            </a:r>
            <a:endParaRPr lang="zh-CN" altLang="en-US" sz="4000" b="1" i="1">
              <a:solidFill>
                <a:srgbClr val="FFFFFF"/>
              </a:solidFill>
              <a:latin typeface="Arial Rounded MT Bold" pitchFamily="2"/>
              <a:ea typeface="微软雅黑" panose="020b0503020204020204" pitchFamily="34" charset="-122"/>
              <a:sym typeface="Times New Roman" panose="02020603050405020304" pitchFamily="18" charset="0"/>
            </a:endParaRPr>
          </a:p>
        </p:txBody>
      </p:sp>
      <p:grpSp>
        <p:nvGrpSpPr>
          <p:cNvPr id="20490" name="组合 7"/>
          <p:cNvGrpSpPr/>
          <p:nvPr/>
        </p:nvGrpSpPr>
        <p:grpSpPr>
          <a:xfrm>
            <a:off x="250825" y="690563"/>
            <a:ext cx="8707438" cy="873125"/>
            <a:chExt cx="8999538" cy="1146900"/>
          </a:xfrm>
        </p:grpSpPr>
        <p:sp>
          <p:nvSpPr>
            <p:cNvPr id="20493" name="矩形 6"/>
            <p:cNvSpPr/>
            <p:nvPr/>
          </p:nvSpPr>
          <p:spPr>
            <a:xfrm>
              <a:off x="600075" y="0"/>
              <a:ext cx="8399463" cy="1146900"/>
            </a:xfrm>
            <a:prstGeom prst="rect">
              <a:avLst/>
            </a:prstGeom>
            <a:solidFill>
              <a:srgbClr val="FFFFFF">
                <a:alpha val="45097"/>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rgbClr val="FFFFFF"/>
                </a:solidFill>
                <a:latin typeface="宋体" panose="02010600030101010101" pitchFamily="2" charset="-122"/>
                <a:sym typeface="宋体" panose="02010600030101010101" pitchFamily="2" charset="-122"/>
              </a:endParaRPr>
            </a:p>
          </p:txBody>
        </p:sp>
        <p:grpSp>
          <p:nvGrpSpPr>
            <p:cNvPr id="20494" name="组合 5"/>
            <p:cNvGrpSpPr/>
            <p:nvPr/>
          </p:nvGrpSpPr>
          <p:grpSpPr>
            <a:xfrm>
              <a:off x="0" y="0"/>
              <a:ext cx="1028699" cy="1146900"/>
              <a:chExt cx="1028699" cy="1585913"/>
            </a:xfrm>
          </p:grpSpPr>
          <p:sp>
            <p:nvSpPr>
              <p:cNvPr id="20495" name="燕尾形 3"/>
              <p:cNvSpPr/>
              <p:nvPr/>
            </p:nvSpPr>
            <p:spPr>
              <a:xfrm>
                <a:off x="242887" y="0"/>
                <a:ext cx="785812" cy="1585913"/>
              </a:xfrm>
              <a:prstGeom prst="chevron">
                <a:avLst>
                  <a:gd name="adj" fmla="val 35444"/>
                </a:avLst>
              </a:prstGeom>
              <a:solidFill>
                <a:srgbClr val="EDEDED"/>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sp>
            <p:nvSpPr>
              <p:cNvPr id="20496" name="燕尾形 2"/>
              <p:cNvSpPr/>
              <p:nvPr/>
            </p:nvSpPr>
            <p:spPr>
              <a:xfrm>
                <a:off x="0" y="0"/>
                <a:ext cx="785812" cy="1585913"/>
              </a:xfrm>
              <a:prstGeom prst="chevron">
                <a:avLst>
                  <a:gd name="adj" fmla="val 35444"/>
                </a:avLst>
              </a:prstGeom>
              <a:solidFill>
                <a:srgbClr val="FFC0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00">
                  <a:latin typeface="宋体" panose="02010600030101010101" pitchFamily="2" charset="-122"/>
                  <a:sym typeface="宋体" panose="02010600030101010101" pitchFamily="2" charset="-122"/>
                </a:endParaRPr>
              </a:p>
            </p:txBody>
          </p:sp>
        </p:grpSp>
      </p:grpSp>
      <p:sp>
        <p:nvSpPr>
          <p:cNvPr id="20491" name="矩形 4"/>
          <p:cNvSpPr/>
          <p:nvPr/>
        </p:nvSpPr>
        <p:spPr>
          <a:xfrm>
            <a:off x="1306513" y="857250"/>
            <a:ext cx="2216150" cy="5794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chemeClr val="bg2"/>
                </a:solidFill>
                <a:latin typeface="微软雅黑" panose="020b0503020204020204" pitchFamily="34" charset="-122"/>
                <a:ea typeface="微软雅黑" panose="020b0503020204020204" pitchFamily="34" charset="-122"/>
                <a:sym typeface="华康俪金黑W8" charset="-122"/>
              </a:rPr>
              <a:t>检查前准备</a:t>
            </a:r>
            <a:endParaRPr lang="zh-CN" altLang="en-US" sz="3200" b="1">
              <a:solidFill>
                <a:schemeClr val="bg2"/>
              </a:solidFill>
              <a:latin typeface="微软雅黑" panose="020b0503020204020204" pitchFamily="34" charset="-122"/>
              <a:ea typeface="微软雅黑" panose="020b0503020204020204" pitchFamily="34" charset="-122"/>
              <a:sym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https://d.book118.com/348014130075006032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14</Slides>
  <Notes>6</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14</vt:i4>
      </vt:variant>
    </vt:vector>
  </HeadingPairs>
  <TitlesOfParts>
    <vt:vector baseType="lpstr" size="27">
      <vt:lpstr>Arial</vt:lpstr>
      <vt:lpstr>Calibri</vt:lpstr>
      <vt:lpstr>宋体</vt:lpstr>
      <vt:lpstr>微软雅黑</vt:lpstr>
      <vt:lpstr>华康俪金黑W8</vt:lpstr>
      <vt:lpstr>柳公权柳体</vt:lpstr>
      <vt:lpstr>楷体_GB2312</vt:lpstr>
      <vt:lpstr>Agency FB</vt:lpstr>
      <vt:lpstr>Adidas Unity</vt:lpstr>
      <vt:lpstr>叶根友毛笔行书2.0版</vt:lpstr>
      <vt:lpstr>Arial Rounded MT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2024-09-10T02:56:08.666</cp:lastPrinted>
  <dcterms:created xsi:type="dcterms:W3CDTF">2024-09-09T18:56:08Z</dcterms:created>
  <dcterms:modified xsi:type="dcterms:W3CDTF">2024-09-09T18:56:10Z</dcterms:modified>
</cp:coreProperties>
</file>