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9144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695A456-E78D-4AEF-B489-EB03ABAB938D}"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1143000" y="685800"/>
            <a:ext cx="4572000"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191742B-9D0C-41E1-B47F-668C89A3DFA7}"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showMasterSp="0">
  <p:cSld name="">
    <p:bg bwMode="auto">
      <p:bgPr>
        <a:solidFill>
          <a:srgbClr val="FFFFFF"/>
        </a:solidFill>
        <a:effectLst/>
      </p:bgPr>
    </p:bg>
    <p:spTree>
      <p:nvGrpSpPr>
        <p:cNvPr id="1" name=""/>
        <p:cNvGrpSpPr/>
        <p:nvPr/>
      </p:nvGrpSpPr>
      <p:grpSpPr>
        <a:xfrm>
          <a:off x="0" y="0"/>
          <a:ext cx="0" cy="0"/>
        </a:xfrm>
      </p:grpSpPr>
      <p:sp>
        <p:nvSpPr>
          <p:cNvPr id="52226" name="Rectangle 2"/>
          <p:cNvSpPr>
            <a:spLocks noGrp="1" noRot="1" noChangeAspect="1" noChangeArrowheads="1" noTextEdit="1"/>
          </p:cNvSpPr>
          <p:nvPr>
            <p:ph type="sldImg"/>
          </p:nvPr>
        </p:nvSpPr>
        <p:spPr>
          <a:xfrm>
            <a:off x="1141413" y="754063"/>
            <a:ext cx="4391025" cy="3294062"/>
          </a:xfrm>
        </p:spPr>
      </p:sp>
      <p:sp>
        <p:nvSpPr>
          <p:cNvPr id="52227" name="Rectangle 3"/>
          <p:cNvSpPr>
            <a:spLocks noGrp="1" noChangeArrowheads="1"/>
          </p:cNvSpPr>
          <p:nvPr>
            <p:ph type="body" idx="1"/>
          </p:nvPr>
        </p:nvSpPr>
        <p:spPr>
          <a:noFill/>
          <a:ln w="9525"/>
        </p:spPr>
        <p:txBody>
          <a:bodyPr/>
          <a:lstStyle/>
          <a:p>
            <a:r>
              <a:rPr lang="zh-CN" altLang="en-US" smtClean="0">
                <a:latin typeface="Arial" pitchFamily="34" charset="0"/>
              </a:rPr>
              <a:t>有漏诊！！</a:t>
            </a:r>
            <a:endParaRPr lang="zh-CN" altLang="en-US" smtClean="0">
              <a:latin typeface="Arial" pitchFamily="34" charset="0"/>
            </a:endParaRPr>
          </a:p>
        </p:txBody>
      </p:sp>
    </p:spTree>
  </p:cSld>
  <p:clrMapOvr>
    <a:overrideClrMapping bg1="lt1" tx1="dk1" bg2="lt2" tx2="dk2" accent1="accent1" accent2="accent2" accent3="accent3" accent4="accent4" accent5="accent5" accent6="accent6" hlink="hlink" folHlink="folHlink"/>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2EA744E-A83F-4ED7-9924-375F807E6A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39B77F-F3AA-4702-8033-C1CDE55FFC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77EE34F-E002-4697-A509-5ABDF93229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2CE38FE-3725-40F1-8F54-77E7FECAEC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E04A309-2E8D-4D99-BF4B-5ECD20534A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76C15DA-40B6-4673-A0F8-C801B752AF2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8C93DE0-09C2-4AF8-8FFB-9823D84C477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2B06EC-9A9F-40AF-A75B-C44C798CD0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006EAF-15A0-40CC-998E-4C31E7448E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24E642-BE04-4FC1-A9C0-B8DCC4FDBA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7C8FCD-F9DA-435C-AF8B-51D3EAAA86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新乡医学院">
    <p:spTree>
      <p:nvGrpSpPr>
        <p:cNvPr id="1" name=""/>
        <p:cNvGrpSpPr/>
        <p:nvPr/>
      </p:nvGrpSpPr>
      <p:grpSpPr>
        <a:xfrm>
          <a:off x="0" y="0"/>
          <a:ext cx="0" cy="0"/>
        </a:xfrm>
      </p:grpSpPr>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smtClean="0"/>
              <a:t>单击此处编辑母版标题样式</a:t>
            </a:r>
            <a:endParaRPr lang="zh-CN" altLang="en-US" noProof="1"/>
          </a:p>
        </p:txBody>
      </p:sp>
      <p:sp>
        <p:nvSpPr>
          <p:cNvPr id="3" name="内容占位符 2"/>
          <p:cNvSpPr>
            <a:spLocks noGrp="1"/>
          </p:cNvSpPr>
          <p:nvPr>
            <p:ph idx="1"/>
          </p:nvPr>
        </p:nvSpPr>
        <p:spPr/>
        <p:txBody>
          <a:bodyPr/>
          <a:lstStyle/>
          <a:p>
            <a:pPr lvl="0"/>
            <a:r>
              <a:rPr lang="zh-CN" altLang="en-US" noProof="1" smtClean="0"/>
              <a:t>单击此处编辑母版文本样式</a:t>
            </a:r>
            <a:endParaRPr lang="zh-CN" altLang="en-US" noProof="1" smtClean="0"/>
          </a:p>
          <a:p>
            <a:pPr lvl="1"/>
            <a:r>
              <a:rPr lang="zh-CN" altLang="en-US" noProof="1" smtClean="0"/>
              <a:t>第二级</a:t>
            </a:r>
            <a:endParaRPr lang="zh-CN" altLang="en-US" noProof="1" smtClean="0"/>
          </a:p>
          <a:p>
            <a:pPr lvl="2"/>
            <a:r>
              <a:rPr lang="zh-CN" altLang="en-US" noProof="1" smtClean="0"/>
              <a:t>第三级</a:t>
            </a:r>
            <a:endParaRPr lang="zh-CN" altLang="en-US" noProof="1" smtClean="0"/>
          </a:p>
          <a:p>
            <a:pPr lvl="3"/>
            <a:r>
              <a:rPr lang="zh-CN" altLang="en-US" noProof="1" smtClean="0"/>
              <a:t>第四级</a:t>
            </a:r>
            <a:endParaRPr lang="zh-CN" altLang="en-US" noProof="1" smtClean="0"/>
          </a:p>
          <a:p>
            <a:pPr lvl="4"/>
            <a:r>
              <a:rPr lang="zh-CN" altLang="en-US" noProof="1" smtClean="0"/>
              <a:t>第五级</a:t>
            </a:r>
            <a:endParaRPr lang="zh-CN" altLang="en-US" noProof="1"/>
          </a:p>
        </p:txBody>
      </p:sp>
      <p:sp>
        <p:nvSpPr>
          <p:cNvPr id="4" name="日期占位符 1025"/>
          <p:cNvSpPr>
            <a:spLocks noGrp="1"/>
          </p:cNvSpPr>
          <p:nvPr>
            <p:ph type="dt" sz="half" idx="10"/>
          </p:nvPr>
        </p:nvSpPr>
        <p:spPr/>
        <p:txBody>
          <a:bodyPr/>
          <a:lstStyle>
            <a:lvl1pPr>
              <a:defRPr/>
            </a:lvl1pPr>
          </a:lstStyle>
          <a:p>
            <a:fld id="{530820CF-B880-4189-942D-D702A7CBA730}" type="datetimeFigureOut">
              <a:rPr lang="zh-CN" altLang="en-US" smtClean="0"/>
              <a:t/>
            </a:fld>
            <a:endParaRPr lang="zh-CN" altLang="en-US"/>
          </a:p>
        </p:txBody>
      </p:sp>
      <p:sp>
        <p:nvSpPr>
          <p:cNvPr id="5" name="页脚占位符 1026"/>
          <p:cNvSpPr>
            <a:spLocks noGrp="1"/>
          </p:cNvSpPr>
          <p:nvPr>
            <p:ph type="ftr" sz="quarter" idx="11"/>
          </p:nvPr>
        </p:nvSpPr>
        <p:spPr/>
        <p:txBody>
          <a:bodyPr/>
          <a:lstStyle>
            <a:lvl1pPr>
              <a:defRPr/>
            </a:lvl1pPr>
          </a:lstStyle>
          <a:p>
            <a:endParaRPr lang="zh-CN" altLang="en-US"/>
          </a:p>
        </p:txBody>
      </p:sp>
      <p:sp>
        <p:nvSpPr>
          <p:cNvPr id="6" name="灯片编号占位符 1027"/>
          <p:cNvSpPr>
            <a:spLocks noGrp="1"/>
          </p:cNvSpPr>
          <p:nvPr>
            <p:ph type="sldNum" sz="quarter" idx="12"/>
          </p:nvPr>
        </p:nvSpPr>
        <p:spPr/>
        <p:txBody>
          <a:bodyPr/>
          <a:lstStyle>
            <a:lvl1pPr>
              <a:defRPr/>
            </a:lvl1p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r>
              <a:rPr lang="zh-CN" altLang="en-US" noProof="1" smtClean="0"/>
              <a:t>单击此处编辑母版标题样式</a:t>
            </a:r>
            <a:endParaRPr lang="zh-CN" altLang="en-US" noProof="1"/>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noProof="1" smtClean="0"/>
              <a:t>单击此处编辑母版文本样式</a:t>
            </a:r>
            <a:endParaRPr lang="zh-CN" altLang="en-US" noProof="1" smtClean="0"/>
          </a:p>
        </p:txBody>
      </p:sp>
      <p:sp>
        <p:nvSpPr>
          <p:cNvPr id="4" name="日期占位符 1025"/>
          <p:cNvSpPr>
            <a:spLocks noGrp="1"/>
          </p:cNvSpPr>
          <p:nvPr>
            <p:ph type="dt" sz="half" idx="10"/>
          </p:nvPr>
        </p:nvSpPr>
        <p:spPr/>
        <p:txBody>
          <a:bodyPr/>
          <a:lstStyle>
            <a:lvl1pPr>
              <a:defRPr/>
            </a:lvl1pPr>
          </a:lstStyle>
          <a:p>
            <a:fld id="{530820CF-B880-4189-942D-D702A7CBA730}" type="datetimeFigureOut">
              <a:rPr lang="zh-CN" altLang="en-US" smtClean="0"/>
              <a:t/>
            </a:fld>
            <a:endParaRPr lang="zh-CN" altLang="en-US"/>
          </a:p>
        </p:txBody>
      </p:sp>
      <p:sp>
        <p:nvSpPr>
          <p:cNvPr id="5" name="页脚占位符 1026"/>
          <p:cNvSpPr>
            <a:spLocks noGrp="1"/>
          </p:cNvSpPr>
          <p:nvPr>
            <p:ph type="ftr" sz="quarter" idx="11"/>
          </p:nvPr>
        </p:nvSpPr>
        <p:spPr/>
        <p:txBody>
          <a:bodyPr/>
          <a:lstStyle>
            <a:lvl1pPr>
              <a:defRPr/>
            </a:lvl1pPr>
          </a:lstStyle>
          <a:p>
            <a:endParaRPr lang="zh-CN" altLang="en-US"/>
          </a:p>
        </p:txBody>
      </p:sp>
      <p:sp>
        <p:nvSpPr>
          <p:cNvPr id="6" name="灯片编号占位符 1027"/>
          <p:cNvSpPr>
            <a:spLocks noGrp="1"/>
          </p:cNvSpPr>
          <p:nvPr>
            <p:ph type="sldNum" sz="quarter" idx="12"/>
          </p:nvPr>
        </p:nvSpPr>
        <p:spPr/>
        <p:txBody>
          <a:bodyPr/>
          <a:lstStyle>
            <a:lvl1pPr>
              <a:defRPr/>
            </a:lvl1p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smtClean="0"/>
              <a:t>单击此处编辑母版标题样式</a:t>
            </a:r>
            <a:endParaRPr lang="zh-CN" altLang="en-US" noProof="1"/>
          </a:p>
        </p:txBody>
      </p:sp>
      <p:sp>
        <p:nvSpPr>
          <p:cNvPr id="3" name="内容占位符 2"/>
          <p:cNvSpPr>
            <a:spLocks noGrp="1"/>
          </p:cNvSpPr>
          <p:nvPr>
            <p:ph sz="half" idx="1"/>
          </p:nvPr>
        </p:nvSpPr>
        <p:spPr>
          <a:xfrm>
            <a:off x="323850" y="1917700"/>
            <a:ext cx="4163965" cy="4251325"/>
          </a:xfrm>
        </p:spPr>
        <p:txBody>
          <a:bodyPr/>
          <a:lstStyle/>
          <a:p>
            <a:pPr lvl="0"/>
            <a:r>
              <a:rPr lang="zh-CN" altLang="en-US" noProof="1" smtClean="0"/>
              <a:t>单击此处编辑母版文本样式</a:t>
            </a:r>
            <a:endParaRPr lang="zh-CN" altLang="en-US" noProof="1" smtClean="0"/>
          </a:p>
          <a:p>
            <a:pPr lvl="1"/>
            <a:r>
              <a:rPr lang="zh-CN" altLang="en-US" noProof="1" smtClean="0"/>
              <a:t>第二级</a:t>
            </a:r>
            <a:endParaRPr lang="zh-CN" altLang="en-US" noProof="1" smtClean="0"/>
          </a:p>
          <a:p>
            <a:pPr lvl="2"/>
            <a:r>
              <a:rPr lang="zh-CN" altLang="en-US" noProof="1" smtClean="0"/>
              <a:t>第三级</a:t>
            </a:r>
            <a:endParaRPr lang="zh-CN" altLang="en-US" noProof="1" smtClean="0"/>
          </a:p>
          <a:p>
            <a:pPr lvl="3"/>
            <a:r>
              <a:rPr lang="zh-CN" altLang="en-US" noProof="1" smtClean="0"/>
              <a:t>第四级</a:t>
            </a:r>
            <a:endParaRPr lang="zh-CN" altLang="en-US" noProof="1" smtClean="0"/>
          </a:p>
          <a:p>
            <a:pPr lvl="4"/>
            <a:r>
              <a:rPr lang="zh-CN" altLang="en-US" noProof="1" smtClean="0"/>
              <a:t>第五级</a:t>
            </a:r>
            <a:endParaRPr lang="zh-CN" altLang="en-US" noProof="1"/>
          </a:p>
        </p:txBody>
      </p:sp>
      <p:sp>
        <p:nvSpPr>
          <p:cNvPr id="4" name="内容占位符 3"/>
          <p:cNvSpPr>
            <a:spLocks noGrp="1"/>
          </p:cNvSpPr>
          <p:nvPr>
            <p:ph sz="half" idx="2"/>
          </p:nvPr>
        </p:nvSpPr>
        <p:spPr>
          <a:xfrm>
            <a:off x="4657773" y="1917700"/>
            <a:ext cx="4163965" cy="4251325"/>
          </a:xfrm>
        </p:spPr>
        <p:txBody>
          <a:bodyPr/>
          <a:lstStyle/>
          <a:p>
            <a:pPr lvl="0"/>
            <a:r>
              <a:rPr lang="zh-CN" altLang="en-US" noProof="1" smtClean="0"/>
              <a:t>单击此处编辑母版文本样式</a:t>
            </a:r>
            <a:endParaRPr lang="zh-CN" altLang="en-US" noProof="1" smtClean="0"/>
          </a:p>
          <a:p>
            <a:pPr lvl="1"/>
            <a:r>
              <a:rPr lang="zh-CN" altLang="en-US" noProof="1" smtClean="0"/>
              <a:t>第二级</a:t>
            </a:r>
            <a:endParaRPr lang="zh-CN" altLang="en-US" noProof="1" smtClean="0"/>
          </a:p>
          <a:p>
            <a:pPr lvl="2"/>
            <a:r>
              <a:rPr lang="zh-CN" altLang="en-US" noProof="1" smtClean="0"/>
              <a:t>第三级</a:t>
            </a:r>
            <a:endParaRPr lang="zh-CN" altLang="en-US" noProof="1" smtClean="0"/>
          </a:p>
          <a:p>
            <a:pPr lvl="3"/>
            <a:r>
              <a:rPr lang="zh-CN" altLang="en-US" noProof="1" smtClean="0"/>
              <a:t>第四级</a:t>
            </a:r>
            <a:endParaRPr lang="zh-CN" altLang="en-US" noProof="1" smtClean="0"/>
          </a:p>
          <a:p>
            <a:pPr lvl="4"/>
            <a:r>
              <a:rPr lang="zh-CN" altLang="en-US" noProof="1" smtClean="0"/>
              <a:t>第五级</a:t>
            </a:r>
            <a:endParaRPr lang="zh-CN" altLang="en-US" noProof="1"/>
          </a:p>
        </p:txBody>
      </p:sp>
      <p:sp>
        <p:nvSpPr>
          <p:cNvPr id="5" name="日期占位符 1025"/>
          <p:cNvSpPr>
            <a:spLocks noGrp="1"/>
          </p:cNvSpPr>
          <p:nvPr>
            <p:ph type="dt" sz="half" idx="10"/>
          </p:nvPr>
        </p:nvSpPr>
        <p:spPr/>
        <p:txBody>
          <a:bodyPr/>
          <a:lstStyle>
            <a:lvl1pPr>
              <a:defRPr/>
            </a:lvl1pPr>
          </a:lstStyle>
          <a:p>
            <a:fld id="{530820CF-B880-4189-942D-D702A7CBA730}" type="datetimeFigureOut">
              <a:rPr lang="zh-CN" altLang="en-US" smtClean="0"/>
              <a:t/>
            </a:fld>
            <a:endParaRPr lang="zh-CN" altLang="en-US"/>
          </a:p>
        </p:txBody>
      </p:sp>
      <p:sp>
        <p:nvSpPr>
          <p:cNvPr id="6" name="页脚占位符 1026"/>
          <p:cNvSpPr>
            <a:spLocks noGrp="1"/>
          </p:cNvSpPr>
          <p:nvPr>
            <p:ph type="ftr" sz="quarter" idx="11"/>
          </p:nvPr>
        </p:nvSpPr>
        <p:spPr/>
        <p:txBody>
          <a:bodyPr/>
          <a:lstStyle>
            <a:lvl1pPr>
              <a:defRPr/>
            </a:lvl1pPr>
          </a:lstStyle>
          <a:p>
            <a:endParaRPr lang="zh-CN" altLang="en-US"/>
          </a:p>
        </p:txBody>
      </p:sp>
      <p:sp>
        <p:nvSpPr>
          <p:cNvPr id="7" name="灯片编号占位符 1027"/>
          <p:cNvSpPr>
            <a:spLocks noGrp="1"/>
          </p:cNvSpPr>
          <p:nvPr>
            <p:ph type="sldNum" sz="quarter" idx="12"/>
          </p:nvPr>
        </p:nvSpPr>
        <p:spPr/>
        <p:txBody>
          <a:bodyPr/>
          <a:lstStyle>
            <a:lvl1pPr>
              <a:defRPr/>
            </a:lvl1p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r>
              <a:rPr lang="zh-CN" altLang="en-US" noProof="1" smtClean="0"/>
              <a:t>单击此处编辑母版标题样式</a:t>
            </a:r>
            <a:endParaRPr lang="zh-CN" altLang="en-US" noProof="1"/>
          </a:p>
        </p:txBody>
      </p:sp>
      <p:sp>
        <p:nvSpPr>
          <p:cNvPr id="3" name="文本占位符 2"/>
          <p:cNvSpPr>
            <a:spLocks noGrp="1"/>
          </p:cNvSpPr>
          <p:nvPr>
            <p:ph type="body" idx="1"/>
          </p:nvPr>
        </p:nvSpPr>
        <p:spPr>
          <a:xfrm>
            <a:off x="890081" y="1778438"/>
            <a:ext cx="3655181" cy="823912"/>
          </a:xfrm>
        </p:spPr>
        <p:txBody>
          <a:bodyPr anchor="ctr"/>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noProof="1" smtClean="0"/>
              <a:t>单击此处编辑母版文本样式</a:t>
            </a:r>
            <a:endParaRPr lang="zh-CN" altLang="en-US" noProof="1" smtClean="0"/>
          </a:p>
        </p:txBody>
      </p:sp>
      <p:sp>
        <p:nvSpPr>
          <p:cNvPr id="4" name="内容占位符 3"/>
          <p:cNvSpPr>
            <a:spLocks noGrp="1"/>
          </p:cNvSpPr>
          <p:nvPr>
            <p:ph sz="half" idx="2"/>
          </p:nvPr>
        </p:nvSpPr>
        <p:spPr>
          <a:xfrm>
            <a:off x="890081" y="2665379"/>
            <a:ext cx="3655181" cy="3524284"/>
          </a:xfrm>
        </p:spPr>
        <p:txBody>
          <a:bodyPr/>
          <a:lstStyle/>
          <a:p>
            <a:pPr lvl="0"/>
            <a:r>
              <a:rPr lang="zh-CN" altLang="en-US" noProof="1" smtClean="0"/>
              <a:t>单击此处编辑母版文本样式</a:t>
            </a:r>
            <a:endParaRPr lang="zh-CN" altLang="en-US" noProof="1" smtClean="0"/>
          </a:p>
          <a:p>
            <a:pPr lvl="1"/>
            <a:r>
              <a:rPr lang="zh-CN" altLang="en-US" noProof="1" smtClean="0"/>
              <a:t>第二级</a:t>
            </a:r>
            <a:endParaRPr lang="zh-CN" altLang="en-US" noProof="1" smtClean="0"/>
          </a:p>
          <a:p>
            <a:pPr lvl="2"/>
            <a:r>
              <a:rPr lang="zh-CN" altLang="en-US" noProof="1" smtClean="0"/>
              <a:t>第三级</a:t>
            </a:r>
            <a:endParaRPr lang="zh-CN" altLang="en-US" noProof="1" smtClean="0"/>
          </a:p>
          <a:p>
            <a:pPr lvl="3"/>
            <a:r>
              <a:rPr lang="zh-CN" altLang="en-US" noProof="1" smtClean="0"/>
              <a:t>第四级</a:t>
            </a:r>
            <a:endParaRPr lang="zh-CN" altLang="en-US" noProof="1" smtClean="0"/>
          </a:p>
          <a:p>
            <a:pPr lvl="4"/>
            <a:r>
              <a:rPr lang="zh-CN" altLang="en-US" noProof="1" smtClean="0"/>
              <a:t>第五级</a:t>
            </a:r>
            <a:endParaRPr lang="zh-CN" altLang="en-US" noProof="1"/>
          </a:p>
        </p:txBody>
      </p:sp>
      <p:sp>
        <p:nvSpPr>
          <p:cNvPr id="5" name="文本占位符 4"/>
          <p:cNvSpPr>
            <a:spLocks noGrp="1"/>
          </p:cNvSpPr>
          <p:nvPr>
            <p:ph type="body" sz="quarter" idx="3"/>
          </p:nvPr>
        </p:nvSpPr>
        <p:spPr>
          <a:xfrm>
            <a:off x="4692704" y="1778438"/>
            <a:ext cx="3673182" cy="823912"/>
          </a:xfrm>
        </p:spPr>
        <p:txBody>
          <a:bodyPr anchor="ctr"/>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noProof="1" smtClean="0"/>
              <a:t>单击此处编辑母版文本样式</a:t>
            </a:r>
            <a:endParaRPr lang="zh-CN" altLang="en-US" noProof="1" smtClean="0"/>
          </a:p>
        </p:txBody>
      </p:sp>
      <p:sp>
        <p:nvSpPr>
          <p:cNvPr id="6" name="内容占位符 5"/>
          <p:cNvSpPr>
            <a:spLocks noGrp="1"/>
          </p:cNvSpPr>
          <p:nvPr>
            <p:ph sz="quarter" idx="4"/>
          </p:nvPr>
        </p:nvSpPr>
        <p:spPr>
          <a:xfrm>
            <a:off x="4692704" y="2665379"/>
            <a:ext cx="3673182" cy="3524284"/>
          </a:xfrm>
        </p:spPr>
        <p:txBody>
          <a:bodyPr/>
          <a:lstStyle/>
          <a:p>
            <a:pPr lvl="0"/>
            <a:r>
              <a:rPr lang="zh-CN" altLang="en-US" noProof="1" smtClean="0"/>
              <a:t>单击此处编辑母版文本样式</a:t>
            </a:r>
            <a:endParaRPr lang="zh-CN" altLang="en-US" noProof="1" smtClean="0"/>
          </a:p>
          <a:p>
            <a:pPr lvl="1"/>
            <a:r>
              <a:rPr lang="zh-CN" altLang="en-US" noProof="1" smtClean="0"/>
              <a:t>第二级</a:t>
            </a:r>
            <a:endParaRPr lang="zh-CN" altLang="en-US" noProof="1" smtClean="0"/>
          </a:p>
          <a:p>
            <a:pPr lvl="2"/>
            <a:r>
              <a:rPr lang="zh-CN" altLang="en-US" noProof="1" smtClean="0"/>
              <a:t>第三级</a:t>
            </a:r>
            <a:endParaRPr lang="zh-CN" altLang="en-US" noProof="1" smtClean="0"/>
          </a:p>
          <a:p>
            <a:pPr lvl="3"/>
            <a:r>
              <a:rPr lang="zh-CN" altLang="en-US" noProof="1" smtClean="0"/>
              <a:t>第四级</a:t>
            </a:r>
            <a:endParaRPr lang="zh-CN" altLang="en-US" noProof="1" smtClean="0"/>
          </a:p>
          <a:p>
            <a:pPr lvl="4"/>
            <a:r>
              <a:rPr lang="zh-CN" altLang="en-US" noProof="1" smtClean="0"/>
              <a:t>第五级</a:t>
            </a:r>
            <a:endParaRPr lang="zh-CN" altLang="en-US" noProof="1"/>
          </a:p>
        </p:txBody>
      </p:sp>
      <p:sp>
        <p:nvSpPr>
          <p:cNvPr id="7" name="日期占位符 1025"/>
          <p:cNvSpPr>
            <a:spLocks noGrp="1"/>
          </p:cNvSpPr>
          <p:nvPr>
            <p:ph type="dt" sz="half" idx="10"/>
          </p:nvPr>
        </p:nvSpPr>
        <p:spPr/>
        <p:txBody>
          <a:bodyPr/>
          <a:lstStyle>
            <a:lvl1pPr>
              <a:defRPr/>
            </a:lvl1pPr>
          </a:lstStyle>
          <a:p>
            <a:fld id="{530820CF-B880-4189-942D-D702A7CBA730}" type="datetimeFigureOut">
              <a:rPr lang="zh-CN" altLang="en-US" smtClean="0"/>
              <a:t/>
            </a:fld>
            <a:endParaRPr lang="zh-CN" altLang="en-US"/>
          </a:p>
        </p:txBody>
      </p:sp>
      <p:sp>
        <p:nvSpPr>
          <p:cNvPr id="8" name="页脚占位符 1026"/>
          <p:cNvSpPr>
            <a:spLocks noGrp="1"/>
          </p:cNvSpPr>
          <p:nvPr>
            <p:ph type="ftr" sz="quarter" idx="11"/>
          </p:nvPr>
        </p:nvSpPr>
        <p:spPr/>
        <p:txBody>
          <a:bodyPr/>
          <a:lstStyle>
            <a:lvl1pPr>
              <a:defRPr/>
            </a:lvl1pPr>
          </a:lstStyle>
          <a:p>
            <a:endParaRPr lang="zh-CN" altLang="en-US"/>
          </a:p>
        </p:txBody>
      </p:sp>
      <p:sp>
        <p:nvSpPr>
          <p:cNvPr id="9" name="灯片编号占位符 1027"/>
          <p:cNvSpPr>
            <a:spLocks noGrp="1"/>
          </p:cNvSpPr>
          <p:nvPr>
            <p:ph type="sldNum" sz="quarter" idx="12"/>
          </p:nvPr>
        </p:nvSpPr>
        <p:spPr/>
        <p:txBody>
          <a:bodyPr/>
          <a:lstStyle>
            <a:lvl1pPr>
              <a:defRPr/>
            </a:lvl1p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smtClean="0"/>
              <a:t>单击此处编辑母版标题样式</a:t>
            </a:r>
            <a:endParaRPr lang="zh-CN" altLang="en-US" noProof="1"/>
          </a:p>
        </p:txBody>
      </p:sp>
      <p:sp>
        <p:nvSpPr>
          <p:cNvPr id="3" name="日期占位符 1025"/>
          <p:cNvSpPr>
            <a:spLocks noGrp="1"/>
          </p:cNvSpPr>
          <p:nvPr>
            <p:ph type="dt" sz="half" idx="10"/>
          </p:nvPr>
        </p:nvSpPr>
        <p:spPr/>
        <p:txBody>
          <a:bodyPr/>
          <a:lstStyle>
            <a:lvl1pPr>
              <a:defRPr/>
            </a:lvl1pPr>
          </a:lstStyle>
          <a:p>
            <a:fld id="{530820CF-B880-4189-942D-D702A7CBA730}" type="datetimeFigureOut">
              <a:rPr lang="zh-CN" altLang="en-US" smtClean="0"/>
              <a:t/>
            </a:fld>
            <a:endParaRPr lang="zh-CN" altLang="en-US"/>
          </a:p>
        </p:txBody>
      </p:sp>
      <p:sp>
        <p:nvSpPr>
          <p:cNvPr id="4" name="页脚占位符 1026"/>
          <p:cNvSpPr>
            <a:spLocks noGrp="1"/>
          </p:cNvSpPr>
          <p:nvPr>
            <p:ph type="ftr" sz="quarter" idx="11"/>
          </p:nvPr>
        </p:nvSpPr>
        <p:spPr/>
        <p:txBody>
          <a:bodyPr/>
          <a:lstStyle>
            <a:lvl1pPr>
              <a:defRPr/>
            </a:lvl1pPr>
          </a:lstStyle>
          <a:p>
            <a:endParaRPr lang="zh-CN" altLang="en-US"/>
          </a:p>
        </p:txBody>
      </p:sp>
      <p:sp>
        <p:nvSpPr>
          <p:cNvPr id="5" name="灯片编号占位符 1027"/>
          <p:cNvSpPr>
            <a:spLocks noGrp="1"/>
          </p:cNvSpPr>
          <p:nvPr>
            <p:ph type="sldNum" sz="quarter" idx="12"/>
          </p:nvPr>
        </p:nvSpPr>
        <p:spPr/>
        <p:txBody>
          <a:bodyPr/>
          <a:lstStyle>
            <a:lvl1pPr>
              <a:defRPr/>
            </a:lvl1pPr>
          </a:lstStyle>
          <a:p>
            <a:fld id="{0C913308-F349-4B6D-A68A-DD1791B4A57B}"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
        <p:nvSpPr>
          <p:cNvPr id="2" name="日期占位符 1025"/>
          <p:cNvSpPr>
            <a:spLocks noGrp="1"/>
          </p:cNvSpPr>
          <p:nvPr>
            <p:ph type="dt" sz="half" idx="10"/>
          </p:nvPr>
        </p:nvSpPr>
        <p:spPr/>
        <p:txBody>
          <a:bodyPr/>
          <a:lstStyle>
            <a:lvl1pPr>
              <a:defRPr/>
            </a:lvl1pPr>
          </a:lstStyle>
          <a:p>
            <a:fld id="{530820CF-B880-4189-942D-D702A7CBA730}" type="datetimeFigureOut">
              <a:rPr lang="zh-CN" altLang="en-US" smtClean="0"/>
              <a:t/>
            </a:fld>
            <a:endParaRPr lang="zh-CN" altLang="en-US"/>
          </a:p>
        </p:txBody>
      </p:sp>
      <p:sp>
        <p:nvSpPr>
          <p:cNvPr id="3" name="页脚占位符 1026"/>
          <p:cNvSpPr>
            <a:spLocks noGrp="1"/>
          </p:cNvSpPr>
          <p:nvPr>
            <p:ph type="ftr" sz="quarter" idx="11"/>
          </p:nvPr>
        </p:nvSpPr>
        <p:spPr/>
        <p:txBody>
          <a:bodyPr/>
          <a:lstStyle>
            <a:lvl1pPr>
              <a:defRPr/>
            </a:lvl1pPr>
          </a:lstStyle>
          <a:p>
            <a:endParaRPr lang="zh-CN" altLang="en-US"/>
          </a:p>
        </p:txBody>
      </p:sp>
      <p:sp>
        <p:nvSpPr>
          <p:cNvPr id="4" name="灯片编号占位符 1027"/>
          <p:cNvSpPr>
            <a:spLocks noGrp="1"/>
          </p:cNvSpPr>
          <p:nvPr>
            <p:ph type="sldNum" sz="quarter" idx="12"/>
          </p:nvPr>
        </p:nvSpPr>
        <p:spPr/>
        <p:txBody>
          <a:bodyPr/>
          <a:lstStyle>
            <a:lvl1pPr>
              <a:defRPr/>
            </a:lvl1pPr>
          </a:lstStyle>
          <a:p>
            <a:fld id="{0C913308-F349-4B6D-A68A-DD1791B4A57B}"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image" Target="../media/image1.jpeg" /><Relationship Id="rId9" Type="http://schemas.openxmlformats.org/officeDocument/2006/relationships/image" Target="../media/image2.png"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bwMode="auto">
      <p:bgPr>
        <a:solidFill>
          <a:schemeClr val="accent2">
            <a:lumMod val="20000"/>
            <a:lumOff val="80000"/>
          </a:schemeClr>
        </a:solidFill>
        <a:effectLst/>
      </p:bgPr>
    </p:bg>
    <p:spTree>
      <p:nvGrpSpPr>
        <p:cNvPr id="1" name=""/>
        <p:cNvGrpSpPr/>
        <p:nvPr/>
      </p:nvGrpSpPr>
      <p:grpSpPr>
        <a:xfrm>
          <a:off x="0" y="0"/>
          <a:ext cx="0" cy="0"/>
        </a:xfrm>
      </p:grpSpPr>
      <p:sp>
        <p:nvSpPr>
          <p:cNvPr id="1026" name="日期占位符 1025"/>
          <p:cNvSpPr>
            <a:spLocks noGrp="1"/>
          </p:cNvSpPr>
          <p:nvPr>
            <p:ph type="dt" sz="half" idx="2"/>
          </p:nvPr>
        </p:nvSpPr>
        <p:spPr>
          <a:xfrm>
            <a:off x="457200" y="6245225"/>
            <a:ext cx="2133600" cy="476250"/>
          </a:xfrm>
          <a:prstGeom prst="rect">
            <a:avLst/>
          </a:prstGeom>
          <a:noFill/>
          <a:ln w="9525">
            <a:noFill/>
          </a:ln>
        </p:spPr>
        <p:txBody>
          <a:bodyPr/>
          <a:lstStyle>
            <a:defPPr>
              <a:defRPr lang="zh-CN"/>
            </a:defPPr>
            <a:lvl1pPr marL="0" algn="l" defTabSz="914400" rtl="0" eaLnBrk="1" latinLnBrk="0" hangingPunct="1">
              <a:defRPr sz="1400" kern="1200" noProof="1">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27" name="页脚占位符 1026"/>
          <p:cNvSpPr>
            <a:spLocks noGrp="1"/>
          </p:cNvSpPr>
          <p:nvPr>
            <p:ph type="ftr" sz="quarter" idx="3"/>
          </p:nvPr>
        </p:nvSpPr>
        <p:spPr>
          <a:xfrm>
            <a:off x="3124200" y="6245225"/>
            <a:ext cx="2895600" cy="476250"/>
          </a:xfrm>
          <a:prstGeom prst="rect">
            <a:avLst/>
          </a:prstGeom>
          <a:noFill/>
          <a:ln w="9525">
            <a:noFill/>
          </a:ln>
        </p:spPr>
        <p:txBody>
          <a:bodyPr/>
          <a:lstStyle>
            <a:defPPr>
              <a:defRPr lang="zh-CN"/>
            </a:defPPr>
            <a:lvl1pPr marL="0" algn="ctr" defTabSz="914400" rtl="0" eaLnBrk="1" latinLnBrk="0" hangingPunct="1">
              <a:defRPr sz="1400" kern="1200" noProof="1">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28" name="灯片编号占位符 1027"/>
          <p:cNvSpPr>
            <a:spLocks noGrp="1"/>
          </p:cNvSpPr>
          <p:nvPr>
            <p:ph type="sldNum" sz="quarter" idx="4"/>
          </p:nvPr>
        </p:nvSpPr>
        <p:spPr>
          <a:xfrm>
            <a:off x="6553200" y="6245225"/>
            <a:ext cx="2133600" cy="476250"/>
          </a:xfrm>
          <a:prstGeom prst="rect">
            <a:avLst/>
          </a:prstGeom>
          <a:noFill/>
          <a:ln w="9525">
            <a:noFill/>
          </a:ln>
        </p:spPr>
        <p:txBody>
          <a:bodyPr vert="horz" wrap="square" lIns="91440" tIns="45720" rIns="91440" bIns="45720" numCol="1" anchor="t" anchorCtr="0" compatLnSpc="1"/>
          <a:lstStyle>
            <a:defPPr>
              <a:defRPr lang="zh-CN"/>
            </a:defPPr>
            <a:lvl1pPr marL="0" algn="r" defTabSz="914400" rtl="0" eaLnBrk="1" latinLnBrk="0" hangingPunct="1">
              <a:defRPr sz="1400" kern="1200">
                <a:solidFill>
                  <a:schemeClr val="tx1"/>
                </a:solidFill>
                <a:latin typeface="Arial"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t/>
            </a:fld>
            <a:endParaRPr lang="zh-CN" altLang="en-US"/>
          </a:p>
        </p:txBody>
      </p:sp>
      <p:sp>
        <p:nvSpPr>
          <p:cNvPr id="1029" name="流程图: 可选过程 1028"/>
          <p:cNvSpPr>
            <a:spLocks noChangeArrowheads="1"/>
          </p:cNvSpPr>
          <p:nvPr/>
        </p:nvSpPr>
        <p:spPr bwMode="auto">
          <a:xfrm>
            <a:off x="180975" y="190500"/>
            <a:ext cx="8785225" cy="6407150"/>
          </a:xfrm>
          <a:prstGeom prst="flowChartAlternateProcess">
            <a:avLst/>
          </a:prstGeom>
          <a:noFill/>
          <a:ln w="9525">
            <a:solidFill>
              <a:srgbClr val="993300"/>
            </a:solidFill>
            <a:miter lim="800000"/>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1030" name="图片 1029" descr="院徽方案一"/>
          <p:cNvPicPr>
            <a:picLocks noChangeAspect="1" noChangeArrowheads="1"/>
          </p:cNvPicPr>
          <p:nvPr/>
        </p:nvPicPr>
        <p:blipFill>
          <a:blip r:embed="rId8"/>
          <a:stretch>
            <a:fillRect/>
          </a:stretch>
        </p:blipFill>
        <p:spPr bwMode="auto">
          <a:xfrm>
            <a:off x="34925" y="44450"/>
            <a:ext cx="1455738" cy="1800225"/>
          </a:xfrm>
          <a:prstGeom prst="rect">
            <a:avLst/>
          </a:prstGeom>
          <a:noFill/>
          <a:ln w="9525">
            <a:noFill/>
            <a:miter lim="800000"/>
          </a:ln>
        </p:spPr>
      </p:pic>
      <p:sp>
        <p:nvSpPr>
          <p:cNvPr id="1031" name="标题 1030"/>
          <p:cNvSpPr>
            <a:spLocks noGrp="1" noChangeArrowheads="1"/>
          </p:cNvSpPr>
          <p:nvPr>
            <p:ph type="title" idx="4294967295"/>
          </p:nvPr>
        </p:nvSpPr>
        <p:spPr bwMode="auto">
          <a:xfrm>
            <a:off x="785786" y="1857364"/>
            <a:ext cx="7413628" cy="1381114"/>
          </a:xfrm>
          <a:prstGeom prst="rect">
            <a:avLst/>
          </a:prstGeom>
          <a:noFill/>
          <a:ln w="9525">
            <a:noFill/>
            <a:miter lim="800000"/>
          </a:ln>
        </p:spPr>
        <p:txBody>
          <a:bodyPr vert="horz" wrap="square" lIns="91440" tIns="45720" rIns="91440" bIns="45720" numCol="1" anchor="ctr" anchorCtr="0" compatLnSpc="1"/>
          <a:lstStyle/>
          <a:p>
            <a:pPr lvl="0"/>
            <a:r>
              <a:rPr lang="zh-CN" altLang="en-US" smtClean="0"/>
              <a:t>食管癌术后吻合口瘘的总结分析</a:t>
            </a:r>
            <a:endParaRPr lang="zh-CN" altLang="en-US" smtClean="0"/>
          </a:p>
        </p:txBody>
      </p:sp>
      <p:sp>
        <p:nvSpPr>
          <p:cNvPr id="1032" name="文本占位符 1031"/>
          <p:cNvSpPr>
            <a:spLocks noGrp="1" noChangeArrowheads="1"/>
          </p:cNvSpPr>
          <p:nvPr>
            <p:ph type="body" idx="9"/>
          </p:nvPr>
        </p:nvSpPr>
        <p:spPr bwMode="auto">
          <a:xfrm>
            <a:off x="323850" y="4357695"/>
            <a:ext cx="8497888" cy="1357322"/>
          </a:xfrm>
          <a:prstGeom prst="rect">
            <a:avLst/>
          </a:prstGeom>
          <a:noFill/>
          <a:ln w="9525">
            <a:noFill/>
            <a:miter lim="800000"/>
          </a:ln>
        </p:spPr>
        <p:txBody>
          <a:bodyPr vert="horz" wrap="square" lIns="91440" tIns="45720" rIns="91440" bIns="45720" numCol="1" anchor="t" anchorCtr="0" compatLnSpc="1"/>
          <a:lstStyle/>
          <a:p>
            <a:pPr lvl="0"/>
            <a:r>
              <a:rPr lang="zh-CN" altLang="en-US" smtClean="0"/>
              <a:t>    新乡医学院第一附属医院胸外科</a:t>
            </a:r>
            <a:endParaRPr lang="en-US" altLang="zh-CN" smtClean="0"/>
          </a:p>
          <a:p>
            <a:pPr lvl="0"/>
            <a:r>
              <a:rPr lang="en-US" altLang="zh-CN" smtClean="0"/>
              <a:t>                     </a:t>
            </a:r>
            <a:r>
              <a:rPr lang="zh-CN" altLang="en-US" smtClean="0"/>
              <a:t>齐博</a:t>
            </a:r>
            <a:endParaRPr lang="zh-CN" altLang="en-US" smtClean="0"/>
          </a:p>
        </p:txBody>
      </p:sp>
      <p:sp>
        <p:nvSpPr>
          <p:cNvPr id="1033" name="圆角矩形 1032"/>
          <p:cNvSpPr>
            <a:spLocks noChangeArrowheads="1"/>
          </p:cNvSpPr>
          <p:nvPr/>
        </p:nvSpPr>
        <p:spPr bwMode="auto">
          <a:xfrm>
            <a:off x="6229350" y="4222750"/>
            <a:ext cx="2808288" cy="2520950"/>
          </a:xfrm>
          <a:prstGeom prst="roundRect">
            <a:avLst>
              <a:gd name="adj" fmla="val 16667"/>
            </a:avLst>
          </a:prstGeom>
          <a:solidFill>
            <a:srgbClr val="FFFFFF"/>
          </a:solidFill>
          <a:ln w="9525">
            <a:solidFill>
              <a:srgbClr val="FFFFFF"/>
            </a:solid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Arial" pitchFamily="34" charset="0"/>
            </a:endParaRPr>
          </a:p>
        </p:txBody>
      </p:sp>
      <p:pic>
        <p:nvPicPr>
          <p:cNvPr id="1034" name="图片 1033" descr="图片1"/>
          <p:cNvPicPr>
            <a:picLocks noChangeAspect="1" noChangeArrowheads="1"/>
          </p:cNvPicPr>
          <p:nvPr/>
        </p:nvPicPr>
        <p:blipFill>
          <a:blip r:embed="rId9"/>
          <a:stretch>
            <a:fillRect/>
          </a:stretch>
        </p:blipFill>
        <p:spPr bwMode="auto">
          <a:xfrm>
            <a:off x="5797550" y="3933825"/>
            <a:ext cx="3743325" cy="3384550"/>
          </a:xfrm>
          <a:prstGeom prst="rect">
            <a:avLst/>
          </a:prstGeom>
          <a:noFill/>
          <a:ln w="9525">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ctr" rtl="0" eaLnBrk="1" fontAlgn="base" hangingPunct="1">
        <a:spcBef>
          <a:spcPct val="0"/>
        </a:spcBef>
        <a:spcAft>
          <a:spcPct val="0"/>
        </a:spcAft>
        <a:defRPr sz="4000" b="1" kern="1200">
          <a:solidFill>
            <a:srgbClr val="FF7505"/>
          </a:solidFill>
          <a:latin typeface="+mj-lt"/>
          <a:ea typeface="+mj-ea"/>
          <a:cs typeface="+mj-cs"/>
        </a:defRPr>
      </a:lvl1pPr>
      <a:lvl2pPr algn="ctr" rtl="0" eaLnBrk="1" fontAlgn="base" hangingPunct="1">
        <a:spcBef>
          <a:spcPct val="0"/>
        </a:spcBef>
        <a:spcAft>
          <a:spcPct val="0"/>
        </a:spcAft>
        <a:defRPr sz="4000" b="1">
          <a:solidFill>
            <a:srgbClr val="FF7505"/>
          </a:solidFill>
          <a:latin typeface="宋体" panose="02010600030101010101" pitchFamily="2" charset="-122"/>
          <a:ea typeface="宋体" panose="02010600030101010101" pitchFamily="2" charset="-122"/>
        </a:defRPr>
      </a:lvl2pPr>
      <a:lvl3pPr algn="ctr" rtl="0" eaLnBrk="1" fontAlgn="base" hangingPunct="1">
        <a:spcBef>
          <a:spcPct val="0"/>
        </a:spcBef>
        <a:spcAft>
          <a:spcPct val="0"/>
        </a:spcAft>
        <a:defRPr sz="4000" b="1">
          <a:solidFill>
            <a:srgbClr val="FF7505"/>
          </a:solidFill>
          <a:latin typeface="宋体" panose="02010600030101010101" pitchFamily="2" charset="-122"/>
          <a:ea typeface="宋体" panose="02010600030101010101" pitchFamily="2" charset="-122"/>
        </a:defRPr>
      </a:lvl3pPr>
      <a:lvl4pPr algn="ctr" rtl="0" eaLnBrk="1" fontAlgn="base" hangingPunct="1">
        <a:spcBef>
          <a:spcPct val="0"/>
        </a:spcBef>
        <a:spcAft>
          <a:spcPct val="0"/>
        </a:spcAft>
        <a:defRPr sz="4000" b="1">
          <a:solidFill>
            <a:srgbClr val="FF7505"/>
          </a:solidFill>
          <a:latin typeface="宋体" panose="02010600030101010101" pitchFamily="2" charset="-122"/>
          <a:ea typeface="宋体" panose="02010600030101010101" pitchFamily="2" charset="-122"/>
        </a:defRPr>
      </a:lvl4pPr>
      <a:lvl5pPr algn="ctr" rtl="0" eaLnBrk="1" fontAlgn="base" hangingPunct="1">
        <a:spcBef>
          <a:spcPct val="0"/>
        </a:spcBef>
        <a:spcAft>
          <a:spcPct val="0"/>
        </a:spcAft>
        <a:defRPr sz="4000" b="1">
          <a:solidFill>
            <a:srgbClr val="FF7505"/>
          </a:solidFill>
          <a:latin typeface="宋体" panose="02010600030101010101" pitchFamily="2" charset="-122"/>
          <a:ea typeface="宋体" panose="02010600030101010101" pitchFamily="2" charset="-122"/>
        </a:defRPr>
      </a:lvl5pPr>
      <a:lvl6pPr marL="457200" algn="ctr" rtl="0" eaLnBrk="1" fontAlgn="base" hangingPunct="1">
        <a:spcBef>
          <a:spcPct val="0"/>
        </a:spcBef>
        <a:spcAft>
          <a:spcPct val="0"/>
        </a:spcAft>
        <a:defRPr sz="4000" b="1">
          <a:solidFill>
            <a:srgbClr val="FF7505"/>
          </a:solidFill>
          <a:latin typeface="宋体" panose="02010600030101010101" pitchFamily="2" charset="-122"/>
          <a:ea typeface="宋体" panose="02010600030101010101" pitchFamily="2" charset="-122"/>
        </a:defRPr>
      </a:lvl6pPr>
      <a:lvl7pPr marL="914400" algn="ctr" rtl="0" eaLnBrk="1" fontAlgn="base" hangingPunct="1">
        <a:spcBef>
          <a:spcPct val="0"/>
        </a:spcBef>
        <a:spcAft>
          <a:spcPct val="0"/>
        </a:spcAft>
        <a:defRPr sz="4000" b="1">
          <a:solidFill>
            <a:srgbClr val="FF7505"/>
          </a:solidFill>
          <a:latin typeface="宋体" panose="02010600030101010101" pitchFamily="2" charset="-122"/>
          <a:ea typeface="宋体" panose="02010600030101010101" pitchFamily="2" charset="-122"/>
        </a:defRPr>
      </a:lvl7pPr>
      <a:lvl8pPr marL="1371600" algn="ctr" rtl="0" eaLnBrk="1" fontAlgn="base" hangingPunct="1">
        <a:spcBef>
          <a:spcPct val="0"/>
        </a:spcBef>
        <a:spcAft>
          <a:spcPct val="0"/>
        </a:spcAft>
        <a:defRPr sz="4000" b="1">
          <a:solidFill>
            <a:srgbClr val="FF7505"/>
          </a:solidFill>
          <a:latin typeface="宋体" panose="02010600030101010101" pitchFamily="2" charset="-122"/>
          <a:ea typeface="宋体" panose="02010600030101010101" pitchFamily="2" charset="-122"/>
        </a:defRPr>
      </a:lvl8pPr>
      <a:lvl9pPr marL="1828800" algn="ctr" rtl="0" eaLnBrk="1" fontAlgn="base" hangingPunct="1">
        <a:spcBef>
          <a:spcPct val="0"/>
        </a:spcBef>
        <a:spcAft>
          <a:spcPct val="0"/>
        </a:spcAft>
        <a:defRPr sz="4000" b="1">
          <a:solidFill>
            <a:srgbClr val="FF7505"/>
          </a:solidFill>
          <a:latin typeface="宋体" panose="02010600030101010101" pitchFamily="2" charset="-122"/>
          <a:ea typeface="宋体" panose="02010600030101010101" pitchFamily="2" charset="-122"/>
        </a:defRPr>
      </a:lvl9pPr>
    </p:titleStyle>
    <p:bodyStyle>
      <a:lvl1pPr marL="342900" indent="-342900" algn="l" rtl="0" eaLnBrk="1" fontAlgn="base" hangingPunct="1">
        <a:lnSpc>
          <a:spcPct val="130000"/>
        </a:lnSpc>
        <a:spcBef>
          <a:spcPct val="20000"/>
        </a:spcBef>
        <a:spcAft>
          <a:spcPct val="0"/>
        </a:spcAft>
        <a:buSzPct val="75000"/>
        <a:buFont typeface="Wingdings" panose="05000000000000000000" pitchFamily="2" charset="2"/>
        <a:buNone/>
        <a:defRPr sz="2800" b="1" kern="1200">
          <a:solidFill>
            <a:srgbClr val="663300"/>
          </a:solidFill>
          <a:latin typeface="+mn-lt"/>
          <a:ea typeface="+mn-ea"/>
          <a:cs typeface="+mn-cs"/>
        </a:defRPr>
      </a:lvl1pPr>
      <a:lvl2pPr marL="742950" lvl="1" indent="-285750" algn="l" rtl="0" eaLnBrk="1" fontAlgn="base" hangingPunct="1">
        <a:lnSpc>
          <a:spcPct val="130000"/>
        </a:lnSpc>
        <a:spcBef>
          <a:spcPct val="20000"/>
        </a:spcBef>
        <a:spcAft>
          <a:spcPct val="0"/>
        </a:spcAft>
        <a:buSzPct val="75000"/>
        <a:buFont typeface="Wingdings" panose="05000000000000000000" pitchFamily="2" charset="2"/>
        <a:buChar char="p"/>
        <a:defRPr sz="2400" kern="1200">
          <a:solidFill>
            <a:schemeClr val="tx1"/>
          </a:solidFill>
          <a:latin typeface="+mn-lt"/>
          <a:ea typeface="+mn-ea"/>
          <a:cs typeface="+mn-cs"/>
        </a:defRPr>
      </a:lvl2pPr>
      <a:lvl3pPr marL="1143000" lvl="2" indent="-228600" algn="l" rtl="0" eaLnBrk="1" fontAlgn="base" hangingPunct="1">
        <a:lnSpc>
          <a:spcPct val="130000"/>
        </a:lnSpc>
        <a:spcBef>
          <a:spcPct val="20000"/>
        </a:spcBef>
        <a:spcAft>
          <a:spcPct val="0"/>
        </a:spcAft>
        <a:buSzTx/>
        <a:buFont typeface="Arial" pitchFamily="34" charset="0"/>
        <a:buChar char="•"/>
        <a:defRPr sz="2000" kern="1200">
          <a:solidFill>
            <a:srgbClr val="663300"/>
          </a:solidFill>
          <a:latin typeface="+mn-lt"/>
          <a:ea typeface="+mn-ea"/>
          <a:cs typeface="+mn-cs"/>
        </a:defRPr>
      </a:lvl3pPr>
      <a:lvl4pPr marL="1371600" lvl="3" algn="l" rtl="0" eaLnBrk="1" fontAlgn="base" hangingPunct="1">
        <a:lnSpc>
          <a:spcPct val="130000"/>
        </a:lnSpc>
        <a:spcBef>
          <a:spcPct val="20000"/>
        </a:spcBef>
        <a:spcAft>
          <a:spcPct val="0"/>
        </a:spcAft>
        <a:buFont typeface="Arial" pitchFamily="34" charset="0"/>
        <a:defRPr kern="1200">
          <a:solidFill>
            <a:srgbClr val="009999"/>
          </a:solidFill>
          <a:latin typeface="+mn-lt"/>
          <a:ea typeface="+mn-ea"/>
          <a:cs typeface="+mn-cs"/>
        </a:defRPr>
      </a:lvl4pPr>
      <a:lvl5pPr marL="1828800" lvl="4" algn="l" rtl="0" eaLnBrk="1" fontAlgn="base" hangingPunct="1">
        <a:lnSpc>
          <a:spcPct val="130000"/>
        </a:lnSpc>
        <a:spcBef>
          <a:spcPct val="20000"/>
        </a:spcBef>
        <a:spcAft>
          <a:spcPct val="0"/>
        </a:spcAft>
        <a:buFont typeface="Arial" pitchFamily="34" charset="0"/>
        <a:defRPr sz="1600" kern="1200">
          <a:solidFill>
            <a:srgbClr val="009999"/>
          </a:solidFill>
          <a:latin typeface="+mn-lt"/>
          <a:ea typeface="+mn-ea"/>
          <a:cs typeface="+mn-cs"/>
        </a:defRPr>
      </a:lvl5pPr>
      <a:lvl6pPr marL="2514600" lvl="5" indent="-228600" algn="l" defTabSz="914400" eaLnBrk="1" fontAlgn="base" latinLnBrk="0" hangingPunct="1">
        <a:lnSpc>
          <a:spcPct val="130000"/>
        </a:lnSpc>
        <a:spcBef>
          <a:spcPct val="20000"/>
        </a:spcBef>
        <a:spcAft>
          <a:spcPct val="0"/>
        </a:spcAft>
        <a:buFont typeface="Arial" pitchFamily="34" charset="0"/>
        <a:buNone/>
        <a:defRPr sz="1600" b="0" i="0" u="none" kern="1200" baseline="0">
          <a:solidFill>
            <a:srgbClr val="009999"/>
          </a:solidFill>
          <a:latin typeface="+mn-lt"/>
          <a:ea typeface="+mn-ea"/>
          <a:cs typeface="+mn-cs"/>
        </a:defRPr>
      </a:lvl6pPr>
      <a:lvl7pPr marL="2971800" lvl="6" indent="-228600" algn="l" defTabSz="914400" eaLnBrk="1" fontAlgn="base" latinLnBrk="0" hangingPunct="1">
        <a:lnSpc>
          <a:spcPct val="130000"/>
        </a:lnSpc>
        <a:spcBef>
          <a:spcPct val="20000"/>
        </a:spcBef>
        <a:spcAft>
          <a:spcPct val="0"/>
        </a:spcAft>
        <a:buFont typeface="Arial" pitchFamily="34" charset="0"/>
        <a:buNone/>
        <a:defRPr sz="1600" b="0" i="0" u="none" kern="1200" baseline="0">
          <a:solidFill>
            <a:srgbClr val="009999"/>
          </a:solidFill>
          <a:latin typeface="+mn-lt"/>
          <a:ea typeface="+mn-ea"/>
          <a:cs typeface="+mn-cs"/>
        </a:defRPr>
      </a:lvl7pPr>
      <a:lvl8pPr marL="3429000" lvl="7" indent="-228600" algn="l" defTabSz="914400" eaLnBrk="1" fontAlgn="base" latinLnBrk="0" hangingPunct="1">
        <a:lnSpc>
          <a:spcPct val="130000"/>
        </a:lnSpc>
        <a:spcBef>
          <a:spcPct val="20000"/>
        </a:spcBef>
        <a:spcAft>
          <a:spcPct val="0"/>
        </a:spcAft>
        <a:buFont typeface="Arial" pitchFamily="34" charset="0"/>
        <a:buNone/>
        <a:defRPr sz="1600" b="0" i="0" u="none" kern="1200" baseline="0">
          <a:solidFill>
            <a:srgbClr val="009999"/>
          </a:solidFill>
          <a:latin typeface="+mn-lt"/>
          <a:ea typeface="+mn-ea"/>
          <a:cs typeface="+mn-cs"/>
        </a:defRPr>
      </a:lvl8pPr>
      <a:lvl9pPr marL="3886200" lvl="8" indent="-228600" algn="l" defTabSz="914400" eaLnBrk="1" fontAlgn="base" latinLnBrk="0" hangingPunct="1">
        <a:lnSpc>
          <a:spcPct val="130000"/>
        </a:lnSpc>
        <a:spcBef>
          <a:spcPct val="20000"/>
        </a:spcBef>
        <a:spcAft>
          <a:spcPct val="0"/>
        </a:spcAft>
        <a:buFont typeface="Arial" pitchFamily="34" charset="0"/>
        <a:buNone/>
        <a:defRPr sz="1600" b="0" i="0" u="none" kern="1200" baseline="0">
          <a:solidFill>
            <a:srgbClr val="009999"/>
          </a:solidFill>
          <a:latin typeface="+mn-lt"/>
          <a:ea typeface="+mn-ea"/>
          <a:cs typeface="+mn-cs"/>
        </a:defRPr>
      </a:lvl9pPr>
    </p:bodyStyle>
    <p:otherStyle>
      <a:lvl1pPr marL="0" lvl="0" indent="0" algn="l" defTabSz="914400" eaLnBrk="1" fontAlgn="base" latinLnBrk="0" hangingPunct="1">
        <a:spcBef>
          <a:spcPct val="0"/>
        </a:spcBef>
        <a:spcAft>
          <a:spcPct val="0"/>
        </a:spcAft>
        <a:buFont typeface="Arial" pitchFamily="34" charset="0"/>
        <a:buNone/>
        <a:defRPr sz="1800" b="0" i="0" u="none" kern="1200" baseline="0">
          <a:solidFill>
            <a:schemeClr val="tx1"/>
          </a:solidFill>
          <a:latin typeface="+mn-lt"/>
          <a:ea typeface="+mn-ea"/>
          <a:cs typeface="+mn-cs"/>
        </a:defRPr>
      </a:lvl1pPr>
      <a:lvl2pPr marL="457200" lvl="1" indent="0" algn="l" defTabSz="914400" eaLnBrk="1" fontAlgn="base" latinLnBrk="0" hangingPunct="1">
        <a:spcBef>
          <a:spcPct val="0"/>
        </a:spcBef>
        <a:spcAft>
          <a:spcPct val="0"/>
        </a:spcAft>
        <a:buFont typeface="Arial" pitchFamily="34" charset="0"/>
        <a:buNone/>
        <a:defRPr sz="1800" b="0" i="0" u="none" kern="1200" baseline="0">
          <a:solidFill>
            <a:schemeClr val="tx1"/>
          </a:solidFill>
          <a:latin typeface="+mn-lt"/>
          <a:ea typeface="+mn-ea"/>
          <a:cs typeface="+mn-cs"/>
        </a:defRPr>
      </a:lvl2pPr>
      <a:lvl3pPr marL="914400" lvl="2" indent="0" algn="l" defTabSz="914400" eaLnBrk="1" fontAlgn="base" latinLnBrk="0" hangingPunct="1">
        <a:spcBef>
          <a:spcPct val="0"/>
        </a:spcBef>
        <a:spcAft>
          <a:spcPct val="0"/>
        </a:spcAft>
        <a:buFont typeface="Arial" pitchFamily="34" charset="0"/>
        <a:buNone/>
        <a:defRPr sz="1800" b="0" i="0" u="none" kern="1200" baseline="0">
          <a:solidFill>
            <a:schemeClr val="tx1"/>
          </a:solidFill>
          <a:latin typeface="+mn-lt"/>
          <a:ea typeface="+mn-ea"/>
          <a:cs typeface="+mn-cs"/>
        </a:defRPr>
      </a:lvl3pPr>
      <a:lvl4pPr marL="1371600" lvl="3" indent="0" algn="l" defTabSz="914400" eaLnBrk="1" fontAlgn="base" latinLnBrk="0" hangingPunct="1">
        <a:spcBef>
          <a:spcPct val="0"/>
        </a:spcBef>
        <a:spcAft>
          <a:spcPct val="0"/>
        </a:spcAft>
        <a:buFont typeface="Arial" pitchFamily="34" charset="0"/>
        <a:buNone/>
        <a:defRPr sz="1800" b="0" i="0" u="none" kern="1200" baseline="0">
          <a:solidFill>
            <a:schemeClr val="tx1"/>
          </a:solidFill>
          <a:latin typeface="+mn-lt"/>
          <a:ea typeface="+mn-ea"/>
          <a:cs typeface="+mn-cs"/>
        </a:defRPr>
      </a:lvl4pPr>
      <a:lvl5pPr marL="1828800" lvl="4" indent="0" algn="l" defTabSz="914400" eaLnBrk="1" fontAlgn="base" latinLnBrk="0" hangingPunct="1">
        <a:spcBef>
          <a:spcPct val="0"/>
        </a:spcBef>
        <a:spcAft>
          <a:spcPct val="0"/>
        </a:spcAft>
        <a:buFont typeface="Arial" pitchFamily="34" charset="0"/>
        <a:buNone/>
        <a:defRPr sz="1800" b="0" i="0" u="none" kern="1200" baseline="0">
          <a:solidFill>
            <a:schemeClr val="tx1"/>
          </a:solidFill>
          <a:latin typeface="+mn-lt"/>
          <a:ea typeface="+mn-ea"/>
          <a:cs typeface="+mn-cs"/>
        </a:defRPr>
      </a:lvl5pPr>
      <a:lvl6pPr marL="2286000" lvl="5" indent="0" algn="l" defTabSz="914400" eaLnBrk="1" fontAlgn="base" latinLnBrk="0" hangingPunct="1">
        <a:spcBef>
          <a:spcPct val="0"/>
        </a:spcBef>
        <a:spcAft>
          <a:spcPct val="0"/>
        </a:spcAft>
        <a:buFont typeface="Arial" pitchFamily="34" charset="0"/>
        <a:buNone/>
        <a:defRPr sz="1800" b="0" i="0" u="none" kern="1200" baseline="0">
          <a:solidFill>
            <a:schemeClr val="tx1"/>
          </a:solidFill>
          <a:latin typeface="+mn-lt"/>
          <a:ea typeface="+mn-ea"/>
          <a:cs typeface="+mn-cs"/>
        </a:defRPr>
      </a:lvl6pPr>
      <a:lvl7pPr marL="2743200" lvl="6" indent="0" algn="l" defTabSz="914400" eaLnBrk="1" fontAlgn="base" latinLnBrk="0" hangingPunct="1">
        <a:spcBef>
          <a:spcPct val="0"/>
        </a:spcBef>
        <a:spcAft>
          <a:spcPct val="0"/>
        </a:spcAft>
        <a:buFont typeface="Arial" pitchFamily="34" charset="0"/>
        <a:buNone/>
        <a:defRPr sz="1800" b="0" i="0" u="none" kern="1200" baseline="0">
          <a:solidFill>
            <a:schemeClr val="tx1"/>
          </a:solidFill>
          <a:latin typeface="+mn-lt"/>
          <a:ea typeface="+mn-ea"/>
          <a:cs typeface="+mn-cs"/>
        </a:defRPr>
      </a:lvl7pPr>
      <a:lvl8pPr marL="3200400" lvl="7" indent="0" algn="l" defTabSz="914400" eaLnBrk="1" fontAlgn="base" latinLnBrk="0" hangingPunct="1">
        <a:spcBef>
          <a:spcPct val="0"/>
        </a:spcBef>
        <a:spcAft>
          <a:spcPct val="0"/>
        </a:spcAft>
        <a:buFont typeface="Arial" pitchFamily="34" charset="0"/>
        <a:buNone/>
        <a:defRPr sz="1800" b="0" i="0" u="none" kern="1200" baseline="0">
          <a:solidFill>
            <a:schemeClr val="tx1"/>
          </a:solidFill>
          <a:latin typeface="+mn-lt"/>
          <a:ea typeface="+mn-ea"/>
          <a:cs typeface="+mn-cs"/>
        </a:defRPr>
      </a:lvl8pPr>
      <a:lvl9pPr marL="3657600" lvl="8" indent="0" algn="l" defTabSz="914400" eaLnBrk="1" fontAlgn="base" latinLnBrk="0" hangingPunct="1">
        <a:spcBef>
          <a:spcPct val="0"/>
        </a:spcBef>
        <a:spcAft>
          <a:spcPct val="0"/>
        </a:spcAft>
        <a:buFont typeface="Arial" pitchFamily="34" charset="0"/>
        <a:buNone/>
        <a:defRPr sz="1800" b="0" i="0" u="none" kern="1200" baseline="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803101607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p:cNvSpPr/>
          <p:nvPr/>
        </p:nvSpPr>
        <p:spPr>
          <a:xfrm>
            <a:off x="928662" y="1785926"/>
            <a:ext cx="7903126" cy="707886"/>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b="1" smtClean="0">
                <a:solidFill>
                  <a:schemeClr val="accent6">
                    <a:lumMod val="50000"/>
                  </a:schemeClr>
                </a:solidFill>
                <a:latin typeface="+mj-lt"/>
              </a:rPr>
              <a:t>食管癌术后吻合口瘘的总结和分析</a:t>
            </a:r>
            <a:endParaRPr lang="zh-CN" altLang="en-US" sz="4000" b="1">
              <a:solidFill>
                <a:schemeClr val="accent6">
                  <a:lumMod val="50000"/>
                </a:schemeClr>
              </a:solidFill>
              <a:latin typeface="+mj-lt"/>
            </a:endParaRPr>
          </a:p>
        </p:txBody>
      </p:sp>
      <p:sp>
        <p:nvSpPr>
          <p:cNvPr id="3" name="矩形 2"/>
          <p:cNvSpPr/>
          <p:nvPr/>
        </p:nvSpPr>
        <p:spPr>
          <a:xfrm>
            <a:off x="1785918" y="3286124"/>
            <a:ext cx="309880" cy="5835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smtClean="0">
                <a:solidFill>
                  <a:srgbClr val="0070C0"/>
                </a:solidFill>
                <a:latin typeface="+mn-ea"/>
              </a:rPr>
              <a:t> </a:t>
            </a:r>
            <a:endParaRPr lang="zh-CN" altLang="en-US" sz="3200">
              <a:solidFill>
                <a:srgbClr val="0070C0"/>
              </a:solidFill>
              <a:latin typeface="+mn-ea"/>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146" name="MH_PageTitle"/>
          <p:cNvSpPr>
            <a:spLocks noGrp="1"/>
          </p:cNvSpPr>
          <p:nvPr>
            <p:ph type="title" idx="4294967295"/>
          </p:nvPr>
        </p:nvSpPr>
        <p:spPr>
          <a:xfrm>
            <a:off x="1257300" y="357166"/>
            <a:ext cx="7886700" cy="1071570"/>
          </a:xfrm>
        </p:spPr>
        <p:txBody>
          <a:bodyPr/>
          <a:lstStyle/>
          <a:p>
            <a:pPr eaLnBrk="1" hangingPunct="1"/>
            <a:r>
              <a:rPr lang="zh-CN" smtClean="0">
                <a:latin typeface="宋体" panose="02010600030101010101" pitchFamily="2" charset="-122"/>
                <a:ea typeface="华文行楷" panose="02010800040101010101" pitchFamily="2" charset="-122"/>
              </a:rPr>
              <a:t>食管癌手术难度大，常见术后并发症：</a:t>
            </a:r>
            <a:endParaRPr lang="zh-CN" smtClean="0">
              <a:latin typeface="宋体" panose="02010600030101010101" pitchFamily="2" charset="-122"/>
              <a:ea typeface="华文行楷" panose="02010800040101010101" pitchFamily="2" charset="-122"/>
            </a:endParaRPr>
          </a:p>
        </p:txBody>
      </p:sp>
      <p:sp>
        <p:nvSpPr>
          <p:cNvPr id="6147" name="MH_SubTitle_3"/>
          <p:cNvSpPr/>
          <p:nvPr/>
        </p:nvSpPr>
        <p:spPr bwMode="auto">
          <a:xfrm>
            <a:off x="1765300" y="4294188"/>
            <a:ext cx="1933575" cy="1727200"/>
          </a:xfrm>
          <a:custGeom>
            <a:gdLst>
              <a:gd name="T0" fmla="*/ 0 w 1357564"/>
              <a:gd name="T1" fmla="*/ 0 h 1237730"/>
              <a:gd name="T2" fmla="*/ 1357564 w 1357564"/>
              <a:gd name="T3" fmla="*/ 1237730 h 1237730"/>
            </a:gdLst>
            <a:rect l="T0" t="T1" r="T2" b="T3"/>
            <a:pathLst>
              <a:path w="1357564" h="1237730">
                <a:moveTo>
                  <a:pt x="748519" y="0"/>
                </a:moveTo>
                <a:lnTo>
                  <a:pt x="779968" y="682"/>
                </a:lnTo>
                <a:lnTo>
                  <a:pt x="810166" y="92"/>
                </a:lnTo>
                <a:lnTo>
                  <a:pt x="869499" y="2380"/>
                </a:lnTo>
                <a:lnTo>
                  <a:pt x="898391" y="4475"/>
                </a:lnTo>
                <a:lnTo>
                  <a:pt x="926014" y="6618"/>
                </a:lnTo>
                <a:lnTo>
                  <a:pt x="953376" y="9297"/>
                </a:lnTo>
                <a:lnTo>
                  <a:pt x="980980" y="12759"/>
                </a:lnTo>
                <a:lnTo>
                  <a:pt x="1007559" y="17049"/>
                </a:lnTo>
                <a:lnTo>
                  <a:pt x="1033111" y="22169"/>
                </a:lnTo>
                <a:lnTo>
                  <a:pt x="1058402" y="27826"/>
                </a:lnTo>
                <a:lnTo>
                  <a:pt x="1082424" y="33530"/>
                </a:lnTo>
                <a:lnTo>
                  <a:pt x="1105663" y="40844"/>
                </a:lnTo>
                <a:lnTo>
                  <a:pt x="1129144" y="48941"/>
                </a:lnTo>
                <a:lnTo>
                  <a:pt x="1150592" y="57377"/>
                </a:lnTo>
                <a:lnTo>
                  <a:pt x="1171517" y="66887"/>
                </a:lnTo>
                <a:lnTo>
                  <a:pt x="1191676" y="76690"/>
                </a:lnTo>
                <a:lnTo>
                  <a:pt x="1211053" y="88103"/>
                </a:lnTo>
                <a:lnTo>
                  <a:pt x="1229142" y="100882"/>
                </a:lnTo>
                <a:lnTo>
                  <a:pt x="1246466" y="113954"/>
                </a:lnTo>
                <a:lnTo>
                  <a:pt x="1262764" y="127854"/>
                </a:lnTo>
                <a:lnTo>
                  <a:pt x="1277252" y="144195"/>
                </a:lnTo>
                <a:lnTo>
                  <a:pt x="1290993" y="159508"/>
                </a:lnTo>
                <a:lnTo>
                  <a:pt x="1303933" y="177752"/>
                </a:lnTo>
                <a:lnTo>
                  <a:pt x="1315099" y="195798"/>
                </a:lnTo>
                <a:lnTo>
                  <a:pt x="1325221" y="215992"/>
                </a:lnTo>
                <a:lnTo>
                  <a:pt x="1333813" y="236770"/>
                </a:lnTo>
                <a:lnTo>
                  <a:pt x="1341360" y="259696"/>
                </a:lnTo>
                <a:lnTo>
                  <a:pt x="1347377" y="283206"/>
                </a:lnTo>
                <a:lnTo>
                  <a:pt x="1352107" y="308082"/>
                </a:lnTo>
                <a:lnTo>
                  <a:pt x="1355306" y="333543"/>
                </a:lnTo>
                <a:lnTo>
                  <a:pt x="1356696" y="361443"/>
                </a:lnTo>
                <a:lnTo>
                  <a:pt x="1357564" y="390418"/>
                </a:lnTo>
                <a:lnTo>
                  <a:pt x="1355613" y="421343"/>
                </a:lnTo>
                <a:lnTo>
                  <a:pt x="1353402" y="452805"/>
                </a:lnTo>
                <a:lnTo>
                  <a:pt x="1348896" y="485142"/>
                </a:lnTo>
                <a:lnTo>
                  <a:pt x="1343867" y="518555"/>
                </a:lnTo>
                <a:lnTo>
                  <a:pt x="1337065" y="551769"/>
                </a:lnTo>
                <a:lnTo>
                  <a:pt x="1328733" y="585566"/>
                </a:lnTo>
                <a:lnTo>
                  <a:pt x="1319374" y="620193"/>
                </a:lnTo>
                <a:lnTo>
                  <a:pt x="1309512" y="654575"/>
                </a:lnTo>
                <a:lnTo>
                  <a:pt x="1297858" y="690078"/>
                </a:lnTo>
                <a:lnTo>
                  <a:pt x="1285457" y="724554"/>
                </a:lnTo>
                <a:lnTo>
                  <a:pt x="1271022" y="759369"/>
                </a:lnTo>
                <a:lnTo>
                  <a:pt x="1256344" y="793402"/>
                </a:lnTo>
                <a:lnTo>
                  <a:pt x="1240901" y="827726"/>
                </a:lnTo>
                <a:lnTo>
                  <a:pt x="1223442" y="861071"/>
                </a:lnTo>
                <a:lnTo>
                  <a:pt x="1206002" y="893096"/>
                </a:lnTo>
                <a:lnTo>
                  <a:pt x="1187535" y="925950"/>
                </a:lnTo>
                <a:lnTo>
                  <a:pt x="1168078" y="956996"/>
                </a:lnTo>
                <a:lnTo>
                  <a:pt x="1146867" y="986523"/>
                </a:lnTo>
                <a:lnTo>
                  <a:pt x="1126159" y="1016296"/>
                </a:lnTo>
                <a:lnTo>
                  <a:pt x="1103454" y="1043770"/>
                </a:lnTo>
                <a:lnTo>
                  <a:pt x="1080002" y="1070216"/>
                </a:lnTo>
                <a:lnTo>
                  <a:pt x="1057090" y="1094269"/>
                </a:lnTo>
                <a:lnTo>
                  <a:pt x="1032405" y="1118124"/>
                </a:lnTo>
                <a:lnTo>
                  <a:pt x="1008000" y="1140123"/>
                </a:lnTo>
                <a:lnTo>
                  <a:pt x="981858" y="1159285"/>
                </a:lnTo>
                <a:lnTo>
                  <a:pt x="955734" y="1177128"/>
                </a:lnTo>
                <a:lnTo>
                  <a:pt x="942168" y="1185805"/>
                </a:lnTo>
                <a:lnTo>
                  <a:pt x="929125" y="1193407"/>
                </a:lnTo>
                <a:lnTo>
                  <a:pt x="915334" y="1199983"/>
                </a:lnTo>
                <a:lnTo>
                  <a:pt x="900779" y="1206850"/>
                </a:lnTo>
                <a:lnTo>
                  <a:pt x="887510" y="1212351"/>
                </a:lnTo>
                <a:lnTo>
                  <a:pt x="873216" y="1218681"/>
                </a:lnTo>
                <a:lnTo>
                  <a:pt x="858958" y="1222373"/>
                </a:lnTo>
                <a:lnTo>
                  <a:pt x="844682" y="1227384"/>
                </a:lnTo>
                <a:lnTo>
                  <a:pt x="830685" y="1230539"/>
                </a:lnTo>
                <a:lnTo>
                  <a:pt x="815680" y="1233204"/>
                </a:lnTo>
                <a:lnTo>
                  <a:pt x="801702" y="1235039"/>
                </a:lnTo>
                <a:lnTo>
                  <a:pt x="786958" y="1237167"/>
                </a:lnTo>
                <a:lnTo>
                  <a:pt x="771728" y="1237730"/>
                </a:lnTo>
                <a:lnTo>
                  <a:pt x="757021" y="1237220"/>
                </a:lnTo>
                <a:lnTo>
                  <a:pt x="742053" y="1237246"/>
                </a:lnTo>
                <a:lnTo>
                  <a:pt x="727103" y="1235953"/>
                </a:lnTo>
                <a:lnTo>
                  <a:pt x="711145" y="1234170"/>
                </a:lnTo>
                <a:lnTo>
                  <a:pt x="695709" y="1231313"/>
                </a:lnTo>
                <a:lnTo>
                  <a:pt x="679526" y="1227429"/>
                </a:lnTo>
                <a:lnTo>
                  <a:pt x="663848" y="1223790"/>
                </a:lnTo>
                <a:lnTo>
                  <a:pt x="648430" y="1219614"/>
                </a:lnTo>
                <a:lnTo>
                  <a:pt x="632266" y="1214411"/>
                </a:lnTo>
                <a:lnTo>
                  <a:pt x="599451" y="1202440"/>
                </a:lnTo>
                <a:lnTo>
                  <a:pt x="566412" y="1188368"/>
                </a:lnTo>
                <a:lnTo>
                  <a:pt x="533409" y="1171657"/>
                </a:lnTo>
                <a:lnTo>
                  <a:pt x="501433" y="1154118"/>
                </a:lnTo>
                <a:lnTo>
                  <a:pt x="468224" y="1133987"/>
                </a:lnTo>
                <a:lnTo>
                  <a:pt x="435294" y="1112000"/>
                </a:lnTo>
                <a:lnTo>
                  <a:pt x="403148" y="1088401"/>
                </a:lnTo>
                <a:lnTo>
                  <a:pt x="371281" y="1062947"/>
                </a:lnTo>
                <a:lnTo>
                  <a:pt x="340441" y="1036663"/>
                </a:lnTo>
                <a:lnTo>
                  <a:pt x="309114" y="1008815"/>
                </a:lnTo>
                <a:lnTo>
                  <a:pt x="279840" y="979310"/>
                </a:lnTo>
                <a:lnTo>
                  <a:pt x="250566" y="949804"/>
                </a:lnTo>
                <a:lnTo>
                  <a:pt x="222580" y="918932"/>
                </a:lnTo>
                <a:lnTo>
                  <a:pt x="196124" y="887476"/>
                </a:lnTo>
                <a:lnTo>
                  <a:pt x="170712" y="853871"/>
                </a:lnTo>
                <a:lnTo>
                  <a:pt x="146551" y="821539"/>
                </a:lnTo>
                <a:lnTo>
                  <a:pt x="123677" y="787841"/>
                </a:lnTo>
                <a:lnTo>
                  <a:pt x="102334" y="753559"/>
                </a:lnTo>
                <a:lnTo>
                  <a:pt x="82521" y="718693"/>
                </a:lnTo>
                <a:lnTo>
                  <a:pt x="64724" y="684807"/>
                </a:lnTo>
                <a:lnTo>
                  <a:pt x="49223" y="650045"/>
                </a:lnTo>
                <a:lnTo>
                  <a:pt x="34990" y="615236"/>
                </a:lnTo>
                <a:lnTo>
                  <a:pt x="23034" y="580870"/>
                </a:lnTo>
                <a:lnTo>
                  <a:pt x="17934" y="564445"/>
                </a:lnTo>
                <a:lnTo>
                  <a:pt x="14103" y="547974"/>
                </a:lnTo>
                <a:lnTo>
                  <a:pt x="10029" y="530721"/>
                </a:lnTo>
                <a:lnTo>
                  <a:pt x="6198" y="514250"/>
                </a:lnTo>
                <a:lnTo>
                  <a:pt x="4401" y="497439"/>
                </a:lnTo>
                <a:lnTo>
                  <a:pt x="1578" y="481458"/>
                </a:lnTo>
                <a:lnTo>
                  <a:pt x="285" y="464893"/>
                </a:lnTo>
                <a:lnTo>
                  <a:pt x="0" y="448818"/>
                </a:lnTo>
                <a:lnTo>
                  <a:pt x="219" y="432988"/>
                </a:lnTo>
                <a:lnTo>
                  <a:pt x="438" y="417158"/>
                </a:lnTo>
                <a:lnTo>
                  <a:pt x="2169" y="402063"/>
                </a:lnTo>
                <a:lnTo>
                  <a:pt x="4161" y="386431"/>
                </a:lnTo>
                <a:lnTo>
                  <a:pt x="6396" y="371582"/>
                </a:lnTo>
                <a:lnTo>
                  <a:pt x="9639" y="357222"/>
                </a:lnTo>
                <a:lnTo>
                  <a:pt x="13890" y="343352"/>
                </a:lnTo>
                <a:lnTo>
                  <a:pt x="18645" y="329728"/>
                </a:lnTo>
                <a:lnTo>
                  <a:pt x="23400" y="316103"/>
                </a:lnTo>
                <a:lnTo>
                  <a:pt x="28641" y="304043"/>
                </a:lnTo>
                <a:lnTo>
                  <a:pt x="34908" y="291154"/>
                </a:lnTo>
                <a:lnTo>
                  <a:pt x="41679" y="278509"/>
                </a:lnTo>
                <a:lnTo>
                  <a:pt x="48954" y="266110"/>
                </a:lnTo>
                <a:lnTo>
                  <a:pt x="55707" y="254785"/>
                </a:lnTo>
                <a:lnTo>
                  <a:pt x="64494" y="243121"/>
                </a:lnTo>
                <a:lnTo>
                  <a:pt x="73524" y="232239"/>
                </a:lnTo>
                <a:lnTo>
                  <a:pt x="82293" y="221894"/>
                </a:lnTo>
                <a:lnTo>
                  <a:pt x="91584" y="210475"/>
                </a:lnTo>
                <a:lnTo>
                  <a:pt x="102126" y="200328"/>
                </a:lnTo>
                <a:lnTo>
                  <a:pt x="112406" y="190718"/>
                </a:lnTo>
                <a:lnTo>
                  <a:pt x="134741" y="171697"/>
                </a:lnTo>
                <a:lnTo>
                  <a:pt x="158065" y="154485"/>
                </a:lnTo>
                <a:lnTo>
                  <a:pt x="182902" y="138007"/>
                </a:lnTo>
                <a:lnTo>
                  <a:pt x="209007" y="121483"/>
                </a:lnTo>
                <a:lnTo>
                  <a:pt x="236606" y="107014"/>
                </a:lnTo>
                <a:lnTo>
                  <a:pt x="264691" y="94108"/>
                </a:lnTo>
                <a:lnTo>
                  <a:pt x="293784" y="81693"/>
                </a:lnTo>
                <a:lnTo>
                  <a:pt x="324650" y="69476"/>
                </a:lnTo>
                <a:lnTo>
                  <a:pt x="355480" y="59897"/>
                </a:lnTo>
                <a:lnTo>
                  <a:pt x="386813" y="50563"/>
                </a:lnTo>
                <a:lnTo>
                  <a:pt x="420424" y="41672"/>
                </a:lnTo>
                <a:lnTo>
                  <a:pt x="453008" y="33611"/>
                </a:lnTo>
                <a:lnTo>
                  <a:pt x="486078" y="27113"/>
                </a:lnTo>
                <a:lnTo>
                  <a:pt x="518887" y="21153"/>
                </a:lnTo>
                <a:lnTo>
                  <a:pt x="552200" y="15437"/>
                </a:lnTo>
                <a:lnTo>
                  <a:pt x="585999" y="11286"/>
                </a:lnTo>
                <a:lnTo>
                  <a:pt x="619537" y="7672"/>
                </a:lnTo>
                <a:lnTo>
                  <a:pt x="652048" y="4887"/>
                </a:lnTo>
                <a:lnTo>
                  <a:pt x="684802" y="2884"/>
                </a:lnTo>
                <a:lnTo>
                  <a:pt x="717295" y="1418"/>
                </a:lnTo>
                <a:lnTo>
                  <a:pt x="748519" y="0"/>
                </a:lnTo>
                <a:close/>
              </a:path>
            </a:pathLst>
          </a:custGeom>
          <a:noFill/>
          <a:ln w="57150">
            <a:solidFill>
              <a:srgbClr val="628EE3"/>
            </a:solidFill>
            <a:miter lim="800000"/>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hangingPunct="1"/>
            <a:r>
              <a:rPr lang="zh-CN" altLang="en-US" sz="2400" b="1"/>
              <a:t>呼吸衰竭</a:t>
            </a:r>
            <a:endParaRPr lang="zh-CN" altLang="en-US" sz="2400" b="1"/>
          </a:p>
        </p:txBody>
      </p:sp>
      <p:sp>
        <p:nvSpPr>
          <p:cNvPr id="6148" name="MH_SubTitle_2"/>
          <p:cNvSpPr/>
          <p:nvPr/>
        </p:nvSpPr>
        <p:spPr bwMode="auto">
          <a:xfrm>
            <a:off x="3857620" y="1500174"/>
            <a:ext cx="1728788" cy="1944687"/>
          </a:xfrm>
          <a:custGeom>
            <a:gdLst>
              <a:gd name="T0" fmla="*/ 0 w 1230136"/>
              <a:gd name="T1" fmla="*/ 0 h 1234126"/>
              <a:gd name="T2" fmla="*/ 1230136 w 1230136"/>
              <a:gd name="T3" fmla="*/ 1234126 h 1234126"/>
            </a:gdLst>
            <a:rect l="T0" t="T1" r="T2" b="T3"/>
            <a:pathLst>
              <a:path w="1230136" h="1234126">
                <a:moveTo>
                  <a:pt x="671492" y="0"/>
                </a:moveTo>
                <a:lnTo>
                  <a:pt x="702634" y="399"/>
                </a:lnTo>
                <a:lnTo>
                  <a:pt x="732861" y="3360"/>
                </a:lnTo>
                <a:lnTo>
                  <a:pt x="747318" y="4776"/>
                </a:lnTo>
                <a:lnTo>
                  <a:pt x="762239" y="8226"/>
                </a:lnTo>
                <a:lnTo>
                  <a:pt x="776631" y="10299"/>
                </a:lnTo>
                <a:lnTo>
                  <a:pt x="790109" y="14934"/>
                </a:lnTo>
                <a:lnTo>
                  <a:pt x="817786" y="23611"/>
                </a:lnTo>
                <a:lnTo>
                  <a:pt x="844549" y="34850"/>
                </a:lnTo>
                <a:lnTo>
                  <a:pt x="870462" y="47995"/>
                </a:lnTo>
                <a:lnTo>
                  <a:pt x="895589" y="62388"/>
                </a:lnTo>
                <a:lnTo>
                  <a:pt x="918423" y="79872"/>
                </a:lnTo>
                <a:lnTo>
                  <a:pt x="941850" y="98076"/>
                </a:lnTo>
                <a:lnTo>
                  <a:pt x="964427" y="118186"/>
                </a:lnTo>
                <a:lnTo>
                  <a:pt x="984904" y="139416"/>
                </a:lnTo>
                <a:lnTo>
                  <a:pt x="1005846" y="162680"/>
                </a:lnTo>
                <a:lnTo>
                  <a:pt x="1024687" y="187065"/>
                </a:lnTo>
                <a:lnTo>
                  <a:pt x="1043399" y="212762"/>
                </a:lnTo>
                <a:lnTo>
                  <a:pt x="1060733" y="238988"/>
                </a:lnTo>
                <a:lnTo>
                  <a:pt x="1077810" y="267840"/>
                </a:lnTo>
                <a:lnTo>
                  <a:pt x="1092980" y="295842"/>
                </a:lnTo>
                <a:lnTo>
                  <a:pt x="1107299" y="325750"/>
                </a:lnTo>
                <a:lnTo>
                  <a:pt x="1121555" y="356314"/>
                </a:lnTo>
                <a:lnTo>
                  <a:pt x="1135088" y="387470"/>
                </a:lnTo>
                <a:lnTo>
                  <a:pt x="1147244" y="419155"/>
                </a:lnTo>
                <a:lnTo>
                  <a:pt x="1158742" y="450775"/>
                </a:lnTo>
                <a:lnTo>
                  <a:pt x="1169454" y="483644"/>
                </a:lnTo>
                <a:lnTo>
                  <a:pt x="1178788" y="517040"/>
                </a:lnTo>
                <a:lnTo>
                  <a:pt x="1187401" y="551029"/>
                </a:lnTo>
                <a:lnTo>
                  <a:pt x="1196077" y="584362"/>
                </a:lnTo>
                <a:lnTo>
                  <a:pt x="1202783" y="617501"/>
                </a:lnTo>
                <a:lnTo>
                  <a:pt x="1209424" y="651297"/>
                </a:lnTo>
                <a:lnTo>
                  <a:pt x="1215472" y="684372"/>
                </a:lnTo>
                <a:lnTo>
                  <a:pt x="1219549" y="717254"/>
                </a:lnTo>
                <a:lnTo>
                  <a:pt x="1223626" y="750136"/>
                </a:lnTo>
                <a:lnTo>
                  <a:pt x="1226453" y="782232"/>
                </a:lnTo>
                <a:lnTo>
                  <a:pt x="1227966" y="814200"/>
                </a:lnTo>
                <a:lnTo>
                  <a:pt x="1230136" y="846232"/>
                </a:lnTo>
                <a:lnTo>
                  <a:pt x="1229341" y="874659"/>
                </a:lnTo>
                <a:lnTo>
                  <a:pt x="1227169" y="903614"/>
                </a:lnTo>
                <a:lnTo>
                  <a:pt x="1222560" y="930342"/>
                </a:lnTo>
                <a:lnTo>
                  <a:pt x="1216109" y="955564"/>
                </a:lnTo>
                <a:lnTo>
                  <a:pt x="1207687" y="980592"/>
                </a:lnTo>
                <a:lnTo>
                  <a:pt x="1198736" y="1004243"/>
                </a:lnTo>
                <a:lnTo>
                  <a:pt x="1186564" y="1026916"/>
                </a:lnTo>
                <a:lnTo>
                  <a:pt x="1172485" y="1048738"/>
                </a:lnTo>
                <a:lnTo>
                  <a:pt x="1157877" y="1069184"/>
                </a:lnTo>
                <a:lnTo>
                  <a:pt x="1142084" y="1088187"/>
                </a:lnTo>
                <a:lnTo>
                  <a:pt x="1123069" y="1106212"/>
                </a:lnTo>
                <a:lnTo>
                  <a:pt x="1104841" y="1122987"/>
                </a:lnTo>
                <a:lnTo>
                  <a:pt x="1083391" y="1138785"/>
                </a:lnTo>
                <a:lnTo>
                  <a:pt x="1062005" y="1153926"/>
                </a:lnTo>
                <a:lnTo>
                  <a:pt x="1038905" y="1166247"/>
                </a:lnTo>
                <a:lnTo>
                  <a:pt x="1015805" y="1178569"/>
                </a:lnTo>
                <a:lnTo>
                  <a:pt x="991519" y="1189448"/>
                </a:lnTo>
                <a:lnTo>
                  <a:pt x="965327" y="1199478"/>
                </a:lnTo>
                <a:lnTo>
                  <a:pt x="939920" y="1208259"/>
                </a:lnTo>
                <a:lnTo>
                  <a:pt x="912671" y="1215533"/>
                </a:lnTo>
                <a:lnTo>
                  <a:pt x="884892" y="1221430"/>
                </a:lnTo>
                <a:lnTo>
                  <a:pt x="856522" y="1226606"/>
                </a:lnTo>
                <a:lnTo>
                  <a:pt x="828937" y="1230533"/>
                </a:lnTo>
                <a:lnTo>
                  <a:pt x="799509" y="1232954"/>
                </a:lnTo>
                <a:lnTo>
                  <a:pt x="770867" y="1234126"/>
                </a:lnTo>
                <a:lnTo>
                  <a:pt x="741039" y="1233856"/>
                </a:lnTo>
                <a:lnTo>
                  <a:pt x="711276" y="1232930"/>
                </a:lnTo>
                <a:lnTo>
                  <a:pt x="681577" y="1231346"/>
                </a:lnTo>
                <a:lnTo>
                  <a:pt x="652792" y="1227201"/>
                </a:lnTo>
                <a:lnTo>
                  <a:pt x="623414" y="1222335"/>
                </a:lnTo>
                <a:lnTo>
                  <a:pt x="594230" y="1215499"/>
                </a:lnTo>
                <a:lnTo>
                  <a:pt x="565045" y="1208663"/>
                </a:lnTo>
                <a:lnTo>
                  <a:pt x="506405" y="1190987"/>
                </a:lnTo>
                <a:lnTo>
                  <a:pt x="448550" y="1172062"/>
                </a:lnTo>
                <a:lnTo>
                  <a:pt x="421066" y="1161415"/>
                </a:lnTo>
                <a:lnTo>
                  <a:pt x="393582" y="1150768"/>
                </a:lnTo>
                <a:lnTo>
                  <a:pt x="365569" y="1138743"/>
                </a:lnTo>
                <a:lnTo>
                  <a:pt x="339592" y="1126255"/>
                </a:lnTo>
                <a:lnTo>
                  <a:pt x="313614" y="1113767"/>
                </a:lnTo>
                <a:lnTo>
                  <a:pt x="288359" y="1100686"/>
                </a:lnTo>
                <a:lnTo>
                  <a:pt x="263824" y="1087014"/>
                </a:lnTo>
                <a:lnTo>
                  <a:pt x="239418" y="1072028"/>
                </a:lnTo>
                <a:lnTo>
                  <a:pt x="216984" y="1057235"/>
                </a:lnTo>
                <a:lnTo>
                  <a:pt x="195271" y="1041850"/>
                </a:lnTo>
                <a:lnTo>
                  <a:pt x="173687" y="1025152"/>
                </a:lnTo>
                <a:lnTo>
                  <a:pt x="153481" y="1007926"/>
                </a:lnTo>
                <a:lnTo>
                  <a:pt x="134654" y="990172"/>
                </a:lnTo>
                <a:lnTo>
                  <a:pt x="116420" y="973139"/>
                </a:lnTo>
                <a:lnTo>
                  <a:pt x="99757" y="953609"/>
                </a:lnTo>
                <a:lnTo>
                  <a:pt x="83880" y="932829"/>
                </a:lnTo>
                <a:lnTo>
                  <a:pt x="68595" y="912771"/>
                </a:lnTo>
                <a:lnTo>
                  <a:pt x="56068" y="891656"/>
                </a:lnTo>
                <a:lnTo>
                  <a:pt x="43605" y="869886"/>
                </a:lnTo>
                <a:lnTo>
                  <a:pt x="32585" y="846930"/>
                </a:lnTo>
                <a:lnTo>
                  <a:pt x="24322" y="822919"/>
                </a:lnTo>
                <a:lnTo>
                  <a:pt x="15402" y="798844"/>
                </a:lnTo>
                <a:lnTo>
                  <a:pt x="9961" y="773120"/>
                </a:lnTo>
                <a:lnTo>
                  <a:pt x="4583" y="746740"/>
                </a:lnTo>
                <a:lnTo>
                  <a:pt x="2556" y="720025"/>
                </a:lnTo>
                <a:lnTo>
                  <a:pt x="0" y="691933"/>
                </a:lnTo>
                <a:lnTo>
                  <a:pt x="795" y="663505"/>
                </a:lnTo>
                <a:lnTo>
                  <a:pt x="3160" y="632580"/>
                </a:lnTo>
                <a:lnTo>
                  <a:pt x="6969" y="600471"/>
                </a:lnTo>
                <a:lnTo>
                  <a:pt x="13406" y="568619"/>
                </a:lnTo>
                <a:lnTo>
                  <a:pt x="22471" y="537024"/>
                </a:lnTo>
                <a:lnTo>
                  <a:pt x="32258" y="504837"/>
                </a:lnTo>
                <a:lnTo>
                  <a:pt x="44609" y="473565"/>
                </a:lnTo>
                <a:lnTo>
                  <a:pt x="58210" y="443077"/>
                </a:lnTo>
                <a:lnTo>
                  <a:pt x="74504" y="412191"/>
                </a:lnTo>
                <a:lnTo>
                  <a:pt x="92048" y="382090"/>
                </a:lnTo>
                <a:lnTo>
                  <a:pt x="110906" y="352117"/>
                </a:lnTo>
                <a:lnTo>
                  <a:pt x="131607" y="323651"/>
                </a:lnTo>
                <a:lnTo>
                  <a:pt x="152900" y="295906"/>
                </a:lnTo>
                <a:lnTo>
                  <a:pt x="175508" y="268289"/>
                </a:lnTo>
                <a:lnTo>
                  <a:pt x="199958" y="242179"/>
                </a:lnTo>
                <a:lnTo>
                  <a:pt x="225066" y="216133"/>
                </a:lnTo>
                <a:lnTo>
                  <a:pt x="251359" y="191530"/>
                </a:lnTo>
                <a:lnTo>
                  <a:pt x="278838" y="168368"/>
                </a:lnTo>
                <a:lnTo>
                  <a:pt x="306188" y="146519"/>
                </a:lnTo>
                <a:lnTo>
                  <a:pt x="334131" y="125391"/>
                </a:lnTo>
                <a:lnTo>
                  <a:pt x="363917" y="105770"/>
                </a:lnTo>
                <a:lnTo>
                  <a:pt x="393574" y="87462"/>
                </a:lnTo>
                <a:lnTo>
                  <a:pt x="423696" y="71188"/>
                </a:lnTo>
                <a:lnTo>
                  <a:pt x="455002" y="56356"/>
                </a:lnTo>
                <a:lnTo>
                  <a:pt x="484931" y="42052"/>
                </a:lnTo>
                <a:lnTo>
                  <a:pt x="517230" y="30631"/>
                </a:lnTo>
                <a:lnTo>
                  <a:pt x="548087" y="20396"/>
                </a:lnTo>
                <a:lnTo>
                  <a:pt x="579344" y="12851"/>
                </a:lnTo>
                <a:lnTo>
                  <a:pt x="610407" y="7275"/>
                </a:lnTo>
                <a:lnTo>
                  <a:pt x="641407" y="2357"/>
                </a:lnTo>
                <a:lnTo>
                  <a:pt x="671492" y="0"/>
                </a:lnTo>
                <a:close/>
              </a:path>
            </a:pathLst>
          </a:custGeom>
          <a:noFill/>
          <a:ln w="57150">
            <a:solidFill>
              <a:srgbClr val="628EE3"/>
            </a:solidFill>
            <a:miter lim="800000"/>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hangingPunct="1"/>
            <a:r>
              <a:rPr lang="zh-CN" altLang="en-US" sz="2400" b="1"/>
              <a:t>肺炎</a:t>
            </a:r>
            <a:endParaRPr lang="zh-CN" altLang="en-US" sz="2400" b="1"/>
          </a:p>
        </p:txBody>
      </p:sp>
      <p:sp>
        <p:nvSpPr>
          <p:cNvPr id="6149" name="MH_SubTitle_1"/>
          <p:cNvSpPr/>
          <p:nvPr/>
        </p:nvSpPr>
        <p:spPr bwMode="auto">
          <a:xfrm>
            <a:off x="1763713" y="2349500"/>
            <a:ext cx="1936750" cy="1657350"/>
          </a:xfrm>
          <a:custGeom>
            <a:gdLst>
              <a:gd name="T0" fmla="*/ 0 w 1360562"/>
              <a:gd name="T1" fmla="*/ 0 h 1211031"/>
              <a:gd name="T2" fmla="*/ 1360562 w 1360562"/>
              <a:gd name="T3" fmla="*/ 1211031 h 1211031"/>
            </a:gdLst>
            <a:rect l="T0" t="T1" r="T2" b="T3"/>
            <a:pathLst>
              <a:path w="1360562" h="1211031">
                <a:moveTo>
                  <a:pt x="799903" y="0"/>
                </a:moveTo>
                <a:lnTo>
                  <a:pt x="828497" y="2201"/>
                </a:lnTo>
                <a:lnTo>
                  <a:pt x="856975" y="5590"/>
                </a:lnTo>
                <a:lnTo>
                  <a:pt x="884032" y="11239"/>
                </a:lnTo>
                <a:lnTo>
                  <a:pt x="912219" y="17598"/>
                </a:lnTo>
                <a:lnTo>
                  <a:pt x="938449" y="25564"/>
                </a:lnTo>
                <a:lnTo>
                  <a:pt x="965214" y="34183"/>
                </a:lnTo>
                <a:lnTo>
                  <a:pt x="991153" y="45119"/>
                </a:lnTo>
                <a:lnTo>
                  <a:pt x="1015786" y="57127"/>
                </a:lnTo>
                <a:lnTo>
                  <a:pt x="1040897" y="70381"/>
                </a:lnTo>
                <a:lnTo>
                  <a:pt x="1065239" y="85359"/>
                </a:lnTo>
                <a:lnTo>
                  <a:pt x="1088870" y="101467"/>
                </a:lnTo>
                <a:lnTo>
                  <a:pt x="1111312" y="117458"/>
                </a:lnTo>
                <a:lnTo>
                  <a:pt x="1133522" y="135825"/>
                </a:lnTo>
                <a:lnTo>
                  <a:pt x="1154426" y="155264"/>
                </a:lnTo>
                <a:lnTo>
                  <a:pt x="1175808" y="175949"/>
                </a:lnTo>
                <a:lnTo>
                  <a:pt x="1194696" y="197589"/>
                </a:lnTo>
                <a:lnTo>
                  <a:pt x="1214120" y="219881"/>
                </a:lnTo>
                <a:lnTo>
                  <a:pt x="1231645" y="243187"/>
                </a:lnTo>
                <a:lnTo>
                  <a:pt x="1249052" y="267680"/>
                </a:lnTo>
                <a:lnTo>
                  <a:pt x="1265155" y="293245"/>
                </a:lnTo>
                <a:lnTo>
                  <a:pt x="1280547" y="319940"/>
                </a:lnTo>
                <a:lnTo>
                  <a:pt x="1295344" y="346577"/>
                </a:lnTo>
                <a:lnTo>
                  <a:pt x="1308836" y="374285"/>
                </a:lnTo>
                <a:lnTo>
                  <a:pt x="1320964" y="403658"/>
                </a:lnTo>
                <a:lnTo>
                  <a:pt x="1332439" y="433568"/>
                </a:lnTo>
                <a:lnTo>
                  <a:pt x="1342190" y="462708"/>
                </a:lnTo>
                <a:lnTo>
                  <a:pt x="1348909" y="492152"/>
                </a:lnTo>
                <a:lnTo>
                  <a:pt x="1355034" y="521537"/>
                </a:lnTo>
                <a:lnTo>
                  <a:pt x="1358781" y="550690"/>
                </a:lnTo>
                <a:lnTo>
                  <a:pt x="1360266" y="578421"/>
                </a:lnTo>
                <a:lnTo>
                  <a:pt x="1360562" y="606036"/>
                </a:lnTo>
                <a:lnTo>
                  <a:pt x="1358422" y="634012"/>
                </a:lnTo>
                <a:lnTo>
                  <a:pt x="1355746" y="661336"/>
                </a:lnTo>
                <a:lnTo>
                  <a:pt x="1350691" y="688427"/>
                </a:lnTo>
                <a:lnTo>
                  <a:pt x="1343317" y="714691"/>
                </a:lnTo>
                <a:lnTo>
                  <a:pt x="1335406" y="740303"/>
                </a:lnTo>
                <a:lnTo>
                  <a:pt x="1325771" y="765146"/>
                </a:lnTo>
                <a:lnTo>
                  <a:pt x="1314351" y="789814"/>
                </a:lnTo>
                <a:lnTo>
                  <a:pt x="1302337" y="814424"/>
                </a:lnTo>
                <a:lnTo>
                  <a:pt x="1288003" y="838207"/>
                </a:lnTo>
                <a:lnTo>
                  <a:pt x="1272539" y="861280"/>
                </a:lnTo>
                <a:lnTo>
                  <a:pt x="1255943" y="883642"/>
                </a:lnTo>
                <a:lnTo>
                  <a:pt x="1238811" y="905352"/>
                </a:lnTo>
                <a:lnTo>
                  <a:pt x="1219302" y="926830"/>
                </a:lnTo>
                <a:lnTo>
                  <a:pt x="1199314" y="947060"/>
                </a:lnTo>
                <a:lnTo>
                  <a:pt x="1178195" y="966581"/>
                </a:lnTo>
                <a:lnTo>
                  <a:pt x="1156481" y="986043"/>
                </a:lnTo>
                <a:lnTo>
                  <a:pt x="1133101" y="1004143"/>
                </a:lnTo>
                <a:lnTo>
                  <a:pt x="1108473" y="1022720"/>
                </a:lnTo>
                <a:lnTo>
                  <a:pt x="1084078" y="1038921"/>
                </a:lnTo>
                <a:lnTo>
                  <a:pt x="1057900" y="1054947"/>
                </a:lnTo>
                <a:lnTo>
                  <a:pt x="1031185" y="1070321"/>
                </a:lnTo>
                <a:lnTo>
                  <a:pt x="1003933" y="1085043"/>
                </a:lnTo>
                <a:lnTo>
                  <a:pt x="976740" y="1099171"/>
                </a:lnTo>
                <a:lnTo>
                  <a:pt x="947344" y="1111284"/>
                </a:lnTo>
                <a:lnTo>
                  <a:pt x="918600" y="1122861"/>
                </a:lnTo>
                <a:lnTo>
                  <a:pt x="888667" y="1134322"/>
                </a:lnTo>
                <a:lnTo>
                  <a:pt x="858198" y="1145131"/>
                </a:lnTo>
                <a:lnTo>
                  <a:pt x="827904" y="1154157"/>
                </a:lnTo>
                <a:lnTo>
                  <a:pt x="796362" y="1163661"/>
                </a:lnTo>
                <a:lnTo>
                  <a:pt x="764284" y="1172513"/>
                </a:lnTo>
                <a:lnTo>
                  <a:pt x="731727" y="1180119"/>
                </a:lnTo>
                <a:lnTo>
                  <a:pt x="699882" y="1186595"/>
                </a:lnTo>
                <a:lnTo>
                  <a:pt x="666789" y="1193548"/>
                </a:lnTo>
                <a:lnTo>
                  <a:pt x="634524" y="1198184"/>
                </a:lnTo>
                <a:lnTo>
                  <a:pt x="601606" y="1203355"/>
                </a:lnTo>
                <a:lnTo>
                  <a:pt x="568921" y="1206151"/>
                </a:lnTo>
                <a:lnTo>
                  <a:pt x="536235" y="1208946"/>
                </a:lnTo>
                <a:lnTo>
                  <a:pt x="503666" y="1210553"/>
                </a:lnTo>
                <a:lnTo>
                  <a:pt x="471808" y="1211031"/>
                </a:lnTo>
                <a:lnTo>
                  <a:pt x="439472" y="1210263"/>
                </a:lnTo>
                <a:lnTo>
                  <a:pt x="408441" y="1208423"/>
                </a:lnTo>
                <a:lnTo>
                  <a:pt x="378121" y="1205453"/>
                </a:lnTo>
                <a:lnTo>
                  <a:pt x="346786" y="1200585"/>
                </a:lnTo>
                <a:lnTo>
                  <a:pt x="317946" y="1194761"/>
                </a:lnTo>
                <a:lnTo>
                  <a:pt x="289165" y="1188344"/>
                </a:lnTo>
                <a:lnTo>
                  <a:pt x="261210" y="1179609"/>
                </a:lnTo>
                <a:lnTo>
                  <a:pt x="234561" y="1169802"/>
                </a:lnTo>
                <a:lnTo>
                  <a:pt x="208680" y="1158272"/>
                </a:lnTo>
                <a:lnTo>
                  <a:pt x="182975" y="1144959"/>
                </a:lnTo>
                <a:lnTo>
                  <a:pt x="159111" y="1131228"/>
                </a:lnTo>
                <a:lnTo>
                  <a:pt x="137321" y="1114701"/>
                </a:lnTo>
                <a:lnTo>
                  <a:pt x="126724" y="1106466"/>
                </a:lnTo>
                <a:lnTo>
                  <a:pt x="116243" y="1097044"/>
                </a:lnTo>
                <a:lnTo>
                  <a:pt x="106414" y="1087086"/>
                </a:lnTo>
                <a:lnTo>
                  <a:pt x="96528" y="1077722"/>
                </a:lnTo>
                <a:lnTo>
                  <a:pt x="86815" y="1066576"/>
                </a:lnTo>
                <a:lnTo>
                  <a:pt x="77640" y="1056082"/>
                </a:lnTo>
                <a:lnTo>
                  <a:pt x="69175" y="1044458"/>
                </a:lnTo>
                <a:lnTo>
                  <a:pt x="61304" y="1032893"/>
                </a:lnTo>
                <a:lnTo>
                  <a:pt x="53550" y="1020139"/>
                </a:lnTo>
                <a:lnTo>
                  <a:pt x="45738" y="1007980"/>
                </a:lnTo>
                <a:lnTo>
                  <a:pt x="39231" y="994749"/>
                </a:lnTo>
                <a:lnTo>
                  <a:pt x="33377" y="980982"/>
                </a:lnTo>
                <a:lnTo>
                  <a:pt x="26392" y="966505"/>
                </a:lnTo>
                <a:lnTo>
                  <a:pt x="21844" y="951667"/>
                </a:lnTo>
                <a:lnTo>
                  <a:pt x="16106" y="936712"/>
                </a:lnTo>
                <a:lnTo>
                  <a:pt x="12210" y="921338"/>
                </a:lnTo>
                <a:lnTo>
                  <a:pt x="8314" y="905964"/>
                </a:lnTo>
                <a:lnTo>
                  <a:pt x="5665" y="890113"/>
                </a:lnTo>
                <a:lnTo>
                  <a:pt x="3669" y="873725"/>
                </a:lnTo>
                <a:lnTo>
                  <a:pt x="1673" y="857338"/>
                </a:lnTo>
                <a:lnTo>
                  <a:pt x="1460" y="841125"/>
                </a:lnTo>
                <a:lnTo>
                  <a:pt x="0" y="825390"/>
                </a:lnTo>
                <a:lnTo>
                  <a:pt x="1093" y="808106"/>
                </a:lnTo>
                <a:lnTo>
                  <a:pt x="1475" y="791952"/>
                </a:lnTo>
                <a:lnTo>
                  <a:pt x="3104" y="775320"/>
                </a:lnTo>
                <a:lnTo>
                  <a:pt x="4849" y="757500"/>
                </a:lnTo>
                <a:lnTo>
                  <a:pt x="11138" y="723934"/>
                </a:lnTo>
                <a:lnTo>
                  <a:pt x="18196" y="688643"/>
                </a:lnTo>
                <a:lnTo>
                  <a:pt x="28705" y="654890"/>
                </a:lnTo>
                <a:lnTo>
                  <a:pt x="39983" y="619413"/>
                </a:lnTo>
                <a:lnTo>
                  <a:pt x="52986" y="584705"/>
                </a:lnTo>
                <a:lnTo>
                  <a:pt x="68961" y="550288"/>
                </a:lnTo>
                <a:lnTo>
                  <a:pt x="86184" y="515394"/>
                </a:lnTo>
                <a:lnTo>
                  <a:pt x="104538" y="481210"/>
                </a:lnTo>
                <a:lnTo>
                  <a:pt x="123964" y="448330"/>
                </a:lnTo>
                <a:lnTo>
                  <a:pt x="145885" y="414496"/>
                </a:lnTo>
                <a:lnTo>
                  <a:pt x="168284" y="381907"/>
                </a:lnTo>
                <a:lnTo>
                  <a:pt x="191813" y="350030"/>
                </a:lnTo>
                <a:lnTo>
                  <a:pt x="217010" y="319514"/>
                </a:lnTo>
                <a:lnTo>
                  <a:pt x="242801" y="289057"/>
                </a:lnTo>
                <a:lnTo>
                  <a:pt x="269724" y="259311"/>
                </a:lnTo>
                <a:lnTo>
                  <a:pt x="297660" y="231463"/>
                </a:lnTo>
                <a:lnTo>
                  <a:pt x="325481" y="204803"/>
                </a:lnTo>
                <a:lnTo>
                  <a:pt x="353837" y="178795"/>
                </a:lnTo>
                <a:lnTo>
                  <a:pt x="383208" y="154685"/>
                </a:lnTo>
                <a:lnTo>
                  <a:pt x="413058" y="131822"/>
                </a:lnTo>
                <a:lnTo>
                  <a:pt x="443327" y="110799"/>
                </a:lnTo>
                <a:lnTo>
                  <a:pt x="473480" y="90964"/>
                </a:lnTo>
                <a:lnTo>
                  <a:pt x="503994" y="73564"/>
                </a:lnTo>
                <a:lnTo>
                  <a:pt x="534276" y="58539"/>
                </a:lnTo>
                <a:lnTo>
                  <a:pt x="564442" y="44702"/>
                </a:lnTo>
                <a:lnTo>
                  <a:pt x="594375" y="33241"/>
                </a:lnTo>
                <a:lnTo>
                  <a:pt x="624844" y="22433"/>
                </a:lnTo>
                <a:lnTo>
                  <a:pt x="654428" y="14536"/>
                </a:lnTo>
                <a:lnTo>
                  <a:pt x="684431" y="8479"/>
                </a:lnTo>
                <a:lnTo>
                  <a:pt x="713666" y="4147"/>
                </a:lnTo>
                <a:lnTo>
                  <a:pt x="742726" y="1596"/>
                </a:lnTo>
                <a:lnTo>
                  <a:pt x="771075" y="175"/>
                </a:lnTo>
                <a:lnTo>
                  <a:pt x="799903" y="0"/>
                </a:lnTo>
                <a:close/>
              </a:path>
            </a:pathLst>
          </a:custGeom>
          <a:noFill/>
          <a:ln w="57150">
            <a:solidFill>
              <a:srgbClr val="47B6E7"/>
            </a:solidFill>
            <a:miter lim="800000"/>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hangingPunct="1"/>
            <a:r>
              <a:rPr lang="zh-CN" altLang="en-US" sz="2400" b="1"/>
              <a:t>声带损伤</a:t>
            </a:r>
            <a:endParaRPr lang="zh-CN" altLang="en-US" sz="2400" b="1"/>
          </a:p>
        </p:txBody>
      </p:sp>
      <p:sp>
        <p:nvSpPr>
          <p:cNvPr id="6150" name="MH_SubTitle_4"/>
          <p:cNvSpPr/>
          <p:nvPr/>
        </p:nvSpPr>
        <p:spPr bwMode="auto">
          <a:xfrm>
            <a:off x="3643306" y="4857760"/>
            <a:ext cx="2087562" cy="1703388"/>
          </a:xfrm>
          <a:custGeom>
            <a:gdLst>
              <a:gd name="T0" fmla="*/ 0 w 1360562"/>
              <a:gd name="T1" fmla="*/ 0 h 1211031"/>
              <a:gd name="T2" fmla="*/ 1360562 w 1360562"/>
              <a:gd name="T3" fmla="*/ 1211031 h 1211031"/>
            </a:gdLst>
            <a:rect l="T0" t="T1" r="T2" b="T3"/>
            <a:pathLst>
              <a:path w="1360562" h="1211031">
                <a:moveTo>
                  <a:pt x="799903" y="0"/>
                </a:moveTo>
                <a:lnTo>
                  <a:pt x="828497" y="2201"/>
                </a:lnTo>
                <a:lnTo>
                  <a:pt x="856975" y="5590"/>
                </a:lnTo>
                <a:lnTo>
                  <a:pt x="884032" y="11239"/>
                </a:lnTo>
                <a:lnTo>
                  <a:pt x="912219" y="17598"/>
                </a:lnTo>
                <a:lnTo>
                  <a:pt x="938449" y="25564"/>
                </a:lnTo>
                <a:lnTo>
                  <a:pt x="965214" y="34183"/>
                </a:lnTo>
                <a:lnTo>
                  <a:pt x="991153" y="45119"/>
                </a:lnTo>
                <a:lnTo>
                  <a:pt x="1015786" y="57127"/>
                </a:lnTo>
                <a:lnTo>
                  <a:pt x="1040897" y="70381"/>
                </a:lnTo>
                <a:lnTo>
                  <a:pt x="1065239" y="85359"/>
                </a:lnTo>
                <a:lnTo>
                  <a:pt x="1088870" y="101467"/>
                </a:lnTo>
                <a:lnTo>
                  <a:pt x="1111312" y="117458"/>
                </a:lnTo>
                <a:lnTo>
                  <a:pt x="1133522" y="135825"/>
                </a:lnTo>
                <a:lnTo>
                  <a:pt x="1154426" y="155264"/>
                </a:lnTo>
                <a:lnTo>
                  <a:pt x="1175808" y="175949"/>
                </a:lnTo>
                <a:lnTo>
                  <a:pt x="1194696" y="197589"/>
                </a:lnTo>
                <a:lnTo>
                  <a:pt x="1214120" y="219881"/>
                </a:lnTo>
                <a:lnTo>
                  <a:pt x="1231645" y="243187"/>
                </a:lnTo>
                <a:lnTo>
                  <a:pt x="1249052" y="267680"/>
                </a:lnTo>
                <a:lnTo>
                  <a:pt x="1265155" y="293245"/>
                </a:lnTo>
                <a:lnTo>
                  <a:pt x="1280547" y="319940"/>
                </a:lnTo>
                <a:lnTo>
                  <a:pt x="1295344" y="346577"/>
                </a:lnTo>
                <a:lnTo>
                  <a:pt x="1308836" y="374285"/>
                </a:lnTo>
                <a:lnTo>
                  <a:pt x="1320964" y="403658"/>
                </a:lnTo>
                <a:lnTo>
                  <a:pt x="1332439" y="433568"/>
                </a:lnTo>
                <a:lnTo>
                  <a:pt x="1342190" y="462708"/>
                </a:lnTo>
                <a:lnTo>
                  <a:pt x="1348909" y="492152"/>
                </a:lnTo>
                <a:lnTo>
                  <a:pt x="1355034" y="521537"/>
                </a:lnTo>
                <a:lnTo>
                  <a:pt x="1358781" y="550690"/>
                </a:lnTo>
                <a:lnTo>
                  <a:pt x="1360266" y="578421"/>
                </a:lnTo>
                <a:lnTo>
                  <a:pt x="1360562" y="606036"/>
                </a:lnTo>
                <a:lnTo>
                  <a:pt x="1358422" y="634012"/>
                </a:lnTo>
                <a:lnTo>
                  <a:pt x="1355746" y="661336"/>
                </a:lnTo>
                <a:lnTo>
                  <a:pt x="1350691" y="688427"/>
                </a:lnTo>
                <a:lnTo>
                  <a:pt x="1343317" y="714691"/>
                </a:lnTo>
                <a:lnTo>
                  <a:pt x="1335406" y="740303"/>
                </a:lnTo>
                <a:lnTo>
                  <a:pt x="1325771" y="765146"/>
                </a:lnTo>
                <a:lnTo>
                  <a:pt x="1314351" y="789814"/>
                </a:lnTo>
                <a:lnTo>
                  <a:pt x="1302337" y="814424"/>
                </a:lnTo>
                <a:lnTo>
                  <a:pt x="1288003" y="838207"/>
                </a:lnTo>
                <a:lnTo>
                  <a:pt x="1272539" y="861280"/>
                </a:lnTo>
                <a:lnTo>
                  <a:pt x="1255943" y="883642"/>
                </a:lnTo>
                <a:lnTo>
                  <a:pt x="1238811" y="905352"/>
                </a:lnTo>
                <a:lnTo>
                  <a:pt x="1219302" y="926830"/>
                </a:lnTo>
                <a:lnTo>
                  <a:pt x="1199314" y="947060"/>
                </a:lnTo>
                <a:lnTo>
                  <a:pt x="1178195" y="966581"/>
                </a:lnTo>
                <a:lnTo>
                  <a:pt x="1156481" y="986043"/>
                </a:lnTo>
                <a:lnTo>
                  <a:pt x="1133101" y="1004143"/>
                </a:lnTo>
                <a:lnTo>
                  <a:pt x="1108473" y="1022720"/>
                </a:lnTo>
                <a:lnTo>
                  <a:pt x="1084078" y="1038921"/>
                </a:lnTo>
                <a:lnTo>
                  <a:pt x="1057900" y="1054947"/>
                </a:lnTo>
                <a:lnTo>
                  <a:pt x="1031185" y="1070321"/>
                </a:lnTo>
                <a:lnTo>
                  <a:pt x="1003933" y="1085043"/>
                </a:lnTo>
                <a:lnTo>
                  <a:pt x="976740" y="1099171"/>
                </a:lnTo>
                <a:lnTo>
                  <a:pt x="947344" y="1111284"/>
                </a:lnTo>
                <a:lnTo>
                  <a:pt x="918600" y="1122861"/>
                </a:lnTo>
                <a:lnTo>
                  <a:pt x="888667" y="1134322"/>
                </a:lnTo>
                <a:lnTo>
                  <a:pt x="858198" y="1145131"/>
                </a:lnTo>
                <a:lnTo>
                  <a:pt x="827904" y="1154157"/>
                </a:lnTo>
                <a:lnTo>
                  <a:pt x="796362" y="1163661"/>
                </a:lnTo>
                <a:lnTo>
                  <a:pt x="764284" y="1172513"/>
                </a:lnTo>
                <a:lnTo>
                  <a:pt x="731727" y="1180119"/>
                </a:lnTo>
                <a:lnTo>
                  <a:pt x="699882" y="1186595"/>
                </a:lnTo>
                <a:lnTo>
                  <a:pt x="666789" y="1193548"/>
                </a:lnTo>
                <a:lnTo>
                  <a:pt x="634524" y="1198184"/>
                </a:lnTo>
                <a:lnTo>
                  <a:pt x="601606" y="1203355"/>
                </a:lnTo>
                <a:lnTo>
                  <a:pt x="568921" y="1206151"/>
                </a:lnTo>
                <a:lnTo>
                  <a:pt x="536235" y="1208946"/>
                </a:lnTo>
                <a:lnTo>
                  <a:pt x="503666" y="1210553"/>
                </a:lnTo>
                <a:lnTo>
                  <a:pt x="471808" y="1211031"/>
                </a:lnTo>
                <a:lnTo>
                  <a:pt x="439472" y="1210263"/>
                </a:lnTo>
                <a:lnTo>
                  <a:pt x="408441" y="1208423"/>
                </a:lnTo>
                <a:lnTo>
                  <a:pt x="378121" y="1205453"/>
                </a:lnTo>
                <a:lnTo>
                  <a:pt x="346786" y="1200585"/>
                </a:lnTo>
                <a:lnTo>
                  <a:pt x="317946" y="1194761"/>
                </a:lnTo>
                <a:lnTo>
                  <a:pt x="289165" y="1188344"/>
                </a:lnTo>
                <a:lnTo>
                  <a:pt x="261210" y="1179609"/>
                </a:lnTo>
                <a:lnTo>
                  <a:pt x="234561" y="1169802"/>
                </a:lnTo>
                <a:lnTo>
                  <a:pt x="208680" y="1158272"/>
                </a:lnTo>
                <a:lnTo>
                  <a:pt x="182975" y="1144959"/>
                </a:lnTo>
                <a:lnTo>
                  <a:pt x="159111" y="1131228"/>
                </a:lnTo>
                <a:lnTo>
                  <a:pt x="137321" y="1114701"/>
                </a:lnTo>
                <a:lnTo>
                  <a:pt x="126724" y="1106466"/>
                </a:lnTo>
                <a:lnTo>
                  <a:pt x="116243" y="1097044"/>
                </a:lnTo>
                <a:lnTo>
                  <a:pt x="106414" y="1087086"/>
                </a:lnTo>
                <a:lnTo>
                  <a:pt x="96528" y="1077722"/>
                </a:lnTo>
                <a:lnTo>
                  <a:pt x="86815" y="1066576"/>
                </a:lnTo>
                <a:lnTo>
                  <a:pt x="77640" y="1056082"/>
                </a:lnTo>
                <a:lnTo>
                  <a:pt x="69175" y="1044458"/>
                </a:lnTo>
                <a:lnTo>
                  <a:pt x="61304" y="1032893"/>
                </a:lnTo>
                <a:lnTo>
                  <a:pt x="53550" y="1020139"/>
                </a:lnTo>
                <a:lnTo>
                  <a:pt x="45738" y="1007980"/>
                </a:lnTo>
                <a:lnTo>
                  <a:pt x="39231" y="994749"/>
                </a:lnTo>
                <a:lnTo>
                  <a:pt x="33377" y="980982"/>
                </a:lnTo>
                <a:lnTo>
                  <a:pt x="26392" y="966505"/>
                </a:lnTo>
                <a:lnTo>
                  <a:pt x="21844" y="951667"/>
                </a:lnTo>
                <a:lnTo>
                  <a:pt x="16106" y="936712"/>
                </a:lnTo>
                <a:lnTo>
                  <a:pt x="12210" y="921338"/>
                </a:lnTo>
                <a:lnTo>
                  <a:pt x="8314" y="905964"/>
                </a:lnTo>
                <a:lnTo>
                  <a:pt x="5665" y="890113"/>
                </a:lnTo>
                <a:lnTo>
                  <a:pt x="3669" y="873725"/>
                </a:lnTo>
                <a:lnTo>
                  <a:pt x="1673" y="857338"/>
                </a:lnTo>
                <a:lnTo>
                  <a:pt x="1460" y="841125"/>
                </a:lnTo>
                <a:lnTo>
                  <a:pt x="0" y="825390"/>
                </a:lnTo>
                <a:lnTo>
                  <a:pt x="1093" y="808106"/>
                </a:lnTo>
                <a:lnTo>
                  <a:pt x="1475" y="791952"/>
                </a:lnTo>
                <a:lnTo>
                  <a:pt x="3104" y="775320"/>
                </a:lnTo>
                <a:lnTo>
                  <a:pt x="4849" y="757500"/>
                </a:lnTo>
                <a:lnTo>
                  <a:pt x="11138" y="723934"/>
                </a:lnTo>
                <a:lnTo>
                  <a:pt x="18196" y="688643"/>
                </a:lnTo>
                <a:lnTo>
                  <a:pt x="28705" y="654890"/>
                </a:lnTo>
                <a:lnTo>
                  <a:pt x="39983" y="619413"/>
                </a:lnTo>
                <a:lnTo>
                  <a:pt x="52986" y="584705"/>
                </a:lnTo>
                <a:lnTo>
                  <a:pt x="68961" y="550288"/>
                </a:lnTo>
                <a:lnTo>
                  <a:pt x="86184" y="515394"/>
                </a:lnTo>
                <a:lnTo>
                  <a:pt x="104538" y="481210"/>
                </a:lnTo>
                <a:lnTo>
                  <a:pt x="123964" y="448330"/>
                </a:lnTo>
                <a:lnTo>
                  <a:pt x="145885" y="414496"/>
                </a:lnTo>
                <a:lnTo>
                  <a:pt x="168284" y="381907"/>
                </a:lnTo>
                <a:lnTo>
                  <a:pt x="191813" y="350030"/>
                </a:lnTo>
                <a:lnTo>
                  <a:pt x="217010" y="319514"/>
                </a:lnTo>
                <a:lnTo>
                  <a:pt x="242801" y="289057"/>
                </a:lnTo>
                <a:lnTo>
                  <a:pt x="269724" y="259311"/>
                </a:lnTo>
                <a:lnTo>
                  <a:pt x="297660" y="231463"/>
                </a:lnTo>
                <a:lnTo>
                  <a:pt x="325481" y="204803"/>
                </a:lnTo>
                <a:lnTo>
                  <a:pt x="353837" y="178795"/>
                </a:lnTo>
                <a:lnTo>
                  <a:pt x="383208" y="154685"/>
                </a:lnTo>
                <a:lnTo>
                  <a:pt x="413058" y="131822"/>
                </a:lnTo>
                <a:lnTo>
                  <a:pt x="443327" y="110799"/>
                </a:lnTo>
                <a:lnTo>
                  <a:pt x="473480" y="90964"/>
                </a:lnTo>
                <a:lnTo>
                  <a:pt x="503994" y="73564"/>
                </a:lnTo>
                <a:lnTo>
                  <a:pt x="534276" y="58539"/>
                </a:lnTo>
                <a:lnTo>
                  <a:pt x="564442" y="44702"/>
                </a:lnTo>
                <a:lnTo>
                  <a:pt x="594375" y="33241"/>
                </a:lnTo>
                <a:lnTo>
                  <a:pt x="624844" y="22433"/>
                </a:lnTo>
                <a:lnTo>
                  <a:pt x="654428" y="14536"/>
                </a:lnTo>
                <a:lnTo>
                  <a:pt x="684431" y="8479"/>
                </a:lnTo>
                <a:lnTo>
                  <a:pt x="713666" y="4147"/>
                </a:lnTo>
                <a:lnTo>
                  <a:pt x="742726" y="1596"/>
                </a:lnTo>
                <a:lnTo>
                  <a:pt x="771075" y="175"/>
                </a:lnTo>
                <a:lnTo>
                  <a:pt x="799903" y="0"/>
                </a:lnTo>
                <a:close/>
              </a:path>
            </a:pathLst>
          </a:custGeom>
          <a:noFill/>
          <a:ln w="57150">
            <a:solidFill>
              <a:srgbClr val="47B6E7"/>
            </a:solidFill>
            <a:miter lim="800000"/>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hangingPunct="1"/>
            <a:r>
              <a:rPr lang="zh-CN" sz="2400" b="1"/>
              <a:t>胸胃排空障碍</a:t>
            </a:r>
            <a:endParaRPr lang="zh-CN" sz="2400" b="1"/>
          </a:p>
        </p:txBody>
      </p:sp>
      <p:sp>
        <p:nvSpPr>
          <p:cNvPr id="6151" name="MH_SubTitle_4"/>
          <p:cNvSpPr/>
          <p:nvPr/>
        </p:nvSpPr>
        <p:spPr bwMode="auto">
          <a:xfrm>
            <a:off x="5580063" y="2422525"/>
            <a:ext cx="1800225" cy="1655763"/>
          </a:xfrm>
          <a:custGeom>
            <a:gdLst>
              <a:gd name="T0" fmla="*/ 0 w 1360562"/>
              <a:gd name="T1" fmla="*/ 0 h 1211031"/>
              <a:gd name="T2" fmla="*/ 1360562 w 1360562"/>
              <a:gd name="T3" fmla="*/ 1211031 h 1211031"/>
            </a:gdLst>
            <a:rect l="T0" t="T1" r="T2" b="T3"/>
            <a:pathLst>
              <a:path w="1360562" h="1211031">
                <a:moveTo>
                  <a:pt x="799903" y="0"/>
                </a:moveTo>
                <a:lnTo>
                  <a:pt x="828497" y="2201"/>
                </a:lnTo>
                <a:lnTo>
                  <a:pt x="856975" y="5590"/>
                </a:lnTo>
                <a:lnTo>
                  <a:pt x="884032" y="11239"/>
                </a:lnTo>
                <a:lnTo>
                  <a:pt x="912219" y="17598"/>
                </a:lnTo>
                <a:lnTo>
                  <a:pt x="938449" y="25564"/>
                </a:lnTo>
                <a:lnTo>
                  <a:pt x="965214" y="34183"/>
                </a:lnTo>
                <a:lnTo>
                  <a:pt x="991153" y="45119"/>
                </a:lnTo>
                <a:lnTo>
                  <a:pt x="1015786" y="57127"/>
                </a:lnTo>
                <a:lnTo>
                  <a:pt x="1040897" y="70381"/>
                </a:lnTo>
                <a:lnTo>
                  <a:pt x="1065239" y="85359"/>
                </a:lnTo>
                <a:lnTo>
                  <a:pt x="1088870" y="101467"/>
                </a:lnTo>
                <a:lnTo>
                  <a:pt x="1111312" y="117458"/>
                </a:lnTo>
                <a:lnTo>
                  <a:pt x="1133522" y="135825"/>
                </a:lnTo>
                <a:lnTo>
                  <a:pt x="1154426" y="155264"/>
                </a:lnTo>
                <a:lnTo>
                  <a:pt x="1175808" y="175949"/>
                </a:lnTo>
                <a:lnTo>
                  <a:pt x="1194696" y="197589"/>
                </a:lnTo>
                <a:lnTo>
                  <a:pt x="1214120" y="219881"/>
                </a:lnTo>
                <a:lnTo>
                  <a:pt x="1231645" y="243187"/>
                </a:lnTo>
                <a:lnTo>
                  <a:pt x="1249052" y="267680"/>
                </a:lnTo>
                <a:lnTo>
                  <a:pt x="1265155" y="293245"/>
                </a:lnTo>
                <a:lnTo>
                  <a:pt x="1280547" y="319940"/>
                </a:lnTo>
                <a:lnTo>
                  <a:pt x="1295344" y="346577"/>
                </a:lnTo>
                <a:lnTo>
                  <a:pt x="1308836" y="374285"/>
                </a:lnTo>
                <a:lnTo>
                  <a:pt x="1320964" y="403658"/>
                </a:lnTo>
                <a:lnTo>
                  <a:pt x="1332439" y="433568"/>
                </a:lnTo>
                <a:lnTo>
                  <a:pt x="1342190" y="462708"/>
                </a:lnTo>
                <a:lnTo>
                  <a:pt x="1348909" y="492152"/>
                </a:lnTo>
                <a:lnTo>
                  <a:pt x="1355034" y="521537"/>
                </a:lnTo>
                <a:lnTo>
                  <a:pt x="1358781" y="550690"/>
                </a:lnTo>
                <a:lnTo>
                  <a:pt x="1360266" y="578421"/>
                </a:lnTo>
                <a:lnTo>
                  <a:pt x="1360562" y="606036"/>
                </a:lnTo>
                <a:lnTo>
                  <a:pt x="1358422" y="634012"/>
                </a:lnTo>
                <a:lnTo>
                  <a:pt x="1355746" y="661336"/>
                </a:lnTo>
                <a:lnTo>
                  <a:pt x="1350691" y="688427"/>
                </a:lnTo>
                <a:lnTo>
                  <a:pt x="1343317" y="714691"/>
                </a:lnTo>
                <a:lnTo>
                  <a:pt x="1335406" y="740303"/>
                </a:lnTo>
                <a:lnTo>
                  <a:pt x="1325771" y="765146"/>
                </a:lnTo>
                <a:lnTo>
                  <a:pt x="1314351" y="789814"/>
                </a:lnTo>
                <a:lnTo>
                  <a:pt x="1302337" y="814424"/>
                </a:lnTo>
                <a:lnTo>
                  <a:pt x="1288003" y="838207"/>
                </a:lnTo>
                <a:lnTo>
                  <a:pt x="1272539" y="861280"/>
                </a:lnTo>
                <a:lnTo>
                  <a:pt x="1255943" y="883642"/>
                </a:lnTo>
                <a:lnTo>
                  <a:pt x="1238811" y="905352"/>
                </a:lnTo>
                <a:lnTo>
                  <a:pt x="1219302" y="926830"/>
                </a:lnTo>
                <a:lnTo>
                  <a:pt x="1199314" y="947060"/>
                </a:lnTo>
                <a:lnTo>
                  <a:pt x="1178195" y="966581"/>
                </a:lnTo>
                <a:lnTo>
                  <a:pt x="1156481" y="986043"/>
                </a:lnTo>
                <a:lnTo>
                  <a:pt x="1133101" y="1004143"/>
                </a:lnTo>
                <a:lnTo>
                  <a:pt x="1108473" y="1022720"/>
                </a:lnTo>
                <a:lnTo>
                  <a:pt x="1084078" y="1038921"/>
                </a:lnTo>
                <a:lnTo>
                  <a:pt x="1057900" y="1054947"/>
                </a:lnTo>
                <a:lnTo>
                  <a:pt x="1031185" y="1070321"/>
                </a:lnTo>
                <a:lnTo>
                  <a:pt x="1003933" y="1085043"/>
                </a:lnTo>
                <a:lnTo>
                  <a:pt x="976740" y="1099171"/>
                </a:lnTo>
                <a:lnTo>
                  <a:pt x="947344" y="1111284"/>
                </a:lnTo>
                <a:lnTo>
                  <a:pt x="918600" y="1122861"/>
                </a:lnTo>
                <a:lnTo>
                  <a:pt x="888667" y="1134322"/>
                </a:lnTo>
                <a:lnTo>
                  <a:pt x="858198" y="1145131"/>
                </a:lnTo>
                <a:lnTo>
                  <a:pt x="827904" y="1154157"/>
                </a:lnTo>
                <a:lnTo>
                  <a:pt x="796362" y="1163661"/>
                </a:lnTo>
                <a:lnTo>
                  <a:pt x="764284" y="1172513"/>
                </a:lnTo>
                <a:lnTo>
                  <a:pt x="731727" y="1180119"/>
                </a:lnTo>
                <a:lnTo>
                  <a:pt x="699882" y="1186595"/>
                </a:lnTo>
                <a:lnTo>
                  <a:pt x="666789" y="1193548"/>
                </a:lnTo>
                <a:lnTo>
                  <a:pt x="634524" y="1198184"/>
                </a:lnTo>
                <a:lnTo>
                  <a:pt x="601606" y="1203355"/>
                </a:lnTo>
                <a:lnTo>
                  <a:pt x="568921" y="1206151"/>
                </a:lnTo>
                <a:lnTo>
                  <a:pt x="536235" y="1208946"/>
                </a:lnTo>
                <a:lnTo>
                  <a:pt x="503666" y="1210553"/>
                </a:lnTo>
                <a:lnTo>
                  <a:pt x="471808" y="1211031"/>
                </a:lnTo>
                <a:lnTo>
                  <a:pt x="439472" y="1210263"/>
                </a:lnTo>
                <a:lnTo>
                  <a:pt x="408441" y="1208423"/>
                </a:lnTo>
                <a:lnTo>
                  <a:pt x="378121" y="1205453"/>
                </a:lnTo>
                <a:lnTo>
                  <a:pt x="346786" y="1200585"/>
                </a:lnTo>
                <a:lnTo>
                  <a:pt x="317946" y="1194761"/>
                </a:lnTo>
                <a:lnTo>
                  <a:pt x="289165" y="1188344"/>
                </a:lnTo>
                <a:lnTo>
                  <a:pt x="261210" y="1179609"/>
                </a:lnTo>
                <a:lnTo>
                  <a:pt x="234561" y="1169802"/>
                </a:lnTo>
                <a:lnTo>
                  <a:pt x="208680" y="1158272"/>
                </a:lnTo>
                <a:lnTo>
                  <a:pt x="182975" y="1144959"/>
                </a:lnTo>
                <a:lnTo>
                  <a:pt x="159111" y="1131228"/>
                </a:lnTo>
                <a:lnTo>
                  <a:pt x="137321" y="1114701"/>
                </a:lnTo>
                <a:lnTo>
                  <a:pt x="126724" y="1106466"/>
                </a:lnTo>
                <a:lnTo>
                  <a:pt x="116243" y="1097044"/>
                </a:lnTo>
                <a:lnTo>
                  <a:pt x="106414" y="1087086"/>
                </a:lnTo>
                <a:lnTo>
                  <a:pt x="96528" y="1077722"/>
                </a:lnTo>
                <a:lnTo>
                  <a:pt x="86815" y="1066576"/>
                </a:lnTo>
                <a:lnTo>
                  <a:pt x="77640" y="1056082"/>
                </a:lnTo>
                <a:lnTo>
                  <a:pt x="69175" y="1044458"/>
                </a:lnTo>
                <a:lnTo>
                  <a:pt x="61304" y="1032893"/>
                </a:lnTo>
                <a:lnTo>
                  <a:pt x="53550" y="1020139"/>
                </a:lnTo>
                <a:lnTo>
                  <a:pt x="45738" y="1007980"/>
                </a:lnTo>
                <a:lnTo>
                  <a:pt x="39231" y="994749"/>
                </a:lnTo>
                <a:lnTo>
                  <a:pt x="33377" y="980982"/>
                </a:lnTo>
                <a:lnTo>
                  <a:pt x="26392" y="966505"/>
                </a:lnTo>
                <a:lnTo>
                  <a:pt x="21844" y="951667"/>
                </a:lnTo>
                <a:lnTo>
                  <a:pt x="16106" y="936712"/>
                </a:lnTo>
                <a:lnTo>
                  <a:pt x="12210" y="921338"/>
                </a:lnTo>
                <a:lnTo>
                  <a:pt x="8314" y="905964"/>
                </a:lnTo>
                <a:lnTo>
                  <a:pt x="5665" y="890113"/>
                </a:lnTo>
                <a:lnTo>
                  <a:pt x="3669" y="873725"/>
                </a:lnTo>
                <a:lnTo>
                  <a:pt x="1673" y="857338"/>
                </a:lnTo>
                <a:lnTo>
                  <a:pt x="1460" y="841125"/>
                </a:lnTo>
                <a:lnTo>
                  <a:pt x="0" y="825390"/>
                </a:lnTo>
                <a:lnTo>
                  <a:pt x="1093" y="808106"/>
                </a:lnTo>
                <a:lnTo>
                  <a:pt x="1475" y="791952"/>
                </a:lnTo>
                <a:lnTo>
                  <a:pt x="3104" y="775320"/>
                </a:lnTo>
                <a:lnTo>
                  <a:pt x="4849" y="757500"/>
                </a:lnTo>
                <a:lnTo>
                  <a:pt x="11138" y="723934"/>
                </a:lnTo>
                <a:lnTo>
                  <a:pt x="18196" y="688643"/>
                </a:lnTo>
                <a:lnTo>
                  <a:pt x="28705" y="654890"/>
                </a:lnTo>
                <a:lnTo>
                  <a:pt x="39983" y="619413"/>
                </a:lnTo>
                <a:lnTo>
                  <a:pt x="52986" y="584705"/>
                </a:lnTo>
                <a:lnTo>
                  <a:pt x="68961" y="550288"/>
                </a:lnTo>
                <a:lnTo>
                  <a:pt x="86184" y="515394"/>
                </a:lnTo>
                <a:lnTo>
                  <a:pt x="104538" y="481210"/>
                </a:lnTo>
                <a:lnTo>
                  <a:pt x="123964" y="448330"/>
                </a:lnTo>
                <a:lnTo>
                  <a:pt x="145885" y="414496"/>
                </a:lnTo>
                <a:lnTo>
                  <a:pt x="168284" y="381907"/>
                </a:lnTo>
                <a:lnTo>
                  <a:pt x="191813" y="350030"/>
                </a:lnTo>
                <a:lnTo>
                  <a:pt x="217010" y="319514"/>
                </a:lnTo>
                <a:lnTo>
                  <a:pt x="242801" y="289057"/>
                </a:lnTo>
                <a:lnTo>
                  <a:pt x="269724" y="259311"/>
                </a:lnTo>
                <a:lnTo>
                  <a:pt x="297660" y="231463"/>
                </a:lnTo>
                <a:lnTo>
                  <a:pt x="325481" y="204803"/>
                </a:lnTo>
                <a:lnTo>
                  <a:pt x="353837" y="178795"/>
                </a:lnTo>
                <a:lnTo>
                  <a:pt x="383208" y="154685"/>
                </a:lnTo>
                <a:lnTo>
                  <a:pt x="413058" y="131822"/>
                </a:lnTo>
                <a:lnTo>
                  <a:pt x="443327" y="110799"/>
                </a:lnTo>
                <a:lnTo>
                  <a:pt x="473480" y="90964"/>
                </a:lnTo>
                <a:lnTo>
                  <a:pt x="503994" y="73564"/>
                </a:lnTo>
                <a:lnTo>
                  <a:pt x="534276" y="58539"/>
                </a:lnTo>
                <a:lnTo>
                  <a:pt x="564442" y="44702"/>
                </a:lnTo>
                <a:lnTo>
                  <a:pt x="594375" y="33241"/>
                </a:lnTo>
                <a:lnTo>
                  <a:pt x="624844" y="22433"/>
                </a:lnTo>
                <a:lnTo>
                  <a:pt x="654428" y="14536"/>
                </a:lnTo>
                <a:lnTo>
                  <a:pt x="684431" y="8479"/>
                </a:lnTo>
                <a:lnTo>
                  <a:pt x="713666" y="4147"/>
                </a:lnTo>
                <a:lnTo>
                  <a:pt x="742726" y="1596"/>
                </a:lnTo>
                <a:lnTo>
                  <a:pt x="771075" y="175"/>
                </a:lnTo>
                <a:lnTo>
                  <a:pt x="799903" y="0"/>
                </a:lnTo>
                <a:close/>
              </a:path>
            </a:pathLst>
          </a:custGeom>
          <a:noFill/>
          <a:ln w="57150">
            <a:solidFill>
              <a:srgbClr val="47B6E7"/>
            </a:solidFill>
            <a:beve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hangingPunct="1"/>
            <a:r>
              <a:rPr lang="zh-CN" altLang="en-US" sz="2400" b="1"/>
              <a:t>吻合口狭窄</a:t>
            </a:r>
            <a:endParaRPr lang="zh-CN" altLang="en-US" sz="2400" b="1"/>
          </a:p>
        </p:txBody>
      </p:sp>
      <p:grpSp>
        <p:nvGrpSpPr>
          <p:cNvPr id="2" name="Group 8"/>
          <p:cNvGrpSpPr/>
          <p:nvPr/>
        </p:nvGrpSpPr>
        <p:grpSpPr>
          <a:xfrm>
            <a:off x="5651500" y="4149725"/>
            <a:ext cx="1728788" cy="1800225"/>
            <a:chExt cx="2496" cy="2494"/>
          </a:xfrm>
        </p:grpSpPr>
        <p:sp>
          <p:nvSpPr>
            <p:cNvPr id="6153" name="MH_SubTitle_2"/>
            <p:cNvSpPr/>
            <p:nvPr/>
          </p:nvSpPr>
          <p:spPr bwMode="auto">
            <a:xfrm rot="2220000">
              <a:off x="0" y="0"/>
              <a:ext cx="2495" cy="2495"/>
            </a:xfrm>
            <a:custGeom>
              <a:gdLst>
                <a:gd name="T0" fmla="*/ 0 w 1230136"/>
                <a:gd name="T1" fmla="*/ 0 h 1234126"/>
                <a:gd name="T2" fmla="*/ 1230136 w 1230136"/>
                <a:gd name="T3" fmla="*/ 1234126 h 1234126"/>
              </a:gdLst>
              <a:rect l="T0" t="T1" r="T2" b="T3"/>
              <a:pathLst>
                <a:path w="1230136" h="1234126">
                  <a:moveTo>
                    <a:pt x="671492" y="0"/>
                  </a:moveTo>
                  <a:lnTo>
                    <a:pt x="702634" y="399"/>
                  </a:lnTo>
                  <a:lnTo>
                    <a:pt x="732861" y="3360"/>
                  </a:lnTo>
                  <a:lnTo>
                    <a:pt x="747318" y="4776"/>
                  </a:lnTo>
                  <a:lnTo>
                    <a:pt x="762239" y="8226"/>
                  </a:lnTo>
                  <a:lnTo>
                    <a:pt x="776631" y="10299"/>
                  </a:lnTo>
                  <a:lnTo>
                    <a:pt x="790109" y="14934"/>
                  </a:lnTo>
                  <a:lnTo>
                    <a:pt x="817786" y="23611"/>
                  </a:lnTo>
                  <a:lnTo>
                    <a:pt x="844549" y="34850"/>
                  </a:lnTo>
                  <a:lnTo>
                    <a:pt x="870462" y="47995"/>
                  </a:lnTo>
                  <a:lnTo>
                    <a:pt x="895589" y="62388"/>
                  </a:lnTo>
                  <a:lnTo>
                    <a:pt x="918423" y="79872"/>
                  </a:lnTo>
                  <a:lnTo>
                    <a:pt x="941850" y="98076"/>
                  </a:lnTo>
                  <a:lnTo>
                    <a:pt x="964427" y="118186"/>
                  </a:lnTo>
                  <a:lnTo>
                    <a:pt x="984904" y="139416"/>
                  </a:lnTo>
                  <a:lnTo>
                    <a:pt x="1005846" y="162680"/>
                  </a:lnTo>
                  <a:lnTo>
                    <a:pt x="1024687" y="187065"/>
                  </a:lnTo>
                  <a:lnTo>
                    <a:pt x="1043399" y="212762"/>
                  </a:lnTo>
                  <a:lnTo>
                    <a:pt x="1060733" y="238988"/>
                  </a:lnTo>
                  <a:lnTo>
                    <a:pt x="1077810" y="267840"/>
                  </a:lnTo>
                  <a:lnTo>
                    <a:pt x="1092980" y="295842"/>
                  </a:lnTo>
                  <a:lnTo>
                    <a:pt x="1107299" y="325750"/>
                  </a:lnTo>
                  <a:lnTo>
                    <a:pt x="1121555" y="356314"/>
                  </a:lnTo>
                  <a:lnTo>
                    <a:pt x="1135088" y="387470"/>
                  </a:lnTo>
                  <a:lnTo>
                    <a:pt x="1147244" y="419155"/>
                  </a:lnTo>
                  <a:lnTo>
                    <a:pt x="1158742" y="450775"/>
                  </a:lnTo>
                  <a:lnTo>
                    <a:pt x="1169454" y="483644"/>
                  </a:lnTo>
                  <a:lnTo>
                    <a:pt x="1178788" y="517040"/>
                  </a:lnTo>
                  <a:lnTo>
                    <a:pt x="1187401" y="551029"/>
                  </a:lnTo>
                  <a:lnTo>
                    <a:pt x="1196077" y="584362"/>
                  </a:lnTo>
                  <a:lnTo>
                    <a:pt x="1202783" y="617501"/>
                  </a:lnTo>
                  <a:lnTo>
                    <a:pt x="1209424" y="651297"/>
                  </a:lnTo>
                  <a:lnTo>
                    <a:pt x="1215472" y="684372"/>
                  </a:lnTo>
                  <a:lnTo>
                    <a:pt x="1219549" y="717254"/>
                  </a:lnTo>
                  <a:lnTo>
                    <a:pt x="1223626" y="750136"/>
                  </a:lnTo>
                  <a:lnTo>
                    <a:pt x="1226453" y="782232"/>
                  </a:lnTo>
                  <a:lnTo>
                    <a:pt x="1227966" y="814200"/>
                  </a:lnTo>
                  <a:lnTo>
                    <a:pt x="1230136" y="846232"/>
                  </a:lnTo>
                  <a:lnTo>
                    <a:pt x="1229341" y="874659"/>
                  </a:lnTo>
                  <a:lnTo>
                    <a:pt x="1227169" y="903614"/>
                  </a:lnTo>
                  <a:lnTo>
                    <a:pt x="1222560" y="930342"/>
                  </a:lnTo>
                  <a:lnTo>
                    <a:pt x="1216109" y="955564"/>
                  </a:lnTo>
                  <a:lnTo>
                    <a:pt x="1207687" y="980592"/>
                  </a:lnTo>
                  <a:lnTo>
                    <a:pt x="1198736" y="1004243"/>
                  </a:lnTo>
                  <a:lnTo>
                    <a:pt x="1186564" y="1026916"/>
                  </a:lnTo>
                  <a:lnTo>
                    <a:pt x="1172485" y="1048738"/>
                  </a:lnTo>
                  <a:lnTo>
                    <a:pt x="1157877" y="1069184"/>
                  </a:lnTo>
                  <a:lnTo>
                    <a:pt x="1142084" y="1088187"/>
                  </a:lnTo>
                  <a:lnTo>
                    <a:pt x="1123069" y="1106212"/>
                  </a:lnTo>
                  <a:lnTo>
                    <a:pt x="1104841" y="1122987"/>
                  </a:lnTo>
                  <a:lnTo>
                    <a:pt x="1083391" y="1138785"/>
                  </a:lnTo>
                  <a:lnTo>
                    <a:pt x="1062005" y="1153926"/>
                  </a:lnTo>
                  <a:lnTo>
                    <a:pt x="1038905" y="1166247"/>
                  </a:lnTo>
                  <a:lnTo>
                    <a:pt x="1015805" y="1178569"/>
                  </a:lnTo>
                  <a:lnTo>
                    <a:pt x="991519" y="1189448"/>
                  </a:lnTo>
                  <a:lnTo>
                    <a:pt x="965327" y="1199478"/>
                  </a:lnTo>
                  <a:lnTo>
                    <a:pt x="939920" y="1208259"/>
                  </a:lnTo>
                  <a:lnTo>
                    <a:pt x="912671" y="1215533"/>
                  </a:lnTo>
                  <a:lnTo>
                    <a:pt x="884892" y="1221430"/>
                  </a:lnTo>
                  <a:lnTo>
                    <a:pt x="856522" y="1226606"/>
                  </a:lnTo>
                  <a:lnTo>
                    <a:pt x="828937" y="1230533"/>
                  </a:lnTo>
                  <a:lnTo>
                    <a:pt x="799509" y="1232954"/>
                  </a:lnTo>
                  <a:lnTo>
                    <a:pt x="770867" y="1234126"/>
                  </a:lnTo>
                  <a:lnTo>
                    <a:pt x="741039" y="1233856"/>
                  </a:lnTo>
                  <a:lnTo>
                    <a:pt x="711276" y="1232930"/>
                  </a:lnTo>
                  <a:lnTo>
                    <a:pt x="681577" y="1231346"/>
                  </a:lnTo>
                  <a:lnTo>
                    <a:pt x="652792" y="1227201"/>
                  </a:lnTo>
                  <a:lnTo>
                    <a:pt x="623414" y="1222335"/>
                  </a:lnTo>
                  <a:lnTo>
                    <a:pt x="594230" y="1215499"/>
                  </a:lnTo>
                  <a:lnTo>
                    <a:pt x="565045" y="1208663"/>
                  </a:lnTo>
                  <a:lnTo>
                    <a:pt x="506405" y="1190987"/>
                  </a:lnTo>
                  <a:lnTo>
                    <a:pt x="448550" y="1172062"/>
                  </a:lnTo>
                  <a:lnTo>
                    <a:pt x="421066" y="1161415"/>
                  </a:lnTo>
                  <a:lnTo>
                    <a:pt x="393582" y="1150768"/>
                  </a:lnTo>
                  <a:lnTo>
                    <a:pt x="365569" y="1138743"/>
                  </a:lnTo>
                  <a:lnTo>
                    <a:pt x="339592" y="1126255"/>
                  </a:lnTo>
                  <a:lnTo>
                    <a:pt x="313614" y="1113767"/>
                  </a:lnTo>
                  <a:lnTo>
                    <a:pt x="288359" y="1100686"/>
                  </a:lnTo>
                  <a:lnTo>
                    <a:pt x="263824" y="1087014"/>
                  </a:lnTo>
                  <a:lnTo>
                    <a:pt x="239418" y="1072028"/>
                  </a:lnTo>
                  <a:lnTo>
                    <a:pt x="216984" y="1057235"/>
                  </a:lnTo>
                  <a:lnTo>
                    <a:pt x="195271" y="1041850"/>
                  </a:lnTo>
                  <a:lnTo>
                    <a:pt x="173687" y="1025152"/>
                  </a:lnTo>
                  <a:lnTo>
                    <a:pt x="153481" y="1007926"/>
                  </a:lnTo>
                  <a:lnTo>
                    <a:pt x="134654" y="990172"/>
                  </a:lnTo>
                  <a:lnTo>
                    <a:pt x="116420" y="973139"/>
                  </a:lnTo>
                  <a:lnTo>
                    <a:pt x="99757" y="953609"/>
                  </a:lnTo>
                  <a:lnTo>
                    <a:pt x="83880" y="932829"/>
                  </a:lnTo>
                  <a:lnTo>
                    <a:pt x="68595" y="912771"/>
                  </a:lnTo>
                  <a:lnTo>
                    <a:pt x="56068" y="891656"/>
                  </a:lnTo>
                  <a:lnTo>
                    <a:pt x="43605" y="869886"/>
                  </a:lnTo>
                  <a:lnTo>
                    <a:pt x="32585" y="846930"/>
                  </a:lnTo>
                  <a:lnTo>
                    <a:pt x="24322" y="822919"/>
                  </a:lnTo>
                  <a:lnTo>
                    <a:pt x="15402" y="798844"/>
                  </a:lnTo>
                  <a:lnTo>
                    <a:pt x="9961" y="773120"/>
                  </a:lnTo>
                  <a:lnTo>
                    <a:pt x="4583" y="746740"/>
                  </a:lnTo>
                  <a:lnTo>
                    <a:pt x="2556" y="720025"/>
                  </a:lnTo>
                  <a:lnTo>
                    <a:pt x="0" y="691933"/>
                  </a:lnTo>
                  <a:lnTo>
                    <a:pt x="795" y="663505"/>
                  </a:lnTo>
                  <a:lnTo>
                    <a:pt x="3160" y="632580"/>
                  </a:lnTo>
                  <a:lnTo>
                    <a:pt x="6969" y="600471"/>
                  </a:lnTo>
                  <a:lnTo>
                    <a:pt x="13406" y="568619"/>
                  </a:lnTo>
                  <a:lnTo>
                    <a:pt x="22471" y="537024"/>
                  </a:lnTo>
                  <a:lnTo>
                    <a:pt x="32258" y="504837"/>
                  </a:lnTo>
                  <a:lnTo>
                    <a:pt x="44609" y="473565"/>
                  </a:lnTo>
                  <a:lnTo>
                    <a:pt x="58210" y="443077"/>
                  </a:lnTo>
                  <a:lnTo>
                    <a:pt x="74504" y="412191"/>
                  </a:lnTo>
                  <a:lnTo>
                    <a:pt x="92048" y="382090"/>
                  </a:lnTo>
                  <a:lnTo>
                    <a:pt x="110906" y="352117"/>
                  </a:lnTo>
                  <a:lnTo>
                    <a:pt x="131607" y="323651"/>
                  </a:lnTo>
                  <a:lnTo>
                    <a:pt x="152900" y="295906"/>
                  </a:lnTo>
                  <a:lnTo>
                    <a:pt x="175508" y="268289"/>
                  </a:lnTo>
                  <a:lnTo>
                    <a:pt x="199958" y="242179"/>
                  </a:lnTo>
                  <a:lnTo>
                    <a:pt x="225066" y="216133"/>
                  </a:lnTo>
                  <a:lnTo>
                    <a:pt x="251359" y="191530"/>
                  </a:lnTo>
                  <a:lnTo>
                    <a:pt x="278838" y="168368"/>
                  </a:lnTo>
                  <a:lnTo>
                    <a:pt x="306188" y="146519"/>
                  </a:lnTo>
                  <a:lnTo>
                    <a:pt x="334131" y="125391"/>
                  </a:lnTo>
                  <a:lnTo>
                    <a:pt x="363917" y="105770"/>
                  </a:lnTo>
                  <a:lnTo>
                    <a:pt x="393574" y="87462"/>
                  </a:lnTo>
                  <a:lnTo>
                    <a:pt x="423696" y="71188"/>
                  </a:lnTo>
                  <a:lnTo>
                    <a:pt x="455002" y="56356"/>
                  </a:lnTo>
                  <a:lnTo>
                    <a:pt x="484931" y="42052"/>
                  </a:lnTo>
                  <a:lnTo>
                    <a:pt x="517230" y="30631"/>
                  </a:lnTo>
                  <a:lnTo>
                    <a:pt x="548087" y="20396"/>
                  </a:lnTo>
                  <a:lnTo>
                    <a:pt x="579344" y="12851"/>
                  </a:lnTo>
                  <a:lnTo>
                    <a:pt x="610407" y="7275"/>
                  </a:lnTo>
                  <a:lnTo>
                    <a:pt x="641407" y="2357"/>
                  </a:lnTo>
                  <a:lnTo>
                    <a:pt x="671492" y="0"/>
                  </a:lnTo>
                  <a:close/>
                </a:path>
              </a:pathLst>
            </a:custGeom>
            <a:noFill/>
            <a:ln w="57150">
              <a:solidFill>
                <a:srgbClr val="628EE3"/>
              </a:solidFill>
              <a:beve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hangingPunct="1"/>
              <a:endParaRPr lang="zh-CN" altLang="zh-CN" b="1"/>
            </a:p>
          </p:txBody>
        </p:sp>
        <p:sp>
          <p:nvSpPr>
            <p:cNvPr id="6154" name="Text Box 10"/>
            <p:cNvSpPr txBox="1">
              <a:spLocks noChangeArrowheads="1"/>
            </p:cNvSpPr>
            <p:nvPr/>
          </p:nvSpPr>
          <p:spPr bwMode="auto">
            <a:xfrm>
              <a:off x="340" y="1019"/>
              <a:ext cx="2156" cy="576"/>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t>吻合口瘘</a:t>
              </a:r>
              <a:endParaRPr lang="zh-CN" altLang="en-US" sz="2400" b="1"/>
            </a:p>
          </p:txBody>
        </p:sp>
      </p:gr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8194" name="Rectangle 2"/>
          <p:cNvSpPr>
            <a:spLocks noGrp="1" noChangeArrowheads="1"/>
          </p:cNvSpPr>
          <p:nvPr>
            <p:ph type="title"/>
          </p:nvPr>
        </p:nvSpPr>
        <p:spPr>
          <a:xfrm>
            <a:off x="1357290" y="428604"/>
            <a:ext cx="7413628" cy="1381114"/>
          </a:xfrm>
        </p:spPr>
        <p:txBody>
          <a:bodyPr/>
          <a:lstStyle/>
          <a:p>
            <a:r>
              <a:rPr lang="zh-CN" altLang="en-US" smtClean="0"/>
              <a:t> 瘘的情况</a:t>
            </a:r>
            <a:endParaRPr lang="zh-CN" altLang="en-US" smtClean="0"/>
          </a:p>
        </p:txBody>
      </p:sp>
      <p:sp>
        <p:nvSpPr>
          <p:cNvPr id="8195" name="Rectangle 3"/>
          <p:cNvSpPr>
            <a:spLocks noGrp="1" noChangeArrowheads="1"/>
          </p:cNvSpPr>
          <p:nvPr>
            <p:ph type="body" idx="4294967295"/>
          </p:nvPr>
        </p:nvSpPr>
        <p:spPr>
          <a:xfrm>
            <a:off x="357158" y="2000240"/>
            <a:ext cx="8497888" cy="1357322"/>
          </a:xfrm>
        </p:spPr>
        <p:txBody>
          <a:bodyPr/>
          <a:lstStyle/>
          <a:p>
            <a:r>
              <a:rPr lang="zh-CN" altLang="en-US" smtClean="0"/>
              <a:t>      食管吻合口瘘是胸外科最常见，最严重的并发症，食管吻合口瘘的诊断治疗一直对即使最有经验的胸外科医师也是一个挑战，随着临床普遍使用器械吻合，肠内外营养支持的广泛应用，吻合口发生率在</a:t>
            </a:r>
            <a:r>
              <a:rPr lang="en-US" altLang="zh-CN" smtClean="0"/>
              <a:t>3</a:t>
            </a:r>
            <a:r>
              <a:rPr lang="zh-CN" altLang="en-US" smtClean="0"/>
              <a:t>％以下，病死率在</a:t>
            </a:r>
            <a:r>
              <a:rPr lang="en-US" altLang="zh-CN" smtClean="0"/>
              <a:t>10</a:t>
            </a:r>
            <a:r>
              <a:rPr lang="zh-CN" altLang="en-US" smtClean="0"/>
              <a:t>％－</a:t>
            </a:r>
            <a:r>
              <a:rPr lang="en-US" altLang="zh-CN" smtClean="0"/>
              <a:t>20</a:t>
            </a:r>
            <a:r>
              <a:rPr lang="zh-CN" altLang="en-US" smtClean="0"/>
              <a:t>％，吻合口瘘一旦发生对患者生命造成极大威胁，是胸外科手术后常见死亡原因之一。</a:t>
            </a:r>
            <a:endParaRPr lang="zh-CN" altLang="en-US" smtClean="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170" name="Rectangle 2"/>
          <p:cNvSpPr>
            <a:spLocks noGrp="1" noChangeArrowheads="1"/>
          </p:cNvSpPr>
          <p:nvPr>
            <p:ph type="title" idx="4294967295"/>
          </p:nvPr>
        </p:nvSpPr>
        <p:spPr>
          <a:xfrm>
            <a:off x="928688" y="357188"/>
            <a:ext cx="7772400" cy="785812"/>
          </a:xfrm>
        </p:spPr>
        <p:txBody>
          <a:bodyPr/>
          <a:lstStyle/>
          <a:p>
            <a:pPr eaLnBrk="1" hangingPunct="1"/>
            <a:r>
              <a:rPr lang="zh-CN" altLang="zh-CN" smtClean="0">
                <a:latin typeface="华文行楷" panose="02010800040101010101" pitchFamily="2" charset="-122"/>
                <a:ea typeface="华文行楷" panose="02010800040101010101" pitchFamily="2" charset="-122"/>
              </a:rPr>
              <a:t>     </a:t>
            </a:r>
            <a:r>
              <a:rPr lang="zh-CN" smtClean="0">
                <a:latin typeface="华文行楷" panose="02010800040101010101" pitchFamily="2" charset="-122"/>
                <a:ea typeface="华文行楷" panose="02010800040101010101" pitchFamily="2" charset="-122"/>
              </a:rPr>
              <a:t>吻合口瘘的定义</a:t>
            </a:r>
            <a:endParaRPr lang="zh-CN" smtClean="0">
              <a:latin typeface="华文行楷" panose="02010800040101010101" pitchFamily="2" charset="-122"/>
              <a:ea typeface="华文行楷" panose="02010800040101010101" pitchFamily="2" charset="-122"/>
            </a:endParaRPr>
          </a:p>
        </p:txBody>
      </p:sp>
      <p:sp>
        <p:nvSpPr>
          <p:cNvPr id="7171" name="Rectangle 3"/>
          <p:cNvSpPr>
            <a:spLocks noGrp="1" noChangeArrowheads="1"/>
          </p:cNvSpPr>
          <p:nvPr>
            <p:ph type="body" idx="4294967295"/>
          </p:nvPr>
        </p:nvSpPr>
        <p:spPr>
          <a:xfrm>
            <a:off x="857250" y="1285875"/>
            <a:ext cx="7772400" cy="4114800"/>
          </a:xfrm>
        </p:spPr>
        <p:txBody>
          <a:bodyPr/>
          <a:lstStyle/>
          <a:p>
            <a:pPr eaLnBrk="1" hangingPunct="1">
              <a:lnSpc>
                <a:spcPct val="150000"/>
              </a:lnSpc>
              <a:buFont typeface="Wingdings" panose="05000000000000000000" pitchFamily="2" charset="2"/>
              <a:buChar char="l"/>
            </a:pPr>
            <a:r>
              <a:rPr lang="zh-CN" sz="2800" smtClean="0"/>
              <a:t>食管与胃肠吻合不严密或愈合不佳；在手术悬吊或包埋吻合口时，缝线过深、过紧造成胃或食管穿孔，也称为瘘。</a:t>
            </a:r>
            <a:endParaRPr lang="zh-CN" sz="2800" smtClean="0"/>
          </a:p>
          <a:p>
            <a:pPr eaLnBrk="1" hangingPunct="1">
              <a:lnSpc>
                <a:spcPct val="150000"/>
              </a:lnSpc>
              <a:buFont typeface="Wingdings" panose="05000000000000000000" pitchFamily="2" charset="2"/>
              <a:buChar char="l"/>
            </a:pPr>
            <a:r>
              <a:rPr lang="zh-CN" sz="2800" smtClean="0"/>
              <a:t>贲门或胃断端封闭不严密或胸胃缺血坏死穿孔后引起的残胃瘘的临床表现与吻合口瘘相似，临床不易鉴别。</a:t>
            </a:r>
            <a:endParaRPr lang="zh-CN" sz="2800" smtClean="0"/>
          </a:p>
          <a:p>
            <a:pPr eaLnBrk="1" hangingPunct="1">
              <a:lnSpc>
                <a:spcPct val="150000"/>
              </a:lnSpc>
              <a:buFont typeface="Wingdings" panose="05000000000000000000" pitchFamily="2" charset="2"/>
              <a:buChar char="l"/>
            </a:pPr>
            <a:r>
              <a:rPr lang="zh-CN" sz="2800" smtClean="0"/>
              <a:t>缺乏一个准确的定义。</a:t>
            </a:r>
            <a:endParaRPr lang="zh-CN" sz="2800" smtClean="0"/>
          </a:p>
          <a:p>
            <a:pPr eaLnBrk="1" hangingPunct="1">
              <a:lnSpc>
                <a:spcPct val="150000"/>
              </a:lnSpc>
            </a:pPr>
            <a:endParaRPr lang="zh-CN" altLang="zh-CN" smtClean="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9218" name="Rectangle 2"/>
          <p:cNvSpPr>
            <a:spLocks noGrp="1" noChangeArrowheads="1"/>
          </p:cNvSpPr>
          <p:nvPr>
            <p:ph type="title"/>
          </p:nvPr>
        </p:nvSpPr>
        <p:spPr>
          <a:xfrm>
            <a:off x="1357290" y="428604"/>
            <a:ext cx="7413628" cy="1381114"/>
          </a:xfrm>
        </p:spPr>
        <p:txBody>
          <a:bodyPr/>
          <a:lstStyle/>
          <a:p>
            <a:r>
              <a:rPr lang="zh-CN" altLang="en-US" smtClean="0"/>
              <a:t>吻合口瘘的分类</a:t>
            </a:r>
            <a:endParaRPr lang="zh-CN" altLang="en-US" smtClean="0"/>
          </a:p>
        </p:txBody>
      </p:sp>
      <p:sp>
        <p:nvSpPr>
          <p:cNvPr id="9219" name="Rectangle 3"/>
          <p:cNvSpPr>
            <a:spLocks noGrp="1" noChangeArrowheads="1"/>
          </p:cNvSpPr>
          <p:nvPr>
            <p:ph type="body" idx="4294967295"/>
          </p:nvPr>
        </p:nvSpPr>
        <p:spPr>
          <a:xfrm>
            <a:off x="357158" y="2428868"/>
            <a:ext cx="8497888" cy="1357322"/>
          </a:xfrm>
        </p:spPr>
        <p:txBody>
          <a:bodyPr/>
          <a:lstStyle/>
          <a:p>
            <a:r>
              <a:rPr lang="zh-CN" altLang="en-US" smtClean="0"/>
              <a:t>1.早期吻合口瘘  5天内</a:t>
            </a:r>
            <a:endParaRPr lang="zh-CN" altLang="en-US" smtClean="0"/>
          </a:p>
          <a:p>
            <a:r>
              <a:rPr lang="zh-CN" altLang="en-US" smtClean="0"/>
              <a:t>2.中期吻合口瘘  6-14天</a:t>
            </a:r>
            <a:endParaRPr lang="zh-CN" altLang="en-US" smtClean="0"/>
          </a:p>
          <a:p>
            <a:r>
              <a:rPr lang="zh-CN" altLang="en-US" smtClean="0"/>
              <a:t>3.晚期吻合口瘘  大于14天</a:t>
            </a:r>
            <a:endParaRPr lang="zh-CN" altLang="en-US" smtClean="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170" name="Rectangle 2"/>
          <p:cNvSpPr>
            <a:spLocks noGrp="1" noChangeArrowheads="1"/>
          </p:cNvSpPr>
          <p:nvPr>
            <p:ph type="title" idx="4294967295"/>
          </p:nvPr>
        </p:nvSpPr>
        <p:spPr>
          <a:xfrm>
            <a:off x="928688" y="357188"/>
            <a:ext cx="7772400" cy="785812"/>
          </a:xfrm>
        </p:spPr>
        <p:txBody>
          <a:bodyPr/>
          <a:lstStyle/>
          <a:p>
            <a:pPr eaLnBrk="1" hangingPunct="1"/>
            <a:r>
              <a:rPr lang="zh-CN" altLang="zh-CN" smtClean="0">
                <a:latin typeface="华文行楷" panose="02010800040101010101" pitchFamily="2" charset="-122"/>
                <a:ea typeface="华文行楷" panose="02010800040101010101" pitchFamily="2" charset="-122"/>
              </a:rPr>
              <a:t>   </a:t>
            </a:r>
            <a:r>
              <a:rPr lang="zh-CN" smtClean="0">
                <a:latin typeface="华文行楷" panose="02010800040101010101" pitchFamily="2" charset="-122"/>
                <a:ea typeface="华文行楷" panose="02010800040101010101" pitchFamily="2" charset="-122"/>
              </a:rPr>
              <a:t>吻合口瘘的</a:t>
            </a:r>
            <a:r>
              <a:rPr lang="zh-CN" altLang="en-US" smtClean="0">
                <a:latin typeface="华文行楷" panose="02010800040101010101" pitchFamily="2" charset="-122"/>
                <a:ea typeface="华文行楷" panose="02010800040101010101" pitchFamily="2" charset="-122"/>
              </a:rPr>
              <a:t>诊断</a:t>
            </a:r>
            <a:endParaRPr lang="zh-CN" smtClean="0">
              <a:latin typeface="华文行楷" panose="02010800040101010101" pitchFamily="2" charset="-122"/>
              <a:ea typeface="华文行楷" panose="02010800040101010101" pitchFamily="2" charset="-122"/>
            </a:endParaRPr>
          </a:p>
        </p:txBody>
      </p:sp>
      <p:sp>
        <p:nvSpPr>
          <p:cNvPr id="7171" name="Rectangle 3"/>
          <p:cNvSpPr>
            <a:spLocks noGrp="1" noChangeArrowheads="1"/>
          </p:cNvSpPr>
          <p:nvPr>
            <p:ph type="body" idx="4294967295"/>
          </p:nvPr>
        </p:nvSpPr>
        <p:spPr>
          <a:xfrm>
            <a:off x="857224" y="1500174"/>
            <a:ext cx="7772400" cy="4114800"/>
          </a:xfrm>
        </p:spPr>
        <p:txBody>
          <a:bodyPr/>
          <a:lstStyle/>
          <a:p>
            <a:pPr>
              <a:lnSpc>
                <a:spcPct val="150000"/>
              </a:lnSpc>
              <a:buFont typeface="Wingdings" panose="05000000000000000000" pitchFamily="2" charset="2"/>
              <a:buChar char="l"/>
            </a:pPr>
            <a:r>
              <a:rPr lang="zh-CN" altLang="en-US" sz="2400" smtClean="0"/>
              <a:t>颈部吻合口瘘：临床多表现为颈部皮肤红肿、压痛、皮下气肿，并有腐臭脓液流出，患者伴或不伴有发热，诊断相对容易。</a:t>
            </a:r>
            <a:r>
              <a:rPr lang="zh-CN" sz="2400" smtClean="0"/>
              <a:t>贲门或胃断端封闭不严密或胸胃缺血坏死穿孔后引起的残胃瘘的临床表现与吻合口瘘相似，临床不易鉴别。</a:t>
            </a:r>
            <a:endParaRPr lang="zh-CN" sz="2400" smtClean="0"/>
          </a:p>
          <a:p>
            <a:pPr>
              <a:lnSpc>
                <a:spcPct val="150000"/>
              </a:lnSpc>
              <a:buFont typeface="Wingdings" panose="05000000000000000000" pitchFamily="2" charset="2"/>
              <a:buChar char="l"/>
            </a:pPr>
            <a:r>
              <a:rPr lang="zh-CN" altLang="en-US" sz="2400" smtClean="0"/>
              <a:t>胸内吻合口瘘：临床多表现为无明显原因的发热，胸痛，诊断相对困难，可口服亚甲蓝观察引流液或穿刺液，必要时运用上消化道造影、胸部</a:t>
            </a:r>
            <a:r>
              <a:rPr lang="en-US" sz="2400" smtClean="0"/>
              <a:t>CT</a:t>
            </a:r>
            <a:r>
              <a:rPr lang="zh-CN" altLang="en-US" sz="2400" smtClean="0"/>
              <a:t>、</a:t>
            </a:r>
            <a:r>
              <a:rPr lang="en-US" sz="2400" smtClean="0"/>
              <a:t>B</a:t>
            </a:r>
            <a:r>
              <a:rPr lang="zh-CN" altLang="en-US" sz="2400" smtClean="0"/>
              <a:t>超、内镜等辅助检查来明确。</a:t>
            </a:r>
            <a:endParaRPr lang="zh-CN" altLang="zh-CN" sz="2400" smtClean="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3314" name="Rectangle 2"/>
          <p:cNvSpPr>
            <a:spLocks noGrp="1" noChangeArrowheads="1"/>
          </p:cNvSpPr>
          <p:nvPr>
            <p:ph type="title" idx="4294967295"/>
          </p:nvPr>
        </p:nvSpPr>
        <p:spPr>
          <a:xfrm>
            <a:off x="857250" y="0"/>
            <a:ext cx="7772400" cy="1143000"/>
          </a:xfrm>
        </p:spPr>
        <p:txBody>
          <a:bodyPr/>
          <a:lstStyle/>
          <a:p>
            <a:pPr eaLnBrk="1" hangingPunct="1"/>
            <a:r>
              <a:rPr lang="zh-CN" altLang="en-US" smtClean="0">
                <a:latin typeface="宋体" panose="02010600030101010101" pitchFamily="2" charset="-122"/>
              </a:rPr>
              <a:t>造影检查</a:t>
            </a:r>
            <a:endParaRPr lang="zh-CN" altLang="en-US" smtClean="0">
              <a:latin typeface="宋体" panose="02010600030101010101" pitchFamily="2" charset="-122"/>
            </a:endParaRPr>
          </a:p>
        </p:txBody>
      </p:sp>
      <p:sp>
        <p:nvSpPr>
          <p:cNvPr id="13315" name="Rectangle 3"/>
          <p:cNvSpPr>
            <a:spLocks noGrp="1" noChangeArrowheads="1"/>
          </p:cNvSpPr>
          <p:nvPr>
            <p:ph type="body" idx="4294967295"/>
          </p:nvPr>
        </p:nvSpPr>
        <p:spPr>
          <a:xfrm>
            <a:off x="642938" y="1285875"/>
            <a:ext cx="8208962" cy="3937000"/>
          </a:xfrm>
        </p:spPr>
        <p:txBody>
          <a:bodyPr/>
          <a:lstStyle/>
          <a:p>
            <a:pPr marL="0" indent="0" eaLnBrk="1" hangingPunct="1">
              <a:lnSpc>
                <a:spcPct val="150000"/>
              </a:lnSpc>
              <a:buFont typeface="Wingdings 2" panose="05020102010507070707" pitchFamily="18" charset="2"/>
              <a:buNone/>
            </a:pPr>
            <a:r>
              <a:rPr lang="zh-CN" altLang="en-US" smtClean="0"/>
              <a:t>（1）</a:t>
            </a:r>
            <a:r>
              <a:rPr lang="zh-CN" altLang="en-US" sz="3600" b="1" smtClean="0">
                <a:solidFill>
                  <a:srgbClr val="FF0000"/>
                </a:solidFill>
              </a:rPr>
              <a:t>有缺陷</a:t>
            </a:r>
            <a:r>
              <a:rPr lang="zh-CN" altLang="en-US" smtClean="0"/>
              <a:t>--60%浓度泛影葡胺黏度大，不容易从较小的瘘口流出而发现吻合口瘘。</a:t>
            </a:r>
            <a:endParaRPr lang="zh-CN" altLang="en-US" smtClean="0"/>
          </a:p>
          <a:p>
            <a:pPr marL="0" indent="0" eaLnBrk="1" hangingPunct="1">
              <a:lnSpc>
                <a:spcPct val="150000"/>
              </a:lnSpc>
              <a:buFont typeface="Wingdings 2" panose="05020102010507070707" pitchFamily="18" charset="2"/>
              <a:buNone/>
            </a:pPr>
            <a:r>
              <a:rPr lang="zh-CN" altLang="en-US" smtClean="0"/>
              <a:t>（2）有报道影像学仅可以发现41%的隐匿瘘--</a:t>
            </a:r>
            <a:r>
              <a:rPr lang="zh-CN" altLang="en-US" sz="3600" b="1" smtClean="0">
                <a:solidFill>
                  <a:srgbClr val="FF0000"/>
                </a:solidFill>
              </a:rPr>
              <a:t>延误治疗</a:t>
            </a:r>
            <a:endParaRPr lang="zh-CN" altLang="en-US" sz="3600" b="1" smtClean="0">
              <a:solidFill>
                <a:srgbClr val="FF0000"/>
              </a:solidFill>
            </a:endParaRPr>
          </a:p>
        </p:txBody>
      </p:sp>
      <p:sp>
        <p:nvSpPr>
          <p:cNvPr id="13316" name="Text Box 4"/>
          <p:cNvSpPr txBox="1">
            <a:spLocks noChangeArrowheads="1"/>
          </p:cNvSpPr>
          <p:nvPr/>
        </p:nvSpPr>
        <p:spPr bwMode="auto">
          <a:xfrm>
            <a:off x="928688" y="4786313"/>
            <a:ext cx="7704137" cy="1077912"/>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1600"/>
              <a:t>Valverde A, Hay JM, Fingerhut A, Elhadad A and the French Associations for Surgical Research. Manual versus mechanical esophagogastric anastomosis after resection for carcinoma: a controlled trial . Surgery,1996, 120: 476–83</a:t>
            </a:r>
            <a:endParaRPr lang="zh-CN" altLang="zh-CN" sz="16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4338" name="Rectangle 2"/>
          <p:cNvSpPr>
            <a:spLocks noGrp="1" noChangeArrowheads="1"/>
          </p:cNvSpPr>
          <p:nvPr>
            <p:ph type="title" idx="4294967295"/>
          </p:nvPr>
        </p:nvSpPr>
        <p:spPr>
          <a:xfrm>
            <a:off x="1000100" y="285728"/>
            <a:ext cx="7772400" cy="785813"/>
          </a:xfrm>
        </p:spPr>
        <p:txBody>
          <a:bodyPr/>
          <a:lstStyle/>
          <a:p>
            <a:pPr eaLnBrk="1" hangingPunct="1"/>
            <a:r>
              <a:rPr lang="zh-CN" altLang="en-US" smtClean="0">
                <a:latin typeface="宋体" panose="02010600030101010101" pitchFamily="2" charset="-122"/>
              </a:rPr>
              <a:t>内镜检查</a:t>
            </a:r>
            <a:endParaRPr lang="zh-CN" altLang="en-US" smtClean="0">
              <a:latin typeface="宋体" panose="02010600030101010101" pitchFamily="2" charset="-122"/>
            </a:endParaRPr>
          </a:p>
        </p:txBody>
      </p:sp>
      <p:sp>
        <p:nvSpPr>
          <p:cNvPr id="14339" name="Rectangle 3"/>
          <p:cNvSpPr>
            <a:spLocks noGrp="1" noChangeArrowheads="1"/>
          </p:cNvSpPr>
          <p:nvPr>
            <p:ph type="body" idx="4294967295"/>
          </p:nvPr>
        </p:nvSpPr>
        <p:spPr>
          <a:xfrm>
            <a:off x="714348" y="1357298"/>
            <a:ext cx="8215312" cy="3448050"/>
          </a:xfrm>
        </p:spPr>
        <p:txBody>
          <a:bodyPr/>
          <a:lstStyle/>
          <a:p>
            <a:pPr eaLnBrk="1" hangingPunct="1">
              <a:lnSpc>
                <a:spcPct val="150000"/>
              </a:lnSpc>
            </a:pPr>
            <a:r>
              <a:rPr lang="zh-CN" altLang="en-US" smtClean="0"/>
              <a:t>  食管镜检查敏感性及特异性均较高，但多数患者在术后早期难以耐受食管镜检查，存在较大风险。</a:t>
            </a:r>
            <a:endParaRPr lang="zh-CN" altLang="en-US" smtClean="0"/>
          </a:p>
          <a:p>
            <a:pPr eaLnBrk="1" hangingPunct="1"/>
            <a:endParaRPr lang="zh-CN" altLang="en-US" sz="2000" smtClean="0"/>
          </a:p>
        </p:txBody>
      </p:sp>
      <p:sp>
        <p:nvSpPr>
          <p:cNvPr id="21508" name="Text Box 4"/>
          <p:cNvSpPr txBox="1">
            <a:spLocks noChangeArrowheads="1"/>
          </p:cNvSpPr>
          <p:nvPr/>
        </p:nvSpPr>
        <p:spPr bwMode="auto">
          <a:xfrm>
            <a:off x="714348" y="2857496"/>
            <a:ext cx="8280400" cy="2166938"/>
          </a:xfrm>
          <a:prstGeom prst="rect">
            <a:avLst/>
          </a:prstGeom>
          <a:solidFill>
            <a:schemeClr val="bg2"/>
          </a:solidFill>
          <a:ln w="9525">
            <a:noFill/>
            <a:miter lim="800000"/>
          </a:ln>
        </p:spPr>
        <p:txBody>
          <a:bodyPr lIns="90170" tIns="46990" rIns="90170" bIns="4699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zh-CN" altLang="en-US" sz="3400" b="1">
                <a:solidFill>
                  <a:srgbClr val="FF0000"/>
                </a:solidFill>
                <a:ea typeface="华文行楷" panose="02010800040101010101" pitchFamily="2" charset="-122"/>
              </a:rPr>
              <a:t>评价患者围术期各项危险因素，筛选吻合口瘘高危患者；根据患者术后各种临床和影像学表现，拟诊出吻合口瘘，对降低吻合口瘘的病死率具有重要临床意义。</a:t>
            </a:r>
            <a:endParaRPr lang="zh-CN" altLang="en-US" sz="3400" b="1">
              <a:solidFill>
                <a:srgbClr val="FF0000"/>
              </a:solidFill>
              <a:ea typeface="华文行楷" panose="02010800040101010101" pitchFamily="2" charset="-122"/>
            </a:endParaRPr>
          </a:p>
        </p:txBody>
      </p:sp>
      <p:sp>
        <p:nvSpPr>
          <p:cNvPr id="14341" name="Text Box 5"/>
          <p:cNvSpPr txBox="1">
            <a:spLocks noChangeArrowheads="1"/>
          </p:cNvSpPr>
          <p:nvPr/>
        </p:nvSpPr>
        <p:spPr bwMode="auto">
          <a:xfrm>
            <a:off x="500034" y="5643578"/>
            <a:ext cx="8429684" cy="830262"/>
          </a:xfrm>
          <a:prstGeom prst="rect">
            <a:avLst/>
          </a:prstGeom>
          <a:noFill/>
          <a:ln w="9525">
            <a:noFill/>
            <a:miter lim="800000"/>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t>Lovell MA, Mudaliar MY,Klineburg PL. Intrahospital transport of critically ill patients: complications and difficulties[J]. Anaesth Intensive Care，200l，29(4)：400-405．</a:t>
            </a:r>
            <a:endParaRPr lang="zh-CN" altLang="en-US" sz="16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1508"/>
                                        </p:tgtEl>
                                        <p:attrNameLst>
                                          <p:attrName>style.visibility</p:attrName>
                                        </p:attrNameLst>
                                      </p:cBhvr>
                                      <p:to>
                                        <p:strVal val="visible"/>
                                      </p:to>
                                    </p:set>
                                    <p:anim calcmode="lin" valueType="num">
                                      <p:cBhvr additive="base">
                                        <p:cTn id="7" dur="500" fill="hold"/>
                                        <p:tgtEl>
                                          <p:spTgt spid="21508"/>
                                        </p:tgtEl>
                                        <p:attrNameLst>
                                          <p:attrName>ppt_x</p:attrName>
                                        </p:attrNameLst>
                                      </p:cBhvr>
                                      <p:tavLst>
                                        <p:tav tm="0">
                                          <p:val>
                                            <p:strVal val="#ppt_x"/>
                                          </p:val>
                                        </p:tav>
                                        <p:tav tm="100000">
                                          <p:val>
                                            <p:strVal val="#ppt_x"/>
                                          </p:val>
                                        </p:tav>
                                      </p:tavLst>
                                    </p:anim>
                                    <p:anim calcmode="lin" valueType="num">
                                      <p:cBhvr additive="base">
                                        <p:cTn id="8" dur="500" fill="hold"/>
                                        <p:tgtEl>
                                          <p:spTgt spid="2150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8"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p:cNvSpPr/>
          <p:nvPr/>
        </p:nvSpPr>
        <p:spPr>
          <a:xfrm>
            <a:off x="714348" y="2000240"/>
            <a:ext cx="7858180" cy="2677656"/>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smtClean="0">
                <a:solidFill>
                  <a:schemeClr val="accent6">
                    <a:lumMod val="50000"/>
                  </a:schemeClr>
                </a:solidFill>
                <a:latin typeface="+mn-ea"/>
              </a:rPr>
              <a:t>统计我们治疗组</a:t>
            </a:r>
            <a:r>
              <a:rPr lang="en-US" sz="2800" smtClean="0">
                <a:solidFill>
                  <a:schemeClr val="accent6">
                    <a:lumMod val="50000"/>
                  </a:schemeClr>
                </a:solidFill>
                <a:latin typeface="+mn-ea"/>
              </a:rPr>
              <a:t>2006.6—2016.10</a:t>
            </a:r>
            <a:r>
              <a:rPr lang="zh-CN" altLang="en-US" sz="2800" smtClean="0">
                <a:solidFill>
                  <a:schemeClr val="accent6">
                    <a:lumMod val="50000"/>
                  </a:schemeClr>
                </a:solidFill>
                <a:latin typeface="+mn-ea"/>
              </a:rPr>
              <a:t>食管癌共</a:t>
            </a:r>
            <a:r>
              <a:rPr lang="en-US" sz="2800" smtClean="0">
                <a:solidFill>
                  <a:schemeClr val="accent6">
                    <a:lumMod val="50000"/>
                  </a:schemeClr>
                </a:solidFill>
                <a:latin typeface="+mn-ea"/>
              </a:rPr>
              <a:t>1432</a:t>
            </a:r>
            <a:r>
              <a:rPr lang="zh-CN" altLang="en-US" sz="2800" smtClean="0">
                <a:solidFill>
                  <a:schemeClr val="accent6">
                    <a:lumMod val="50000"/>
                  </a:schemeClr>
                </a:solidFill>
                <a:latin typeface="+mn-ea"/>
              </a:rPr>
              <a:t>例患者，吻合口瘘</a:t>
            </a:r>
            <a:r>
              <a:rPr lang="en-US" sz="2800" smtClean="0">
                <a:solidFill>
                  <a:schemeClr val="accent6">
                    <a:lumMod val="50000"/>
                  </a:schemeClr>
                </a:solidFill>
                <a:latin typeface="+mn-ea"/>
              </a:rPr>
              <a:t>42</a:t>
            </a:r>
            <a:r>
              <a:rPr lang="zh-CN" altLang="en-US" sz="2800" smtClean="0">
                <a:solidFill>
                  <a:schemeClr val="accent6">
                    <a:lumMod val="50000"/>
                  </a:schemeClr>
                </a:solidFill>
                <a:latin typeface="+mn-ea"/>
              </a:rPr>
              <a:t>例，发生率</a:t>
            </a:r>
            <a:r>
              <a:rPr lang="en-US" sz="2800" smtClean="0">
                <a:solidFill>
                  <a:schemeClr val="accent6">
                    <a:lumMod val="50000"/>
                  </a:schemeClr>
                </a:solidFill>
                <a:latin typeface="+mn-ea"/>
              </a:rPr>
              <a:t>2.93%</a:t>
            </a:r>
            <a:r>
              <a:rPr lang="zh-CN" altLang="en-US" sz="2800" smtClean="0">
                <a:solidFill>
                  <a:schemeClr val="accent6">
                    <a:lumMod val="50000"/>
                  </a:schemeClr>
                </a:solidFill>
                <a:latin typeface="+mn-ea"/>
              </a:rPr>
              <a:t>。其中颈部吻合</a:t>
            </a:r>
            <a:r>
              <a:rPr lang="en-US" sz="2800" smtClean="0">
                <a:solidFill>
                  <a:schemeClr val="accent6">
                    <a:lumMod val="50000"/>
                  </a:schemeClr>
                </a:solidFill>
                <a:latin typeface="+mn-ea"/>
              </a:rPr>
              <a:t>18</a:t>
            </a:r>
            <a:r>
              <a:rPr lang="zh-CN" altLang="en-US" sz="2800" smtClean="0">
                <a:solidFill>
                  <a:schemeClr val="accent6">
                    <a:lumMod val="50000"/>
                  </a:schemeClr>
                </a:solidFill>
                <a:latin typeface="+mn-ea"/>
              </a:rPr>
              <a:t>例，胸内弓上吻合</a:t>
            </a:r>
            <a:r>
              <a:rPr lang="en-US" sz="2800" smtClean="0">
                <a:solidFill>
                  <a:schemeClr val="accent6">
                    <a:lumMod val="50000"/>
                  </a:schemeClr>
                </a:solidFill>
                <a:latin typeface="+mn-ea"/>
              </a:rPr>
              <a:t>20</a:t>
            </a:r>
            <a:r>
              <a:rPr lang="zh-CN" altLang="en-US" sz="2800" smtClean="0">
                <a:solidFill>
                  <a:schemeClr val="accent6">
                    <a:lumMod val="50000"/>
                  </a:schemeClr>
                </a:solidFill>
                <a:latin typeface="+mn-ea"/>
              </a:rPr>
              <a:t>例，弓下吻合</a:t>
            </a:r>
            <a:r>
              <a:rPr lang="en-US" sz="2800" smtClean="0">
                <a:solidFill>
                  <a:schemeClr val="accent6">
                    <a:lumMod val="50000"/>
                  </a:schemeClr>
                </a:solidFill>
                <a:latin typeface="+mn-ea"/>
              </a:rPr>
              <a:t>4</a:t>
            </a:r>
            <a:r>
              <a:rPr lang="zh-CN" altLang="en-US" sz="2800" smtClean="0">
                <a:solidFill>
                  <a:schemeClr val="accent6">
                    <a:lumMod val="50000"/>
                  </a:schemeClr>
                </a:solidFill>
                <a:latin typeface="+mn-ea"/>
              </a:rPr>
              <a:t>例。前期手工吻合，</a:t>
            </a:r>
            <a:r>
              <a:rPr lang="en-US" sz="2800" smtClean="0">
                <a:solidFill>
                  <a:schemeClr val="accent6">
                    <a:lumMod val="50000"/>
                  </a:schemeClr>
                </a:solidFill>
                <a:latin typeface="+mn-ea"/>
              </a:rPr>
              <a:t>2010.11</a:t>
            </a:r>
            <a:r>
              <a:rPr lang="zh-CN" altLang="en-US" sz="2800" smtClean="0">
                <a:solidFill>
                  <a:schemeClr val="accent6">
                    <a:lumMod val="50000"/>
                  </a:schemeClr>
                </a:solidFill>
                <a:latin typeface="+mn-ea"/>
              </a:rPr>
              <a:t>开始使用器械吻合，器械吻合早期</a:t>
            </a:r>
            <a:r>
              <a:rPr lang="en-US" sz="2800" smtClean="0">
                <a:solidFill>
                  <a:schemeClr val="accent6">
                    <a:lumMod val="50000"/>
                  </a:schemeClr>
                </a:solidFill>
                <a:latin typeface="+mn-ea"/>
              </a:rPr>
              <a:t>3</a:t>
            </a:r>
            <a:r>
              <a:rPr lang="zh-CN" altLang="en-US" sz="2800" smtClean="0">
                <a:solidFill>
                  <a:schemeClr val="accent6">
                    <a:lumMod val="50000"/>
                  </a:schemeClr>
                </a:solidFill>
                <a:latin typeface="+mn-ea"/>
              </a:rPr>
              <a:t>个月内连续发生</a:t>
            </a:r>
            <a:r>
              <a:rPr lang="en-US" sz="2800" smtClean="0">
                <a:solidFill>
                  <a:schemeClr val="accent6">
                    <a:lumMod val="50000"/>
                  </a:schemeClr>
                </a:solidFill>
                <a:latin typeface="+mn-ea"/>
              </a:rPr>
              <a:t>3</a:t>
            </a:r>
            <a:r>
              <a:rPr lang="zh-CN" altLang="en-US" sz="2800" smtClean="0">
                <a:solidFill>
                  <a:schemeClr val="accent6">
                    <a:lumMod val="50000"/>
                  </a:schemeClr>
                </a:solidFill>
                <a:latin typeface="+mn-ea"/>
              </a:rPr>
              <a:t>例吻合口瘘，后逐渐与手工吻合基本持平。</a:t>
            </a:r>
            <a:endParaRPr lang="zh-CN" altLang="en-US" sz="2800">
              <a:solidFill>
                <a:schemeClr val="accent6">
                  <a:lumMod val="50000"/>
                </a:schemeClr>
              </a:solidFill>
              <a:latin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5362" name="Rectangle 2"/>
          <p:cNvSpPr>
            <a:spLocks noGrp="1" noChangeArrowheads="1"/>
          </p:cNvSpPr>
          <p:nvPr>
            <p:ph type="title" idx="4294967295"/>
          </p:nvPr>
        </p:nvSpPr>
        <p:spPr>
          <a:xfrm>
            <a:off x="469900" y="2565400"/>
            <a:ext cx="8575675" cy="795338"/>
          </a:xfrm>
        </p:spPr>
        <p:txBody>
          <a:bodyPr/>
          <a:lstStyle/>
          <a:p>
            <a:pPr eaLnBrk="1" hangingPunct="1"/>
            <a:r>
              <a:rPr lang="zh-CN" sz="4000" smtClean="0">
                <a:latin typeface="华文行楷" panose="02010800040101010101" pitchFamily="2" charset="-122"/>
                <a:ea typeface="华文行楷" panose="02010800040101010101" pitchFamily="2" charset="-122"/>
              </a:rPr>
              <a:t>影响食管癌术后吻合口瘘发生的因素</a:t>
            </a:r>
            <a:endParaRPr lang="zh-CN" sz="4000" smtClean="0">
              <a:latin typeface="华文行楷" panose="02010800040101010101" pitchFamily="2" charset="-122"/>
              <a:ea typeface="华文行楷" panose="02010800040101010101" pitchFamily="2"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6386" name="Rectangle 2"/>
          <p:cNvSpPr>
            <a:spLocks noGrp="1" noChangeArrowheads="1"/>
          </p:cNvSpPr>
          <p:nvPr>
            <p:ph type="title" idx="4294967295"/>
          </p:nvPr>
        </p:nvSpPr>
        <p:spPr>
          <a:xfrm>
            <a:off x="785786" y="1857364"/>
            <a:ext cx="7413628" cy="1381114"/>
          </a:xfrm>
        </p:spPr>
        <p:txBody>
          <a:bodyPr/>
          <a:lstStyle/>
          <a:p>
            <a:pPr eaLnBrk="1" hangingPunct="1"/>
            <a:r>
              <a:rPr lang="zh-CN" altLang="zh-CN" smtClean="0">
                <a:latin typeface="华文行楷" panose="02010800040101010101" pitchFamily="2" charset="-122"/>
                <a:ea typeface="华文行楷" panose="02010800040101010101" pitchFamily="2" charset="-122"/>
              </a:rPr>
              <a:t>          </a:t>
            </a:r>
            <a:endParaRPr lang="zh-CN" altLang="zh-CN" smtClean="0">
              <a:latin typeface="华文行楷" panose="02010800040101010101" pitchFamily="2" charset="-122"/>
              <a:ea typeface="华文行楷" panose="02010800040101010101" pitchFamily="2" charset="-122"/>
            </a:endParaRPr>
          </a:p>
        </p:txBody>
      </p:sp>
      <p:sp>
        <p:nvSpPr>
          <p:cNvPr id="16387" name="Rectangle 3"/>
          <p:cNvSpPr>
            <a:spLocks noGrp="1" noChangeArrowheads="1"/>
          </p:cNvSpPr>
          <p:nvPr>
            <p:ph type="body" idx="4294967295"/>
          </p:nvPr>
        </p:nvSpPr>
        <p:spPr>
          <a:xfrm>
            <a:off x="500034" y="1571612"/>
            <a:ext cx="8215313" cy="5102225"/>
          </a:xfrm>
        </p:spPr>
        <p:txBody>
          <a:bodyPr/>
          <a:lstStyle/>
          <a:p>
            <a:pPr marL="0" indent="0" eaLnBrk="1" hangingPunct="1">
              <a:buFont typeface="Wingdings 2" panose="05020102010507070707" pitchFamily="18" charset="2"/>
              <a:buNone/>
            </a:pPr>
            <a:r>
              <a:rPr lang="zh-CN" smtClean="0">
                <a:latin typeface="宋体" panose="02010600030101010101" pitchFamily="2" charset="-122"/>
              </a:rPr>
              <a:t>（</a:t>
            </a:r>
            <a:r>
              <a:rPr lang="zh-CN" altLang="zh-CN" smtClean="0">
                <a:latin typeface="宋体" panose="02010600030101010101" pitchFamily="2" charset="-122"/>
              </a:rPr>
              <a:t>1</a:t>
            </a:r>
            <a:r>
              <a:rPr lang="zh-CN" smtClean="0">
                <a:latin typeface="宋体" panose="02010600030101010101" pitchFamily="2" charset="-122"/>
              </a:rPr>
              <a:t>）高龄：器官功能代偿能力、免疫力降低；</a:t>
            </a:r>
            <a:endParaRPr lang="zh-CN" smtClean="0">
              <a:latin typeface="宋体" panose="02010600030101010101" pitchFamily="2" charset="-122"/>
            </a:endParaRPr>
          </a:p>
          <a:p>
            <a:pPr marL="0" indent="0" eaLnBrk="1" hangingPunct="1">
              <a:buFont typeface="Wingdings 2" panose="05020102010507070707" pitchFamily="18" charset="2"/>
              <a:buNone/>
            </a:pPr>
            <a:r>
              <a:rPr lang="zh-CN" smtClean="0">
                <a:latin typeface="宋体" panose="02010600030101010101" pitchFamily="2" charset="-122"/>
              </a:rPr>
              <a:t>（</a:t>
            </a:r>
            <a:r>
              <a:rPr lang="zh-CN" altLang="zh-CN" smtClean="0">
                <a:latin typeface="宋体" panose="02010600030101010101" pitchFamily="2" charset="-122"/>
              </a:rPr>
              <a:t>2</a:t>
            </a:r>
            <a:r>
              <a:rPr lang="zh-CN" smtClean="0">
                <a:latin typeface="宋体" panose="02010600030101010101" pitchFamily="2" charset="-122"/>
              </a:rPr>
              <a:t>）营养不良：食管癌患者由于进食困难，长期负氮平衡；</a:t>
            </a:r>
            <a:endParaRPr lang="zh-CN" smtClean="0">
              <a:latin typeface="宋体" panose="02010600030101010101" pitchFamily="2" charset="-122"/>
            </a:endParaRPr>
          </a:p>
          <a:p>
            <a:pPr marL="0" indent="0" eaLnBrk="1" hangingPunct="1">
              <a:buFont typeface="Wingdings 2" panose="05020102010507070707" pitchFamily="18" charset="2"/>
              <a:buNone/>
            </a:pPr>
            <a:r>
              <a:rPr lang="zh-CN" smtClean="0">
                <a:latin typeface="宋体" panose="02010600030101010101" pitchFamily="2" charset="-122"/>
              </a:rPr>
              <a:t>（</a:t>
            </a:r>
            <a:r>
              <a:rPr lang="zh-CN" altLang="zh-CN" smtClean="0">
                <a:latin typeface="宋体" panose="02010600030101010101" pitchFamily="2" charset="-122"/>
              </a:rPr>
              <a:t>3</a:t>
            </a:r>
            <a:r>
              <a:rPr lang="zh-CN" smtClean="0">
                <a:latin typeface="宋体" panose="02010600030101010101" pitchFamily="2" charset="-122"/>
              </a:rPr>
              <a:t>）糖尿病是围术期患病率和死亡率的独立危险因子；</a:t>
            </a:r>
            <a:endParaRPr lang="zh-CN" smtClean="0">
              <a:latin typeface="宋体" panose="02010600030101010101" pitchFamily="2" charset="-122"/>
            </a:endParaRPr>
          </a:p>
          <a:p>
            <a:pPr marL="0" indent="0" eaLnBrk="1" hangingPunct="1">
              <a:buFont typeface="Wingdings 2" panose="05020102010507070707" pitchFamily="18" charset="2"/>
              <a:buNone/>
            </a:pPr>
            <a:r>
              <a:rPr lang="zh-CN" smtClean="0">
                <a:latin typeface="宋体" panose="02010600030101010101" pitchFamily="2" charset="-122"/>
              </a:rPr>
              <a:t>（</a:t>
            </a:r>
            <a:r>
              <a:rPr lang="zh-CN" altLang="zh-CN" smtClean="0">
                <a:latin typeface="宋体" panose="02010600030101010101" pitchFamily="2" charset="-122"/>
              </a:rPr>
              <a:t>4</a:t>
            </a:r>
            <a:r>
              <a:rPr lang="zh-CN" smtClean="0">
                <a:latin typeface="宋体" panose="02010600030101010101" pitchFamily="2" charset="-122"/>
              </a:rPr>
              <a:t>）烟酒嗜好。</a:t>
            </a:r>
            <a:endParaRPr lang="zh-CN" smtClean="0">
              <a:latin typeface="宋体" panose="02010600030101010101" pitchFamily="2" charset="-122"/>
            </a:endParaRPr>
          </a:p>
        </p:txBody>
      </p:sp>
      <p:sp>
        <p:nvSpPr>
          <p:cNvPr id="16388" name="Text Box 4"/>
          <p:cNvSpPr txBox="1">
            <a:spLocks noChangeArrowheads="1"/>
          </p:cNvSpPr>
          <p:nvPr/>
        </p:nvSpPr>
        <p:spPr bwMode="auto">
          <a:xfrm>
            <a:off x="539750" y="549275"/>
            <a:ext cx="7632700" cy="646331"/>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zh-CN" altLang="en-US" sz="3600" b="1">
                <a:solidFill>
                  <a:schemeClr val="accent1"/>
                </a:solidFill>
                <a:latin typeface="华文行楷" panose="02010800040101010101" pitchFamily="2" charset="-122"/>
                <a:ea typeface="华文行楷" panose="02010800040101010101" pitchFamily="2" charset="-122"/>
                <a:sym typeface="Arial" pitchFamily="34" charset="0"/>
              </a:rPr>
              <a:t>                     </a:t>
            </a:r>
            <a:r>
              <a:rPr lang="zh-CN" altLang="en-US" sz="3600" b="1">
                <a:solidFill>
                  <a:schemeClr val="accent2">
                    <a:lumMod val="75000"/>
                  </a:schemeClr>
                </a:solidFill>
                <a:latin typeface="华文行楷" panose="02010800040101010101" pitchFamily="2" charset="-122"/>
                <a:ea typeface="华文行楷" panose="02010800040101010101" pitchFamily="2" charset="-122"/>
                <a:sym typeface="Arial" pitchFamily="34" charset="0"/>
              </a:rPr>
              <a:t>患者一般情况</a:t>
            </a:r>
            <a:endParaRPr lang="zh-CN" altLang="en-US" sz="3600">
              <a:solidFill>
                <a:schemeClr val="accent2">
                  <a:lumMod val="75000"/>
                </a:schemeClr>
              </a:solidFil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7410" name="Rectangle 2"/>
          <p:cNvSpPr>
            <a:spLocks noGrp="1" noChangeArrowheads="1"/>
          </p:cNvSpPr>
          <p:nvPr/>
        </p:nvSpPr>
        <p:spPr bwMode="auto">
          <a:xfrm>
            <a:off x="395288" y="260350"/>
            <a:ext cx="8215312" cy="795338"/>
          </a:xfrm>
          <a:prstGeom prst="rect">
            <a:avLst/>
          </a:prstGeom>
          <a:noFill/>
          <a:ln w="9525">
            <a:noFill/>
            <a:miter lim="800000"/>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85800" eaLnBrk="1" hangingPunct="1">
              <a:lnSpc>
                <a:spcPct val="90000"/>
              </a:lnSpc>
              <a:buFont typeface="Wingdings 2" panose="05020102010507070707" pitchFamily="18" charset="2"/>
              <a:buNone/>
            </a:pPr>
            <a:r>
              <a:rPr lang="zh-CN" altLang="zh-CN" sz="3600" b="1">
                <a:solidFill>
                  <a:schemeClr val="accent1"/>
                </a:solidFill>
                <a:latin typeface="华文行楷" panose="02010800040101010101" pitchFamily="2" charset="-122"/>
                <a:ea typeface="华文行楷" panose="02010800040101010101" pitchFamily="2" charset="-122"/>
                <a:sym typeface="Arial" pitchFamily="34" charset="0"/>
              </a:rPr>
              <a:t>                        </a:t>
            </a:r>
            <a:r>
              <a:rPr lang="zh-CN" sz="3600" b="1">
                <a:solidFill>
                  <a:schemeClr val="accent2">
                    <a:lumMod val="75000"/>
                  </a:schemeClr>
                </a:solidFill>
                <a:latin typeface="华文行楷" panose="02010800040101010101" pitchFamily="2" charset="-122"/>
                <a:ea typeface="华文行楷" panose="02010800040101010101" pitchFamily="2" charset="-122"/>
                <a:sym typeface="Arial" pitchFamily="34" charset="0"/>
              </a:rPr>
              <a:t>局部供血不足</a:t>
            </a:r>
            <a:endParaRPr lang="zh-CN" sz="3600" b="1">
              <a:solidFill>
                <a:schemeClr val="accent2">
                  <a:lumMod val="75000"/>
                </a:schemeClr>
              </a:solidFill>
              <a:latin typeface="幼圆" panose="02010509060101010101" pitchFamily="49" charset="-122"/>
              <a:ea typeface="幼圆" panose="02010509060101010101" pitchFamily="49" charset="-122"/>
            </a:endParaRPr>
          </a:p>
        </p:txBody>
      </p:sp>
      <p:sp>
        <p:nvSpPr>
          <p:cNvPr id="17411" name="Rectangle 3"/>
          <p:cNvSpPr>
            <a:spLocks noChangeArrowheads="1"/>
          </p:cNvSpPr>
          <p:nvPr/>
        </p:nvSpPr>
        <p:spPr bwMode="auto">
          <a:xfrm>
            <a:off x="642938" y="1643063"/>
            <a:ext cx="3165475" cy="2376487"/>
          </a:xfrm>
          <a:prstGeom prst="rect">
            <a:avLst/>
          </a:prstGeom>
          <a:solidFill>
            <a:srgbClr val="FFFFFF"/>
          </a:solidFill>
          <a:ln w="9525">
            <a:solidFill>
              <a:schemeClr val="tx1"/>
            </a:solidFill>
            <a:miter lim="800000"/>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endParaRPr lang="zh-CN" altLang="en-US"/>
          </a:p>
        </p:txBody>
      </p:sp>
      <p:sp>
        <p:nvSpPr>
          <p:cNvPr id="17412" name="Text Box 4"/>
          <p:cNvSpPr txBox="1">
            <a:spLocks noChangeArrowheads="1"/>
          </p:cNvSpPr>
          <p:nvPr/>
        </p:nvSpPr>
        <p:spPr bwMode="auto">
          <a:xfrm>
            <a:off x="692150" y="1701800"/>
            <a:ext cx="3089275" cy="1784350"/>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zh-CN" altLang="en-US" sz="2200" b="1">
                <a:solidFill>
                  <a:srgbClr val="FF0000"/>
                </a:solidFill>
              </a:rPr>
              <a:t>食管的血液供应呈节段性，各动脉间吻合不丰富；供应血管垂直进入食管壁，进入食管后骤然变细。</a:t>
            </a:r>
            <a:endParaRPr lang="zh-CN" altLang="en-US" sz="2200" b="1">
              <a:solidFill>
                <a:srgbClr val="FF0000"/>
              </a:solidFill>
            </a:endParaRPr>
          </a:p>
        </p:txBody>
      </p:sp>
      <p:sp>
        <p:nvSpPr>
          <p:cNvPr id="17413" name="Text Box 5"/>
          <p:cNvSpPr txBox="1">
            <a:spLocks noChangeArrowheads="1"/>
          </p:cNvSpPr>
          <p:nvPr/>
        </p:nvSpPr>
        <p:spPr bwMode="auto">
          <a:xfrm>
            <a:off x="1046163" y="1054100"/>
            <a:ext cx="2005012" cy="523875"/>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zh-CN" altLang="en-US" sz="2800" b="1"/>
              <a:t>   食管端</a:t>
            </a:r>
            <a:endParaRPr lang="zh-CN" altLang="en-US" sz="2800" b="1"/>
          </a:p>
        </p:txBody>
      </p:sp>
      <p:sp>
        <p:nvSpPr>
          <p:cNvPr id="17414" name="Rectangle 6"/>
          <p:cNvSpPr>
            <a:spLocks noChangeArrowheads="1"/>
          </p:cNvSpPr>
          <p:nvPr/>
        </p:nvSpPr>
        <p:spPr bwMode="auto">
          <a:xfrm>
            <a:off x="614363" y="4294188"/>
            <a:ext cx="3167062" cy="2160587"/>
          </a:xfrm>
          <a:prstGeom prst="rect">
            <a:avLst/>
          </a:prstGeom>
          <a:solidFill>
            <a:schemeClr val="bg1"/>
          </a:solidFill>
          <a:ln w="9525">
            <a:solidFill>
              <a:schemeClr val="tx1"/>
            </a:solidFill>
            <a:miter lim="800000"/>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endParaRPr lang="zh-CN" altLang="en-US"/>
          </a:p>
        </p:txBody>
      </p:sp>
      <p:sp>
        <p:nvSpPr>
          <p:cNvPr id="17415" name="Text Box 7"/>
          <p:cNvSpPr txBox="1">
            <a:spLocks noChangeArrowheads="1"/>
          </p:cNvSpPr>
          <p:nvPr/>
        </p:nvSpPr>
        <p:spPr bwMode="auto">
          <a:xfrm>
            <a:off x="708025" y="4540250"/>
            <a:ext cx="2498725" cy="365125"/>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endParaRPr lang="zh-CN" altLang="en-US"/>
          </a:p>
        </p:txBody>
      </p:sp>
      <p:sp>
        <p:nvSpPr>
          <p:cNvPr id="17416" name="Text Box 8"/>
          <p:cNvSpPr txBox="1">
            <a:spLocks noChangeArrowheads="1"/>
          </p:cNvSpPr>
          <p:nvPr/>
        </p:nvSpPr>
        <p:spPr bwMode="auto">
          <a:xfrm>
            <a:off x="684213" y="4870450"/>
            <a:ext cx="2989262" cy="822325"/>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zh-CN" altLang="en-US" sz="2400" b="1"/>
              <a:t>术中游离距离过长，影响吻合口区血供</a:t>
            </a:r>
            <a:endParaRPr lang="zh-CN" altLang="en-US" sz="2400" b="1"/>
          </a:p>
        </p:txBody>
      </p:sp>
      <p:sp>
        <p:nvSpPr>
          <p:cNvPr id="17417" name="Rectangle 9"/>
          <p:cNvSpPr>
            <a:spLocks noChangeArrowheads="1"/>
          </p:cNvSpPr>
          <p:nvPr/>
        </p:nvSpPr>
        <p:spPr bwMode="auto">
          <a:xfrm>
            <a:off x="5724525" y="1630363"/>
            <a:ext cx="3240088" cy="2376487"/>
          </a:xfrm>
          <a:prstGeom prst="rect">
            <a:avLst/>
          </a:prstGeom>
          <a:solidFill>
            <a:srgbClr val="FFFFFF"/>
          </a:solidFill>
          <a:ln w="9525">
            <a:solidFill>
              <a:schemeClr val="tx1"/>
            </a:solidFill>
            <a:miter lim="800000"/>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endParaRPr lang="zh-CN" altLang="en-US"/>
          </a:p>
        </p:txBody>
      </p:sp>
      <p:sp>
        <p:nvSpPr>
          <p:cNvPr id="17418" name="Rectangle 10"/>
          <p:cNvSpPr>
            <a:spLocks noChangeArrowheads="1"/>
          </p:cNvSpPr>
          <p:nvPr/>
        </p:nvSpPr>
        <p:spPr bwMode="auto">
          <a:xfrm>
            <a:off x="5724525" y="4294188"/>
            <a:ext cx="3241675" cy="2160587"/>
          </a:xfrm>
          <a:prstGeom prst="rect">
            <a:avLst/>
          </a:prstGeom>
          <a:solidFill>
            <a:schemeClr val="bg1"/>
          </a:solidFill>
          <a:ln w="9525">
            <a:solidFill>
              <a:schemeClr val="tx1"/>
            </a:solidFill>
            <a:miter lim="800000"/>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endParaRPr lang="zh-CN" altLang="en-US"/>
          </a:p>
        </p:txBody>
      </p:sp>
      <p:sp>
        <p:nvSpPr>
          <p:cNvPr id="17419" name="Text Box 11"/>
          <p:cNvSpPr txBox="1">
            <a:spLocks noChangeArrowheads="1"/>
          </p:cNvSpPr>
          <p:nvPr/>
        </p:nvSpPr>
        <p:spPr bwMode="auto">
          <a:xfrm>
            <a:off x="6516688" y="1054100"/>
            <a:ext cx="1520825" cy="523875"/>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zh-CN" altLang="en-US" sz="2800" b="1"/>
              <a:t>  胃端</a:t>
            </a:r>
            <a:endParaRPr lang="zh-CN" altLang="en-US" sz="2800" b="1"/>
          </a:p>
        </p:txBody>
      </p:sp>
      <p:sp>
        <p:nvSpPr>
          <p:cNvPr id="17420" name="Text Box 12"/>
          <p:cNvSpPr txBox="1">
            <a:spLocks noChangeArrowheads="1"/>
          </p:cNvSpPr>
          <p:nvPr/>
        </p:nvSpPr>
        <p:spPr bwMode="auto">
          <a:xfrm>
            <a:off x="5795963" y="1701800"/>
            <a:ext cx="3168650" cy="2246313"/>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zh-CN" altLang="en-US" sz="2000" b="1">
                <a:solidFill>
                  <a:srgbClr val="FF0000"/>
                </a:solidFill>
              </a:rPr>
              <a:t>胃的血液供应主要来自胃左动脉和胃网膜右动脉。在游离胃时，胃左动脉、胃网膜左动脉、胃短动脉、偶尔胃右动脉被结扎，胃的营养几乎全部依靠胃网膜右动脉。</a:t>
            </a:r>
            <a:endParaRPr lang="zh-CN" altLang="en-US" sz="2000" b="1">
              <a:solidFill>
                <a:srgbClr val="FF0000"/>
              </a:solidFill>
            </a:endParaRPr>
          </a:p>
        </p:txBody>
      </p:sp>
      <p:sp>
        <p:nvSpPr>
          <p:cNvPr id="17421" name="Text Box 13"/>
          <p:cNvSpPr txBox="1">
            <a:spLocks noChangeArrowheads="1"/>
          </p:cNvSpPr>
          <p:nvPr/>
        </p:nvSpPr>
        <p:spPr bwMode="auto">
          <a:xfrm>
            <a:off x="5795963" y="4294188"/>
            <a:ext cx="3168650" cy="1919287"/>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zh-CN" altLang="en-US" sz="2400" b="1"/>
              <a:t>术中损伤胃网膜右动脉；术中过度牵拉、捏揉胃壁；胃上提长度不足，吻合口存在张力。</a:t>
            </a:r>
            <a:endParaRPr lang="zh-CN" altLang="en-US" sz="2400" b="1"/>
          </a:p>
        </p:txBody>
      </p:sp>
      <p:sp>
        <p:nvSpPr>
          <p:cNvPr id="17422" name="AutoShape 14"/>
          <p:cNvSpPr>
            <a:spLocks noChangeArrowheads="1"/>
          </p:cNvSpPr>
          <p:nvPr/>
        </p:nvSpPr>
        <p:spPr bwMode="auto">
          <a:xfrm>
            <a:off x="3852863" y="2206625"/>
            <a:ext cx="1871662" cy="1584325"/>
          </a:xfrm>
          <a:prstGeom prst="irregularSeal1">
            <a:avLst/>
          </a:prstGeom>
          <a:solidFill>
            <a:srgbClr val="FFFF00"/>
          </a:solidFill>
          <a:ln w="9525">
            <a:solidFill>
              <a:schemeClr val="tx1"/>
            </a:solidFill>
            <a:miter lim="800000"/>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endParaRPr lang="zh-CN" altLang="en-US"/>
          </a:p>
        </p:txBody>
      </p:sp>
      <p:sp>
        <p:nvSpPr>
          <p:cNvPr id="17423" name="Text Box 15"/>
          <p:cNvSpPr txBox="1">
            <a:spLocks noChangeArrowheads="1"/>
          </p:cNvSpPr>
          <p:nvPr/>
        </p:nvSpPr>
        <p:spPr bwMode="auto">
          <a:xfrm>
            <a:off x="3929063" y="2709863"/>
            <a:ext cx="1652587" cy="457200"/>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zh-CN" altLang="en-US" sz="2400" b="1">
                <a:solidFill>
                  <a:srgbClr val="FF0000"/>
                </a:solidFill>
              </a:rPr>
              <a:t>血供特点</a:t>
            </a:r>
            <a:endParaRPr lang="zh-CN" altLang="en-US" sz="2400" b="1">
              <a:solidFill>
                <a:srgbClr val="FF0000"/>
              </a:solidFill>
            </a:endParaRPr>
          </a:p>
        </p:txBody>
      </p:sp>
      <p:sp>
        <p:nvSpPr>
          <p:cNvPr id="17424" name="AutoShape 16"/>
          <p:cNvSpPr>
            <a:spLocks noChangeArrowheads="1"/>
          </p:cNvSpPr>
          <p:nvPr/>
        </p:nvSpPr>
        <p:spPr bwMode="auto">
          <a:xfrm>
            <a:off x="3779838" y="4294188"/>
            <a:ext cx="1944687" cy="1800225"/>
          </a:xfrm>
          <a:prstGeom prst="irregularSeal1">
            <a:avLst/>
          </a:prstGeom>
          <a:solidFill>
            <a:srgbClr val="FFFF00"/>
          </a:solidFill>
          <a:ln w="9525">
            <a:solidFill>
              <a:schemeClr val="tx1"/>
            </a:solidFill>
            <a:miter lim="800000"/>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endParaRPr lang="zh-CN" altLang="en-US"/>
          </a:p>
        </p:txBody>
      </p:sp>
      <p:sp>
        <p:nvSpPr>
          <p:cNvPr id="17425" name="Text Box 17"/>
          <p:cNvSpPr txBox="1">
            <a:spLocks noChangeArrowheads="1"/>
          </p:cNvSpPr>
          <p:nvPr/>
        </p:nvSpPr>
        <p:spPr bwMode="auto">
          <a:xfrm>
            <a:off x="3857625" y="4941888"/>
            <a:ext cx="1651000" cy="457200"/>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zh-CN" altLang="en-US" sz="2400" b="1">
                <a:solidFill>
                  <a:srgbClr val="FF0000"/>
                </a:solidFill>
              </a:rPr>
              <a:t>手术要点</a:t>
            </a:r>
            <a:endParaRPr lang="zh-CN" altLang="en-US" sz="2400" b="1">
              <a:solidFill>
                <a:srgbClr val="FF0000"/>
              </a:solidFil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8434" name="Rectangle 2"/>
          <p:cNvSpPr>
            <a:spLocks noGrp="1" noChangeArrowheads="1"/>
          </p:cNvSpPr>
          <p:nvPr>
            <p:ph type="title" idx="4294967295"/>
          </p:nvPr>
        </p:nvSpPr>
        <p:spPr>
          <a:xfrm>
            <a:off x="1000100" y="357166"/>
            <a:ext cx="7772400" cy="714375"/>
          </a:xfrm>
        </p:spPr>
        <p:txBody>
          <a:bodyPr/>
          <a:lstStyle/>
          <a:p>
            <a:pPr eaLnBrk="1" hangingPunct="1"/>
            <a:r>
              <a:rPr lang="zh-CN" altLang="en-US" sz="3600" smtClean="0">
                <a:ea typeface="华文行楷" panose="02010800040101010101" pitchFamily="2" charset="-122"/>
              </a:rPr>
              <a:t>吻合技术</a:t>
            </a:r>
            <a:endParaRPr lang="zh-CN" altLang="en-US" sz="3600" smtClean="0">
              <a:ea typeface="华文行楷" panose="02010800040101010101" pitchFamily="2" charset="-122"/>
            </a:endParaRPr>
          </a:p>
        </p:txBody>
      </p:sp>
      <p:sp>
        <p:nvSpPr>
          <p:cNvPr id="18435" name="Rectangle 3"/>
          <p:cNvSpPr>
            <a:spLocks noGrp="1" noChangeArrowheads="1"/>
          </p:cNvSpPr>
          <p:nvPr>
            <p:ph type="body" sz="half" idx="4294967295"/>
          </p:nvPr>
        </p:nvSpPr>
        <p:spPr>
          <a:xfrm>
            <a:off x="1357290" y="1142984"/>
            <a:ext cx="4667250" cy="639763"/>
          </a:xfrm>
        </p:spPr>
        <p:txBody>
          <a:bodyPr/>
          <a:lstStyle/>
          <a:p>
            <a:pPr marL="0" indent="0" eaLnBrk="1" hangingPunct="1">
              <a:buFont typeface="Wingdings 2" panose="05020102010507070707" pitchFamily="18" charset="2"/>
              <a:buNone/>
            </a:pPr>
            <a:r>
              <a:rPr lang="zh-CN" sz="2800" smtClean="0"/>
              <a:t>尽管器械吻合具有以下优点</a:t>
            </a:r>
            <a:r>
              <a:rPr lang="zh-CN" altLang="zh-CN" sz="2800" smtClean="0"/>
              <a:t>:</a:t>
            </a:r>
            <a:endParaRPr lang="zh-CN" altLang="zh-CN" sz="2800" smtClean="0"/>
          </a:p>
        </p:txBody>
      </p:sp>
      <p:pic>
        <p:nvPicPr>
          <p:cNvPr id="18436" name="图示 2"/>
          <p:cNvPicPr>
            <a:picLocks noChangeArrowheads="1"/>
          </p:cNvPicPr>
          <p:nvPr/>
        </p:nvPicPr>
        <p:blipFill>
          <a:blip r:embed="rId2"/>
          <a:stretch>
            <a:fillRect/>
          </a:stretch>
        </p:blipFill>
        <p:spPr bwMode="auto">
          <a:xfrm>
            <a:off x="857224" y="1857364"/>
            <a:ext cx="7662863" cy="4406900"/>
          </a:xfrm>
          <a:prstGeom prst="rect">
            <a:avLst/>
          </a:prstGeom>
          <a:noFill/>
          <a:ln w="9525">
            <a:noFill/>
            <a:miter lim="800000"/>
          </a:ln>
        </p:spPr>
      </p:pic>
      <p:sp>
        <p:nvSpPr>
          <p:cNvPr id="18437" name="Text Box 5"/>
          <p:cNvSpPr txBox="1">
            <a:spLocks noChangeArrowheads="1"/>
          </p:cNvSpPr>
          <p:nvPr/>
        </p:nvSpPr>
        <p:spPr bwMode="auto">
          <a:xfrm>
            <a:off x="1214414" y="2071678"/>
            <a:ext cx="1041400" cy="369332"/>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ym typeface="微软雅黑" panose="020b0503020204020204" charset="-122"/>
              </a:rPr>
              <a:t>①</a:t>
            </a:r>
            <a:endParaRPr lang="zh-CN" altLang="en-US" b="1">
              <a:sym typeface="微软雅黑" panose="020b0503020204020204" charset="-122"/>
            </a:endParaRPr>
          </a:p>
        </p:txBody>
      </p:sp>
      <p:sp>
        <p:nvSpPr>
          <p:cNvPr id="18438" name="Text Box 6"/>
          <p:cNvSpPr txBox="1">
            <a:spLocks noChangeArrowheads="1"/>
          </p:cNvSpPr>
          <p:nvPr/>
        </p:nvSpPr>
        <p:spPr bwMode="auto">
          <a:xfrm>
            <a:off x="1214414" y="3000372"/>
            <a:ext cx="830262" cy="369332"/>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ym typeface="微软雅黑" panose="020b0503020204020204" charset="-122"/>
              </a:rPr>
              <a:t>②</a:t>
            </a:r>
            <a:endParaRPr lang="zh-CN" altLang="en-US" b="1">
              <a:sym typeface="微软雅黑" panose="020b0503020204020204" charset="-122"/>
            </a:endParaRPr>
          </a:p>
        </p:txBody>
      </p:sp>
      <p:sp>
        <p:nvSpPr>
          <p:cNvPr id="18439" name="Text Box 7"/>
          <p:cNvSpPr txBox="1">
            <a:spLocks noChangeArrowheads="1"/>
          </p:cNvSpPr>
          <p:nvPr/>
        </p:nvSpPr>
        <p:spPr bwMode="auto">
          <a:xfrm>
            <a:off x="1214414" y="3857628"/>
            <a:ext cx="935038" cy="369332"/>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cs typeface="Arial" pitchFamily="34" charset="0"/>
                <a:sym typeface="微软雅黑" panose="020b0503020204020204" charset="-122"/>
              </a:rPr>
              <a:t>③</a:t>
            </a:r>
            <a:endParaRPr lang="zh-CN" altLang="en-US" b="1">
              <a:cs typeface="Arial" pitchFamily="34" charset="0"/>
              <a:sym typeface="微软雅黑" panose="020b0503020204020204" charset="-122"/>
            </a:endParaRPr>
          </a:p>
        </p:txBody>
      </p:sp>
      <p:sp>
        <p:nvSpPr>
          <p:cNvPr id="18440" name="Text Box 8"/>
          <p:cNvSpPr txBox="1">
            <a:spLocks noChangeArrowheads="1"/>
          </p:cNvSpPr>
          <p:nvPr/>
        </p:nvSpPr>
        <p:spPr bwMode="auto">
          <a:xfrm>
            <a:off x="1214414" y="4786322"/>
            <a:ext cx="1327150" cy="369332"/>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mtClean="0">
                <a:sym typeface="Wingdings" panose="05000000000000000000" pitchFamily="2" charset="2"/>
              </a:rPr>
              <a:t>④</a:t>
            </a:r>
            <a:endParaRPr lang="zh-CN" altLang="en-US" b="1">
              <a:sym typeface="Wingdings" panose="05000000000000000000" pitchFamily="2" charset="2"/>
            </a:endParaRPr>
          </a:p>
        </p:txBody>
      </p:sp>
      <p:sp>
        <p:nvSpPr>
          <p:cNvPr id="18441" name="Text Box 9"/>
          <p:cNvSpPr txBox="1">
            <a:spLocks noChangeArrowheads="1"/>
          </p:cNvSpPr>
          <p:nvPr/>
        </p:nvSpPr>
        <p:spPr bwMode="auto">
          <a:xfrm>
            <a:off x="1214438" y="5572125"/>
            <a:ext cx="1038225" cy="584200"/>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cs typeface="Arial" pitchFamily="34" charset="0"/>
                <a:sym typeface="Wingdings" panose="05000000000000000000" pitchFamily="2" charset="2"/>
              </a:rPr>
              <a:t>⑤</a:t>
            </a:r>
            <a:endParaRPr lang="zh-CN" altLang="en-US" b="1">
              <a:cs typeface="Arial" pitchFamily="34" charset="0"/>
              <a:sym typeface="Wingdings" panose="05000000000000000000" pitchFamily="2" charset="2"/>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1506" name="Rectangle 2"/>
          <p:cNvSpPr>
            <a:spLocks noGrp="1" noChangeArrowheads="1"/>
          </p:cNvSpPr>
          <p:nvPr>
            <p:ph type="title" idx="4294967295"/>
          </p:nvPr>
        </p:nvSpPr>
        <p:spPr>
          <a:xfrm>
            <a:off x="928688" y="214313"/>
            <a:ext cx="7772400" cy="738187"/>
          </a:xfrm>
        </p:spPr>
        <p:txBody>
          <a:bodyPr/>
          <a:lstStyle/>
          <a:p>
            <a:pPr eaLnBrk="1" hangingPunct="1"/>
            <a:r>
              <a:rPr lang="zh-CN" sz="3600" smtClean="0">
                <a:ea typeface="华文行楷" panose="02010800040101010101" pitchFamily="2" charset="-122"/>
              </a:rPr>
              <a:t>手术方式</a:t>
            </a:r>
            <a:endParaRPr lang="zh-CN" sz="3600" smtClean="0">
              <a:ea typeface="华文行楷" panose="02010800040101010101" pitchFamily="2" charset="-122"/>
            </a:endParaRPr>
          </a:p>
        </p:txBody>
      </p:sp>
      <p:sp>
        <p:nvSpPr>
          <p:cNvPr id="21507" name="Rectangle 3"/>
          <p:cNvSpPr>
            <a:spLocks noGrp="1" noChangeArrowheads="1"/>
          </p:cNvSpPr>
          <p:nvPr>
            <p:ph type="body" idx="4294967295"/>
          </p:nvPr>
        </p:nvSpPr>
        <p:spPr>
          <a:xfrm>
            <a:off x="714348" y="1428736"/>
            <a:ext cx="8216900" cy="4097338"/>
          </a:xfrm>
        </p:spPr>
        <p:txBody>
          <a:bodyPr/>
          <a:lstStyle/>
          <a:p>
            <a:pPr marL="0" indent="0" eaLnBrk="1" hangingPunct="1">
              <a:lnSpc>
                <a:spcPct val="150000"/>
              </a:lnSpc>
              <a:buFont typeface="Wingdings 2" panose="05020102010507070707" pitchFamily="18" charset="2"/>
              <a:buNone/>
            </a:pPr>
            <a:r>
              <a:rPr lang="zh-CN" sz="2400" smtClean="0">
                <a:latin typeface="宋体" panose="02010600030101010101" pitchFamily="2" charset="-122"/>
              </a:rPr>
              <a:t>（</a:t>
            </a:r>
            <a:r>
              <a:rPr lang="zh-CN" altLang="zh-CN" sz="2400" smtClean="0">
                <a:latin typeface="宋体" panose="02010600030101010101" pitchFamily="2" charset="-122"/>
              </a:rPr>
              <a:t>1</a:t>
            </a:r>
            <a:r>
              <a:rPr lang="zh-CN" sz="2400" smtClean="0">
                <a:latin typeface="宋体" panose="02010600030101010101" pitchFamily="2" charset="-122"/>
              </a:rPr>
              <a:t>）颈部吻合降低了不可控感染的风险，但也同时增加了发生吻合口瘘和狭窄的几率，可能与以下因素有关：</a:t>
            </a:r>
            <a:endParaRPr lang="zh-CN" sz="2400" smtClean="0">
              <a:latin typeface="宋体" panose="02010600030101010101" pitchFamily="2" charset="-122"/>
            </a:endParaRPr>
          </a:p>
          <a:p>
            <a:pPr marL="0" indent="0" eaLnBrk="1" hangingPunct="1">
              <a:lnSpc>
                <a:spcPct val="150000"/>
              </a:lnSpc>
              <a:buFont typeface="Wingdings 2" panose="05020102010507070707" pitchFamily="18" charset="2"/>
              <a:buNone/>
            </a:pPr>
            <a:r>
              <a:rPr lang="zh-CN" altLang="zh-CN" sz="2400" smtClean="0">
                <a:latin typeface="宋体" panose="02010600030101010101" pitchFamily="2" charset="-122"/>
                <a:sym typeface="Wingdings" panose="05000000000000000000" pitchFamily="2" charset="2"/>
              </a:rPr>
              <a:t></a:t>
            </a:r>
            <a:r>
              <a:rPr lang="zh-CN" sz="2400" smtClean="0">
                <a:latin typeface="宋体" panose="02010600030101010101" pitchFamily="2" charset="-122"/>
              </a:rPr>
              <a:t>胸廓入口狭窄，当要把胃上提通过此处至颈部时，可能损害吻合区的血供；</a:t>
            </a:r>
            <a:endParaRPr lang="zh-CN" sz="2400" smtClean="0">
              <a:latin typeface="宋体" panose="02010600030101010101" pitchFamily="2" charset="-122"/>
            </a:endParaRPr>
          </a:p>
          <a:p>
            <a:pPr marL="0" indent="0" eaLnBrk="1" hangingPunct="1">
              <a:lnSpc>
                <a:spcPct val="150000"/>
              </a:lnSpc>
              <a:buFont typeface="Wingdings 2" panose="05020102010507070707" pitchFamily="18" charset="2"/>
              <a:buNone/>
            </a:pPr>
            <a:r>
              <a:rPr lang="zh-CN" altLang="zh-CN" sz="2400" smtClean="0">
                <a:latin typeface="宋体" panose="02010600030101010101" pitchFamily="2" charset="-122"/>
                <a:sym typeface="Wingdings" panose="05000000000000000000" pitchFamily="2" charset="2"/>
              </a:rPr>
              <a:t></a:t>
            </a:r>
            <a:r>
              <a:rPr lang="zh-CN" sz="2400" smtClean="0">
                <a:latin typeface="宋体" panose="02010600030101010101" pitchFamily="2" charset="-122"/>
              </a:rPr>
              <a:t>在一些病例中，为了完成吻合，胃体存在过度拉伸的现象，可能增加吻合口张力</a:t>
            </a:r>
            <a:r>
              <a:rPr lang="zh-CN" smtClean="0">
                <a:latin typeface="宋体" panose="02010600030101010101" pitchFamily="2" charset="-122"/>
              </a:rPr>
              <a:t>。</a:t>
            </a:r>
            <a:endParaRPr lang="zh-CN" smtClean="0">
              <a:latin typeface="宋体" panose="02010600030101010101" pitchFamily="2" charset="-122"/>
            </a:endParaRPr>
          </a:p>
        </p:txBody>
      </p:sp>
      <p:sp>
        <p:nvSpPr>
          <p:cNvPr id="21508" name="Text Box 4"/>
          <p:cNvSpPr txBox="1">
            <a:spLocks noChangeArrowheads="1"/>
          </p:cNvSpPr>
          <p:nvPr/>
        </p:nvSpPr>
        <p:spPr bwMode="auto">
          <a:xfrm>
            <a:off x="428596" y="5715016"/>
            <a:ext cx="8493129" cy="830262"/>
          </a:xfrm>
          <a:prstGeom prst="rect">
            <a:avLst/>
          </a:prstGeom>
          <a:noFill/>
          <a:ln w="9525">
            <a:noFill/>
            <a:miter lim="800000"/>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zh-CN" altLang="en-US" sz="1600"/>
              <a:t>Sun Y, Ding B, Zhou N. Stapled anastomosis in esophageal resections with Chinese staplers:a retrospective study of 1965 consecutive cases. Chin Med J(Engl),1998,111(10):867-9.</a:t>
            </a:r>
            <a:endParaRPr lang="zh-CN" altLang="en-US" sz="16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2530" name="Rectangle 2"/>
          <p:cNvSpPr>
            <a:spLocks noGrp="1" noChangeArrowheads="1"/>
          </p:cNvSpPr>
          <p:nvPr>
            <p:ph type="title" idx="4294967295"/>
          </p:nvPr>
        </p:nvSpPr>
        <p:spPr>
          <a:xfrm>
            <a:off x="714375" y="214313"/>
            <a:ext cx="7772400" cy="857250"/>
          </a:xfrm>
        </p:spPr>
        <p:txBody>
          <a:bodyPr/>
          <a:lstStyle/>
          <a:p>
            <a:pPr eaLnBrk="1" hangingPunct="1"/>
            <a:r>
              <a:rPr lang="zh-CN" sz="3600" smtClean="0">
                <a:ea typeface="华文行楷" panose="02010800040101010101" pitchFamily="2" charset="-122"/>
              </a:rPr>
              <a:t>手术方式</a:t>
            </a:r>
            <a:endParaRPr lang="zh-CN" sz="3600" smtClean="0">
              <a:ea typeface="华文行楷" panose="02010800040101010101" pitchFamily="2" charset="-122"/>
            </a:endParaRPr>
          </a:p>
        </p:txBody>
      </p:sp>
      <p:sp>
        <p:nvSpPr>
          <p:cNvPr id="22531" name="Rectangle 3"/>
          <p:cNvSpPr>
            <a:spLocks noGrp="1" noChangeArrowheads="1"/>
          </p:cNvSpPr>
          <p:nvPr>
            <p:ph type="body" idx="4294967295"/>
          </p:nvPr>
        </p:nvSpPr>
        <p:spPr>
          <a:xfrm>
            <a:off x="857224" y="1357298"/>
            <a:ext cx="7772400" cy="4114800"/>
          </a:xfrm>
        </p:spPr>
        <p:txBody>
          <a:bodyPr/>
          <a:lstStyle/>
          <a:p>
            <a:pPr marL="0" indent="0" eaLnBrk="1" hangingPunct="1">
              <a:buFont typeface="Wingdings 2" panose="05020102010507070707" pitchFamily="18" charset="2"/>
              <a:buNone/>
            </a:pPr>
            <a:r>
              <a:rPr lang="zh-CN" smtClean="0">
                <a:latin typeface="宋体" panose="02010600030101010101" pitchFamily="2" charset="-122"/>
              </a:rPr>
              <a:t>（</a:t>
            </a:r>
            <a:r>
              <a:rPr lang="zh-CN" altLang="zh-CN" smtClean="0">
                <a:latin typeface="宋体" panose="02010600030101010101" pitchFamily="2" charset="-122"/>
              </a:rPr>
              <a:t>2</a:t>
            </a:r>
            <a:r>
              <a:rPr lang="zh-CN" smtClean="0">
                <a:latin typeface="宋体" panose="02010600030101010101" pitchFamily="2" charset="-122"/>
              </a:rPr>
              <a:t>）颈部吻合时，食管床途径相较于胸骨后途径距离较短，术后吻合口瘘发生率较低。</a:t>
            </a:r>
            <a:endParaRPr lang="zh-CN" smtClean="0"/>
          </a:p>
        </p:txBody>
      </p:sp>
      <p:pic>
        <p:nvPicPr>
          <p:cNvPr id="22532" name="Picture 4"/>
          <p:cNvPicPr>
            <a:picLocks noChangeAspect="1" noChangeArrowheads="1"/>
          </p:cNvPicPr>
          <p:nvPr/>
        </p:nvPicPr>
        <p:blipFill>
          <a:blip r:embed="rId2"/>
          <a:stretch>
            <a:fillRect/>
          </a:stretch>
        </p:blipFill>
        <p:spPr bwMode="auto">
          <a:xfrm>
            <a:off x="1071563" y="3071813"/>
            <a:ext cx="7054850" cy="2087562"/>
          </a:xfrm>
          <a:prstGeom prst="rect">
            <a:avLst/>
          </a:prstGeom>
          <a:noFill/>
          <a:ln w="9525">
            <a:noFill/>
            <a:miter lim="800000"/>
          </a:ln>
        </p:spPr>
      </p:pic>
      <p:sp>
        <p:nvSpPr>
          <p:cNvPr id="22533" name="Text Box 5"/>
          <p:cNvSpPr txBox="1">
            <a:spLocks noChangeArrowheads="1"/>
          </p:cNvSpPr>
          <p:nvPr/>
        </p:nvSpPr>
        <p:spPr bwMode="auto">
          <a:xfrm>
            <a:off x="214282" y="5429265"/>
            <a:ext cx="8786874" cy="1138773"/>
          </a:xfrm>
          <a:prstGeom prst="rect">
            <a:avLst/>
          </a:prstGeom>
          <a:noFill/>
          <a:ln w="9525">
            <a:noFill/>
            <a:miter lim="800000"/>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zh-CN" altLang="en-US"/>
              <a:t> </a:t>
            </a:r>
            <a:r>
              <a:rPr lang="zh-CN" altLang="en-US" sz="1600"/>
              <a:t>Mary M. Young,  Claude Deschamps,  Victor F. Trastek, et al.Esophageal reconstruction for benign disease:Early morbidity,mortality and functional results.Ann Thorac Surg.2000;70:1651一1655.</a:t>
            </a:r>
            <a:endParaRPr lang="zh-CN" altLang="en-US" sz="1600"/>
          </a:p>
          <a:p>
            <a:pPr eaLnBrk="1" hangingPunct="1"/>
            <a:endParaRPr lang="zh-CN" altLang="en-US"/>
          </a:p>
        </p:txBody>
      </p:sp>
      <p:sp>
        <p:nvSpPr>
          <p:cNvPr id="22534" name="Line 6"/>
          <p:cNvSpPr>
            <a:spLocks noChangeShapeType="1"/>
          </p:cNvSpPr>
          <p:nvPr/>
        </p:nvSpPr>
        <p:spPr bwMode="auto">
          <a:xfrm>
            <a:off x="4140200" y="3068638"/>
            <a:ext cx="3744913" cy="1587"/>
          </a:xfrm>
          <a:prstGeom prst="line">
            <a:avLst/>
          </a:prstGeom>
          <a:noFill/>
          <a:ln w="22225">
            <a:solidFill>
              <a:srgbClr val="FF0000"/>
            </a:solid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535" name="Line 7"/>
          <p:cNvSpPr>
            <a:spLocks noChangeShapeType="1"/>
          </p:cNvSpPr>
          <p:nvPr/>
        </p:nvSpPr>
        <p:spPr bwMode="auto">
          <a:xfrm>
            <a:off x="1260475" y="3500438"/>
            <a:ext cx="6624638" cy="1587"/>
          </a:xfrm>
          <a:prstGeom prst="line">
            <a:avLst/>
          </a:prstGeom>
          <a:noFill/>
          <a:ln w="22225">
            <a:solidFill>
              <a:srgbClr val="FF0000"/>
            </a:solid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536" name="Line 8"/>
          <p:cNvSpPr>
            <a:spLocks noChangeShapeType="1"/>
          </p:cNvSpPr>
          <p:nvPr/>
        </p:nvSpPr>
        <p:spPr bwMode="auto">
          <a:xfrm>
            <a:off x="1260475" y="4292600"/>
            <a:ext cx="6696075" cy="0"/>
          </a:xfrm>
          <a:prstGeom prst="line">
            <a:avLst/>
          </a:prstGeom>
          <a:noFill/>
          <a:ln w="22225">
            <a:solidFill>
              <a:srgbClr val="FF0000"/>
            </a:solid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537" name="Line 9"/>
          <p:cNvSpPr>
            <a:spLocks noChangeShapeType="1"/>
          </p:cNvSpPr>
          <p:nvPr/>
        </p:nvSpPr>
        <p:spPr bwMode="auto">
          <a:xfrm>
            <a:off x="1187450" y="4724400"/>
            <a:ext cx="2593975" cy="1588"/>
          </a:xfrm>
          <a:prstGeom prst="line">
            <a:avLst/>
          </a:prstGeom>
          <a:noFill/>
          <a:ln w="22225">
            <a:solidFill>
              <a:srgbClr val="FF0000"/>
            </a:solid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538" name="Line 10"/>
          <p:cNvSpPr>
            <a:spLocks noChangeShapeType="1"/>
          </p:cNvSpPr>
          <p:nvPr/>
        </p:nvSpPr>
        <p:spPr bwMode="auto">
          <a:xfrm>
            <a:off x="1260475" y="3860800"/>
            <a:ext cx="6769100" cy="0"/>
          </a:xfrm>
          <a:prstGeom prst="line">
            <a:avLst/>
          </a:prstGeom>
          <a:noFill/>
          <a:ln w="22225">
            <a:solidFill>
              <a:srgbClr val="FF0000"/>
            </a:solidFill>
            <a:roun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https://d.book118.com/348031016075006032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胸外科疼痛的治疗">
  <a:themeElements>
    <a:clrScheme name="">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4"/>
      </a:accent5>
      <a:accent6>
        <a:srgbClr val="E5895B"/>
      </a:accent6>
      <a:hlink>
        <a:srgbClr val="CC3300"/>
      </a:hlink>
      <a:folHlink>
        <a:srgbClr val="996600"/>
      </a:folHlink>
    </a:clrScheme>
    <a:fontScheme name="">
      <a:majorFont>
        <a:latin typeface="宋体"/>
        <a:ea typeface="宋体"/>
        <a:cs typeface="Arial"/>
      </a:majorFont>
      <a:minorFont>
        <a:latin typeface="宋体"/>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默认设计模板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默认设计模板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默认设计模板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默认设计模板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默认设计模板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默认设计模板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默认设计模板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默认设计模板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默认设计模板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默认设计模板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默认设计模板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16</Slides>
  <Notes>1</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16</vt:i4>
      </vt:variant>
    </vt:vector>
  </HeadingPairs>
  <TitlesOfParts>
    <vt:vector baseType="lpstr" size="25">
      <vt:lpstr>Arial</vt:lpstr>
      <vt:lpstr>Calibri</vt:lpstr>
      <vt:lpstr>宋体</vt:lpstr>
      <vt:lpstr>Wingdings</vt:lpstr>
      <vt:lpstr>华文行楷</vt:lpstr>
      <vt:lpstr>Wingdings 2</vt:lpstr>
      <vt:lpstr>幼圆</vt:lpstr>
      <vt:lpstr>微软雅黑</vt:lpstr>
      <vt:lpstr>Office Theme</vt:lpstr>
      <vt:lpstr>PowerPoint Presentation</vt:lpstr>
      <vt:lpstr>食管癌手术难度大，常见术后并发症：</vt:lpstr>
      <vt:lpstr> 瘘的情况</vt:lpstr>
      <vt:lpstr>     吻合口瘘的定义</vt:lpstr>
      <vt:lpstr>吻合口瘘的分类</vt:lpstr>
      <vt:lpstr>   吻合口瘘的诊断</vt:lpstr>
      <vt:lpstr>造影检查</vt:lpstr>
      <vt:lpstr>内镜检查</vt:lpstr>
      <vt:lpstr>PowerPoint Presentation</vt:lpstr>
      <vt:lpstr>影响食管癌术后吻合口瘘发生的因素</vt:lpstr>
      <vt:lpstr>          </vt:lpstr>
      <vt:lpstr>PowerPoint Presentation</vt:lpstr>
      <vt:lpstr>吻合技术</vt:lpstr>
      <vt:lpstr>手术方式</vt:lpstr>
      <vt:lpstr>手术方式</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2024-09-10T02:57:21.644</cp:lastPrinted>
  <dcterms:created xsi:type="dcterms:W3CDTF">2024-09-09T18:57:21Z</dcterms:created>
  <dcterms:modified xsi:type="dcterms:W3CDTF">2024-09-09T18:57:23Z</dcterms:modified>
</cp:coreProperties>
</file>