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93BDC5-968C-42A6-AF60-28041AFE2A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64330D-ADA2-484B-B3CF-2D3E545216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86AAF4-4032-4738-8067-C49B13F03A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C0646C-1046-4A97-A79C-863112C504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EAFDD29-AE1F-423D-A1F0-B946DAA149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69F818A-6D7D-4957-8F1D-2F920F7044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2393058-0FFA-45E6-BF4F-DF71FBCCA5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42FBF0-70D7-4D40-97D5-05356F7B18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14D948-72EE-498F-83AA-924FA7044A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A8B457-93A6-4A8E-84F3-A857DF2D0F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7D4E1C-817B-41F7-8BE4-1FD4D31F91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6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>
            <a:lumMod val="95000"/>
          </a:schemeClr>
        </a:solidFill>
        <a:effectLst/>
      </p:bgPr>
    </p:bg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</a:schemeClr>
              </a:gs>
              <a:gs pos="100000">
                <a:schemeClr val="bg1">
                  <a:lumMod val="95000"/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bg>
      <p:bgPr>
        <a:solidFill>
          <a:schemeClr val="bg1">
            <a:lumMod val="95000"/>
          </a:schemeClr>
        </a:solidFill>
        <a:effectLst/>
      </p:bgPr>
    </p:bg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>
            <a:lumMod val="95000"/>
          </a:schemeClr>
        </a:solidFill>
        <a:effectLst/>
      </p:bgPr>
    </p:bg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emf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8033015043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宫颈癌化疗护理方案PPT\n## 1.宫颈癌概述及化疗的重要性\n### 1.1宫颈癌的发病原因与高危因素\n### 1.2宫颈癌的临床症状与诊断方法\n### 1.3化疗在宫颈癌治疗中的作用与意义\n## 2.宫颈癌化疗常用药物及副作用\n### 2.1宫颈癌化疗常用药物介绍\n### 2.2化疗药物的副作用及预防措施\n### 2.3化疗药物副作用的管理与处理\n## 3.宫颈癌化疗期间的护理措施\n### 3.1心理护理与情绪支持\n### 3.2生活护理与舒适环境\n### 3.3营养支持与饮食指导\n## 4.宫颈癌化疗期间的并发症预防与护理\n### 4.1感染预防与护理\n### 4.2出血预防与护理\n### 4.3其他并发症预防与护理\n## 5.宫颈癌化疗患者的康复指导\n### 5.1康复期的生活指导与建议\n### 5.2康复期的锻炼与运动建议\n### 5.3定期复查与随访的重要性\n## 6.宫颈癌化疗护理的发展趋势与挑战\n### 6.1宫颈癌化疗护理的创新与实践\n### 6.2宫颈癌化疗护理的未来发展方向\n### 6.3应对挑战与提高护理质量的建议\n&quot;,&quot;templateId&quot;:&quot;1conbzikijrczy9ypxfn8ygnt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4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宫颈癌化疗护理方案PPT</a:t>
            </a:r>
            <a:endParaRPr lang="zh-CN"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1695" y="5051672"/>
            <a:ext cx="5848350" cy="482600"/>
          </a:xfrm>
        </p:spPr>
        <p:txBody>
          <a:bodyPr>
            <a:normAutofit/>
          </a:bodyPr>
          <a:lstStyle/>
          <a:p>
            <a:r>
              <a:rPr lang="en-US"/>
              <a:t>TENCENT DOCS SMART CREATE</a:t>
            </a:r>
            <a:endParaRPr lang="zh-CN" spc="0">
              <a:solidFill>
                <a:schemeClr val="bg1">
                  <a:lumMod val="50000"/>
                  <a:alpha val="10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宫颈癌概述及化疗的重要性</a:t>
            </a:r>
            <a:endParaRPr/>
          </a:p>
        </p:txBody>
      </p:sp>
      <p:sp>
        <p:nvSpPr>
          <p:cNvPr id="13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225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22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病毒感染：人乳头瘤病毒（HPV）与宫颈癌的发生密切相关，尤其是高危型HPV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HPV 16、18、31、33等型别与宫颈癌关系密切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持续感染高危型HPV会增加宫颈癌的风险</a:t>
                </a:r>
                <a:endParaRPr/>
              </a:p>
            </p:txBody>
          </p:sp>
        </p:grpSp>
        <p:grpSp>
          <p:nvGrpSpPr>
            <p:cNvPr id="228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22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不良生活习惯：吸烟、多个性伴侣、性生活过早等不良生活习惯会增加宫颈癌的风险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3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吸烟者宫颈癌的发病风险较高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性生活过早、多个性伴侣等与宫颈癌的发生有关</a:t>
                </a:r>
                <a:endParaRPr/>
              </a:p>
            </p:txBody>
          </p:sp>
        </p:grpSp>
        <p:grpSp>
          <p:nvGrpSpPr>
            <p:cNvPr id="231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23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遗传因素：宫颈癌具有一定的家族遗传倾向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家族史中有宫颈癌患者的女性发病风险较高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与其他遗传疾病（如李-弗劳门尼综合症）相关的宫颈癌风险增加</a:t>
                </a:r>
                <a:endParaRPr/>
              </a:p>
            </p:txBody>
          </p:sp>
        </p:grpSp>
      </p:grpSp>
      <p:sp>
        <p:nvSpPr>
          <p:cNvPr id="23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宫颈癌的发病原因与高危因素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6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37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宫颈癌的临床症状与诊断方法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38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临床症状：宫颈癌早期无明显症状，晚期可能出现以下症状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不规律阴道出血：月经期间外的不正常出血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白带异常：量多、异味、颜色改变等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下腹部疼痛：晚期宫颈癌可能出现持续性下腹部疼痛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尿频、便秘等压迫症状：肿瘤侵犯周围组织时可能出现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诊断方法：通过病史、体格检查、实验室检查和影像学检查等进行综合诊断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病史和体格检查：了解患者的症状、性生活史等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实验室检查：宫颈涂片、HPV检测等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影像学检查：宫颈超声、CT、MRI等检查肿瘤大小和侵犯范围</a:t>
            </a:r>
            <a:endParaRPr/>
          </a:p>
        </p:txBody>
      </p:sp>
      <p:cxnSp>
        <p:nvCxnSpPr>
          <p:cNvPr id="239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40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43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4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化疗在宫颈癌治疗中的作用：化疗可以杀死癌细胞、抑制癌细胞生长、缩小肿瘤体积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4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术前化疗：缩小肿瘤体积，提高手术切除率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术后化疗：清除残余癌细胞，降低复发风险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姑息化疗：缓解晚期宫颈癌患者的症状，提高生活质量</a:t>
                </a:r>
                <a:endParaRPr/>
              </a:p>
            </p:txBody>
          </p:sp>
        </p:grpSp>
        <p:grpSp>
          <p:nvGrpSpPr>
            <p:cNvPr id="246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4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化疗在宫颈癌治疗中的意义：化疗可以提高宫颈癌患者的生存率和生活质量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4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降低复发风险：化疗可以清除手术无法完全切除的癌细胞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延缓病情进展：控制病情发展，延长患者生存时间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提高生活质量：缓解症状，提高患者的心理和生理舒适度</a:t>
                </a:r>
                <a:endParaRPr/>
              </a:p>
            </p:txBody>
          </p:sp>
        </p:grpSp>
      </p:grpSp>
      <p:sp>
        <p:nvSpPr>
          <p:cNvPr id="2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化疗在宫颈癌治疗中的作用与意义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51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宫颈癌化疗常用药物及副作用</a:t>
            </a:r>
            <a:endParaRPr/>
          </a:p>
        </p:txBody>
      </p:sp>
      <p:sp>
        <p:nvSpPr>
          <p:cNvPr id="252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996217" y="2144759"/>
            <a:ext cx="10199566" cy="4458640"/>
            <a:chOff x="996217" y="2144759"/>
            <a:chExt cx="10199566" cy="4458640"/>
          </a:xfrm>
        </p:grpSpPr>
        <p:grpSp>
          <p:nvGrpSpPr>
            <p:cNvPr id="255" name=""/>
            <p:cNvGrpSpPr/>
            <p:nvPr/>
          </p:nvGrpSpPr>
          <p:grpSpPr>
            <a:xfrm>
              <a:off x="996217" y="2144759"/>
              <a:ext cx="2880000" cy="4458640"/>
              <a:chOff x="996217" y="2144759"/>
              <a:chExt cx="2880000" cy="4458640"/>
            </a:xfrm>
          </p:grpSpPr>
          <p:sp>
            <p:nvSpPr>
              <p:cNvPr id="256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996217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蒽环类：如阿霉素、表阿霉素等，是常用的宫颈癌化疗药物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5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176217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对癌细胞有较强的杀伤作用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可能引起心脏毒性、骨髓抑制等副作用</a:t>
                </a:r>
                <a:endParaRPr/>
              </a:p>
            </p:txBody>
          </p:sp>
          <p:sp>
            <p:nvSpPr>
              <p:cNvPr id="258" name="Tencent"/>
              <p:cNvSpPr/>
              <p:nvPr/>
            </p:nvSpPr>
            <p:spPr>
              <a:xfrm>
                <a:off x="2185187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259" name=""/>
            <p:cNvGrpSpPr/>
            <p:nvPr/>
          </p:nvGrpSpPr>
          <p:grpSpPr>
            <a:xfrm>
              <a:off x="4656000" y="2144759"/>
              <a:ext cx="2880000" cy="4458640"/>
              <a:chOff x="4656000" y="2144759"/>
              <a:chExt cx="2880000" cy="4458640"/>
            </a:xfrm>
          </p:grpSpPr>
          <p:sp>
            <p:nvSpPr>
              <p:cNvPr id="260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4656000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铂类：如顺铂、卡铂等，是宫颈癌化疗的主要药物之一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6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836000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对癌细胞有较强的杀伤作用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可能引起肾毒性、耳毒性等副作用</a:t>
                </a:r>
                <a:endParaRPr/>
              </a:p>
            </p:txBody>
          </p:sp>
          <p:sp>
            <p:nvSpPr>
              <p:cNvPr id="262" name="Tencent"/>
              <p:cNvSpPr/>
              <p:nvPr/>
            </p:nvSpPr>
            <p:spPr>
              <a:xfrm>
                <a:off x="5844970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  <p:grpSp>
          <p:nvGrpSpPr>
            <p:cNvPr id="263" name=""/>
            <p:cNvGrpSpPr/>
            <p:nvPr/>
          </p:nvGrpSpPr>
          <p:grpSpPr>
            <a:xfrm>
              <a:off x="8315783" y="2144759"/>
              <a:ext cx="2880000" cy="4458640"/>
              <a:chOff x="8315783" y="2144759"/>
              <a:chExt cx="2880000" cy="4458640"/>
            </a:xfrm>
          </p:grpSpPr>
          <p:sp>
            <p:nvSpPr>
              <p:cNvPr id="264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8315783" y="2144759"/>
                <a:ext cx="2880000" cy="288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氟尿嘧啶类：如5-氟尿嘧啶（5-FU）、替加氟等，是宫颈癌化疗的常用药物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6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495783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对癌细胞有较强的抑制作用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可能引起消化道反应、骨髓抑制等副作用</a:t>
                </a:r>
                <a:endParaRPr/>
              </a:p>
            </p:txBody>
          </p:sp>
          <p:sp>
            <p:nvSpPr>
              <p:cNvPr id="266" name="Tencent"/>
              <p:cNvSpPr/>
              <p:nvPr/>
            </p:nvSpPr>
            <p:spPr>
              <a:xfrm>
                <a:off x="9504753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3"/>
                    </a:solidFill>
                    <a:latin typeface="+mj-ea"/>
                    <a:ea typeface="+mj-ea"/>
                  </a:rPr>
                  <a:t>03</a:t>
                </a:r>
                <a:endParaRPr/>
              </a:p>
            </p:txBody>
          </p:sp>
        </p:grpSp>
      </p:grpSp>
      <p:sp>
        <p:nvSpPr>
          <p:cNvPr id="267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宫颈癌化疗常用药物介绍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8" name="" descr="{&quot;isTemplate&quot;:true,&quot;type&quot;:3}"/>
        <p:cNvGrpSpPr/>
        <p:nvPr/>
      </p:nvGrpSpPr>
      <p:grpSpPr>
        <a:xfrm>
          <a:off x="0" y="0"/>
          <a:ext cx="0" cy="0"/>
        </a:xfrm>
      </p:grpSpPr>
      <p:cxnSp>
        <p:nvCxnSpPr>
          <p:cNvPr id="269" name="Connector 2"/>
          <p:cNvCxnSpPr/>
          <p:nvPr/>
        </p:nvCxnSpPr>
        <p:spPr>
          <a:xfrm flipH="1">
            <a:off x="1209188" y="1653698"/>
            <a:ext cx="0" cy="5250485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70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71" name="Group 7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2152036" y="1278744"/>
            <a:ext cx="9189734" cy="5185757"/>
            <a:chOff x="2152036" y="1278744"/>
            <a:chExt cx="9189734" cy="5185757"/>
          </a:xfrm>
        </p:grpSpPr>
        <p:grpSp>
          <p:nvGrpSpPr>
            <p:cNvPr id="272" name="Group 701"/>
            <p:cNvGrpSpPr/>
            <p:nvPr/>
          </p:nvGrpSpPr>
          <p:grpSpPr>
            <a:xfrm>
              <a:off x="2152036" y="1278744"/>
              <a:ext cx="9189734" cy="1690603"/>
              <a:chOff x="2152036" y="1278765"/>
              <a:chExt cx="9189734" cy="1690603"/>
            </a:xfrm>
          </p:grpSpPr>
          <p:sp>
            <p:nvSpPr>
              <p:cNvPr id="273" name="AutoShape 5"/>
              <p:cNvSpPr/>
              <p:nvPr/>
            </p:nvSpPr>
            <p:spPr>
              <a:xfrm>
                <a:off x="2152036" y="1308906"/>
                <a:ext cx="9189734" cy="644550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4" name="TextBox 11" descr="{&quot;isTemplate&quot;:true,&quot;type&quot;:&quot;title&quot;,&quot;canOmit&quot;:false,&quot;range&quot;:0}"/>
              <p:cNvSpPr txBox="1"/>
              <p:nvPr/>
            </p:nvSpPr>
            <p:spPr>
              <a:xfrm>
                <a:off x="2373184" y="1278765"/>
                <a:ext cx="7156450" cy="6985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ctr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50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骨髓抑制：化疗药物可能导致白细胞、红细胞、血小板减少</a:t>
                </a:r>
                <a:endParaRPr/>
              </a:p>
            </p:txBody>
          </p:sp>
          <p:sp>
            <p:nvSpPr>
              <p:cNvPr id="275" name="TextBox 12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2272823" y="2048316"/>
                <a:ext cx="8972550" cy="921052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预防措施：定期检查血常规，根据结果调整化疗剂量和间隔时间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治疗措施：出现骨髓抑制时，给予升白细胞、升红细胞等药物治疗</a:t>
                </a:r>
                <a:endParaRPr/>
              </a:p>
            </p:txBody>
          </p:sp>
        </p:grpSp>
        <p:grpSp>
          <p:nvGrpSpPr>
            <p:cNvPr id="276" name="Group 706"/>
            <p:cNvGrpSpPr/>
            <p:nvPr/>
          </p:nvGrpSpPr>
          <p:grpSpPr>
            <a:xfrm>
              <a:off x="2152036" y="3040683"/>
              <a:ext cx="9189734" cy="1665398"/>
              <a:chOff x="2152036" y="3040683"/>
              <a:chExt cx="9189734" cy="1665398"/>
            </a:xfrm>
          </p:grpSpPr>
          <p:sp>
            <p:nvSpPr>
              <p:cNvPr id="277" name="AutoShape 7"/>
              <p:cNvSpPr/>
              <p:nvPr/>
            </p:nvSpPr>
            <p:spPr>
              <a:xfrm>
                <a:off x="2152036" y="3067327"/>
                <a:ext cx="9189734" cy="644550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8" name="TextBox 13" descr="{&quot;isTemplate&quot;:true,&quot;type&quot;:&quot;title&quot;,&quot;canOmit&quot;:false,&quot;range&quot;:0}"/>
              <p:cNvSpPr txBox="1"/>
              <p:nvPr/>
            </p:nvSpPr>
            <p:spPr>
              <a:xfrm>
                <a:off x="2393609" y="3040683"/>
                <a:ext cx="7156450" cy="6985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ctr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50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消化道反应：如恶心、呕吐、腹泻等</a:t>
                </a:r>
                <a:endParaRPr/>
              </a:p>
            </p:txBody>
          </p:sp>
          <p:sp>
            <p:nvSpPr>
              <p:cNvPr id="279" name="TextBox 1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2272823" y="3785029"/>
                <a:ext cx="8947150" cy="921052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预防措施：化疗前给予止吐、抗腹泻药物，合理安排饮食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治疗措施：出现消化道反应时，对症治疗，如使用止吐药、补充水分和电解质等</a:t>
                </a:r>
                <a:endParaRPr/>
              </a:p>
            </p:txBody>
          </p:sp>
        </p:grpSp>
        <p:grpSp>
          <p:nvGrpSpPr>
            <p:cNvPr id="280" name="Group 711"/>
            <p:cNvGrpSpPr/>
            <p:nvPr/>
          </p:nvGrpSpPr>
          <p:grpSpPr>
            <a:xfrm>
              <a:off x="2152036" y="4805681"/>
              <a:ext cx="9189734" cy="1658820"/>
              <a:chOff x="2152036" y="4805681"/>
              <a:chExt cx="9189734" cy="1658820"/>
            </a:xfrm>
          </p:grpSpPr>
          <p:sp>
            <p:nvSpPr>
              <p:cNvPr id="281" name="AutoShape 9"/>
              <p:cNvSpPr/>
              <p:nvPr/>
            </p:nvSpPr>
            <p:spPr>
              <a:xfrm>
                <a:off x="2152036" y="4825747"/>
                <a:ext cx="9189734" cy="644550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2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2430185" y="4805681"/>
                <a:ext cx="7156450" cy="6985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ctr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50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脱发：化疗药物可能导致头发脱落</a:t>
                </a:r>
                <a:endParaRPr/>
              </a:p>
            </p:txBody>
          </p:sp>
          <p:sp>
            <p:nvSpPr>
              <p:cNvPr id="283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2291111" y="5543449"/>
                <a:ext cx="8915400" cy="921052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预防措施：化疗前剪短头发，佩戴冰帽，减轻脱发程度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治疗措施：脱发后注意头部护理，避免过度刺激头皮</a:t>
                </a:r>
                <a:endParaRPr/>
              </a:p>
            </p:txBody>
          </p:sp>
        </p:grpSp>
      </p:grpSp>
      <p:sp>
        <p:nvSpPr>
          <p:cNvPr id="284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5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化疗药物的副作用及预防措施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8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化疗药物副作用的管理与处理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89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Low">
              <a:lnSpc>
                <a:spcPct val="130000"/>
              </a:lnSpc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-副作用的观察与记录：密切观察患者的症状和体征，及时记录副作用的情况     - 定期评估患者的身体状况和生活质量
    - 与医生沟通，调整化疗方案和剂量
-副作用的处理与干预：根据副作用的类型和程度，采取相应的处理措施
    - 对于轻度副作用，采取对症治疗和护理措施，缓解症状
    - 对于严重副作用，及时停止化疗，转入重症监护室进行救治
-副作用的预防与康复：采取预防性措施，降低副作用的发生率
    - 化疗前进行充分的心理和生理准备
    - 化疗期间保持良好的生活习惯和饮食调理</a:t>
            </a:r>
            <a:endParaRPr lang="en-US" sz="120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微软雅黑"/>
              <a:ea typeface="微软雅黑"/>
            </a:endParaRPr>
          </a:p>
        </p:txBody>
      </p:sp>
      <p:cxnSp>
        <p:nvCxnSpPr>
          <p:cNvPr id="290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91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宫颈癌化疗期间的护理措施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心理护理：关注患者的心理状态，提供心理支持和安慰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与患者建立良好的沟通关系，了解其需求和顾虑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提供疾病相关的知识和信息，帮助患者树立信心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情绪支持：鼓励患者保持积极的心态，参与社交活动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鼓励患者与家人、朋友分享自己的感受，寻求支持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定期组织病友交流活动，帮助患者建立良好的支持网络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心理护理与情绪支持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9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30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31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鼓励患者进行适当的锻炼，如慢走、瑜伽等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定期协助患者洗澡、更衣、梳头等日常生活活动</a:t>
                </a:r>
                <a:endParaRPr/>
              </a:p>
            </p:txBody>
          </p:sp>
          <p:sp>
            <p:nvSpPr>
              <p:cNvPr id="32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生活护理：协助患者完成日常生活活动，保持良好的生活习惯</a:t>
                </a:r>
                <a:endParaRPr/>
              </a:p>
            </p:txBody>
          </p:sp>
          <p:sp>
            <p:nvSpPr>
              <p:cNvPr id="33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35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36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保持病房整洁、温馨，提供舒适的床上用品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合理安排探视时间，避免过多的干扰和噪音</a:t>
                </a:r>
                <a:endParaRPr/>
              </a:p>
            </p:txBody>
          </p:sp>
          <p:sp>
            <p:nvSpPr>
              <p:cNvPr id="37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舒适环境：营造安静、舒适的住院环境，减轻患者的心理压力</a:t>
                </a:r>
                <a:endParaRPr/>
              </a:p>
            </p:txBody>
          </p:sp>
          <p:sp>
            <p:nvSpPr>
              <p:cNvPr id="38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生活护理与舒适环境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营养支持：根据患者的营养状况，制定合理的饮食计划</a:t>
                </a:r>
                <a:endParaRPr/>
              </a:p>
            </p:txBody>
          </p:sp>
          <p:sp>
            <p:nvSpPr>
              <p:cNvPr id="4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保证患者摄入足够的蛋白质、维生素和矿物质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适量补充膳食纤维，预防便秘</a:t>
                </a:r>
                <a:endParaRPr/>
              </a:p>
            </p:txBody>
          </p:sp>
          <p:sp>
            <p:nvSpPr>
              <p:cNvPr id="4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饮食指导：提供个性化的饮食建议，提高患者的食欲</a:t>
                </a:r>
                <a:endParaRPr/>
              </a:p>
            </p:txBody>
          </p:sp>
          <p:sp>
            <p:nvSpPr>
              <p:cNvPr id="5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根据患者的口味和饮食习惯，制定合适的饮食方案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鼓励患者多吃蔬菜、水果，保持饮食多样化</a:t>
                </a:r>
                <a:endParaRPr/>
              </a:p>
            </p:txBody>
          </p:sp>
          <p:sp>
            <p:nvSpPr>
              <p:cNvPr id="5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营养支持与饮食指导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https://d.book118.com/348033015043006037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gray">
      <a:dk1>
        <a:srgbClr val="000000"/>
      </a:dk1>
      <a:lt1>
        <a:srgbClr val="FFFFFF"/>
      </a:lt1>
      <a:dk2>
        <a:srgbClr val="000000"/>
      </a:dk2>
      <a:lt2>
        <a:srgbClr val="FFFEFF"/>
      </a:lt2>
      <a:accent1>
        <a:srgbClr val="414042"/>
      </a:accent1>
      <a:accent2>
        <a:srgbClr val="B8B9B6"/>
      </a:accent2>
      <a:accent3>
        <a:srgbClr val="727371"/>
      </a:accent3>
      <a:accent4>
        <a:srgbClr val="1D1C1E"/>
      </a:accent4>
      <a:accent5>
        <a:srgbClr val="71756B"/>
      </a:accent5>
      <a:accent6>
        <a:srgbClr val="464A40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宫颈癌化疗护理方案PPT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2024-09-17T01:36:04.361</cp:lastPrinted>
  <dcterms:created xsi:type="dcterms:W3CDTF">2024-09-16T17:36:04Z</dcterms:created>
  <dcterms:modified xsi:type="dcterms:W3CDTF">2024-09-16T17:36:06Z</dcterms:modified>
</cp:coreProperties>
</file>