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074211D-5C2F-41D3-B1E7-97A672886AF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0" name="PlaceHolder 1"/>
          <p:cNvSpPr>
            <a:spLocks noGrp="1"/>
          </p:cNvSpPr>
          <p:nvPr>
            <p:ph type="sldImg"/>
          </p:nvPr>
        </p:nvSpPr>
        <p:spPr>
          <a:xfrm>
            <a:off x="685800" y="1143000"/>
            <a:ext cx="5486040" cy="3085920"/>
          </a:xfrm>
          <a:prstGeom prst="rect">
            <a:avLst/>
          </a:prstGeom>
          <a:ln w="0">
            <a:noFill/>
          </a:ln>
        </p:spPr>
      </p:sp>
      <p:sp>
        <p:nvSpPr>
          <p:cNvPr id="38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08F22C-84A6-4B4A-A507-2E19C2BC9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3059E-C4A4-4FD9-8D65-9CE7CF34C0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31A4E8-353D-46D9-A95F-905C2F7F8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EA34FA-4AF0-4FBB-A834-9EB9256867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943DF5-50BF-4D68-BA19-9AA4ED4BC2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7E4C7C-C30C-4F0D-8635-18315A60BA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164369-B01B-4269-80DD-202506488F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D3E704-C773-4FB2-88C1-9B513BE015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E299F5-64B7-4E8E-8BBB-C0594C810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0B79C3-3CE7-4A44-9E3F-2C3A4C4B5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60B84-3772-4157-AE6B-502EA14FBA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D1B04F9-FE2F-446F-A7B6-41C0BFFD826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B40DC2C-BD36-4F69-B359-CBC2B8E646B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3510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节能建设项目的社会效益评价</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节能建设项目的社会效益评价简介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节能建设项目的经济效益评价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节能建设项目的环境效益评价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节能建设项目的社会效益评价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节能建设项目的综合效益评价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节能建设项目的总结与展望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节能建设项目的社会效益评价简介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节能建设项目的背景</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随着能源消耗和环境问题日益突出，节能建设项目逐渐成为一种重要的解决方案。政府政策的支持也促进了节能建设项目的发展。</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节能建设项目的定义</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科技创新驱动</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节能技术应用</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降低能源消耗</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产出效果</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环境效益</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减少污染排放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保护生态环境</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社会效益</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改善居民生活质量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促进可持续发展</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社会效益评价的主要内容</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经济效益</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节约成本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提高效率</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社会效益评价的研究方法</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评估投资回报率</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成本效益分析</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考虑项目全生命周期</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生命周期评价</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基于实践案例</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经验法评估</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节能建设项目的经济效益评价</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投资成本分析</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投资成本分析是评估节能建设项目经济效益的重要一环。主要包括建设投资和运营费用两部分。建设投资需要考虑项目的初期投入，而运营费用则是项目后期的维护和管理成本</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节能效果评价</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评估节能技术在项目中的实际应用效果</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节能技术应用效果</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2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分析节能措施带来的成本降低效果</a:t>
            </a:r>
            <a:endParaRPr lang="en-US" sz="2000" b="0" strike="noStrike" spc="-1">
              <a:solidFill>
                <a:srgbClr val="000000"/>
              </a:solidFill>
              <a:latin typeface="Arial"/>
            </a:endParaRPr>
          </a:p>
        </p:txBody>
      </p:sp>
      <p:sp>
        <p:nvSpPr>
          <p:cNvPr id="13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节能成本节约</a:t>
            </a:r>
            <a:endParaRPr lang="en-US" sz="3000" b="0" strike="noStrike" spc="-1">
              <a:solidFill>
                <a:srgbClr val="000000"/>
              </a:solidFill>
              <a:latin typeface="Arial"/>
            </a:endParaRPr>
          </a:p>
        </p:txBody>
      </p:sp>
      <p:sp>
        <p:nvSpPr>
          <p:cNvPr id="13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经济收益评价</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计算节能带来的实际经济效益</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节能效果带来的经济收益</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评估投资回收所需的时间</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投资回收期评估</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运营风险</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评估项目运营中可能出现的各种风险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保障项目运行稳定性</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风险评估</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投资风险</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分析项目投资可能面临的各种风险因素</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制定应对策略</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结论</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通过对节能建设项目的经济效益评价，可以全面评估项目的可行性和收益情况，为决策提供重要依据。同时，风险评估也能帮助项目方制定风险管理策略，提高项目成功的可能性。</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节能建设项目的环境效益评价</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节能技术对环境的影响</a:t>
            </a:r>
            <a:endParaRPr lang="en-US" sz="3600" b="0" strike="noStrike" spc="-1">
              <a:solidFill>
                <a:schemeClr val="dk1"/>
              </a:solidFill>
              <a:latin typeface="Arial"/>
            </a:endParaRPr>
          </a:p>
        </p:txBody>
      </p:sp>
      <p:sp>
        <p:nvSpPr>
          <p:cNvPr id="16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节能技术在建设项目中扮演着重要角色。通过减少能源消耗，节能技术能够有效降低项目的能源消耗，进而减少对环境的影响。同时，通过减少温室气体排放，节能技术也有助于减缓气候变化，保护环境的可持续发展。</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资源利用效率提升</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评估项目实施后资源利用效率的提升情况，反映节能建设项目在资源利用方面的改进。</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环境效益评价指标</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碳排放减少量</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评估项目实施后对碳排放的减少量，从而衡量节能建设项目对环境的贡献。</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环境风险评估</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包括污染源的控制和治理，减少环境污染对生态环境的影响。</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环境污染防治</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对项目实施后可能对生态系统造成的影响进行预测和评估，为环境保护提供科学依据。</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生态系统影响预测</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生态修复效果评价</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生态修复是节能建设项目中重要的一环，通过生态保护和生态修复成本评估，评价项目对生态环境的影响，并提出改进建议，促进生态环境的持续改善。</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节能建设项目的社会效益评价</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社会效益评价范围</a:t>
            </a:r>
            <a:endParaRPr lang="en-US" sz="3600" b="0" strike="noStrike" spc="-1">
              <a:solidFill>
                <a:schemeClr val="dk1"/>
              </a:solidFill>
              <a:latin typeface="Arial"/>
            </a:endParaRPr>
          </a:p>
        </p:txBody>
      </p:sp>
      <p:sp>
        <p:nvSpPr>
          <p:cNvPr id="19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提升当地就业率</a:t>
            </a:r>
            <a:endParaRPr lang="en-US" sz="1500" b="0" strike="noStrike" spc="-1">
              <a:solidFill>
                <a:srgbClr val="000000"/>
              </a:solidFill>
              <a:latin typeface="Arial"/>
            </a:endParaRPr>
          </a:p>
        </p:txBody>
      </p:sp>
      <p:sp>
        <p:nvSpPr>
          <p:cNvPr id="19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就业机会</a:t>
            </a:r>
            <a:endParaRPr lang="en-US" sz="2200" b="0" strike="noStrike" spc="-1">
              <a:solidFill>
                <a:srgbClr val="000000"/>
              </a:solidFill>
              <a:latin typeface="Arial"/>
            </a:endParaRPr>
          </a:p>
        </p:txBody>
      </p:sp>
      <p:sp>
        <p:nvSpPr>
          <p:cNvPr id="19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增进社区和谐发展</a:t>
            </a:r>
            <a:endParaRPr lang="en-US" sz="1500" b="0" strike="noStrike" spc="-1">
              <a:solidFill>
                <a:srgbClr val="000000"/>
              </a:solidFill>
              <a:latin typeface="Arial"/>
            </a:endParaRPr>
          </a:p>
        </p:txBody>
      </p:sp>
      <p:sp>
        <p:nvSpPr>
          <p:cNvPr id="19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社会稳定</a:t>
            </a:r>
            <a:endParaRPr lang="en-US" sz="2200" b="0" strike="noStrike" spc="-1">
              <a:solidFill>
                <a:srgbClr val="000000"/>
              </a:solidFill>
              <a:latin typeface="Arial"/>
            </a:endParaRPr>
          </a:p>
        </p:txBody>
      </p:sp>
      <p:sp>
        <p:nvSpPr>
          <p:cNvPr id="19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社会效益评价指标</a:t>
            </a:r>
            <a:endParaRPr lang="en-US" sz="3600" b="0" strike="noStrike" spc="-1">
              <a:solidFill>
                <a:schemeClr val="dk1"/>
              </a:solidFill>
              <a:latin typeface="Arial"/>
            </a:endParaRPr>
          </a:p>
        </p:txBody>
      </p:sp>
      <p:sp>
        <p:nvSpPr>
          <p:cNvPr id="20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提高居民收入水平</a:t>
            </a:r>
            <a:endParaRPr lang="en-US" sz="2000" b="0" strike="noStrike" spc="-1">
              <a:solidFill>
                <a:srgbClr val="000000"/>
              </a:solidFill>
              <a:latin typeface="Arial"/>
            </a:endParaRPr>
          </a:p>
        </p:txBody>
      </p:sp>
      <p:sp>
        <p:nvSpPr>
          <p:cNvPr id="20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增加人员收入</a:t>
            </a:r>
            <a:endParaRPr lang="en-US" sz="3000" b="0" strike="noStrike" spc="-1">
              <a:solidFill>
                <a:srgbClr val="000000"/>
              </a:solidFill>
              <a:latin typeface="Arial"/>
            </a:endParaRPr>
          </a:p>
        </p:txBody>
      </p:sp>
      <p:sp>
        <p:nvSpPr>
          <p:cNvPr id="20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2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推动当地经济发展</a:t>
            </a:r>
            <a:endParaRPr lang="en-US" sz="2000" b="0" strike="noStrike" spc="-1">
              <a:solidFill>
                <a:srgbClr val="000000"/>
              </a:solidFill>
              <a:latin typeface="Arial"/>
            </a:endParaRPr>
          </a:p>
        </p:txBody>
      </p:sp>
      <p:sp>
        <p:nvSpPr>
          <p:cNvPr id="20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社区发展带动效应</a:t>
            </a:r>
            <a:endParaRPr lang="en-US" sz="3000" b="0" strike="noStrike" spc="-1">
              <a:solidFill>
                <a:srgbClr val="000000"/>
              </a:solidFill>
              <a:latin typeface="Arial"/>
            </a:endParaRPr>
          </a:p>
        </p:txBody>
      </p:sp>
      <p:sp>
        <p:nvSpPr>
          <p:cNvPr id="209"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社会效益对当地社会的影响</a:t>
            </a:r>
            <a:endParaRPr lang="en-US" sz="3500" b="0" strike="noStrike" spc="-1">
              <a:solidFill>
                <a:srgbClr val="000000"/>
              </a:solidFill>
              <a:latin typeface="Arial"/>
            </a:endParaRPr>
          </a:p>
        </p:txBody>
      </p:sp>
      <p:sp>
        <p:nvSpPr>
          <p:cNvPr id="2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节能建设项目的社会效益可通过提升生活质量和促进公共事业发展等方式，积极影响当地社会，带来长期的利益。</a:t>
            </a:r>
            <a:endParaRPr lang="en-US" sz="2500" b="0" strike="noStrike" spc="-1">
              <a:solidFill>
                <a:srgbClr val="000000"/>
              </a:solidFill>
              <a:latin typeface="Arial"/>
            </a:endParaRPr>
          </a:p>
        </p:txBody>
      </p:sp>
      <p:sp>
        <p:nvSpPr>
          <p:cNvPr id="2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https://d.book118.com/348035102011006050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节能建设项目的社会效益评价</vt:lpstr>
      <vt:lpstr>目录</vt:lpstr>
      <vt:lpstr>第1章 节能建设项目的社会效益评价简介</vt:lpstr>
      <vt:lpstr> </vt:lpstr>
      <vt:lpstr>节能建设项目的定义</vt:lpstr>
      <vt:lpstr>社会效益评价的主要内容</vt:lpstr>
      <vt:lpstr>社会效益评价的研究方法</vt:lpstr>
      <vt:lpstr>第2章 节能建设项目的经济效益评价</vt:lpstr>
      <vt:lpstr> </vt:lpstr>
      <vt:lpstr>节能效果评价</vt:lpstr>
      <vt:lpstr>经济收益评价</vt:lpstr>
      <vt:lpstr>风险评估</vt:lpstr>
      <vt:lpstr>结论</vt:lpstr>
      <vt:lpstr>第3章 节能建设项目的环境效益评价</vt:lpstr>
      <vt:lpstr>节能技术对环境的影响</vt:lpstr>
      <vt:lpstr>环境效益评价指标</vt:lpstr>
      <vt:lpstr>环境风险评估</vt:lpstr>
      <vt:lpstr> </vt:lpstr>
      <vt:lpstr>第4章 节能建设项目的社会效益评价</vt:lpstr>
      <vt:lpstr>社会效益评价范围</vt:lpstr>
      <vt:lpstr>社会效益评价指标</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2024-09-29T15:04:05.941</cp:lastPrinted>
  <dcterms:created xsi:type="dcterms:W3CDTF">2024-09-29T07:04:05Z</dcterms:created>
  <dcterms:modified xsi:type="dcterms:W3CDTF">2024-09-29T07:04:07Z</dcterms:modified>
</cp:coreProperties>
</file>