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EJEDOM+VLWHNE+ArialMT"/>
      <p:regular r:id="rId21"/>
    </p:embeddedFont>
    <p:embeddedFont>
      <p:font typeface="UUJRKA+MS-UIGothic"/>
      <p:regular r:id="rId22"/>
    </p:embeddedFont>
    <p:embeddedFont>
      <p:font typeface="RNPSQG+HBAPGL+MicrosoftYaHei-Bold"/>
      <p:regular r:id="rId23"/>
    </p:embeddedFont>
    <p:embeddedFont>
      <p:font typeface="EIAJOC+OALSSH+MicrosoftYaHei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7618BA-9D91-454F-8F77-A6967F8F6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772E0-0D68-4B71-89A8-14F6A08F7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CAA08-CD83-47D1-8ACB-F7B005D28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4D13F-2983-4BF6-BDA5-1AAB93E3B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ACE92D-FA43-4BCD-9FD6-FBA38B619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451885-FDE4-4DD1-ABF0-750301CF9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F35AE3-E436-4E83-98B3-8532E07E5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0C2DE-8C00-4395-9B0D-1BF182B12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1220C-ED21-45AA-8964-D4D77420B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2F8DD-3063-4366-AD11-A1D14AA2A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34097-C8C4-4EEE-BEB8-60A16EA08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52141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4089341" cy="40755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JEDOM+VLWHNE+ArialMT"/>
                <a:cs typeface="EJEDOM+VLWHN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UJRKA+MS-UIGothic"/>
                <a:cs typeface="UUJRKA+MS-UIGothic"/>
              </a:rPr>
              <a:t>素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B6FF"/>
                </a:solidFill>
                <a:latin typeface="UUJRKA+MS-UIGothic"/>
                <a:cs typeface="UUJRKA+MS-UIGothic"/>
              </a:rPr>
              <a:t>培养的重要性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JEDOM+VLWHNE+ArialMT"/>
                <a:cs typeface="EJEDOM+VLWHN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UJRKA+MS-UIGothic"/>
                <a:cs typeface="UUJRKA+MS-UIGothic"/>
              </a:rPr>
              <a:t>自我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认</a:t>
            </a:r>
            <a:r>
              <a:rPr sz="2400">
                <a:solidFill>
                  <a:srgbClr val="00B6FF"/>
                </a:solidFill>
                <a:latin typeface="UUJRKA+MS-UIGothic"/>
                <a:cs typeface="UUJRKA+MS-UIGothic"/>
              </a:rPr>
              <a:t>知与自我提升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JEDOM+VLWHNE+ArialMT"/>
                <a:cs typeface="EJEDOM+VLWHN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UJRKA+MS-UIGothic"/>
                <a:cs typeface="UUJRKA+MS-UIGothic"/>
              </a:rPr>
              <a:t>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识储备</a:t>
            </a:r>
            <a:r>
              <a:rPr sz="2400">
                <a:solidFill>
                  <a:srgbClr val="00B6FF"/>
                </a:solidFill>
                <a:latin typeface="UUJRKA+MS-UIGothic"/>
                <a:cs typeface="UUJRKA+MS-UIGothic"/>
              </a:rPr>
              <a:t>与学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00B6FF"/>
                </a:solidFill>
                <a:latin typeface="UUJRKA+MS-UIGothic"/>
                <a:cs typeface="UUJRKA+MS-UIGothic"/>
              </a:rPr>
              <a:t>能力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JEDOM+VLWHNE+ArialMT"/>
                <a:cs typeface="EJEDOM+VLWHN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UJRKA+MS-UIGothic"/>
                <a:cs typeface="UUJRKA+MS-UIGothic"/>
              </a:rPr>
              <a:t>沟通能力与人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00B6FF"/>
                </a:solidFill>
                <a:latin typeface="UUJRKA+MS-UIGothic"/>
                <a:cs typeface="UUJRKA+MS-UIGothic"/>
              </a:rPr>
              <a:t>交往能力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JEDOM+VLWHNE+ArialMT"/>
                <a:cs typeface="EJEDOM+VLWHN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团队协</a:t>
            </a:r>
            <a:r>
              <a:rPr sz="2400">
                <a:solidFill>
                  <a:srgbClr val="00B6FF"/>
                </a:solidFill>
                <a:latin typeface="UUJRKA+MS-UIGothic"/>
                <a:cs typeface="UUJRKA+MS-UIGothic"/>
              </a:rPr>
              <a:t>作与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领导</a:t>
            </a:r>
            <a:r>
              <a:rPr sz="2400">
                <a:solidFill>
                  <a:srgbClr val="00B6FF"/>
                </a:solidFill>
                <a:latin typeface="UUJRKA+MS-UIGothic"/>
                <a:cs typeface="UUJRKA+MS-UIGothic"/>
              </a:rPr>
              <a:t>力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JEDOM+VLWHNE+ArialMT"/>
                <a:cs typeface="EJEDOM+VLWHN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UJRKA+MS-UIGothic"/>
                <a:cs typeface="UUJRKA+MS-UIGothic"/>
              </a:rPr>
              <a:t>道德品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B6FF"/>
                </a:solidFill>
                <a:latin typeface="UUJRKA+MS-UIGothic"/>
                <a:cs typeface="UUJRKA+MS-UIGothic"/>
              </a:rPr>
              <a:t>与价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值观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EJEDOM+VLWHNE+ArialMT"/>
                <a:cs typeface="EJEDOM+VLWHN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UUJRKA+MS-UIGothic"/>
                <a:cs typeface="UUJRKA+MS-UIGothic"/>
              </a:rPr>
              <a:t>与展望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6FF"/>
                </a:solidFill>
                <a:latin typeface="UUJRKA+MS-UIGothic"/>
                <a:cs typeface="UUJRKA+MS-UIGothic"/>
              </a:rPr>
              <a:t>目</a:t>
            </a:r>
            <a:r>
              <a:rPr sz="9200">
                <a:solidFill>
                  <a:srgbClr val="00B6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素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质对</a:t>
            </a: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个人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展的影响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NPSQG+HBAPGL+MicrosoftYaHei-Bold"/>
                <a:cs typeface="RNPSQG+HBAPG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NPSQG+HBAPGL+MicrosoftYaHei-Bold"/>
                <a:cs typeface="RNPSQG+HBAPGL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NPSQG+HBAPGL+MicrosoftYaHei-Bold"/>
                <a:cs typeface="RNPSQG+HBAPGL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UUJRKA+MS-UIGothic"/>
                <a:cs typeface="UUJRKA+MS-UIGothic"/>
              </a:rPr>
              <a:t>提升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竞</a:t>
            </a:r>
            <a:r>
              <a:rPr sz="2000" spc="23">
                <a:solidFill>
                  <a:srgbClr val="00B6FF"/>
                </a:solidFill>
                <a:latin typeface="UUJRKA+MS-UIGothic"/>
                <a:cs typeface="UUJRKA+MS-UIGothic"/>
              </a:rPr>
              <a:t>争力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UUJRKA+MS-UIGothic"/>
                <a:cs typeface="UUJRKA+MS-UIGothic"/>
              </a:rPr>
              <a:t>促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00B6FF"/>
                </a:solidFill>
                <a:latin typeface="UUJRKA+MS-UIGothic"/>
                <a:cs typeface="UUJRKA+MS-UIGothic"/>
              </a:rPr>
              <a:t>全面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B6FF"/>
                </a:solidFill>
                <a:latin typeface="UUJRKA+MS-UIGothic"/>
                <a:cs typeface="UUJRKA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UUJRKA+MS-UIGothic"/>
                <a:cs typeface="UUJRKA+MS-UIGothic"/>
              </a:rPr>
              <a:t>提高生活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00B6FF"/>
                </a:solidFill>
                <a:latin typeface="UUJRKA+MS-UIGothic"/>
                <a:cs typeface="UUJRKA+MS-UIGothic"/>
              </a:rPr>
              <a:t>量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素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质对团队</a:t>
            </a: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UJRKA+MS-UIGothic"/>
                <a:cs typeface="UUJRKA+MS-UIGothic"/>
              </a:rPr>
              <a:t>增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强团队</a:t>
            </a:r>
            <a:r>
              <a:rPr sz="2300" spc="25">
                <a:solidFill>
                  <a:srgbClr val="00B6FF"/>
                </a:solidFill>
                <a:latin typeface="UUJRKA+MS-UIGothic"/>
                <a:cs typeface="UUJRKA+MS-UIGothic"/>
              </a:rPr>
              <a:t>凝聚力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UJRKA+MS-UIGothic"/>
                <a:cs typeface="UUJRKA+MS-UIGothic"/>
              </a:rPr>
              <a:t>提高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团队绩</a:t>
            </a:r>
            <a:r>
              <a:rPr sz="2300">
                <a:solidFill>
                  <a:srgbClr val="00B6FF"/>
                </a:solidFill>
                <a:latin typeface="UUJRKA+MS-UIGothic"/>
                <a:cs typeface="UUJRKA+MS-UIGothic"/>
              </a:rPr>
              <a:t>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UJRKA+MS-UIGothic"/>
                <a:cs typeface="UUJRKA+MS-UIGothic"/>
              </a:rPr>
              <a:t>促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进组织发</a:t>
            </a:r>
            <a:r>
              <a:rPr sz="2300">
                <a:solidFill>
                  <a:srgbClr val="00B6FF"/>
                </a:solidFill>
                <a:latin typeface="UUJRKA+MS-UIGothic"/>
                <a:cs typeface="UUJRKA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素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质对</a:t>
            </a: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社会和国家的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贡</a:t>
            </a: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UUJRKA+MS-UIGothic"/>
                <a:cs typeface="UUJRKA+MS-UIGothic"/>
              </a:rPr>
              <a:t>推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FFFDFD"/>
                </a:solidFill>
                <a:latin typeface="UUJRKA+MS-UIGothic"/>
                <a:cs typeface="UUJRKA+MS-UIGothic"/>
              </a:rPr>
              <a:t>社会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>
                <a:solidFill>
                  <a:srgbClr val="FFFDFD"/>
                </a:solidFill>
                <a:latin typeface="UUJRKA+MS-UIGothic"/>
                <a:cs typeface="UUJRKA+MS-UIGothic"/>
              </a:rPr>
              <a:t>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UUJRKA+MS-UIGothic"/>
                <a:cs typeface="UUJRKA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UUJRKA+MS-UIGothic"/>
                <a:cs typeface="UUJRKA+MS-UIGothic"/>
              </a:rPr>
              <a:t>社会和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高素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的人更加注重社会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任和公共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利益，能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够为</a:t>
            </a: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社会和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谐稳</a:t>
            </a: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定做出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献。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高素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的人在社会各个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域都能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挥积</a:t>
            </a: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极作用，推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社会的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步和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UJRKA+MS-UIGothic"/>
                <a:cs typeface="UUJRKA+MS-UIGothic"/>
              </a:rPr>
              <a:t>提升国家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2000" spc="23">
                <a:solidFill>
                  <a:srgbClr val="FFFDFD"/>
                </a:solidFill>
                <a:latin typeface="UUJRKA+MS-UIGothic"/>
                <a:cs typeface="UUJRKA+MS-UIGothic"/>
              </a:rPr>
              <a:t>争力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高素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的人才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储备</a:t>
            </a: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是国家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展的重要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保障，能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提升国家的国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际竞</a:t>
            </a: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争力和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UJRKA+MS-UIGothic"/>
                <a:cs typeface="UUJRKA+MS-UIGothic"/>
              </a:rPr>
              <a:t>影响力。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自我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认</a:t>
            </a: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知的重要性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392069" cy="4032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UJRKA+MS-UIGothic"/>
                <a:cs typeface="UUJRKA+MS-UIGothic"/>
              </a:rPr>
              <a:t>了解自己的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300" spc="25">
                <a:solidFill>
                  <a:srgbClr val="00B6FF"/>
                </a:solidFill>
                <a:latin typeface="UUJRKA+MS-UIGothic"/>
                <a:cs typeface="UUJRKA+MS-UIGothic"/>
              </a:rPr>
              <a:t>点和不足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UJRKA+MS-UIGothic"/>
                <a:cs typeface="UUJRKA+MS-UIGothic"/>
              </a:rPr>
              <a:t>明确个人价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值观</a:t>
            </a:r>
          </a:p>
          <a:p>
            <a:pPr marL="0" marR="0">
              <a:lnSpc>
                <a:spcPts val="2300"/>
              </a:lnSpc>
              <a:spcBef>
                <a:spcPts val="1071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UJRKA+MS-UIGothic"/>
                <a:cs typeface="UUJRKA+MS-UIGothic"/>
              </a:rPr>
              <a:t>促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00B6FF"/>
                </a:solidFill>
                <a:latin typeface="UUJRKA+MS-UIGothic"/>
                <a:cs typeface="UUJRKA+MS-UIGothic"/>
              </a:rPr>
              <a:t>个人成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自我提升的方法和途径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300" spc="25">
                <a:solidFill>
                  <a:srgbClr val="00B6FF"/>
                </a:solidFill>
                <a:latin typeface="UUJRKA+MS-UIGothic"/>
                <a:cs typeface="UUJRKA+MS-UIGothic"/>
              </a:rPr>
              <a:t>践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锻炼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UJRKA+MS-UIGothic"/>
                <a:cs typeface="UUJRKA+MS-UIGothic"/>
              </a:rPr>
              <a:t>学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2300" spc="23">
                <a:solidFill>
                  <a:srgbClr val="00B6FF"/>
                </a:solidFill>
                <a:latin typeface="UUJRKA+MS-UIGothic"/>
                <a:cs typeface="UUJRKA+MS-UIGothic"/>
              </a:rPr>
              <a:t>新知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UJRKA+MS-UIGothic"/>
                <a:cs typeface="UUJRKA+MS-UIGothic"/>
              </a:rPr>
              <a:t>反思与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自我激励与自我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约</a:t>
            </a: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UJRKA+MS-UIGothic"/>
                <a:cs typeface="UUJRKA+MS-UIGothic"/>
              </a:rPr>
              <a:t>自我激励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UJRKA+MS-UIGothic"/>
                <a:cs typeface="UUJRKA+MS-UIGothic"/>
              </a:rPr>
              <a:t>自我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约</a:t>
            </a:r>
            <a:r>
              <a:rPr sz="1550">
                <a:solidFill>
                  <a:srgbClr val="00B6FF"/>
                </a:solidFill>
                <a:latin typeface="UUJRKA+MS-UIGothic"/>
                <a:cs typeface="UUJRKA+MS-UIGothic"/>
              </a:rPr>
              <a:t>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识储备</a:t>
            </a: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8304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UUJRKA+MS-UIGothic"/>
                <a:cs typeface="UUJRKA+MS-UIGothic"/>
              </a:rPr>
              <a:t>知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2000" spc="25">
                <a:solidFill>
                  <a:srgbClr val="00B6FF"/>
                </a:solidFill>
                <a:latin typeface="UUJRKA+MS-UIGothic"/>
                <a:cs typeface="UUJRKA+MS-UIGothic"/>
              </a:rPr>
              <a:t>是基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UUJRKA+MS-UIGothic"/>
                <a:cs typeface="UUJRKA+MS-UIGothic"/>
              </a:rPr>
              <a:t>知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2000" spc="25">
                <a:solidFill>
                  <a:srgbClr val="00B6FF"/>
                </a:solidFill>
                <a:latin typeface="UUJRKA+MS-UIGothic"/>
                <a:cs typeface="UUJRKA+MS-UIGothic"/>
              </a:rPr>
              <a:t>改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2000" spc="25">
                <a:solidFill>
                  <a:srgbClr val="00B6FF"/>
                </a:solidFill>
                <a:latin typeface="UUJRKA+MS-UIGothic"/>
                <a:cs typeface="UUJRKA+MS-UIGothic"/>
              </a:rPr>
              <a:t>命运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UUJRKA+MS-UIGothic"/>
                <a:cs typeface="UUJRKA+MS-UIGothic"/>
              </a:rPr>
              <a:t>知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2000" spc="25">
                <a:solidFill>
                  <a:srgbClr val="00B6FF"/>
                </a:solidFill>
                <a:latin typeface="UUJRKA+MS-UIGothic"/>
                <a:cs typeface="UUJRKA+MS-UIGothic"/>
              </a:rPr>
              <a:t>助力成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有丰富的知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识储备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是成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高素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人才的基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提高个人素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争力。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不断学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累知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，可以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一个人的命运，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个人价</a:t>
            </a:r>
          </a:p>
          <a:p>
            <a:pPr marL="381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和社会价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的提升。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可以帮助人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更好地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界、理解社会，从而更好地适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571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各种挑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学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能力的培养和提高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UJRKA+MS-UIGothic"/>
                <a:cs typeface="UUJRKA+MS-UIGothic"/>
              </a:rPr>
              <a:t>培养学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习兴</a:t>
            </a:r>
            <a:r>
              <a:rPr sz="2300">
                <a:solidFill>
                  <a:srgbClr val="00B6FF"/>
                </a:solidFill>
                <a:latin typeface="UUJRKA+MS-UIGothic"/>
                <a:cs typeface="UUJRKA+MS-UIGothic"/>
              </a:rPr>
              <a:t>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2206523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UJRKA+MS-UIGothic"/>
                <a:cs typeface="UUJRKA+MS-UIGothic"/>
              </a:rPr>
              <a:t>掌握学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2300" spc="25">
                <a:solidFill>
                  <a:srgbClr val="00B6FF"/>
                </a:solidFill>
                <a:latin typeface="UUJRKA+MS-UIGothic"/>
                <a:cs typeface="UUJRKA+MS-UIGothic"/>
              </a:rPr>
              <a:t>方法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UJRKA+MS-UIGothic"/>
                <a:cs typeface="UUJRKA+MS-UIGothic"/>
              </a:rPr>
              <a:t>拓展学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2300" spc="25">
                <a:solidFill>
                  <a:srgbClr val="00B6FF"/>
                </a:solidFill>
                <a:latin typeface="UUJRKA+MS-UIGothic"/>
                <a:cs typeface="UUJRKA+MS-UIGothic"/>
              </a:rPr>
              <a:t>途径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续</a:t>
            </a: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学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终</a:t>
            </a: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身学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UUJRKA+MS-UIGothic"/>
                <a:cs typeface="UUJRKA+MS-UIGothic"/>
              </a:rPr>
              <a:t>持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续</a:t>
            </a:r>
            <a:r>
              <a:rPr sz="1600">
                <a:solidFill>
                  <a:srgbClr val="00B6FF"/>
                </a:solidFill>
                <a:latin typeface="UUJRKA+MS-UIGothic"/>
                <a:cs typeface="UUJRKA+MS-UIGothic"/>
              </a:rPr>
              <a:t>学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NPSQG+HBAPGL+MicrosoftYaHei-Bold"/>
                <a:cs typeface="RNPSQG+HBAPGL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NPSQG+HBAPGL+MicrosoftYaHei-Bold"/>
                <a:cs typeface="RNPSQG+HBAPGL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NPSQG+HBAPGL+MicrosoftYaHei-Bold"/>
                <a:cs typeface="RNPSQG+HBAPGL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342074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终</a:t>
            </a:r>
            <a:r>
              <a:rPr sz="1600">
                <a:solidFill>
                  <a:srgbClr val="00B6FF"/>
                </a:solidFill>
                <a:latin typeface="UUJRKA+MS-UIGothic"/>
                <a:cs typeface="UUJRKA+MS-UIGothic"/>
              </a:rPr>
              <a:t>身学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08317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UUJRKA+MS-UIGothic"/>
                <a:cs typeface="UUJRKA+MS-UIGothic"/>
              </a:rPr>
              <a:t>学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1600">
                <a:solidFill>
                  <a:srgbClr val="00B6FF"/>
                </a:solidFill>
                <a:latin typeface="UUJRKA+MS-UIGothic"/>
                <a:cs typeface="UUJRKA+MS-UIGothic"/>
              </a:rPr>
              <a:t>与工作相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结</a:t>
            </a:r>
            <a:r>
              <a:rPr sz="1600">
                <a:solidFill>
                  <a:srgbClr val="00B6FF"/>
                </a:solidFill>
                <a:latin typeface="UUJRKA+MS-UIGothic"/>
                <a:cs typeface="UUJRKA+MS-UIGothic"/>
              </a:rPr>
              <a:t>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UJRKA+MS-UIGothic"/>
                <a:cs typeface="UUJRKA+MS-UIGothic"/>
              </a:rPr>
              <a:t>沟通能力的重要性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7384" y="14552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UUJRKA+MS-UIGothic"/>
                <a:cs typeface="UUJRKA+MS-UIGothic"/>
              </a:rPr>
              <a:t>建立信任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47384" y="2019038"/>
            <a:ext cx="60605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良好的沟通能力有助于建立和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关系，增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彼此之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的信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47384" y="229335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47384" y="31055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UUJRKA+MS-UIGothic"/>
                <a:cs typeface="UUJRKA+MS-UIGothic"/>
              </a:rPr>
              <a:t>有效沟通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47384" y="3669403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有效的沟通有助于准确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达信息，避免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解和冲突。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47384" y="475595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UUJRKA+MS-UIGothic"/>
                <a:cs typeface="UUJRKA+MS-UIGothic"/>
              </a:rPr>
              <a:t>解决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747384" y="5319768"/>
            <a:ext cx="58397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沟通，可以更好地了解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找解决方案，并达成共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UUJRKA+MS-UIGothic"/>
                <a:cs typeface="UUJRK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https://d.book118.com/348052141074006030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EJEDOM+VLWHNE+ArialMT</vt:lpstr>
      <vt:lpstr>Times New Roman</vt:lpstr>
      <vt:lpstr>UUJRKA+MS-UIGothic</vt:lpstr>
      <vt:lpstr>SimSun</vt:lpstr>
      <vt:lpstr>RNPSQG+HBAPGL+MicrosoftYaHei-Bold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2024-09-07T02:38:54.564</cp:lastPrinted>
  <dcterms:created xsi:type="dcterms:W3CDTF">2024-09-06T18:38:54Z</dcterms:created>
  <dcterms:modified xsi:type="dcterms:W3CDTF">2024-09-06T18:38:55Z</dcterms:modified>
</cp:coreProperties>
</file>