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MUELQ+STKCFU+ArialMT"/>
      <p:regular r:id="rId15"/>
    </p:embeddedFont>
    <p:embeddedFont>
      <p:font typeface="EGVOBU+MS-UIGothic"/>
      <p:regular r:id="rId16"/>
    </p:embeddedFont>
    <p:embeddedFont>
      <p:font typeface="KUERKG+BKSTIA+MicrosoftYaHei-Bold"/>
      <p:regular r:id="rId17"/>
    </p:embeddedFont>
    <p:embeddedFont>
      <p:font typeface="FBJQCU+SIHPLW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813E6-7F50-4813-BCD0-8499A3520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028E9-F5F6-4DE3-B780-5765034D0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14D8E-0477-4931-8459-D291A1C6E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6EF44-4CCE-451E-ADBA-55759F04B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96289F-FA9C-426B-89F2-7F98102CA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DB5A64-7B25-46E6-BA91-0B9BB6CB8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509D1C-41E7-476D-8EB3-EE945A897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94060-ED8B-42E7-A677-E80F62929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D52F6-7B7A-4DB4-883E-1C40B94C9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70EC9-C58B-4E45-9D7B-81EB177D1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E2854-4AB7-414A-A729-FFCDB4F6D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53131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MUELQ+STKCFU+ArialMT"/>
                <a:cs typeface="IMUELQ+STKCF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GVOBU+MS-UIGothic"/>
                <a:cs typeface="EGVOBU+MS-UIGothic"/>
              </a:rPr>
              <a:t>个人所得税法概述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MUELQ+STKCFU+ArialMT"/>
                <a:cs typeface="IMUELQ+STKCF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GVOBU+MS-UIGothic"/>
                <a:cs typeface="EGVOBU+MS-UIGothic"/>
              </a:rPr>
              <a:t>个人所得税的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纳</a:t>
            </a:r>
            <a:r>
              <a:rPr sz="2400">
                <a:solidFill>
                  <a:srgbClr val="00B6FF"/>
                </a:solidFill>
                <a:latin typeface="EGVOBU+MS-UIGothic"/>
                <a:cs typeface="EGVOBU+MS-UIGothic"/>
              </a:rPr>
              <a:t>税人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5491421" cy="29779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MUELQ+STKCFU+ArialMT"/>
                <a:cs typeface="IMUELQ+STKCF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GVOBU+MS-UIGothic"/>
                <a:cs typeface="EGVOBU+MS-UIGothic"/>
              </a:rPr>
              <a:t>个人所得税的征税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B6FF"/>
                </a:solidFill>
                <a:latin typeface="EGVOBU+MS-UIGothic"/>
                <a:cs typeface="EGVOBU+MS-UIGothic"/>
              </a:rPr>
              <a:t>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MUELQ+STKCFU+ArialMT"/>
                <a:cs typeface="IMUELQ+STKCF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GVOBU+MS-UIGothic"/>
                <a:cs typeface="EGVOBU+MS-UIGothic"/>
              </a:rPr>
              <a:t>个人所得税的税率和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B6FF"/>
                </a:solidFill>
                <a:latin typeface="EGVOBU+MS-UIGothic"/>
                <a:cs typeface="EGVOBU+MS-UIGothic"/>
              </a:rPr>
              <a:t>算方法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MUELQ+STKCFU+ArialMT"/>
                <a:cs typeface="IMUELQ+STKCF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GVOBU+MS-UIGothic"/>
                <a:cs typeface="EGVOBU+MS-UIGothic"/>
              </a:rPr>
              <a:t>个人所得税的减免和抵免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MUELQ+STKCFU+ArialMT"/>
                <a:cs typeface="IMUELQ+STKCF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GVOBU+MS-UIGothic"/>
                <a:cs typeface="EGVOBU+MS-UIGothic"/>
              </a:rPr>
              <a:t>个人所得税的征收管理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MUELQ+STKCFU+ArialMT"/>
                <a:cs typeface="IMUELQ+STKCFU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EGVOBU+MS-UIGothic"/>
                <a:cs typeface="EGVOBU+MS-UIGothic"/>
              </a:rPr>
              <a:t>个人所得税法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EGVOBU+MS-UIGothic"/>
                <a:cs typeface="EGVOBU+MS-UIGothic"/>
              </a:rPr>
              <a:t>施中的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00B6FF"/>
                </a:solidFill>
                <a:latin typeface="EGVOBU+MS-UIGothic"/>
                <a:cs typeface="EGVOBU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B6FF"/>
                </a:solidFill>
                <a:latin typeface="EGVOBU+MS-UIGothic"/>
                <a:cs typeface="EGVOBU+MS-UIGothic"/>
              </a:rPr>
              <a:t>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GVOBU+MS-UIGothic"/>
                <a:cs typeface="EGVOBU+MS-UIGothic"/>
              </a:rPr>
              <a:t>个人所得税法的定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UERKG+BKSTIA+MicrosoftYaHei-Bold"/>
                <a:cs typeface="KUERKG+BKSTI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UERKG+BKSTIA+MicrosoftYaHei-Bold"/>
                <a:cs typeface="KUERKG+BKSTI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UERKG+BKSTIA+MicrosoftYaHei-Bold"/>
                <a:cs typeface="KUERKG+BKSTI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EGVOBU+MS-UIGothic"/>
                <a:cs typeface="EGVOBU+MS-UIGothic"/>
              </a:rPr>
              <a:t>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纳</a:t>
            </a:r>
            <a:r>
              <a:rPr sz="2000" spc="25">
                <a:solidFill>
                  <a:srgbClr val="00B6FF"/>
                </a:solidFill>
                <a:latin typeface="EGVOBU+MS-UIGothic"/>
                <a:cs typeface="EGVOBU+MS-UIGothic"/>
              </a:rPr>
              <a:t>税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义务</a:t>
            </a:r>
            <a:r>
              <a:rPr sz="2000">
                <a:solidFill>
                  <a:srgbClr val="00B6FF"/>
                </a:solidFill>
                <a:latin typeface="EGVOBU+MS-UIGothic"/>
                <a:cs typeface="EGVOBU+MS-UIGothic"/>
              </a:rPr>
              <a:t>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EGVOBU+MS-UIGothic"/>
                <a:cs typeface="EGVOBU+MS-UIGothic"/>
              </a:rPr>
              <a:t>征税范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GVOBU+MS-UIGothic"/>
                <a:cs typeface="EGVOBU+MS-UIGothic"/>
              </a:rPr>
              <a:t>个人所得税法的目的和意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EGVOBU+MS-UIGothic"/>
                <a:cs typeface="EGVOBU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EGVOBU+MS-UIGothic"/>
                <a:cs typeface="EGVOBU+MS-UIGothic"/>
              </a:rPr>
              <a:t>意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EGVOBU+MS-UIGothic"/>
                <a:cs typeface="EGVOBU+MS-UIGothic"/>
              </a:rPr>
              <a:t>个人所得税法的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EGVOBU+MS-UIGothic"/>
                <a:cs typeface="EGVOBU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EGVOBU+MS-UIGothic"/>
                <a:cs typeface="EGVOBU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GVOBU+MS-UIGothic"/>
                <a:cs typeface="EGVOBU+MS-UIGothic"/>
              </a:rPr>
              <a:t>起源与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EGVOBU+MS-UIGothic"/>
                <a:cs typeface="EGVOBU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GVOBU+MS-UIGothic"/>
                <a:cs typeface="EGVOBU+MS-UIGothic"/>
              </a:rPr>
              <a:t>当前状况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目前，个人所得税法已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中国税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收法律体系中的重要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成部分，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收入分配、促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社会公平正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挥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着重要作用。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93164" y="2452742"/>
            <a:ext cx="3505200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个人所得税法起源于</a:t>
            </a:r>
            <a:r>
              <a:rPr sz="1500">
                <a:solidFill>
                  <a:srgbClr val="FFFDFD"/>
                </a:solidFill>
                <a:latin typeface="FBJQCU+SIHPLW+MicrosoftYaHei"/>
                <a:cs typeface="FBJQCU+SIHPLW+MicrosoftYaHei"/>
              </a:rPr>
              <a:t>18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的英国，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中国个人所得税法的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展可以追溯到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BJQCU+SIHPLW+MicrosoftYaHei"/>
                <a:cs typeface="FBJQCU+SIHPLW+MicrosoftYaHei"/>
              </a:rPr>
              <a:t>20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初。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GVOBU+MS-UIGothic"/>
                <a:cs typeface="EGVOBU+MS-UIGothic"/>
              </a:rPr>
              <a:t>改革和完善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近年来，随着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社会的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展，个人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所得税法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了多次改革和完善，以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应时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EGVOBU+MS-UIGothic"/>
                <a:cs typeface="EGVOBU+MS-UIGothic"/>
              </a:rPr>
              <a:t>展的需要。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纳</a:t>
            </a:r>
            <a:r>
              <a:rPr sz="3000">
                <a:solidFill>
                  <a:srgbClr val="00B6FF"/>
                </a:solidFill>
                <a:latin typeface="EGVOBU+MS-UIGothic"/>
                <a:cs typeface="EGVOBU+MS-UIGothic"/>
              </a:rPr>
              <a:t>税人范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EGVOBU+MS-UIGothic"/>
                <a:cs typeface="EGVOBU+MS-UIGothic"/>
              </a:rPr>
              <a:t>居民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纳</a:t>
            </a:r>
            <a:r>
              <a:rPr sz="1550" spc="25">
                <a:solidFill>
                  <a:srgbClr val="00B6FF"/>
                </a:solidFill>
                <a:latin typeface="EGVOBU+MS-UIGothic"/>
                <a:cs typeface="EGVOBU+MS-UIGothic"/>
              </a:rPr>
              <a:t>税人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GVOBU+MS-UIGothic"/>
                <a:cs typeface="EGVOBU+MS-UIGothic"/>
              </a:rPr>
              <a:t>非居民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纳</a:t>
            </a:r>
            <a:r>
              <a:rPr sz="1550" spc="25">
                <a:solidFill>
                  <a:srgbClr val="FFFFFF"/>
                </a:solidFill>
                <a:latin typeface="EGVOBU+MS-UIGothic"/>
                <a:cs typeface="EGVOBU+MS-UIGothic"/>
              </a:rPr>
              <a:t>税人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GVOBU+MS-UIGothic"/>
                <a:cs typeface="EGVOBU+MS-UIGothic"/>
              </a:rPr>
              <a:t>在中国境内无住所又不居住或者无住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GVOBU+MS-UIGothic"/>
                <a:cs typeface="EGVOBU+MS-UIGothic"/>
              </a:rPr>
              <a:t>所但在境内居住不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EGVOBU+MS-UIGothic"/>
                <a:cs typeface="EGVOBU+MS-UIGothic"/>
              </a:rPr>
              <a:t>一年的个人，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GVOBU+MS-UIGothic"/>
                <a:cs typeface="EGVOBU+MS-UIGothic"/>
              </a:rPr>
              <a:t>就其来自境内的所得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缴纳</a:t>
            </a:r>
            <a:r>
              <a:rPr sz="1350">
                <a:solidFill>
                  <a:srgbClr val="FFFFFF"/>
                </a:solidFill>
                <a:latin typeface="EGVOBU+MS-UIGothic"/>
                <a:cs typeface="EGVOBU+MS-UIGothic"/>
              </a:rPr>
              <a:t>个人所得税。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纳</a:t>
            </a:r>
            <a:r>
              <a:rPr sz="3000">
                <a:solidFill>
                  <a:srgbClr val="00B6FF"/>
                </a:solidFill>
                <a:latin typeface="EGVOBU+MS-UIGothic"/>
                <a:cs typeface="EGVOBU+MS-UIGothic"/>
              </a:rPr>
              <a:t>税人的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权</a:t>
            </a:r>
            <a:r>
              <a:rPr sz="3000">
                <a:solidFill>
                  <a:srgbClr val="00B6FF"/>
                </a:solidFill>
                <a:latin typeface="EGVOBU+MS-UIGothic"/>
                <a:cs typeface="EGVOBU+MS-UIGothic"/>
              </a:rPr>
              <a:t>利和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权</a:t>
            </a:r>
            <a:r>
              <a:rPr sz="2300">
                <a:solidFill>
                  <a:srgbClr val="00B6FF"/>
                </a:solidFill>
                <a:latin typeface="EGVOBU+MS-UIGothic"/>
                <a:cs typeface="EGVOBU+MS-UIGothic"/>
              </a:rPr>
              <a:t>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义务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纳</a:t>
            </a:r>
            <a:r>
              <a:rPr sz="3000">
                <a:solidFill>
                  <a:srgbClr val="00B6FF"/>
                </a:solidFill>
                <a:latin typeface="EGVOBU+MS-UIGothic"/>
                <a:cs typeface="EGVOBU+MS-UIGothic"/>
              </a:rPr>
              <a:t>税人的分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EGVOBU+MS-UIGothic"/>
                <a:cs typeface="EGVOBU+MS-UIGothic"/>
              </a:rPr>
              <a:t>按住所分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EGVOBU+MS-UIGothic"/>
                <a:cs typeface="EGVOBU+MS-UIGothic"/>
              </a:rPr>
              <a:t>按所得来源分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https://d.book118.com/348053131140006037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IMUELQ+STKCFU+ArialMT</vt:lpstr>
      <vt:lpstr>Times New Roman</vt:lpstr>
      <vt:lpstr>EGVOBU+MS-UIGothic</vt:lpstr>
      <vt:lpstr>SimSun</vt:lpstr>
      <vt:lpstr>KUERKG+BKSTIA+MicrosoftYaHei-Bold</vt:lpstr>
      <vt:lpstr>FBJQCU+SIHPLW+MicrosoftYaHei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2024-09-18T00:55:58.096</cp:lastPrinted>
  <dcterms:created xsi:type="dcterms:W3CDTF">2024-09-17T16:55:58Z</dcterms:created>
  <dcterms:modified xsi:type="dcterms:W3CDTF">2024-09-17T16:55:59Z</dcterms:modified>
</cp:coreProperties>
</file>