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02" r:id="rId2"/>
    <p:sldMasterId id="214748372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5" r:id="rId27"/>
    <p:sldId id="328" r:id="rId28"/>
    <p:sldId id="331" r:id="rId29"/>
    <p:sldId id="333" r:id="rId30"/>
  </p:sldIdLst>
  <p:sldSz cx="12190413" cy="6859588"/>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slideMaster" Target="slideMasters/slideMaster3.xml" /><Relationship Id="rId30" Type="http://schemas.openxmlformats.org/officeDocument/2006/relationships/slide" Target="slides/slide26.xml" /><Relationship Id="rId31" Type="http://schemas.openxmlformats.org/officeDocument/2006/relationships/tags" Target="tags/tag37.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heme" Target="theme/theme1.xml" /><Relationship Id="rId35"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CEA9CB-1748-4CC7-990B-4698219797EE}" type="datetimeFigureOut">
              <a:rPr lang="zh-CN" altLang="en-US" smtClean="0"/>
              <a:t>2024/2/11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14E5A7-0687-4712-B220-78B82A0319D2}" type="slidenum">
              <a:rPr lang="zh-CN" altLang="en-US" smtClean="0"/>
              <a:t>‹#›</a:t>
            </a:fld>
            <a:endParaRPr lang="zh-CN" altLang="en-US"/>
          </a:p>
        </p:txBody>
      </p:sp>
    </p:spTree>
    <p:extLst>
      <p:ext uri="{BB962C8B-B14F-4D97-AF65-F5344CB8AC3E}">
        <p14:creationId xmlns:p14="http://schemas.microsoft.com/office/powerpoint/2010/main" val="3746340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114E5A7-0687-4712-B220-78B82A0319D2}" type="slidenum">
              <a:rPr lang="zh-CN" altLang="en-US" smtClean="0"/>
              <a:t>16</a:t>
            </a:fld>
            <a:endParaRPr lang="zh-CN" altLang="en-US"/>
          </a:p>
        </p:txBody>
      </p:sp>
    </p:spTree>
    <p:extLst>
      <p:ext uri="{BB962C8B-B14F-4D97-AF65-F5344CB8AC3E}">
        <p14:creationId xmlns:p14="http://schemas.microsoft.com/office/powerpoint/2010/main" val="3236094848"/>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tags" Target="../tags/tag15.xml" /><Relationship Id="rId16" Type="http://schemas.openxmlformats.org/officeDocument/2006/relationships/tags" Target="../tags/tag16.xml" /><Relationship Id="rId17" Type="http://schemas.openxmlformats.org/officeDocument/2006/relationships/tags" Target="../tags/tag17.xml" /><Relationship Id="rId18" Type="http://schemas.openxmlformats.org/officeDocument/2006/relationships/tags" Target="../tags/tag18.xml" /><Relationship Id="rId19" Type="http://schemas.openxmlformats.org/officeDocument/2006/relationships/slideMaster" Target="../slideMasters/slideMaster3.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6.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B77C0C3-5DD5-4269-88A8-5FFFFE473F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DA3568-6D55-44BD-9B2C-E856C49544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0DAC8AE-E248-44E6-8F77-12D060E693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CE478D3-07C2-4D43-8461-BE17E27D0F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F287C34-66D2-4D3D-9179-76376F44BA9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5C5D716-7169-44A6-A8AC-B276AC8DA9B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FB1408B-2254-4A4F-9055-3F549C06C6D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DB9A5C-9124-4B82-BF80-08EE673513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A56BD6-6985-4156-A6C3-C6703FF14D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2D9F7D-248A-4A24-84C2-A579C82F40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311234-8A25-4ACA-9B55-1737723E92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标题幻灯片">
    <p:spTree>
      <p:nvGrpSpPr>
        <p:cNvPr id="1" name=""/>
        <p:cNvGrpSpPr/>
        <p:nvPr/>
      </p:nvGrpSpPr>
      <p:grpSpPr>
        <a:xfrm>
          <a:off x="0" y="0"/>
          <a:ext cx="0" cy="0"/>
        </a:xfrm>
      </p:grpSpPr>
      <p:sp>
        <p:nvSpPr>
          <p:cNvPr id="8" name="TextBox 7"/>
          <p:cNvSpPr txBox="1"/>
          <p:nvPr userDrawn="1"/>
        </p:nvSpPr>
        <p:spPr>
          <a:xfrm>
            <a:off x="5880892" y="3858422"/>
            <a:ext cx="3847249" cy="707886"/>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r>
              <a:rPr lang="zh-CN" altLang="en-US" sz="4000" b="1" kern="1200" cap="none" spc="0" smtClean="0">
                <a:ln w="17780" cmpd="sng">
                  <a:solidFill>
                    <a:schemeClr val="accent1">
                      <a:tint val="3000"/>
                    </a:schemeClr>
                  </a:solidFill>
                  <a:prstDash val="solid"/>
                  <a:miter lim="800000"/>
                </a:ln>
                <a:gradFill>
                  <a:gsLst>
                    <a:gs pos="10000">
                      <a:schemeClr val="accent1">
                        <a:tint val="63000"/>
                        <a:sat val="100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itchFamily="34" charset="-122"/>
                <a:ea typeface="微软雅黑" pitchFamily="34" charset="-122"/>
                <a:cs typeface="+mn-cs"/>
              </a:rPr>
              <a:t>责任会计</a:t>
            </a:r>
          </a:p>
        </p:txBody>
      </p:sp>
      <p:pic>
        <p:nvPicPr>
          <p:cNvPr id="5" name="Picture 1" descr="E:\图片\7\请看，外国人，商务人士.png"/>
          <p:cNvPicPr>
            <a:picLocks noChangeAspect="1" noChangeArrowheads="1"/>
          </p:cNvPicPr>
          <p:nvPr userDrawn="1"/>
        </p:nvPicPr>
        <p:blipFill>
          <a:blip r:embed="rId1"/>
          <a:stretch>
            <a:fillRect/>
          </a:stretch>
        </p:blipFill>
        <p:spPr bwMode="auto">
          <a:xfrm>
            <a:off x="8309784" y="0"/>
            <a:ext cx="3507918" cy="6394343"/>
          </a:xfrm>
          <a:prstGeom prst="rect">
            <a:avLst/>
          </a:prstGeom>
          <a:noFill/>
          <a:ln w="9525">
            <a:noFill/>
            <a:miter lim="800000"/>
          </a:ln>
        </p:spPr>
      </p:pic>
      <p:pic>
        <p:nvPicPr>
          <p:cNvPr id="1026" name="Picture 2" descr="E:\ppt\230205311 《财务会计》（黄义晏）\图片\201792-12062FP00640.jpg"/>
          <p:cNvPicPr>
            <a:picLocks noChangeAspect="1" noChangeArrowheads="1"/>
          </p:cNvPicPr>
          <p:nvPr userDrawn="1"/>
        </p:nvPicPr>
        <p:blipFill>
          <a:blip r:embed="rId2">
            <a:clrChange>
              <a:clrFrom>
                <a:srgbClr val="FFFFFF"/>
              </a:clrFrom>
              <a:clrTo>
                <a:srgbClr val="FFFFFF">
                  <a:alpha val="0"/>
                </a:srgbClr>
              </a:clrTo>
            </a:clrChange>
          </a:blip>
          <a:stretch>
            <a:fillRect/>
          </a:stretch>
        </p:blipFill>
        <p:spPr bwMode="auto">
          <a:xfrm>
            <a:off x="0" y="1000902"/>
            <a:ext cx="5939967" cy="5357850"/>
          </a:xfrm>
          <a:prstGeom prst="rect">
            <a:avLst/>
          </a:prstGeom>
          <a:noFill/>
        </p:spPr>
      </p:pic>
      <p:sp>
        <p:nvSpPr>
          <p:cNvPr id="18" name="矩形 17"/>
          <p:cNvSpPr/>
          <p:nvPr userDrawn="1"/>
        </p:nvSpPr>
        <p:spPr>
          <a:xfrm>
            <a:off x="3594876" y="1000902"/>
            <a:ext cx="5342100" cy="646331"/>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defRPr/>
            </a:pPr>
            <a:r>
              <a:rPr lang="zh-CN" altLang="en-US" sz="3600" b="1" i="1" kern="1200" smtClean="0">
                <a:solidFill>
                  <a:srgbClr val="FF9300"/>
                </a:solidFill>
                <a:latin typeface="微软雅黑" pitchFamily="34" charset="-122"/>
                <a:ea typeface="微软雅黑" pitchFamily="34" charset="-122"/>
                <a:cs typeface="+mn-cs"/>
              </a:rPr>
              <a:t>管理学会计</a:t>
            </a:r>
            <a:r>
              <a:rPr lang="en-US" altLang="zh-CN" sz="3600" b="1" i="1" kern="1200" smtClean="0">
                <a:solidFill>
                  <a:srgbClr val="FF9300"/>
                </a:solidFill>
                <a:latin typeface="微软雅黑" pitchFamily="34" charset="-122"/>
                <a:ea typeface="微软雅黑" pitchFamily="34" charset="-122"/>
                <a:cs typeface="+mn-cs"/>
              </a:rPr>
              <a:t>——</a:t>
            </a:r>
            <a:endParaRPr lang="zh-CN" altLang="en-US" sz="3600" b="1" i="1" kern="1200">
              <a:solidFill>
                <a:srgbClr val="FF9300"/>
              </a:solidFill>
              <a:latin typeface="微软雅黑" pitchFamily="34" charset="-122"/>
              <a:ea typeface="微软雅黑" pitchFamily="34" charset="-122"/>
              <a:cs typeface="+mn-cs"/>
            </a:endParaRPr>
          </a:p>
        </p:txBody>
      </p:sp>
      <p:sp>
        <p:nvSpPr>
          <p:cNvPr id="19" name="矩形 18"/>
          <p:cNvSpPr/>
          <p:nvPr userDrawn="1"/>
        </p:nvSpPr>
        <p:spPr>
          <a:xfrm>
            <a:off x="5523702" y="2429662"/>
            <a:ext cx="1647461" cy="52322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defRPr/>
            </a:pPr>
            <a:r>
              <a:rPr lang="zh-CN" altLang="en-US" sz="2800" b="1" kern="1200" smtClean="0">
                <a:solidFill>
                  <a:srgbClr val="FF9300"/>
                </a:solidFill>
                <a:latin typeface="微软雅黑" pitchFamily="34" charset="-122"/>
                <a:ea typeface="微软雅黑" pitchFamily="34" charset="-122"/>
                <a:cs typeface="+mn-cs"/>
              </a:rPr>
              <a:t>项目九</a:t>
            </a:r>
            <a:endParaRPr lang="zh-CN" altLang="en-US" sz="2800" b="1" kern="1200">
              <a:solidFill>
                <a:srgbClr val="FF9300"/>
              </a:solidFill>
              <a:latin typeface="微软雅黑" pitchFamily="34" charset="-122"/>
              <a:ea typeface="微软雅黑" pitchFamily="34"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par>
                                <p:cTn id="8" presetID="10" presetClass="entr" presetSubtype="0" dur="50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22" presetClass="entr" presetSubtype="8" dur="50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19" grpId="0"/>
    </p:bldLs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914400" y="2130425"/>
            <a:ext cx="10361613" cy="147161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7788"/>
            <a:ext cx="853281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963613" y="4408488"/>
            <a:ext cx="10361612"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1612" cy="15017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08613"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0613" y="1600200"/>
            <a:ext cx="541020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7975"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09600" y="273050"/>
            <a:ext cx="4010025"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5675" y="273050"/>
            <a:ext cx="6815138" cy="58547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0025" cy="46926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2389188" y="4802188"/>
            <a:ext cx="7315200" cy="566737"/>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6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892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8839200" y="274638"/>
            <a:ext cx="2741613"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311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节标题">
    <p:spTree>
      <p:nvGrpSpPr>
        <p:cNvPr id="1" name=""/>
        <p:cNvGrpSpPr/>
        <p:nvPr/>
      </p:nvGrpSpPr>
      <p:grpSpPr>
        <a:xfrm>
          <a:off x="0" y="0"/>
          <a:ext cx="0" cy="0"/>
        </a:xfrm>
      </p:grpSpPr>
      <p:sp>
        <p:nvSpPr>
          <p:cNvPr id="2" name="矩形 1"/>
          <p:cNvSpPr/>
          <p:nvPr/>
        </p:nvSpPr>
        <p:spPr>
          <a:xfrm>
            <a:off x="3" y="2350044"/>
            <a:ext cx="2734907" cy="179430"/>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3" name="矩形 2"/>
          <p:cNvSpPr/>
          <p:nvPr/>
        </p:nvSpPr>
        <p:spPr>
          <a:xfrm>
            <a:off x="2734910" y="2350044"/>
            <a:ext cx="9455506" cy="1794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3" y="5085943"/>
            <a:ext cx="2734907"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5" name="矩形 4"/>
          <p:cNvSpPr/>
          <p:nvPr/>
        </p:nvSpPr>
        <p:spPr>
          <a:xfrm>
            <a:off x="2734910" y="5085943"/>
            <a:ext cx="9455506"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pic>
        <p:nvPicPr>
          <p:cNvPr id="6" name="Picture 1" descr="E:\图片\7\请看，外国人，商务人士.png"/>
          <p:cNvPicPr>
            <a:picLocks noChangeAspect="1" noChangeArrowheads="1"/>
          </p:cNvPicPr>
          <p:nvPr/>
        </p:nvPicPr>
        <p:blipFill>
          <a:blip r:embed="rId1"/>
          <a:stretch>
            <a:fillRect/>
          </a:stretch>
        </p:blipFill>
        <p:spPr bwMode="auto">
          <a:xfrm>
            <a:off x="7966629" y="465246"/>
            <a:ext cx="3507918" cy="6394343"/>
          </a:xfrm>
          <a:prstGeom prst="rect">
            <a:avLst/>
          </a:prstGeom>
          <a:noFill/>
          <a:ln w="9525">
            <a:noFill/>
            <a:miter lim="800000"/>
          </a:ln>
        </p:spPr>
      </p:pic>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幻灯片">
    <p:spTree>
      <p:nvGrpSpPr>
        <p:cNvPr id="1" name=""/>
        <p:cNvGrpSpPr/>
        <p:nvPr/>
      </p:nvGrpSpPr>
      <p:grpSpPr>
        <a:xfrm>
          <a:off x="0" y="0"/>
          <a:ext cx="0" cy="0"/>
        </a:xfrm>
      </p:grpSpPr>
      <p:sp>
        <p:nvSpPr>
          <p:cNvPr id="8" name="TextBox 7"/>
          <p:cNvSpPr txBox="1"/>
          <p:nvPr userDrawn="1"/>
        </p:nvSpPr>
        <p:spPr>
          <a:xfrm>
            <a:off x="5880892" y="3501232"/>
            <a:ext cx="3847249" cy="707886"/>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r>
              <a:rPr lang="zh-CN" altLang="en-US" sz="4000" b="1" kern="1200" cap="none" spc="0" smtClean="0">
                <a:ln w="17780" cmpd="sng">
                  <a:solidFill>
                    <a:schemeClr val="accent1">
                      <a:tint val="3000"/>
                    </a:schemeClr>
                  </a:solidFill>
                  <a:prstDash val="solid"/>
                  <a:miter lim="800000"/>
                </a:ln>
                <a:gradFill>
                  <a:gsLst>
                    <a:gs pos="10000">
                      <a:schemeClr val="accent1">
                        <a:tint val="63000"/>
                        <a:sat val="100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itchFamily="34" charset="-122"/>
                <a:ea typeface="微软雅黑" pitchFamily="34" charset="-122"/>
                <a:cs typeface="+mn-cs"/>
              </a:rPr>
              <a:t>责任会计</a:t>
            </a:r>
          </a:p>
        </p:txBody>
      </p:sp>
      <p:pic>
        <p:nvPicPr>
          <p:cNvPr id="5" name="Picture 1" descr="E:\图片\7\请看，外国人，商务人士.png"/>
          <p:cNvPicPr>
            <a:picLocks noChangeAspect="1" noChangeArrowheads="1"/>
          </p:cNvPicPr>
          <p:nvPr userDrawn="1"/>
        </p:nvPicPr>
        <p:blipFill>
          <a:blip r:embed="rId1"/>
          <a:stretch>
            <a:fillRect/>
          </a:stretch>
        </p:blipFill>
        <p:spPr bwMode="auto">
          <a:xfrm>
            <a:off x="8309784" y="0"/>
            <a:ext cx="3507918" cy="6394343"/>
          </a:xfrm>
          <a:prstGeom prst="rect">
            <a:avLst/>
          </a:prstGeom>
          <a:noFill/>
          <a:ln w="9525">
            <a:noFill/>
            <a:miter lim="800000"/>
          </a:ln>
        </p:spPr>
      </p:pic>
      <p:pic>
        <p:nvPicPr>
          <p:cNvPr id="1026" name="Picture 2" descr="E:\ppt\230205311 《财务会计》（黄义晏）\图片\201792-12062FP00640.jpg"/>
          <p:cNvPicPr>
            <a:picLocks noChangeAspect="1" noChangeArrowheads="1"/>
          </p:cNvPicPr>
          <p:nvPr userDrawn="1"/>
        </p:nvPicPr>
        <p:blipFill>
          <a:blip r:embed="rId2">
            <a:clrChange>
              <a:clrFrom>
                <a:srgbClr val="FFFFFF"/>
              </a:clrFrom>
              <a:clrTo>
                <a:srgbClr val="FFFFFF">
                  <a:alpha val="0"/>
                </a:srgbClr>
              </a:clrTo>
            </a:clrChange>
          </a:blip>
          <a:stretch>
            <a:fillRect/>
          </a:stretch>
        </p:blipFill>
        <p:spPr bwMode="auto">
          <a:xfrm>
            <a:off x="0" y="1000902"/>
            <a:ext cx="5939967" cy="5357850"/>
          </a:xfrm>
          <a:prstGeom prst="rect">
            <a:avLst/>
          </a:prstGeom>
          <a:noFill/>
        </p:spPr>
      </p:pic>
      <p:sp>
        <p:nvSpPr>
          <p:cNvPr id="18" name="矩形 17"/>
          <p:cNvSpPr/>
          <p:nvPr userDrawn="1"/>
        </p:nvSpPr>
        <p:spPr>
          <a:xfrm>
            <a:off x="3594876" y="1000902"/>
            <a:ext cx="5342100" cy="646331"/>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defRPr/>
            </a:pPr>
            <a:r>
              <a:rPr lang="zh-CN" altLang="en-US" sz="3600" b="1" i="1" kern="1200" smtClean="0">
                <a:solidFill>
                  <a:srgbClr val="FF9300"/>
                </a:solidFill>
                <a:latin typeface="微软雅黑" pitchFamily="34" charset="-122"/>
                <a:ea typeface="微软雅黑" pitchFamily="34" charset="-122"/>
                <a:cs typeface="+mn-cs"/>
              </a:rPr>
              <a:t>管理学会计</a:t>
            </a:r>
            <a:r>
              <a:rPr lang="en-US" altLang="zh-CN" sz="3600" b="1" i="1" kern="1200" smtClean="0">
                <a:solidFill>
                  <a:srgbClr val="FF9300"/>
                </a:solidFill>
                <a:latin typeface="微软雅黑" pitchFamily="34" charset="-122"/>
                <a:ea typeface="微软雅黑" pitchFamily="34" charset="-122"/>
                <a:cs typeface="+mn-cs"/>
              </a:rPr>
              <a:t>——</a:t>
            </a:r>
            <a:endParaRPr lang="zh-CN" altLang="en-US" sz="3600" b="1" i="1" kern="1200">
              <a:solidFill>
                <a:srgbClr val="FF9300"/>
              </a:solidFill>
              <a:latin typeface="微软雅黑" pitchFamily="34" charset="-122"/>
              <a:ea typeface="微软雅黑" pitchFamily="34" charset="-122"/>
              <a:cs typeface="+mn-cs"/>
            </a:endParaRPr>
          </a:p>
        </p:txBody>
      </p:sp>
      <p:sp>
        <p:nvSpPr>
          <p:cNvPr id="19" name="矩形 18"/>
          <p:cNvSpPr/>
          <p:nvPr userDrawn="1"/>
        </p:nvSpPr>
        <p:spPr>
          <a:xfrm>
            <a:off x="5523702" y="2429662"/>
            <a:ext cx="1647461" cy="52322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defRPr/>
            </a:pPr>
            <a:r>
              <a:rPr lang="zh-CN" altLang="en-US" sz="2800" b="1" kern="1200" smtClean="0">
                <a:solidFill>
                  <a:srgbClr val="FF9300"/>
                </a:solidFill>
                <a:latin typeface="微软雅黑" pitchFamily="34" charset="-122"/>
                <a:ea typeface="微软雅黑" pitchFamily="34" charset="-122"/>
                <a:cs typeface="+mn-cs"/>
              </a:rPr>
              <a:t>项目九</a:t>
            </a:r>
            <a:endParaRPr lang="zh-CN" altLang="en-US" sz="2800" b="1" kern="1200">
              <a:solidFill>
                <a:srgbClr val="FF9300"/>
              </a:solidFill>
              <a:latin typeface="微软雅黑" pitchFamily="34" charset="-122"/>
              <a:ea typeface="微软雅黑" pitchFamily="34"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par>
                                <p:cTn id="8" presetID="10" presetClass="entr" presetSubtype="0" dur="50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22" presetClass="entr" presetSubtype="8" dur="50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19" grpId="0"/>
    </p:bldLs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1_标题和内容">
    <p:spTree>
      <p:nvGrpSpPr>
        <p:cNvPr id="1" name=""/>
        <p:cNvGrpSpPr/>
        <p:nvPr/>
      </p:nvGrpSpPr>
      <p:grpSpPr>
        <a:xfrm>
          <a:off x="0" y="0"/>
          <a:ext cx="0" cy="0"/>
        </a:xfrm>
      </p:grpSpPr>
      <p:sp>
        <p:nvSpPr>
          <p:cNvPr id="2" name="矩形 1"/>
          <p:cNvSpPr/>
          <p:nvPr/>
        </p:nvSpPr>
        <p:spPr>
          <a:xfrm>
            <a:off x="6060287" y="1268709"/>
            <a:ext cx="611901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3" name="菱形 81"/>
          <p:cNvSpPr/>
          <p:nvPr>
            <p:custDataLst>
              <p:tags r:id="rId1"/>
            </p:custDataLst>
          </p:nvPr>
        </p:nvSpPr>
        <p:spPr>
          <a:xfrm>
            <a:off x="2055546" y="692313"/>
            <a:ext cx="934916" cy="936842"/>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5" name="文本框 103"/>
          <p:cNvSpPr txBox="1">
            <a:spLocks noChangeArrowheads="1"/>
          </p:cNvSpPr>
          <p:nvPr>
            <p:custDataLst>
              <p:tags r:id="rId2"/>
            </p:custDataLst>
          </p:nvPr>
        </p:nvSpPr>
        <p:spPr bwMode="auto">
          <a:xfrm>
            <a:off x="3014271" y="700251"/>
            <a:ext cx="2447607" cy="452542"/>
          </a:xfrm>
          <a:prstGeom prst="rect">
            <a:avLst/>
          </a:prstGeom>
          <a:noFill/>
          <a:ln w="9525">
            <a:noFill/>
            <a:miter lim="800000"/>
          </a:ln>
        </p:spPr>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fontAlgn="auto">
              <a:spcBef>
                <a:spcPct val="0"/>
              </a:spcBef>
              <a:spcAft>
                <a:spcPct val="0"/>
              </a:spcAft>
              <a:defRPr/>
            </a:pPr>
            <a:r>
              <a:rPr lang="zh-CN" altLang="en-US" sz="2400" b="1">
                <a:solidFill>
                  <a:srgbClr val="FF9300"/>
                </a:solidFill>
                <a:latin typeface="微软雅黑" pitchFamily="34" charset="-122"/>
                <a:ea typeface="微软雅黑" pitchFamily="34" charset="-122"/>
              </a:rPr>
              <a:t>目录页</a:t>
            </a:r>
            <a:endParaRPr lang="zh-CN" altLang="en-US" sz="2400">
              <a:solidFill>
                <a:schemeClr val="accent1"/>
              </a:solidFill>
              <a:latin typeface="华文细黑" pitchFamily="2" charset="-122"/>
              <a:ea typeface="华文细黑" pitchFamily="2" charset="-122"/>
            </a:endParaRPr>
          </a:p>
        </p:txBody>
      </p:sp>
      <p:sp>
        <p:nvSpPr>
          <p:cNvPr id="6" name="矩形 5"/>
          <p:cNvSpPr/>
          <p:nvPr/>
        </p:nvSpPr>
        <p:spPr>
          <a:xfrm rot="5400000">
            <a:off x="-79507" y="4168980"/>
            <a:ext cx="5185975" cy="1793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7" name="矩形 6"/>
          <p:cNvSpPr/>
          <p:nvPr/>
        </p:nvSpPr>
        <p:spPr>
          <a:xfrm rot="5400000">
            <a:off x="2189556" y="234244"/>
            <a:ext cx="647850" cy="1793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8" name="矩形 7"/>
          <p:cNvSpPr/>
          <p:nvPr/>
        </p:nvSpPr>
        <p:spPr>
          <a:xfrm>
            <a:off x="-25396" y="1268709"/>
            <a:ext cx="2026975"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9" name="菱形 8"/>
          <p:cNvSpPr/>
          <p:nvPr>
            <p:custDataLst>
              <p:tags r:id="rId3"/>
            </p:custDataLst>
          </p:nvPr>
        </p:nvSpPr>
        <p:spPr>
          <a:xfrm>
            <a:off x="3369608" y="1879828"/>
            <a:ext cx="466665" cy="468420"/>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solidFill>
                <a:srgbClr val="259B7F"/>
              </a:solidFill>
            </a:endParaRPr>
          </a:p>
        </p:txBody>
      </p:sp>
      <p:sp>
        <p:nvSpPr>
          <p:cNvPr id="10" name="文本框 84"/>
          <p:cNvSpPr txBox="1">
            <a:spLocks noChangeArrowheads="1"/>
          </p:cNvSpPr>
          <p:nvPr>
            <p:custDataLst>
              <p:tags r:id="rId4"/>
            </p:custDataLst>
          </p:nvPr>
        </p:nvSpPr>
        <p:spPr bwMode="auto">
          <a:xfrm>
            <a:off x="3899767" y="1889257"/>
            <a:ext cx="693647" cy="454130"/>
          </a:xfrm>
          <a:prstGeom prst="rect">
            <a:avLst/>
          </a:prstGeom>
          <a:noFill/>
          <a:ln>
            <a:noFill/>
          </a:ln>
          <a:extLst/>
        </p:spPr>
        <p:txBody>
          <a:bodyPr lIns="121917" tIns="60958" rIns="121917" bIns="60958" anchor="ct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en-US" altLang="zh-CN" sz="2800" b="1">
                <a:latin typeface="Times New Roman" pitchFamily="18" charset="0"/>
                <a:ea typeface="华文细黑" pitchFamily="2" charset="-122"/>
                <a:cs typeface="Times New Roman" pitchFamily="18" charset="0"/>
              </a:rPr>
              <a:t>01</a:t>
            </a:r>
            <a:endParaRPr lang="zh-CN" altLang="en-US" sz="2800" b="1">
              <a:latin typeface="Times New Roman" pitchFamily="18" charset="0"/>
              <a:ea typeface="华文细黑" pitchFamily="2" charset="-122"/>
              <a:cs typeface="Times New Roman" pitchFamily="18" charset="0"/>
            </a:endParaRPr>
          </a:p>
        </p:txBody>
      </p:sp>
      <p:sp>
        <p:nvSpPr>
          <p:cNvPr id="11" name="文本框 85"/>
          <p:cNvSpPr txBox="1">
            <a:spLocks noChangeArrowheads="1"/>
          </p:cNvSpPr>
          <p:nvPr>
            <p:custDataLst>
              <p:tags r:id="rId5"/>
            </p:custDataLst>
          </p:nvPr>
        </p:nvSpPr>
        <p:spPr bwMode="auto">
          <a:xfrm>
            <a:off x="4523570" y="1929596"/>
            <a:ext cx="2733319" cy="450955"/>
          </a:xfrm>
          <a:prstGeom prst="rect">
            <a:avLst/>
          </a:prstGeom>
          <a:noFill/>
          <a:ln>
            <a:noFill/>
          </a:ln>
          <a:extLst/>
        </p:spPr>
        <p:txBody>
          <a:bodyPr lIns="121917" tIns="60958" rIns="121917" bIns="60958" anchor="ctr">
            <a:normAutofit/>
          </a:bodyP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zh-CN" altLang="en-US" sz="2000" kern="1200" smtClean="0">
                <a:solidFill>
                  <a:schemeClr val="tx1"/>
                </a:solidFill>
                <a:latin typeface="微软雅黑" pitchFamily="34" charset="-122"/>
                <a:ea typeface="微软雅黑" pitchFamily="34" charset="-122"/>
                <a:cs typeface="+mn-cs"/>
              </a:rPr>
              <a:t>责任会计概述</a:t>
            </a:r>
          </a:p>
        </p:txBody>
      </p:sp>
      <p:sp>
        <p:nvSpPr>
          <p:cNvPr id="12" name="文本框 80"/>
          <p:cNvSpPr txBox="1"/>
          <p:nvPr userDrawn="1">
            <p:custDataLst>
              <p:tags r:id="rId6"/>
            </p:custDataLst>
          </p:nvPr>
        </p:nvSpPr>
        <p:spPr>
          <a:xfrm>
            <a:off x="2256367" y="638175"/>
            <a:ext cx="5952067" cy="1060450"/>
          </a:xfrm>
          <a:prstGeom prst="rect">
            <a:avLst/>
          </a:prstGeom>
          <a:noFill/>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eaLnBrk="1" fontAlgn="auto" hangingPunct="1">
              <a:spcBef>
                <a:spcPct val="0"/>
              </a:spcBef>
              <a:spcAft>
                <a:spcPct val="0"/>
              </a:spcAft>
              <a:defRPr/>
            </a:pPr>
            <a:r>
              <a:rPr lang="en-US" altLang="zh-CN" sz="6000" spc="400" smtClean="0">
                <a:solidFill>
                  <a:srgbClr val="FFFFFF"/>
                </a:solidFill>
                <a:latin typeface="华文中宋" panose="02010600040101010101" pitchFamily="2" charset="-122"/>
                <a:ea typeface="华文中宋" panose="02010600040101010101" pitchFamily="2" charset="-122"/>
              </a:rPr>
              <a:t>C</a:t>
            </a:r>
            <a:r>
              <a:rPr lang="en-US" altLang="zh-CN" sz="2400" spc="400" smtClean="0">
                <a:solidFill>
                  <a:srgbClr val="C0C0C0"/>
                </a:solidFill>
                <a:latin typeface="华文中宋" panose="02010600040101010101" pitchFamily="2" charset="-122"/>
                <a:ea typeface="华文中宋" panose="02010600040101010101" pitchFamily="2" charset="-122"/>
              </a:rPr>
              <a:t>ONTENTS PAGE </a:t>
            </a:r>
            <a:endParaRPr lang="zh-CN" altLang="en-US" sz="4400" spc="400">
              <a:solidFill>
                <a:srgbClr val="C0C0C0"/>
              </a:solidFill>
              <a:latin typeface="华文中宋" panose="02010600040101010101" pitchFamily="2" charset="-122"/>
              <a:ea typeface="华文中宋" panose="02010600040101010101" pitchFamily="2" charset="-122"/>
            </a:endParaRPr>
          </a:p>
        </p:txBody>
      </p:sp>
      <p:sp>
        <p:nvSpPr>
          <p:cNvPr id="13" name="菱形 12"/>
          <p:cNvSpPr/>
          <p:nvPr userDrawn="1">
            <p:custDataLst>
              <p:tags r:id="rId7"/>
            </p:custDataLst>
          </p:nvPr>
        </p:nvSpPr>
        <p:spPr>
          <a:xfrm>
            <a:off x="3371880" y="2742053"/>
            <a:ext cx="466665" cy="468420"/>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solidFill>
                <a:srgbClr val="259B7F"/>
              </a:solidFill>
            </a:endParaRPr>
          </a:p>
        </p:txBody>
      </p:sp>
      <p:sp>
        <p:nvSpPr>
          <p:cNvPr id="14" name="文本框 84"/>
          <p:cNvSpPr txBox="1">
            <a:spLocks noChangeArrowheads="1"/>
          </p:cNvSpPr>
          <p:nvPr userDrawn="1">
            <p:custDataLst>
              <p:tags r:id="rId8"/>
            </p:custDataLst>
          </p:nvPr>
        </p:nvSpPr>
        <p:spPr bwMode="auto">
          <a:xfrm>
            <a:off x="3888391" y="2737834"/>
            <a:ext cx="693647" cy="454130"/>
          </a:xfrm>
          <a:prstGeom prst="rect">
            <a:avLst/>
          </a:prstGeom>
          <a:noFill/>
          <a:ln>
            <a:noFill/>
          </a:ln>
          <a:extLst/>
        </p:spPr>
        <p:txBody>
          <a:bodyPr lIns="121917" tIns="60958" rIns="121917" bIns="60958" anchor="ct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en-US" altLang="zh-CN" sz="2800" b="1" smtClean="0">
                <a:latin typeface="Times New Roman" pitchFamily="18" charset="0"/>
                <a:ea typeface="华文细黑" pitchFamily="2" charset="-122"/>
                <a:cs typeface="Times New Roman" pitchFamily="18" charset="0"/>
              </a:rPr>
              <a:t>02</a:t>
            </a:r>
            <a:endParaRPr lang="zh-CN" altLang="en-US" sz="2800" b="1">
              <a:latin typeface="Times New Roman" pitchFamily="18" charset="0"/>
              <a:ea typeface="华文细黑" pitchFamily="2" charset="-122"/>
              <a:cs typeface="Times New Roman" pitchFamily="18" charset="0"/>
            </a:endParaRPr>
          </a:p>
        </p:txBody>
      </p:sp>
      <p:sp>
        <p:nvSpPr>
          <p:cNvPr id="17" name="文本框 85"/>
          <p:cNvSpPr txBox="1">
            <a:spLocks noChangeArrowheads="1"/>
          </p:cNvSpPr>
          <p:nvPr userDrawn="1">
            <p:custDataLst>
              <p:tags r:id="rId9"/>
            </p:custDataLst>
          </p:nvPr>
        </p:nvSpPr>
        <p:spPr bwMode="auto">
          <a:xfrm>
            <a:off x="4525842" y="2764525"/>
            <a:ext cx="3740071" cy="450955"/>
          </a:xfrm>
          <a:prstGeom prst="rect">
            <a:avLst/>
          </a:prstGeom>
          <a:noFill/>
          <a:ln>
            <a:noFill/>
          </a:ln>
          <a:extLst/>
        </p:spPr>
        <p:txBody>
          <a:bodyPr lIns="121917" tIns="60958" rIns="121917" bIns="60958" anchor="ctr">
            <a:noAutofit/>
          </a:bodyP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kern="1200" smtClean="0">
                <a:solidFill>
                  <a:schemeClr val="tx1"/>
                </a:solidFill>
                <a:latin typeface="微软雅黑" pitchFamily="34" charset="-122"/>
                <a:ea typeface="微软雅黑" pitchFamily="34" charset="-122"/>
                <a:cs typeface="+mn-cs"/>
              </a:rPr>
              <a:t>成本中心</a:t>
            </a:r>
          </a:p>
        </p:txBody>
      </p:sp>
      <p:sp>
        <p:nvSpPr>
          <p:cNvPr id="15" name="菱形 14"/>
          <p:cNvSpPr/>
          <p:nvPr userDrawn="1">
            <p:custDataLst>
              <p:tags r:id="rId10"/>
            </p:custDataLst>
          </p:nvPr>
        </p:nvSpPr>
        <p:spPr>
          <a:xfrm>
            <a:off x="3395076" y="3595090"/>
            <a:ext cx="466665" cy="468420"/>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solidFill>
                <a:srgbClr val="259B7F"/>
              </a:solidFill>
            </a:endParaRPr>
          </a:p>
        </p:txBody>
      </p:sp>
      <p:sp>
        <p:nvSpPr>
          <p:cNvPr id="16" name="文本框 84"/>
          <p:cNvSpPr txBox="1">
            <a:spLocks noChangeArrowheads="1"/>
          </p:cNvSpPr>
          <p:nvPr userDrawn="1">
            <p:custDataLst>
              <p:tags r:id="rId11"/>
            </p:custDataLst>
          </p:nvPr>
        </p:nvSpPr>
        <p:spPr bwMode="auto">
          <a:xfrm>
            <a:off x="3925235" y="3604519"/>
            <a:ext cx="693647" cy="454130"/>
          </a:xfrm>
          <a:prstGeom prst="rect">
            <a:avLst/>
          </a:prstGeom>
          <a:noFill/>
          <a:ln>
            <a:noFill/>
          </a:ln>
          <a:extLst/>
        </p:spPr>
        <p:txBody>
          <a:bodyPr lIns="121917" tIns="60958" rIns="121917" bIns="60958" anchor="ct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en-US" altLang="zh-CN" sz="2800" b="1" smtClean="0">
                <a:latin typeface="Times New Roman" pitchFamily="18" charset="0"/>
                <a:ea typeface="华文细黑" pitchFamily="2" charset="-122"/>
                <a:cs typeface="Times New Roman" pitchFamily="18" charset="0"/>
              </a:rPr>
              <a:t>03</a:t>
            </a:r>
            <a:endParaRPr lang="zh-CN" altLang="en-US" sz="2800" b="1">
              <a:latin typeface="Times New Roman" pitchFamily="18" charset="0"/>
              <a:ea typeface="华文细黑" pitchFamily="2" charset="-122"/>
              <a:cs typeface="Times New Roman" pitchFamily="18" charset="0"/>
            </a:endParaRPr>
          </a:p>
        </p:txBody>
      </p:sp>
      <p:sp>
        <p:nvSpPr>
          <p:cNvPr id="18" name="文本框 85"/>
          <p:cNvSpPr txBox="1">
            <a:spLocks noChangeArrowheads="1"/>
          </p:cNvSpPr>
          <p:nvPr userDrawn="1">
            <p:custDataLst>
              <p:tags r:id="rId12"/>
            </p:custDataLst>
          </p:nvPr>
        </p:nvSpPr>
        <p:spPr bwMode="auto">
          <a:xfrm>
            <a:off x="4549038" y="3601698"/>
            <a:ext cx="2733319" cy="450955"/>
          </a:xfrm>
          <a:prstGeom prst="rect">
            <a:avLst/>
          </a:prstGeom>
          <a:noFill/>
          <a:ln>
            <a:noFill/>
          </a:ln>
          <a:extLst/>
        </p:spPr>
        <p:txBody>
          <a:bodyPr lIns="121917" tIns="60958" rIns="121917" bIns="60958" anchor="ctr">
            <a:normAutofit/>
          </a:bodyP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kern="1200" smtClean="0">
                <a:solidFill>
                  <a:schemeClr val="tx1"/>
                </a:solidFill>
                <a:latin typeface="微软雅黑" pitchFamily="34" charset="-122"/>
                <a:ea typeface="微软雅黑" pitchFamily="34" charset="-122"/>
                <a:cs typeface="+mn-cs"/>
              </a:rPr>
              <a:t>利润中心</a:t>
            </a:r>
          </a:p>
        </p:txBody>
      </p:sp>
      <p:sp>
        <p:nvSpPr>
          <p:cNvPr id="19" name="菱形 18"/>
          <p:cNvSpPr/>
          <p:nvPr userDrawn="1">
            <p:custDataLst>
              <p:tags r:id="rId13"/>
            </p:custDataLst>
          </p:nvPr>
        </p:nvSpPr>
        <p:spPr>
          <a:xfrm>
            <a:off x="3397348" y="4456565"/>
            <a:ext cx="466665" cy="468420"/>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solidFill>
                <a:srgbClr val="259B7F"/>
              </a:solidFill>
            </a:endParaRPr>
          </a:p>
        </p:txBody>
      </p:sp>
      <p:sp>
        <p:nvSpPr>
          <p:cNvPr id="20" name="文本框 84"/>
          <p:cNvSpPr txBox="1">
            <a:spLocks noChangeArrowheads="1"/>
          </p:cNvSpPr>
          <p:nvPr userDrawn="1">
            <p:custDataLst>
              <p:tags r:id="rId14"/>
            </p:custDataLst>
          </p:nvPr>
        </p:nvSpPr>
        <p:spPr bwMode="auto">
          <a:xfrm>
            <a:off x="3913859" y="4452346"/>
            <a:ext cx="693647" cy="454130"/>
          </a:xfrm>
          <a:prstGeom prst="rect">
            <a:avLst/>
          </a:prstGeom>
          <a:noFill/>
          <a:ln>
            <a:noFill/>
          </a:ln>
          <a:extLst/>
        </p:spPr>
        <p:txBody>
          <a:bodyPr lIns="121917" tIns="60958" rIns="121917" bIns="60958" anchor="ct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en-US" altLang="zh-CN" sz="2800" b="1" smtClean="0">
                <a:latin typeface="Times New Roman" pitchFamily="18" charset="0"/>
                <a:ea typeface="华文细黑" pitchFamily="2" charset="-122"/>
                <a:cs typeface="Times New Roman" pitchFamily="18" charset="0"/>
              </a:rPr>
              <a:t>04</a:t>
            </a:r>
            <a:endParaRPr lang="zh-CN" altLang="en-US" sz="2800" b="1">
              <a:latin typeface="Times New Roman" pitchFamily="18" charset="0"/>
              <a:ea typeface="华文细黑" pitchFamily="2" charset="-122"/>
              <a:cs typeface="Times New Roman" pitchFamily="18" charset="0"/>
            </a:endParaRPr>
          </a:p>
        </p:txBody>
      </p:sp>
      <p:sp>
        <p:nvSpPr>
          <p:cNvPr id="21" name="文本框 85"/>
          <p:cNvSpPr txBox="1">
            <a:spLocks noChangeArrowheads="1"/>
          </p:cNvSpPr>
          <p:nvPr userDrawn="1">
            <p:custDataLst>
              <p:tags r:id="rId15"/>
            </p:custDataLst>
          </p:nvPr>
        </p:nvSpPr>
        <p:spPr bwMode="auto">
          <a:xfrm>
            <a:off x="4551310" y="4435877"/>
            <a:ext cx="3740071" cy="450955"/>
          </a:xfrm>
          <a:prstGeom prst="rect">
            <a:avLst/>
          </a:prstGeom>
          <a:noFill/>
          <a:ln>
            <a:noFill/>
          </a:ln>
          <a:extLst/>
        </p:spPr>
        <p:txBody>
          <a:bodyPr lIns="121917" tIns="60958" rIns="121917" bIns="60958" anchor="ctr">
            <a:noAutofit/>
          </a:bodyP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kern="1200" smtClean="0">
                <a:solidFill>
                  <a:schemeClr val="tx1"/>
                </a:solidFill>
                <a:latin typeface="微软雅黑" pitchFamily="34" charset="-122"/>
                <a:ea typeface="微软雅黑" pitchFamily="34" charset="-122"/>
                <a:cs typeface="+mn-cs"/>
              </a:rPr>
              <a:t>投资中心</a:t>
            </a:r>
          </a:p>
        </p:txBody>
      </p:sp>
      <p:sp>
        <p:nvSpPr>
          <p:cNvPr id="22" name="菱形 21"/>
          <p:cNvSpPr/>
          <p:nvPr userDrawn="1">
            <p:custDataLst>
              <p:tags r:id="rId16"/>
            </p:custDataLst>
          </p:nvPr>
        </p:nvSpPr>
        <p:spPr>
          <a:xfrm>
            <a:off x="3426532" y="5278092"/>
            <a:ext cx="466665" cy="468420"/>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solidFill>
                <a:srgbClr val="259B7F"/>
              </a:solidFill>
            </a:endParaRPr>
          </a:p>
        </p:txBody>
      </p:sp>
      <p:sp>
        <p:nvSpPr>
          <p:cNvPr id="23" name="文本框 84"/>
          <p:cNvSpPr txBox="1">
            <a:spLocks noChangeArrowheads="1"/>
          </p:cNvSpPr>
          <p:nvPr userDrawn="1">
            <p:custDataLst>
              <p:tags r:id="rId17"/>
            </p:custDataLst>
          </p:nvPr>
        </p:nvSpPr>
        <p:spPr bwMode="auto">
          <a:xfrm>
            <a:off x="3943043" y="5273873"/>
            <a:ext cx="693647" cy="454130"/>
          </a:xfrm>
          <a:prstGeom prst="rect">
            <a:avLst/>
          </a:prstGeom>
          <a:noFill/>
          <a:ln>
            <a:noFill/>
          </a:ln>
          <a:extLst/>
        </p:spPr>
        <p:txBody>
          <a:bodyPr lIns="121917" tIns="60958" rIns="121917" bIns="60958" anchor="ct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en-US" altLang="zh-CN" sz="2800" b="1" smtClean="0">
                <a:latin typeface="Times New Roman" pitchFamily="18" charset="0"/>
                <a:ea typeface="华文细黑" pitchFamily="2" charset="-122"/>
                <a:cs typeface="Times New Roman" pitchFamily="18" charset="0"/>
              </a:rPr>
              <a:t>05</a:t>
            </a:r>
            <a:endParaRPr lang="zh-CN" altLang="en-US" sz="2800" b="1">
              <a:latin typeface="Times New Roman" pitchFamily="18" charset="0"/>
              <a:ea typeface="华文细黑" pitchFamily="2" charset="-122"/>
              <a:cs typeface="Times New Roman" pitchFamily="18" charset="0"/>
            </a:endParaRPr>
          </a:p>
        </p:txBody>
      </p:sp>
      <p:sp>
        <p:nvSpPr>
          <p:cNvPr id="24" name="文本框 85"/>
          <p:cNvSpPr txBox="1">
            <a:spLocks noChangeArrowheads="1"/>
          </p:cNvSpPr>
          <p:nvPr userDrawn="1">
            <p:custDataLst>
              <p:tags r:id="rId18"/>
            </p:custDataLst>
          </p:nvPr>
        </p:nvSpPr>
        <p:spPr bwMode="auto">
          <a:xfrm>
            <a:off x="4580495" y="5257404"/>
            <a:ext cx="2157654" cy="450955"/>
          </a:xfrm>
          <a:prstGeom prst="rect">
            <a:avLst/>
          </a:prstGeom>
          <a:noFill/>
          <a:ln>
            <a:noFill/>
          </a:ln>
          <a:extLst/>
        </p:spPr>
        <p:txBody>
          <a:bodyPr lIns="121917" tIns="60958" rIns="121917" bIns="60958" anchor="ctr">
            <a:noAutofit/>
          </a:bodyP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kern="1200" smtClean="0">
                <a:solidFill>
                  <a:schemeClr val="tx1"/>
                </a:solidFill>
                <a:latin typeface="微软雅黑" pitchFamily="34" charset="-122"/>
                <a:ea typeface="微软雅黑" pitchFamily="34" charset="-122"/>
                <a:cs typeface="+mn-cs"/>
              </a:rPr>
              <a:t>内部转移价格</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1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仅标题">
    <p:spTree>
      <p:nvGrpSpPr>
        <p:cNvPr id="1" name=""/>
        <p:cNvGrpSpPr/>
        <p:nvPr/>
      </p:nvGrpSpPr>
      <p:grpSpPr>
        <a:xfrm>
          <a:off x="0" y="0"/>
          <a:ext cx="0" cy="0"/>
        </a:xfrm>
      </p:grpSpPr>
      <p:sp>
        <p:nvSpPr>
          <p:cNvPr id="2" name="TextBox 8"/>
          <p:cNvSpPr txBox="1"/>
          <p:nvPr/>
        </p:nvSpPr>
        <p:spPr>
          <a:xfrm>
            <a:off x="977775" y="357960"/>
            <a:ext cx="3902985"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微软雅黑" pitchFamily="34" charset="-122"/>
              </a:rPr>
              <a:t>一、责任会计的产生和发展</a:t>
            </a:r>
            <a:endParaRPr lang="zh-CN" altLang="en-US" sz="4800" kern="1200">
              <a:solidFill>
                <a:schemeClr val="tx1">
                  <a:lumMod val="65000"/>
                  <a:lumOff val="35000"/>
                </a:schemeClr>
              </a:solidFill>
              <a:latin typeface="微软雅黑" pitchFamily="34" charset="-122"/>
              <a:ea typeface="华康俪金黑W8(P)"/>
              <a:cs typeface="+mn-cs"/>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任务一    </a:t>
            </a:r>
            <a:r>
              <a:rPr lang="zh-CN" altLang="en-US" sz="2000" smtClean="0">
                <a:solidFill>
                  <a:schemeClr val="bg1"/>
                </a:solidFill>
                <a:latin typeface="微软雅黑" pitchFamily="34" charset="-122"/>
                <a:ea typeface="微软雅黑" pitchFamily="34" charset="-122"/>
              </a:rPr>
              <a:t>责任会计概述</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仅标题">
    <p:spTree>
      <p:nvGrpSpPr>
        <p:cNvPr id="1" name=""/>
        <p:cNvGrpSpPr/>
        <p:nvPr/>
      </p:nvGrpSpPr>
      <p:grpSpPr>
        <a:xfrm>
          <a:off x="0" y="0"/>
          <a:ext cx="0" cy="0"/>
        </a:xfrm>
      </p:grpSpPr>
      <p:sp>
        <p:nvSpPr>
          <p:cNvPr id="3" name="TextBox 8"/>
          <p:cNvSpPr txBox="1"/>
          <p:nvPr userDrawn="1"/>
        </p:nvSpPr>
        <p:spPr>
          <a:xfrm>
            <a:off x="977775" y="357960"/>
            <a:ext cx="5974687"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微软雅黑" pitchFamily="34" charset="-122"/>
              </a:rPr>
              <a:t>二、责任会计的内容、作用和建立原则</a:t>
            </a:r>
            <a:endParaRPr lang="zh-CN" altLang="en-US" sz="4800" kern="1200">
              <a:solidFill>
                <a:schemeClr val="tx1">
                  <a:lumMod val="65000"/>
                  <a:lumOff val="35000"/>
                </a:schemeClr>
              </a:solidFill>
              <a:latin typeface="微软雅黑" pitchFamily="34" charset="-122"/>
              <a:ea typeface="华康俪金黑W8(P)"/>
              <a:cs typeface="+mn-cs"/>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任务一    </a:t>
            </a:r>
            <a:r>
              <a:rPr lang="zh-CN" altLang="en-US" sz="2000" smtClean="0">
                <a:solidFill>
                  <a:schemeClr val="bg1"/>
                </a:solidFill>
                <a:latin typeface="微软雅黑" pitchFamily="34" charset="-122"/>
                <a:ea typeface="微软雅黑" pitchFamily="34" charset="-122"/>
              </a:rPr>
              <a:t>责任会计概述</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TextBox 8"/>
          <p:cNvSpPr txBox="1"/>
          <p:nvPr/>
        </p:nvSpPr>
        <p:spPr>
          <a:xfrm>
            <a:off x="977775" y="318085"/>
            <a:ext cx="3545795"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微软雅黑" pitchFamily="34" charset="-122"/>
              </a:rPr>
              <a:t>三、责任中心</a:t>
            </a:r>
            <a:endParaRPr lang="zh-CN" altLang="en-US" sz="3200" kern="1200">
              <a:solidFill>
                <a:schemeClr val="tx1">
                  <a:lumMod val="65000"/>
                  <a:lumOff val="35000"/>
                </a:schemeClr>
              </a:solidFill>
              <a:latin typeface="微软雅黑" pitchFamily="34" charset="-122"/>
              <a:ea typeface="华康俪金黑W8(P)"/>
              <a:cs typeface="+mn-cs"/>
            </a:endParaRPr>
          </a:p>
        </p:txBody>
      </p:sp>
      <p:sp>
        <p:nvSpPr>
          <p:cNvPr id="6"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任务一    </a:t>
            </a:r>
            <a:r>
              <a:rPr lang="zh-CN" altLang="en-US" sz="2000" smtClean="0">
                <a:solidFill>
                  <a:schemeClr val="bg1"/>
                </a:solidFill>
                <a:latin typeface="微软雅黑" pitchFamily="34" charset="-122"/>
                <a:ea typeface="微软雅黑" pitchFamily="34" charset="-122"/>
              </a:rPr>
              <a:t>责任会计概述</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3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8_内容与标题">
    <p:spTree>
      <p:nvGrpSpPr>
        <p:cNvPr id="1" name=""/>
        <p:cNvGrpSpPr/>
        <p:nvPr/>
      </p:nvGrpSpPr>
      <p:grpSpPr>
        <a:xfrm>
          <a:off x="0" y="0"/>
          <a:ext cx="0" cy="0"/>
        </a:xfrm>
      </p:grpSpPr>
      <p:sp>
        <p:nvSpPr>
          <p:cNvPr id="2" name="TextBox 8"/>
          <p:cNvSpPr txBox="1"/>
          <p:nvPr/>
        </p:nvSpPr>
        <p:spPr>
          <a:xfrm>
            <a:off x="977775" y="318083"/>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一、成本中心概述</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任务二    </a:t>
            </a:r>
            <a:r>
              <a:rPr lang="zh-CN" altLang="en-US" sz="2000" smtClean="0">
                <a:solidFill>
                  <a:schemeClr val="bg1"/>
                </a:solidFill>
                <a:latin typeface="微软雅黑" pitchFamily="34" charset="-122"/>
                <a:ea typeface="微软雅黑" pitchFamily="34" charset="-122"/>
              </a:rPr>
              <a:t>成本中心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与标题">
    <p:spTree>
      <p:nvGrpSpPr>
        <p:cNvPr id="1" name=""/>
        <p:cNvGrpSpPr/>
        <p:nvPr/>
      </p:nvGrpSpPr>
      <p:grpSpPr>
        <a:xfrm>
          <a:off x="0" y="0"/>
          <a:ext cx="0" cy="0"/>
        </a:xfrm>
      </p:grpSpPr>
      <p:sp>
        <p:nvSpPr>
          <p:cNvPr id="2" name="TextBox 8"/>
          <p:cNvSpPr txBox="1"/>
          <p:nvPr/>
        </p:nvSpPr>
        <p:spPr>
          <a:xfrm>
            <a:off x="977774" y="318084"/>
            <a:ext cx="5405463"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微软雅黑" pitchFamily="34" charset="-122"/>
              </a:rPr>
              <a:t>二、成本中心的业绩评价与考核</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任务二    </a:t>
            </a:r>
            <a:r>
              <a:rPr lang="zh-CN" altLang="en-US" sz="2000" smtClean="0">
                <a:solidFill>
                  <a:schemeClr val="bg1"/>
                </a:solidFill>
                <a:latin typeface="微软雅黑" pitchFamily="34" charset="-122"/>
                <a:ea typeface="微软雅黑" pitchFamily="34" charset="-122"/>
              </a:rPr>
              <a:t>成本中心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内容与标题">
    <p:spTree>
      <p:nvGrpSpPr>
        <p:cNvPr id="1" name=""/>
        <p:cNvGrpSpPr/>
        <p:nvPr/>
      </p:nvGrpSpPr>
      <p:grpSpPr>
        <a:xfrm>
          <a:off x="0" y="0"/>
          <a:ext cx="0" cy="0"/>
        </a:xfrm>
      </p:grpSpPr>
      <p:sp>
        <p:nvSpPr>
          <p:cNvPr id="2" name="TextBox 8"/>
          <p:cNvSpPr txBox="1"/>
          <p:nvPr/>
        </p:nvSpPr>
        <p:spPr>
          <a:xfrm>
            <a:off x="977775" y="318083"/>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三、成本中心的责任报告</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任务二    </a:t>
            </a:r>
            <a:r>
              <a:rPr lang="zh-CN" altLang="en-US" sz="2000" smtClean="0">
                <a:solidFill>
                  <a:schemeClr val="bg1"/>
                </a:solidFill>
                <a:latin typeface="微软雅黑" pitchFamily="34" charset="-122"/>
                <a:ea typeface="微软雅黑" pitchFamily="34" charset="-122"/>
              </a:rPr>
              <a:t>成本中心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2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2_内容与标题">
    <p:spTree>
      <p:nvGrpSpPr>
        <p:cNvPr id="1" name=""/>
        <p:cNvGrpSpPr/>
        <p:nvPr/>
      </p:nvGrpSpPr>
      <p:grpSpPr>
        <a:xfrm>
          <a:off x="0" y="0"/>
          <a:ext cx="0" cy="0"/>
        </a:xfrm>
      </p:grpSpPr>
      <p:sp>
        <p:nvSpPr>
          <p:cNvPr id="2" name="TextBox 8"/>
          <p:cNvSpPr txBox="1"/>
          <p:nvPr userDrawn="1"/>
        </p:nvSpPr>
        <p:spPr>
          <a:xfrm>
            <a:off x="977775" y="318083"/>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一、利润中心概述</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任务三    </a:t>
            </a:r>
            <a:r>
              <a:rPr lang="zh-CN" altLang="en-US" sz="2000" smtClean="0">
                <a:solidFill>
                  <a:schemeClr val="bg1"/>
                </a:solidFill>
                <a:latin typeface="微软雅黑" pitchFamily="34" charset="-122"/>
                <a:ea typeface="微软雅黑" pitchFamily="34" charset="-122"/>
              </a:rPr>
              <a:t>利润中心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4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二、利润中心的业绩评价与考核</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5"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任务三    </a:t>
            </a:r>
            <a:r>
              <a:rPr lang="zh-CN" altLang="en-US" sz="2000" smtClean="0">
                <a:solidFill>
                  <a:schemeClr val="bg1"/>
                </a:solidFill>
                <a:latin typeface="微软雅黑" pitchFamily="34" charset="-122"/>
                <a:ea typeface="微软雅黑" pitchFamily="34" charset="-122"/>
              </a:rPr>
              <a:t>利润中心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内容与标题">
    <p:spTree>
      <p:nvGrpSpPr>
        <p:cNvPr id="1" name=""/>
        <p:cNvGrpSpPr/>
        <p:nvPr/>
      </p:nvGrpSpPr>
      <p:grpSpPr>
        <a:xfrm>
          <a:off x="0" y="0"/>
          <a:ext cx="0" cy="0"/>
        </a:xfrm>
      </p:grpSpPr>
      <p:sp>
        <p:nvSpPr>
          <p:cNvPr id="2" name="TextBox 8"/>
          <p:cNvSpPr txBox="1"/>
          <p:nvPr/>
        </p:nvSpPr>
        <p:spPr>
          <a:xfrm>
            <a:off x="977775" y="318083"/>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三、利润中心的责任报告</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任务三    </a:t>
            </a:r>
            <a:r>
              <a:rPr lang="zh-CN" altLang="en-US" sz="2000" smtClean="0">
                <a:solidFill>
                  <a:schemeClr val="bg1"/>
                </a:solidFill>
                <a:latin typeface="微软雅黑" pitchFamily="34" charset="-122"/>
                <a:ea typeface="微软雅黑" pitchFamily="34" charset="-122"/>
              </a:rPr>
              <a:t>利润中心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4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5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一、投资中心概述</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任务四    </a:t>
            </a:r>
            <a:r>
              <a:rPr lang="zh-CN" altLang="en-US" sz="2000" smtClean="0">
                <a:solidFill>
                  <a:schemeClr val="bg1"/>
                </a:solidFill>
                <a:latin typeface="微软雅黑" pitchFamily="34" charset="-122"/>
                <a:ea typeface="微软雅黑" pitchFamily="34" charset="-122"/>
              </a:rPr>
              <a:t>投资中心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6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二、投资中心的业绩评价与考核</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5"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任务四    </a:t>
            </a:r>
            <a:r>
              <a:rPr lang="zh-CN" altLang="en-US" sz="2000" smtClean="0">
                <a:solidFill>
                  <a:schemeClr val="bg1"/>
                </a:solidFill>
                <a:latin typeface="微软雅黑" pitchFamily="34" charset="-122"/>
                <a:ea typeface="微软雅黑" pitchFamily="34" charset="-122"/>
              </a:rPr>
              <a:t>投资中心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7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三、投资中心的责任报告</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5"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任务四    </a:t>
            </a:r>
            <a:r>
              <a:rPr lang="zh-CN" altLang="en-US" sz="2000" smtClean="0">
                <a:solidFill>
                  <a:schemeClr val="bg1"/>
                </a:solidFill>
                <a:latin typeface="微软雅黑" pitchFamily="34" charset="-122"/>
                <a:ea typeface="微软雅黑" pitchFamily="34" charset="-122"/>
              </a:rPr>
              <a:t>投资中心</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5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9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一、内部转移价格概述</a:t>
            </a: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任务五    </a:t>
            </a:r>
            <a:r>
              <a:rPr lang="zh-CN" altLang="en-US" sz="2000" smtClean="0">
                <a:solidFill>
                  <a:schemeClr val="bg1"/>
                </a:solidFill>
                <a:latin typeface="微软雅黑" pitchFamily="34" charset="-122"/>
                <a:ea typeface="微软雅黑" pitchFamily="34" charset="-122"/>
              </a:rPr>
              <a:t>内部转移价格</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0_内容与标题">
    <p:spTree>
      <p:nvGrpSpPr>
        <p:cNvPr id="1" name=""/>
        <p:cNvGrpSpPr/>
        <p:nvPr/>
      </p:nvGrpSpPr>
      <p:grpSpPr>
        <a:xfrm>
          <a:off x="0" y="0"/>
          <a:ext cx="0" cy="0"/>
        </a:xfrm>
      </p:grpSpPr>
      <p:sp>
        <p:nvSpPr>
          <p:cNvPr id="2" name="TextBox 8"/>
          <p:cNvSpPr txBox="1"/>
          <p:nvPr/>
        </p:nvSpPr>
        <p:spPr>
          <a:xfrm>
            <a:off x="977774" y="318082"/>
            <a:ext cx="7403447"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二、运用内部转移价格进行内部结算和责任结转</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任务五    </a:t>
            </a:r>
            <a:r>
              <a:rPr lang="zh-CN" altLang="en-US" sz="2000" smtClean="0">
                <a:solidFill>
                  <a:schemeClr val="bg1"/>
                </a:solidFill>
                <a:latin typeface="微软雅黑" pitchFamily="34" charset="-122"/>
                <a:ea typeface="微软雅黑" pitchFamily="34" charset="-122"/>
              </a:rPr>
              <a:t>内部转移价格</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标题和竖排文字">
    <p:spTree>
      <p:nvGrpSpPr>
        <p:cNvPr id="1" name=""/>
        <p:cNvGrpSpPr/>
        <p:nvPr/>
      </p:nvGrpSpPr>
      <p:grpSpPr>
        <a:xfrm>
          <a:off x="0" y="0"/>
          <a:ext cx="0" cy="0"/>
        </a:xfrm>
      </p:grpSpPr>
      <p:pic>
        <p:nvPicPr>
          <p:cNvPr id="1029" name="Picture 5"/>
          <p:cNvPicPr>
            <a:picLocks noChangeAspect="1" noChangeArrowheads="1"/>
          </p:cNvPicPr>
          <p:nvPr userDrawn="1"/>
        </p:nvPicPr>
        <p:blipFill>
          <a:blip r:embed="rId1"/>
          <a:stretch>
            <a:fillRect/>
          </a:stretch>
        </p:blipFill>
        <p:spPr bwMode="auto">
          <a:xfrm>
            <a:off x="-1" y="0"/>
            <a:ext cx="12190413" cy="6358752"/>
          </a:xfrm>
          <a:prstGeom prst="rect">
            <a:avLst/>
          </a:prstGeom>
          <a:noFill/>
          <a:ln w="9525">
            <a:noFill/>
            <a:miter lim="800000"/>
          </a:ln>
          <a:effectLst/>
        </p:spPr>
      </p:pic>
      <p:sp>
        <p:nvSpPr>
          <p:cNvPr id="4" name="任意多边形 3"/>
          <p:cNvSpPr>
            <a:spLocks noChangeAspect="1"/>
          </p:cNvSpPr>
          <p:nvPr/>
        </p:nvSpPr>
        <p:spPr>
          <a:xfrm flipH="1" flipV="1">
            <a:off x="0" y="4929992"/>
            <a:ext cx="12190418" cy="1928826"/>
          </a:xfrm>
          <a:custGeom>
            <a:gdLst>
              <a:gd name="connsiteX0" fmla="*/ 0 w 9209242"/>
              <a:gd name="connsiteY0" fmla="*/ 0 h 4588790"/>
              <a:gd name="connsiteX1" fmla="*/ 9209242 w 9209242"/>
              <a:gd name="connsiteY1" fmla="*/ 0 h 4588790"/>
              <a:gd name="connsiteX2" fmla="*/ 9125476 w 9209242"/>
              <a:gd name="connsiteY2" fmla="*/ 3183568 h 4588790"/>
              <a:gd name="connsiteX3" fmla="*/ 3165982 w 9209242"/>
              <a:gd name="connsiteY3" fmla="*/ 4588790 h 4588790"/>
              <a:gd name="connsiteX4" fmla="*/ 0 w 9209242"/>
              <a:gd name="connsiteY4" fmla="*/ 1616292 h 4588790"/>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09242" h="4588790">
                <a:moveTo>
                  <a:pt x="0" y="0"/>
                </a:moveTo>
                <a:lnTo>
                  <a:pt x="9209242" y="0"/>
                </a:lnTo>
                <a:lnTo>
                  <a:pt x="9125476" y="3183568"/>
                </a:lnTo>
                <a:lnTo>
                  <a:pt x="3165982" y="4588790"/>
                </a:lnTo>
                <a:lnTo>
                  <a:pt x="0" y="1616292"/>
                </a:lnTo>
                <a:close/>
              </a:path>
            </a:pathLst>
          </a:custGeom>
          <a:solidFill>
            <a:schemeClr val="bg1"/>
          </a:solidFill>
          <a:ln w="28575">
            <a:solidFill>
              <a:srgbClr val="FF8C0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5" name="TextBox 3"/>
          <p:cNvSpPr txBox="1"/>
          <p:nvPr/>
        </p:nvSpPr>
        <p:spPr>
          <a:xfrm>
            <a:off x="3523438" y="5476087"/>
            <a:ext cx="5807907" cy="954103"/>
          </a:xfrm>
          <a:prstGeom prst="rect">
            <a:avLst/>
          </a:prstGeom>
          <a:noFill/>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r>
              <a:rPr lang="en-US" altLang="zh-CN" sz="5400" b="1">
                <a:solidFill>
                  <a:srgbClr val="FF9300"/>
                </a:solidFill>
                <a:effectLst>
                  <a:outerShdw blurRad="38100" dist="38100" dir="2700000" algn="tl">
                    <a:srgbClr val="000000">
                      <a:alpha val="43137"/>
                    </a:srgbClr>
                  </a:outerShdw>
                  <a:reflection blurRad="6350" stA="50000" endA="300" endPos="50000" dist="29997" dir="5400000" sy="-100000" algn="bl" rotWithShape="0"/>
                </a:effectLst>
                <a:latin typeface="微软雅黑" pitchFamily="34" charset="-122"/>
                <a:ea typeface="微软雅黑" pitchFamily="34" charset="-122"/>
              </a:rPr>
              <a:t>THANK  YOU</a:t>
            </a:r>
            <a:r>
              <a:rPr lang="zh-CN" altLang="en-US" sz="5400" b="1">
                <a:solidFill>
                  <a:srgbClr val="FF9300"/>
                </a:solidFill>
                <a:effectLst>
                  <a:outerShdw blurRad="38100" dist="38100" dir="2700000" algn="tl">
                    <a:srgbClr val="000000">
                      <a:alpha val="43137"/>
                    </a:srgbClr>
                  </a:outerShdw>
                  <a:reflection blurRad="6350" stA="50000" endA="300" endPos="50000" dist="29997" dir="5400000" sy="-100000" algn="bl" rotWithShape="0"/>
                </a:effectLst>
                <a:latin typeface="微软雅黑" pitchFamily="34" charset="-122"/>
                <a:ea typeface="微软雅黑" pitchFamily="34"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32" dur="500" fill="hold" grpId="0" nodeType="afterEffect">
                                  <p:stCondLst>
                                    <p:cond delay="0"/>
                                  </p:stCondLst>
                                  <p:iterate type="lt">
                                    <p:tmPct val="18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ppt_w"/>
                                          </p:val>
                                        </p:tav>
                                        <p:tav tm="100000">
                                          <p:val>
                                            <p:strVal val="#ppt_w"/>
                                          </p:val>
                                        </p:tav>
                                      </p:tavLst>
                                    </p:anim>
                                    <p:anim calcmode="lin" valueType="num">
                                      <p:cBhvr>
                                        <p:cTn id="8"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slideLayout" Target="../slideLayouts/slideLayout33.xml" /><Relationship Id="rId11" Type="http://schemas.openxmlformats.org/officeDocument/2006/relationships/slideLayout" Target="../slideLayouts/slideLayout34.xml" /><Relationship Id="rId12" Type="http://schemas.openxmlformats.org/officeDocument/2006/relationships/slideLayout" Target="../slideLayouts/slideLayout35.xml" /><Relationship Id="rId13" Type="http://schemas.openxmlformats.org/officeDocument/2006/relationships/slideLayout" Target="../slideLayouts/slideLayout36.xml" /><Relationship Id="rId14" Type="http://schemas.openxmlformats.org/officeDocument/2006/relationships/slideLayout" Target="../slideLayouts/slideLayout37.xml" /><Relationship Id="rId15" Type="http://schemas.openxmlformats.org/officeDocument/2006/relationships/slideLayout" Target="../slideLayouts/slideLayout38.xml" /><Relationship Id="rId16" Type="http://schemas.openxmlformats.org/officeDocument/2006/relationships/slideLayout" Target="../slideLayouts/slideLayout39.xml" /><Relationship Id="rId17" Type="http://schemas.openxmlformats.org/officeDocument/2006/relationships/slideLayout" Target="../slideLayouts/slideLayout40.xml" /><Relationship Id="rId18" Type="http://schemas.openxmlformats.org/officeDocument/2006/relationships/slideLayout" Target="../slideLayouts/slideLayout41.xml" /><Relationship Id="rId19" Type="http://schemas.openxmlformats.org/officeDocument/2006/relationships/slideLayout" Target="../slideLayouts/slideLayout42.xml" /><Relationship Id="rId2" Type="http://schemas.openxmlformats.org/officeDocument/2006/relationships/slideLayout" Target="../slideLayouts/slideLayout25.xml" /><Relationship Id="rId20" Type="http://schemas.openxmlformats.org/officeDocument/2006/relationships/slideLayout" Target="../slideLayouts/slideLayout43.xml" /><Relationship Id="rId21" Type="http://schemas.openxmlformats.org/officeDocument/2006/relationships/slideLayout" Target="../slideLayouts/slideLayout44.xml" /><Relationship Id="rId22" Type="http://schemas.openxmlformats.org/officeDocument/2006/relationships/slideLayout" Target="../slideLayouts/slideLayout45.xml" /><Relationship Id="rId23" Type="http://schemas.openxmlformats.org/officeDocument/2006/relationships/slideLayout" Target="../slideLayouts/slideLayout46.xml" /><Relationship Id="rId24" Type="http://schemas.openxmlformats.org/officeDocument/2006/relationships/theme" Target="../theme/theme3.xml" /><Relationship Id="rId3" Type="http://schemas.openxmlformats.org/officeDocument/2006/relationships/slideLayout" Target="../slideLayouts/slideLayout26.xml" /><Relationship Id="rId4" Type="http://schemas.openxmlformats.org/officeDocument/2006/relationships/slideLayout" Target="../slideLayouts/slideLayout27.xml" /><Relationship Id="rId5" Type="http://schemas.openxmlformats.org/officeDocument/2006/relationships/slideLayout" Target="../slideLayouts/slideLayout28.xml" /><Relationship Id="rId6" Type="http://schemas.openxmlformats.org/officeDocument/2006/relationships/slideLayout" Target="../slideLayouts/slideLayout29.xml" /><Relationship Id="rId7" Type="http://schemas.openxmlformats.org/officeDocument/2006/relationships/slideLayout" Target="../slideLayouts/slideLayout30.xml" /><Relationship Id="rId8" Type="http://schemas.openxmlformats.org/officeDocument/2006/relationships/slideLayout" Target="../slideLayouts/slideLayout31.xml" /><Relationship Id="rId9" Type="http://schemas.openxmlformats.org/officeDocument/2006/relationships/slideLayout" Target="../slideLayouts/slideLayout3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609600" y="274638"/>
            <a:ext cx="10971213"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0"/>
            <a:ext cx="10971213" cy="45275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7938"/>
            <a:ext cx="2844800" cy="365125"/>
          </a:xfrm>
          <a:prstGeom prst="rect">
            <a:avLst/>
          </a:prstGeom>
        </p:spPr>
        <p:txBody>
          <a:bodyPr vert="horz" lIns="91440" tIns="45720" rIns="91440" bIns="45720" rtlCol="0" anchor="ctr"/>
          <a:lstStyle>
            <a:defPPr>
              <a:defRPr lang="zh-CN"/>
            </a:defPPr>
            <a:lvl1pPr marL="0" algn="l" defTabSz="1219170" rtl="0" eaLnBrk="1" latinLnBrk="0" hangingPunct="1">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3"/>
          </p:nvPr>
        </p:nvSpPr>
        <p:spPr>
          <a:xfrm>
            <a:off x="4165600" y="6357938"/>
            <a:ext cx="3859213" cy="365125"/>
          </a:xfrm>
          <a:prstGeom prst="rect">
            <a:avLst/>
          </a:prstGeom>
        </p:spPr>
        <p:txBody>
          <a:bodyPr vert="horz" lIns="91440" tIns="45720" rIns="91440" bIns="45720" rtlCol="0" anchor="ctr"/>
          <a:lstStyle>
            <a:defPPr>
              <a:defRPr lang="zh-CN"/>
            </a:defPPr>
            <a:lvl1pPr marL="0" algn="ctr" defTabSz="1219170" rtl="0" eaLnBrk="1" latinLnBrk="0" hangingPunct="1">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736013" y="6357938"/>
            <a:ext cx="2844800" cy="365125"/>
          </a:xfrm>
          <a:prstGeom prst="rect">
            <a:avLst/>
          </a:prstGeom>
        </p:spPr>
        <p:txBody>
          <a:bodyPr vert="horz" lIns="91440" tIns="45720" rIns="91440" bIns="45720" rtlCol="0" anchor="ctr"/>
          <a:lstStyle>
            <a:defPPr>
              <a:defRPr lang="zh-CN"/>
            </a:defPPr>
            <a:lvl1pPr marL="0" algn="r" defTabSz="1219170" rtl="0" eaLnBrk="1" latinLnBrk="0" hangingPunct="1">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B436A76D-F03D-473F-8845-F9211A1CC18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矩形 6"/>
          <p:cNvSpPr/>
          <p:nvPr/>
        </p:nvSpPr>
        <p:spPr>
          <a:xfrm>
            <a:off x="3" y="836808"/>
            <a:ext cx="2734907" cy="179428"/>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8" name="矩形 7"/>
          <p:cNvSpPr/>
          <p:nvPr/>
        </p:nvSpPr>
        <p:spPr>
          <a:xfrm>
            <a:off x="2734910" y="836808"/>
            <a:ext cx="9455506" cy="1794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9" name="矩形 8"/>
          <p:cNvSpPr/>
          <p:nvPr/>
        </p:nvSpPr>
        <p:spPr>
          <a:xfrm>
            <a:off x="11096769" y="466833"/>
            <a:ext cx="1093644" cy="369974"/>
          </a:xfrm>
          <a:prstGeom prst="rect">
            <a:avLst/>
          </a:prstGeom>
        </p:spPr>
        <p:txBody>
          <a:bodyPr lIns="121917" tIns="60958" rIns="121917" bIns="60958"/>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r>
              <a:rPr lang="zh-CN" altLang="en-US" sz="1400">
                <a:solidFill>
                  <a:schemeClr val="bg1">
                    <a:lumMod val="65000"/>
                  </a:schemeClr>
                </a:solidFill>
                <a:latin typeface="微软雅黑" pitchFamily="34" charset="-122"/>
                <a:ea typeface="微软雅黑" pitchFamily="34" charset="-122"/>
              </a:rPr>
              <a:t>第 </a:t>
            </a:r>
            <a:fld id="{A9AD5A27-C1CF-488F-AC02-65D4C1CADF81}" type="slidenum">
              <a:rPr lang="zh-CN" altLang="en-US" sz="1400">
                <a:solidFill>
                  <a:schemeClr val="bg1">
                    <a:lumMod val="65000"/>
                  </a:schemeClr>
                </a:solidFill>
                <a:latin typeface="+mn-lt"/>
                <a:ea typeface="+mn-ea"/>
              </a:rPr>
              <a:pPr algn="ctr" fontAlgn="auto">
                <a:spcBef>
                  <a:spcPct val="0"/>
                </a:spcBef>
                <a:spcAft>
                  <a:spcPct val="0"/>
                </a:spcAft>
                <a:defRPr/>
              </a:pPr>
              <a:t>‹#›</a:t>
            </a:fld>
            <a:r>
              <a:rPr lang="zh-CN" altLang="en-US" sz="1400">
                <a:solidFill>
                  <a:schemeClr val="bg1">
                    <a:lumMod val="65000"/>
                  </a:schemeClr>
                </a:solidFill>
                <a:latin typeface="+mn-lt"/>
                <a:ea typeface="+mn-ea"/>
              </a:rPr>
              <a:t>  </a:t>
            </a:r>
            <a:r>
              <a:rPr lang="zh-CN" altLang="en-US" sz="1400">
                <a:solidFill>
                  <a:schemeClr val="bg1">
                    <a:lumMod val="65000"/>
                  </a:schemeClr>
                </a:solidFill>
                <a:latin typeface="微软雅黑" pitchFamily="34" charset="-122"/>
                <a:ea typeface="微软雅黑" pitchFamily="34" charset="-122"/>
              </a:rPr>
              <a:t>页</a:t>
            </a:r>
          </a:p>
        </p:txBody>
      </p:sp>
      <p:sp>
        <p:nvSpPr>
          <p:cNvPr id="5" name="矩形 4"/>
          <p:cNvSpPr/>
          <p:nvPr userDrawn="1"/>
        </p:nvSpPr>
        <p:spPr>
          <a:xfrm>
            <a:off x="0" y="6338455"/>
            <a:ext cx="574766" cy="519545"/>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zh-CN" altLang="en-US"/>
          </a:p>
        </p:txBody>
      </p:sp>
      <p:sp>
        <p:nvSpPr>
          <p:cNvPr id="6" name="矩形 5"/>
          <p:cNvSpPr/>
          <p:nvPr userDrawn="1"/>
        </p:nvSpPr>
        <p:spPr>
          <a:xfrm>
            <a:off x="574766" y="6338455"/>
            <a:ext cx="11617233" cy="51954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zh-CN" altLang="en-US"/>
          </a:p>
        </p:txBody>
      </p:sp>
      <p:sp>
        <p:nvSpPr>
          <p:cNvPr id="10" name="燕尾形 9"/>
          <p:cNvSpPr/>
          <p:nvPr userDrawn="1"/>
        </p:nvSpPr>
        <p:spPr>
          <a:xfrm>
            <a:off x="193599" y="6475132"/>
            <a:ext cx="187569" cy="24618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zh-CN" altLang="en-US">
              <a:solidFill>
                <a:schemeClr val="tx1"/>
              </a:solidFill>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Lst>
  <p:transition/>
  <p:timing/>
  <p:txStyles>
    <p:titleStyle>
      <a:lvl1pPr algn="ctr" rtl="0" eaLnBrk="1" fontAlgn="base" hangingPunct="1">
        <a:spcBef>
          <a:spcPct val="0"/>
        </a:spcBef>
        <a:spcAft>
          <a:spcPct val="0"/>
        </a:spcAft>
        <a:defRPr sz="5900" kern="1200">
          <a:solidFill>
            <a:schemeClr val="tx1"/>
          </a:solidFill>
          <a:latin typeface="+mj-lt"/>
          <a:ea typeface="+mj-ea"/>
          <a:cs typeface="+mj-cs"/>
        </a:defRPr>
      </a:lvl1pPr>
      <a:lvl2pPr algn="ctr" rtl="0" eaLnBrk="1" fontAlgn="base" hangingPunct="1">
        <a:spcBef>
          <a:spcPct val="0"/>
        </a:spcBef>
        <a:spcAft>
          <a:spcPct val="0"/>
        </a:spcAft>
        <a:defRPr sz="5900">
          <a:solidFill>
            <a:schemeClr val="tx1"/>
          </a:solidFill>
          <a:latin typeface="Calibri" pitchFamily="34" charset="0"/>
          <a:ea typeface="宋体" pitchFamily="2" charset="-122"/>
        </a:defRPr>
      </a:lvl2pPr>
      <a:lvl3pPr algn="ctr" rtl="0" eaLnBrk="1" fontAlgn="base" hangingPunct="1">
        <a:spcBef>
          <a:spcPct val="0"/>
        </a:spcBef>
        <a:spcAft>
          <a:spcPct val="0"/>
        </a:spcAft>
        <a:defRPr sz="5900">
          <a:solidFill>
            <a:schemeClr val="tx1"/>
          </a:solidFill>
          <a:latin typeface="Calibri" pitchFamily="34" charset="0"/>
          <a:ea typeface="宋体" pitchFamily="2" charset="-122"/>
        </a:defRPr>
      </a:lvl3pPr>
      <a:lvl4pPr algn="ctr" rtl="0" eaLnBrk="1" fontAlgn="base" hangingPunct="1">
        <a:spcBef>
          <a:spcPct val="0"/>
        </a:spcBef>
        <a:spcAft>
          <a:spcPct val="0"/>
        </a:spcAft>
        <a:defRPr sz="5900">
          <a:solidFill>
            <a:schemeClr val="tx1"/>
          </a:solidFill>
          <a:latin typeface="Calibri" pitchFamily="34" charset="0"/>
          <a:ea typeface="宋体" pitchFamily="2" charset="-122"/>
        </a:defRPr>
      </a:lvl4pPr>
      <a:lvl5pPr algn="ctr" rtl="0" eaLnBrk="1" fontAlgn="base" hangingPunct="1">
        <a:spcBef>
          <a:spcPct val="0"/>
        </a:spcBef>
        <a:spcAft>
          <a:spcPct val="0"/>
        </a:spcAft>
        <a:defRPr sz="5900">
          <a:solidFill>
            <a:schemeClr val="tx1"/>
          </a:solidFill>
          <a:latin typeface="Calibri" pitchFamily="34" charset="0"/>
          <a:ea typeface="宋体" pitchFamily="2" charset="-122"/>
        </a:defRPr>
      </a:lvl5pPr>
      <a:lvl6pPr marL="609585" algn="ctr" rtl="0" eaLnBrk="1" fontAlgn="base" hangingPunct="1">
        <a:spcBef>
          <a:spcPct val="0"/>
        </a:spcBef>
        <a:spcAft>
          <a:spcPct val="0"/>
        </a:spcAft>
        <a:defRPr sz="5900">
          <a:solidFill>
            <a:schemeClr val="tx1"/>
          </a:solidFill>
          <a:latin typeface="Calibri" pitchFamily="34" charset="0"/>
          <a:ea typeface="宋体" pitchFamily="2" charset="-122"/>
        </a:defRPr>
      </a:lvl6pPr>
      <a:lvl7pPr marL="1219170" algn="ctr" rtl="0" eaLnBrk="1" fontAlgn="base" hangingPunct="1">
        <a:spcBef>
          <a:spcPct val="0"/>
        </a:spcBef>
        <a:spcAft>
          <a:spcPct val="0"/>
        </a:spcAft>
        <a:defRPr sz="5900">
          <a:solidFill>
            <a:schemeClr val="tx1"/>
          </a:solidFill>
          <a:latin typeface="Calibri" pitchFamily="34" charset="0"/>
          <a:ea typeface="宋体" pitchFamily="2" charset="-122"/>
        </a:defRPr>
      </a:lvl7pPr>
      <a:lvl8pPr marL="1828754" algn="ctr" rtl="0" eaLnBrk="1" fontAlgn="base" hangingPunct="1">
        <a:spcBef>
          <a:spcPct val="0"/>
        </a:spcBef>
        <a:spcAft>
          <a:spcPct val="0"/>
        </a:spcAft>
        <a:defRPr sz="5900">
          <a:solidFill>
            <a:schemeClr val="tx1"/>
          </a:solidFill>
          <a:latin typeface="Calibri" pitchFamily="34" charset="0"/>
          <a:ea typeface="宋体" pitchFamily="2" charset="-122"/>
        </a:defRPr>
      </a:lvl8pPr>
      <a:lvl9pPr marL="2438339" algn="ctr" rtl="0" eaLnBrk="1" fontAlgn="base" hangingPunct="1">
        <a:spcBef>
          <a:spcPct val="0"/>
        </a:spcBef>
        <a:spcAft>
          <a:spcPct val="0"/>
        </a:spcAft>
        <a:defRPr sz="5900">
          <a:solidFill>
            <a:schemeClr val="tx1"/>
          </a:solidFill>
          <a:latin typeface="Calibri" pitchFamily="34" charset="0"/>
          <a:ea typeface="宋体" pitchFamily="2" charset="-122"/>
        </a:defRPr>
      </a:lvl9pPr>
    </p:titleStyle>
    <p:bodyStyle>
      <a:lvl1pPr marL="457189" indent="-457189" algn="l" rtl="0" eaLnBrk="1" fontAlgn="base" hangingPunct="1">
        <a:spcBef>
          <a:spcPct val="20000"/>
        </a:spcBef>
        <a:spcAft>
          <a:spcPct val="0"/>
        </a:spcAft>
        <a:buFont typeface="Arial" pitchFamily="34" charset="0"/>
        <a:buChar char="•"/>
        <a:defRPr sz="4300" kern="1200">
          <a:solidFill>
            <a:schemeClr val="tx1"/>
          </a:solidFill>
          <a:latin typeface="+mn-lt"/>
          <a:ea typeface="+mn-ea"/>
          <a:cs typeface="+mn-cs"/>
        </a:defRPr>
      </a:lvl1pPr>
      <a:lvl2pPr marL="990575" indent="-380990" algn="l" rtl="0" eaLnBrk="1" fontAlgn="base" hangingPunct="1">
        <a:spcBef>
          <a:spcPct val="20000"/>
        </a:spcBef>
        <a:spcAft>
          <a:spcPct val="0"/>
        </a:spcAft>
        <a:buFont typeface="Arial" pitchFamily="34" charset="0"/>
        <a:buChar char="–"/>
        <a:defRPr sz="3700" kern="1200">
          <a:solidFill>
            <a:schemeClr val="tx1"/>
          </a:solidFill>
          <a:latin typeface="+mn-lt"/>
          <a:ea typeface="+mn-ea"/>
          <a:cs typeface="+mn-cs"/>
        </a:defRPr>
      </a:lvl2pPr>
      <a:lvl3pPr marL="1523962" indent="-304792"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3pPr>
      <a:lvl4pPr marL="2133547" indent="-304792" algn="l" rtl="0" eaLnBrk="1" fontAlgn="base" hangingPunct="1">
        <a:spcBef>
          <a:spcPct val="20000"/>
        </a:spcBef>
        <a:spcAft>
          <a:spcPct val="0"/>
        </a:spcAft>
        <a:buFont typeface="Arial" pitchFamily="34" charset="0"/>
        <a:buChar char="–"/>
        <a:defRPr sz="2700" kern="1200">
          <a:solidFill>
            <a:schemeClr val="tx1"/>
          </a:solidFill>
          <a:latin typeface="+mn-lt"/>
          <a:ea typeface="+mn-ea"/>
          <a:cs typeface="+mn-cs"/>
        </a:defRPr>
      </a:lvl4pPr>
      <a:lvl5pPr marL="2743131" indent="-304792" algn="l" rtl="0" eaLnBrk="1" fontAlgn="base" hangingPunct="1">
        <a:spcBef>
          <a:spcPct val="20000"/>
        </a:spcBef>
        <a:spcAft>
          <a:spcPct val="0"/>
        </a:spcAft>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8.xml" /><Relationship Id="rId10" Type="http://schemas.openxmlformats.org/officeDocument/2006/relationships/tags" Target="../tags/tag27.xml" /><Relationship Id="rId11" Type="http://schemas.openxmlformats.org/officeDocument/2006/relationships/tags" Target="../tags/tag28.xml" /><Relationship Id="rId12" Type="http://schemas.openxmlformats.org/officeDocument/2006/relationships/tags" Target="../tags/tag29.xml" /><Relationship Id="rId13" Type="http://schemas.openxmlformats.org/officeDocument/2006/relationships/tags" Target="../tags/tag30.xml" /><Relationship Id="rId14" Type="http://schemas.openxmlformats.org/officeDocument/2006/relationships/tags" Target="../tags/tag31.xml" /><Relationship Id="rId15" Type="http://schemas.openxmlformats.org/officeDocument/2006/relationships/tags" Target="../tags/tag32.xml" /><Relationship Id="rId16" Type="http://schemas.openxmlformats.org/officeDocument/2006/relationships/tags" Target="../tags/tag33.xml" /><Relationship Id="rId17" Type="http://schemas.openxmlformats.org/officeDocument/2006/relationships/tags" Target="../tags/tag34.xml" /><Relationship Id="rId18" Type="http://schemas.openxmlformats.org/officeDocument/2006/relationships/tags" Target="../tags/tag35.xml" /><Relationship Id="rId19" Type="http://schemas.openxmlformats.org/officeDocument/2006/relationships/tags" Target="../tags/tag36.xml" /><Relationship Id="rId2" Type="http://schemas.openxmlformats.org/officeDocument/2006/relationships/tags" Target="../tags/tag19.xml" /><Relationship Id="rId3" Type="http://schemas.openxmlformats.org/officeDocument/2006/relationships/tags" Target="../tags/tag20.xml" /><Relationship Id="rId4" Type="http://schemas.openxmlformats.org/officeDocument/2006/relationships/tags" Target="../tags/tag21.xml" /><Relationship Id="rId5" Type="http://schemas.openxmlformats.org/officeDocument/2006/relationships/tags" Target="../tags/tag22.xml" /><Relationship Id="rId6" Type="http://schemas.openxmlformats.org/officeDocument/2006/relationships/tags" Target="../tags/tag23.xml" /><Relationship Id="rId7" Type="http://schemas.openxmlformats.org/officeDocument/2006/relationships/tags" Target="../tags/tag24.xml" /><Relationship Id="rId8" Type="http://schemas.openxmlformats.org/officeDocument/2006/relationships/tags" Target="../tags/tag25.xml" /><Relationship Id="rId9" Type="http://schemas.openxmlformats.org/officeDocument/2006/relationships/tags" Target="../tags/tag2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image" Target="../media/image5.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image" Target="../media/image6.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0.xml" /><Relationship Id="rId2" Type="http://schemas.openxmlformats.org/officeDocument/2006/relationships/image" Target="../media/image7.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3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30.xml" /><Relationship Id="rId2" Type="http://schemas.openxmlformats.org/officeDocument/2006/relationships/image" Target="../media/image8.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notesSlide" Target="../notesSlides/notesSlide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32.xml" /><Relationship Id="rId2" Type="http://schemas.openxmlformats.org/officeDocument/2006/relationships/image" Target="../media/image9.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3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3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32.xml" /><Relationship Id="rId2" Type="http://schemas.openxmlformats.org/officeDocument/2006/relationships/image" Target="../media/image10.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3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1.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33.xml" /><Relationship Id="rId2" Type="http://schemas.openxmlformats.org/officeDocument/2006/relationships/image" Target="../media/image12.jpeg" /><Relationship Id="rId3" Type="http://schemas.openxmlformats.org/officeDocument/2006/relationships/image" Target="../media/image13.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8062132035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Tree>
  </p:cSld>
  <p:clrMapOvr>
    <a:masterClrMapping/>
  </p:clrMapOvr>
  <p:transition>
    <p:wheel spokes="8"/>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2927648" y="2519790"/>
            <a:ext cx="7878057" cy="923330"/>
            <a:chOff x="3415086" y="2643372"/>
            <a:chExt cx="7878057" cy="923330"/>
          </a:xfrm>
        </p:grpSpPr>
        <p:sp>
          <p:nvSpPr>
            <p:cNvPr id="3" name="文本占位符 3"/>
            <p:cNvSpPr txBox="1"/>
            <p:nvPr/>
          </p:nvSpPr>
          <p:spPr>
            <a:xfrm>
              <a:off x="4417143" y="2862120"/>
              <a:ext cx="6876000" cy="432047"/>
            </a:xfrm>
            <a:prstGeom prst="rect">
              <a:avLst/>
            </a:prstGeom>
          </p:spPr>
          <p:txBody>
            <a:bodyPr vert="horz" lIns="91440" tIns="45720" rIns="91440" bIns="45720" rtlCol="0" anchor="ctr">
              <a:noAutofit/>
            </a:bodyPr>
            <a:lstStyle>
              <a:defPPr>
                <a:defRPr lang="zh-CN"/>
              </a:defPPr>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4000" smtClean="0">
                  <a:solidFill>
                    <a:srgbClr val="FF9300"/>
                  </a:solidFill>
                  <a:ea typeface="微软雅黑" pitchFamily="34" charset="-122"/>
                </a:rPr>
                <a:t>    责任</a:t>
              </a:r>
              <a:r>
                <a:rPr lang="zh-CN" altLang="en-US" sz="4000">
                  <a:solidFill>
                    <a:srgbClr val="FF9300"/>
                  </a:solidFill>
                  <a:ea typeface="微软雅黑" pitchFamily="34" charset="-122"/>
                </a:rPr>
                <a:t>会计概述</a:t>
              </a:r>
            </a:p>
          </p:txBody>
        </p:sp>
        <p:sp>
          <p:nvSpPr>
            <p:cNvPr id="4" name="TextBox 8"/>
            <p:cNvSpPr txBox="1"/>
            <p:nvPr/>
          </p:nvSpPr>
          <p:spPr>
            <a:xfrm>
              <a:off x="3415086" y="2643372"/>
              <a:ext cx="1184625" cy="923330"/>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a:r>
                <a:rPr lang="en-US" altLang="zh-CN" sz="5400" smtClean="0">
                  <a:solidFill>
                    <a:schemeClr val="tx1">
                      <a:lumMod val="65000"/>
                      <a:lumOff val="35000"/>
                    </a:schemeClr>
                  </a:solidFill>
                  <a:latin typeface="Stencil" pitchFamily="82" charset="0"/>
                  <a:ea typeface="微软雅黑" pitchFamily="34" charset="-122"/>
                </a:rPr>
                <a:t>01   </a:t>
              </a:r>
              <a:endParaRPr lang="zh-CN" altLang="en-US" sz="5400">
                <a:solidFill>
                  <a:schemeClr val="tx1">
                    <a:lumMod val="65000"/>
                    <a:lumOff val="35000"/>
                  </a:schemeClr>
                </a:solidFill>
                <a:latin typeface="Stencil" pitchFamily="82" charset="0"/>
                <a:ea typeface="微软雅黑" pitchFamily="34" charset="-122"/>
              </a:endParaRPr>
            </a:p>
          </p:txBody>
        </p:sp>
      </p:grpSp>
      <p:sp>
        <p:nvSpPr>
          <p:cNvPr id="5" name="矩形 4"/>
          <p:cNvSpPr/>
          <p:nvPr/>
        </p:nvSpPr>
        <p:spPr>
          <a:xfrm>
            <a:off x="4655046" y="4005858"/>
            <a:ext cx="4999425" cy="1338828"/>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285750" lvl="0" indent="-285750">
              <a:lnSpc>
                <a:spcPct val="150000"/>
              </a:lnSpc>
              <a:buClr>
                <a:srgbClr val="FF9300"/>
              </a:buClr>
              <a:buFont typeface="Wingdings" pitchFamily="2" charset="2"/>
              <a:buChar char="Ø"/>
              <a:defRPr/>
            </a:pPr>
            <a:r>
              <a:rPr lang="zh-CN" altLang="en-US" sz="1800" kern="0">
                <a:solidFill>
                  <a:schemeClr val="tx1">
                    <a:lumMod val="65000"/>
                    <a:lumOff val="35000"/>
                  </a:schemeClr>
                </a:solidFill>
                <a:latin typeface="微软雅黑" pitchFamily="34" charset="-122"/>
                <a:ea typeface="微软雅黑" pitchFamily="34" charset="-122"/>
              </a:rPr>
              <a:t>责任会计的产生和</a:t>
            </a:r>
            <a:r>
              <a:rPr lang="zh-CN" altLang="en-US" sz="1800" kern="0" smtClean="0">
                <a:solidFill>
                  <a:schemeClr val="tx1">
                    <a:lumMod val="65000"/>
                    <a:lumOff val="35000"/>
                  </a:schemeClr>
                </a:solidFill>
                <a:latin typeface="微软雅黑" pitchFamily="34" charset="-122"/>
                <a:ea typeface="微软雅黑" pitchFamily="34" charset="-122"/>
              </a:rPr>
              <a:t>发展</a:t>
            </a:r>
            <a:endParaRPr lang="en-US" altLang="zh-CN" sz="1800" kern="0" smtClean="0">
              <a:solidFill>
                <a:schemeClr val="tx1">
                  <a:lumMod val="65000"/>
                  <a:lumOff val="35000"/>
                </a:schemeClr>
              </a:solidFill>
              <a:latin typeface="微软雅黑" pitchFamily="34" charset="-122"/>
              <a:ea typeface="微软雅黑" pitchFamily="34" charset="-122"/>
            </a:endParaRPr>
          </a:p>
          <a:p>
            <a:pPr marL="285750" lvl="0" indent="-285750">
              <a:lnSpc>
                <a:spcPct val="150000"/>
              </a:lnSpc>
              <a:buClr>
                <a:srgbClr val="FF9300"/>
              </a:buClr>
              <a:buFont typeface="Wingdings" pitchFamily="2" charset="2"/>
              <a:buChar char="Ø"/>
              <a:defRPr/>
            </a:pPr>
            <a:r>
              <a:rPr lang="zh-CN" altLang="en-US" sz="1800" kern="0">
                <a:solidFill>
                  <a:schemeClr val="tx1">
                    <a:lumMod val="65000"/>
                    <a:lumOff val="35000"/>
                  </a:schemeClr>
                </a:solidFill>
                <a:latin typeface="微软雅黑" pitchFamily="34" charset="-122"/>
                <a:ea typeface="微软雅黑" pitchFamily="34" charset="-122"/>
              </a:rPr>
              <a:t>责任会计的内容、作用和建立</a:t>
            </a:r>
            <a:r>
              <a:rPr lang="zh-CN" altLang="en-US" sz="1800" kern="0" smtClean="0">
                <a:solidFill>
                  <a:schemeClr val="tx1">
                    <a:lumMod val="65000"/>
                    <a:lumOff val="35000"/>
                  </a:schemeClr>
                </a:solidFill>
                <a:latin typeface="微软雅黑" pitchFamily="34" charset="-122"/>
                <a:ea typeface="微软雅黑" pitchFamily="34" charset="-122"/>
              </a:rPr>
              <a:t>原则</a:t>
            </a:r>
            <a:endParaRPr lang="en-US" altLang="zh-CN" sz="1800" kern="0" smtClean="0">
              <a:solidFill>
                <a:schemeClr val="tx1">
                  <a:lumMod val="65000"/>
                  <a:lumOff val="35000"/>
                </a:schemeClr>
              </a:solidFill>
              <a:latin typeface="微软雅黑" pitchFamily="34" charset="-122"/>
              <a:ea typeface="微软雅黑" pitchFamily="34" charset="-122"/>
            </a:endParaRPr>
          </a:p>
          <a:p>
            <a:pPr marL="285750" lvl="0" indent="-285750">
              <a:lnSpc>
                <a:spcPct val="150000"/>
              </a:lnSpc>
              <a:buClr>
                <a:srgbClr val="FF9300"/>
              </a:buClr>
              <a:buFont typeface="Wingdings" pitchFamily="2" charset="2"/>
              <a:buChar char="Ø"/>
              <a:defRPr/>
            </a:pPr>
            <a:r>
              <a:rPr lang="zh-CN" altLang="en-US" sz="1800" kern="0">
                <a:solidFill>
                  <a:schemeClr val="tx1">
                    <a:lumMod val="65000"/>
                    <a:lumOff val="35000"/>
                  </a:schemeClr>
                </a:solidFill>
                <a:latin typeface="微软雅黑" pitchFamily="34" charset="-122"/>
                <a:ea typeface="微软雅黑" pitchFamily="34" charset="-122"/>
              </a:rPr>
              <a:t>责任</a:t>
            </a:r>
            <a:r>
              <a:rPr lang="zh-CN" altLang="en-US" sz="1800" kern="0" smtClean="0">
                <a:solidFill>
                  <a:schemeClr val="tx1">
                    <a:lumMod val="65000"/>
                    <a:lumOff val="35000"/>
                  </a:schemeClr>
                </a:solidFill>
                <a:latin typeface="微软雅黑" pitchFamily="34" charset="-122"/>
                <a:ea typeface="微软雅黑" pitchFamily="34" charset="-122"/>
              </a:rPr>
              <a:t>中心</a:t>
            </a:r>
            <a:endParaRPr lang="en-US" altLang="zh-CN" sz="1800" kern="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p:transition>
    <p:wipe dir="d"/>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5" name="组合 4"/>
          <p:cNvGrpSpPr/>
          <p:nvPr/>
        </p:nvGrpSpPr>
        <p:grpSpPr>
          <a:xfrm>
            <a:off x="623739" y="1773610"/>
            <a:ext cx="9471996" cy="1019411"/>
            <a:chOff x="1130153" y="2067818"/>
            <a:chExt cx="5245815" cy="1019411"/>
          </a:xfrm>
        </p:grpSpPr>
        <p:sp>
          <p:nvSpPr>
            <p:cNvPr id="6" name="MH_Other_1"/>
            <p:cNvSpPr/>
            <p:nvPr>
              <p:custDataLst>
                <p:tags r:id="rId2"/>
              </p:custDataLst>
            </p:nvPr>
          </p:nvSpPr>
          <p:spPr>
            <a:xfrm>
              <a:off x="1680414" y="2196434"/>
              <a:ext cx="476189" cy="355682"/>
            </a:xfrm>
            <a:prstGeom prst="diamond">
              <a:avLst/>
            </a:prstGeom>
            <a:solidFill>
              <a:schemeClr val="accent4">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sz="1800" err="1">
                <a:solidFill>
                  <a:srgbClr val="FFFFFF"/>
                </a:solidFill>
                <a:latin typeface="+mn-lt"/>
                <a:ea typeface="+mn-ea"/>
              </a:endParaRPr>
            </a:p>
          </p:txBody>
        </p:sp>
        <p:sp>
          <p:nvSpPr>
            <p:cNvPr id="7" name="MH_Other_2"/>
            <p:cNvSpPr/>
            <p:nvPr>
              <p:custDataLst>
                <p:tags r:id="rId3"/>
              </p:custDataLst>
            </p:nvPr>
          </p:nvSpPr>
          <p:spPr>
            <a:xfrm>
              <a:off x="1680414" y="2601341"/>
              <a:ext cx="476189" cy="357270"/>
            </a:xfrm>
            <a:prstGeom prst="diamond">
              <a:avLst/>
            </a:prstGeom>
            <a:solidFill>
              <a:schemeClr val="accent4">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sz="1800" err="1">
                <a:solidFill>
                  <a:srgbClr val="FFFFFF"/>
                </a:solidFill>
                <a:latin typeface="+mn-lt"/>
                <a:ea typeface="+mn-ea"/>
              </a:endParaRPr>
            </a:p>
          </p:txBody>
        </p:sp>
        <p:sp>
          <p:nvSpPr>
            <p:cNvPr id="8" name="MH_Other_3"/>
            <p:cNvSpPr/>
            <p:nvPr>
              <p:custDataLst>
                <p:tags r:id="rId4"/>
              </p:custDataLst>
            </p:nvPr>
          </p:nvSpPr>
          <p:spPr>
            <a:xfrm>
              <a:off x="1955545" y="2399681"/>
              <a:ext cx="474072" cy="355682"/>
            </a:xfrm>
            <a:prstGeom prst="diamond">
              <a:avLst/>
            </a:prstGeom>
            <a:solidFill>
              <a:schemeClr val="accent4">
                <a:lumMod val="40000"/>
                <a:lumOff val="6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sz="1800" err="1">
                <a:solidFill>
                  <a:srgbClr val="FFFFFF"/>
                </a:solidFill>
                <a:latin typeface="+mn-lt"/>
                <a:ea typeface="+mn-ea"/>
              </a:endParaRPr>
            </a:p>
          </p:txBody>
        </p:sp>
        <p:sp>
          <p:nvSpPr>
            <p:cNvPr id="9" name="MH_Other_4"/>
            <p:cNvSpPr/>
            <p:nvPr>
              <p:custDataLst>
                <p:tags r:id="rId5"/>
              </p:custDataLst>
            </p:nvPr>
          </p:nvSpPr>
          <p:spPr>
            <a:xfrm>
              <a:off x="1168248" y="2067818"/>
              <a:ext cx="713224" cy="1019411"/>
            </a:xfrm>
            <a:custGeom>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3">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sz="1800" err="1">
                <a:solidFill>
                  <a:srgbClr val="FFFFFF"/>
                </a:solidFill>
                <a:latin typeface="+mn-lt"/>
                <a:ea typeface="+mn-ea"/>
              </a:endParaRPr>
            </a:p>
          </p:txBody>
        </p:sp>
        <p:sp>
          <p:nvSpPr>
            <p:cNvPr id="10" name="MH_Other_5"/>
            <p:cNvSpPr/>
            <p:nvPr>
              <p:custDataLst>
                <p:tags r:id="rId6"/>
              </p:custDataLst>
            </p:nvPr>
          </p:nvSpPr>
          <p:spPr bwMode="auto">
            <a:xfrm>
              <a:off x="1130153" y="2067818"/>
              <a:ext cx="679362" cy="1019411"/>
            </a:xfrm>
            <a:custGeom>
              <a:gdLst>
                <a:gd name="T0" fmla="*/ 36 w 1806862"/>
                <a:gd name="T1" fmla="*/ 0 h 3612822"/>
                <a:gd name="T2" fmla="*/ 143580 w 1806862"/>
                <a:gd name="T3" fmla="*/ 143580 h 3612822"/>
                <a:gd name="T4" fmla="*/ 36 w 1806862"/>
                <a:gd name="T5" fmla="*/ 287160 h 3612822"/>
                <a:gd name="T6" fmla="*/ 0 w 1806862"/>
                <a:gd name="T7" fmla="*/ 287124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chemeClr val="accent4">
                <a:lumMod val="60000"/>
                <a:lumOff val="40000"/>
              </a:schemeClr>
            </a:solidFill>
            <a:ln w="9525">
              <a:noFill/>
              <a:miter lim="800000"/>
            </a:ln>
          </p:spPr>
          <p:txBody>
            <a:bodyPr lIns="0" tIns="0" rIns="171418" bIns="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zh-CN" altLang="en-US" b="1" smtClean="0">
                  <a:solidFill>
                    <a:srgbClr val="FFFFFF"/>
                  </a:solidFill>
                  <a:latin typeface="微软雅黑" pitchFamily="34" charset="-122"/>
                  <a:ea typeface="微软雅黑" pitchFamily="34" charset="-122"/>
                </a:rPr>
                <a:t>①</a:t>
              </a:r>
              <a:endParaRPr lang="zh-CN" altLang="en-US" b="1">
                <a:solidFill>
                  <a:srgbClr val="FFFFFF"/>
                </a:solidFill>
                <a:latin typeface="微软雅黑" pitchFamily="34" charset="-122"/>
                <a:ea typeface="微软雅黑" pitchFamily="34" charset="-122"/>
              </a:endParaRPr>
            </a:p>
          </p:txBody>
        </p:sp>
        <p:sp>
          <p:nvSpPr>
            <p:cNvPr id="11" name="MH_SubTitle_1"/>
            <p:cNvSpPr/>
            <p:nvPr>
              <p:custDataLst>
                <p:tags r:id="rId7"/>
              </p:custDataLst>
            </p:nvPr>
          </p:nvSpPr>
          <p:spPr>
            <a:xfrm>
              <a:off x="2618146" y="2509556"/>
              <a:ext cx="3757822" cy="500066"/>
            </a:xfrm>
            <a:prstGeom prst="rect">
              <a:avLst/>
            </a:prstGeom>
          </p:spPr>
          <p:txBody>
            <a:bodyPr lIns="108850" tIns="54425" rIns="108850" bIns="54425" anchor="b">
              <a:no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50000"/>
                </a:lnSpc>
                <a:defRPr/>
              </a:pPr>
              <a:r>
                <a:rPr lang="zh-CN" altLang="en-US" sz="1800" b="1" smtClean="0">
                  <a:solidFill>
                    <a:schemeClr val="accent4">
                      <a:lumMod val="60000"/>
                      <a:lumOff val="40000"/>
                    </a:schemeClr>
                  </a:solidFill>
                  <a:latin typeface="微软雅黑" pitchFamily="34" charset="-122"/>
                  <a:ea typeface="微软雅黑" pitchFamily="34" charset="-122"/>
                </a:rPr>
                <a:t>      责任</a:t>
              </a:r>
              <a:r>
                <a:rPr lang="zh-CN" altLang="en-US" sz="1800" b="1">
                  <a:solidFill>
                    <a:schemeClr val="accent4">
                      <a:lumMod val="60000"/>
                      <a:lumOff val="40000"/>
                    </a:schemeClr>
                  </a:solidFill>
                  <a:latin typeface="微软雅黑" pitchFamily="34" charset="-122"/>
                  <a:ea typeface="微软雅黑" pitchFamily="34" charset="-122"/>
                </a:rPr>
                <a:t>会计是</a:t>
              </a:r>
              <a:r>
                <a:rPr lang="en-US" altLang="zh-CN" sz="1800" b="1">
                  <a:solidFill>
                    <a:schemeClr val="accent4">
                      <a:lumMod val="60000"/>
                      <a:lumOff val="40000"/>
                    </a:schemeClr>
                  </a:solidFill>
                  <a:latin typeface="微软雅黑" pitchFamily="34" charset="-122"/>
                  <a:ea typeface="微软雅黑" pitchFamily="34" charset="-122"/>
                </a:rPr>
                <a:t>20</a:t>
              </a:r>
              <a:r>
                <a:rPr lang="zh-CN" altLang="en-US" sz="1800" b="1">
                  <a:solidFill>
                    <a:schemeClr val="accent4">
                      <a:lumMod val="60000"/>
                      <a:lumOff val="40000"/>
                    </a:schemeClr>
                  </a:solidFill>
                  <a:latin typeface="微软雅黑" pitchFamily="34" charset="-122"/>
                  <a:ea typeface="微软雅黑" pitchFamily="34" charset="-122"/>
                </a:rPr>
                <a:t>世纪</a:t>
              </a:r>
              <a:r>
                <a:rPr lang="en-US" altLang="zh-CN" sz="1800" b="1">
                  <a:solidFill>
                    <a:schemeClr val="accent4">
                      <a:lumMod val="60000"/>
                      <a:lumOff val="40000"/>
                    </a:schemeClr>
                  </a:solidFill>
                  <a:latin typeface="微软雅黑" pitchFamily="34" charset="-122"/>
                  <a:ea typeface="微软雅黑" pitchFamily="34" charset="-122"/>
                </a:rPr>
                <a:t>60</a:t>
              </a:r>
              <a:r>
                <a:rPr lang="zh-CN" altLang="en-US" sz="1800" b="1">
                  <a:solidFill>
                    <a:schemeClr val="accent4">
                      <a:lumMod val="60000"/>
                      <a:lumOff val="40000"/>
                    </a:schemeClr>
                  </a:solidFill>
                  <a:latin typeface="微软雅黑" pitchFamily="34" charset="-122"/>
                  <a:ea typeface="微软雅黑" pitchFamily="34" charset="-122"/>
                </a:rPr>
                <a:t>年代以后在西方企业中发展起来的，为评价考核企业各责任中心的工作成绩而实行的一种会计制度。</a:t>
              </a:r>
            </a:p>
          </p:txBody>
        </p:sp>
      </p:grpSp>
      <p:grpSp>
        <p:nvGrpSpPr>
          <p:cNvPr id="12" name="组合 11"/>
          <p:cNvGrpSpPr/>
          <p:nvPr/>
        </p:nvGrpSpPr>
        <p:grpSpPr>
          <a:xfrm>
            <a:off x="1123805" y="3054913"/>
            <a:ext cx="9427024" cy="1017823"/>
            <a:chOff x="3257127" y="3684267"/>
            <a:chExt cx="5597295" cy="1017823"/>
          </a:xfrm>
        </p:grpSpPr>
        <p:sp>
          <p:nvSpPr>
            <p:cNvPr id="15" name="MH_Other_11"/>
            <p:cNvSpPr/>
            <p:nvPr>
              <p:custDataLst>
                <p:tags r:id="rId8"/>
              </p:custDataLst>
            </p:nvPr>
          </p:nvSpPr>
          <p:spPr>
            <a:xfrm>
              <a:off x="3807388" y="3811296"/>
              <a:ext cx="474072" cy="355682"/>
            </a:xfrm>
            <a:prstGeom prst="diamond">
              <a:avLst/>
            </a:prstGeom>
            <a:solidFill>
              <a:schemeClr val="accent6">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err="1">
                <a:solidFill>
                  <a:srgbClr val="FFFFFF"/>
                </a:solidFill>
                <a:latin typeface="+mn-lt"/>
                <a:ea typeface="+mn-ea"/>
              </a:endParaRPr>
            </a:p>
          </p:txBody>
        </p:sp>
        <p:sp>
          <p:nvSpPr>
            <p:cNvPr id="17" name="MH_Other_12"/>
            <p:cNvSpPr/>
            <p:nvPr>
              <p:custDataLst>
                <p:tags r:id="rId9"/>
              </p:custDataLst>
            </p:nvPr>
          </p:nvSpPr>
          <p:spPr>
            <a:xfrm>
              <a:off x="3807388" y="4217790"/>
              <a:ext cx="474072" cy="355682"/>
            </a:xfrm>
            <a:prstGeom prst="diamond">
              <a:avLst/>
            </a:prstGeom>
            <a:solidFill>
              <a:schemeClr val="accent6">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err="1">
                <a:solidFill>
                  <a:srgbClr val="FFFFFF"/>
                </a:solidFill>
                <a:latin typeface="+mn-lt"/>
                <a:ea typeface="+mn-ea"/>
              </a:endParaRPr>
            </a:p>
          </p:txBody>
        </p:sp>
        <p:sp>
          <p:nvSpPr>
            <p:cNvPr id="18" name="MH_Other_13"/>
            <p:cNvSpPr/>
            <p:nvPr>
              <p:custDataLst>
                <p:tags r:id="rId10"/>
              </p:custDataLst>
            </p:nvPr>
          </p:nvSpPr>
          <p:spPr>
            <a:xfrm>
              <a:off x="4080402" y="4014543"/>
              <a:ext cx="474072" cy="355682"/>
            </a:xfrm>
            <a:prstGeom prst="diamond">
              <a:avLst/>
            </a:prstGeom>
            <a:solidFill>
              <a:schemeClr val="accent6">
                <a:lumMod val="60000"/>
                <a:lumOff val="4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err="1">
                <a:solidFill>
                  <a:srgbClr val="FFFFFF"/>
                </a:solidFill>
                <a:latin typeface="+mn-lt"/>
                <a:ea typeface="+mn-ea"/>
              </a:endParaRPr>
            </a:p>
          </p:txBody>
        </p:sp>
        <p:sp>
          <p:nvSpPr>
            <p:cNvPr id="19" name="MH_Other_14"/>
            <p:cNvSpPr/>
            <p:nvPr>
              <p:custDataLst>
                <p:tags r:id="rId11"/>
              </p:custDataLst>
            </p:nvPr>
          </p:nvSpPr>
          <p:spPr>
            <a:xfrm>
              <a:off x="3293105" y="3684267"/>
              <a:ext cx="715340" cy="1017823"/>
            </a:xfrm>
            <a:custGeom>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2">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err="1">
                <a:solidFill>
                  <a:srgbClr val="FFFFFF"/>
                </a:solidFill>
                <a:latin typeface="+mn-lt"/>
                <a:ea typeface="+mn-ea"/>
              </a:endParaRPr>
            </a:p>
          </p:txBody>
        </p:sp>
        <p:sp>
          <p:nvSpPr>
            <p:cNvPr id="20" name="MH_Other_15"/>
            <p:cNvSpPr/>
            <p:nvPr>
              <p:custDataLst>
                <p:tags r:id="rId12"/>
              </p:custDataLst>
            </p:nvPr>
          </p:nvSpPr>
          <p:spPr bwMode="auto">
            <a:xfrm>
              <a:off x="3257127" y="3684267"/>
              <a:ext cx="677245" cy="1017823"/>
            </a:xfrm>
            <a:custGeom>
              <a:gdLst>
                <a:gd name="T0" fmla="*/ 36 w 1806862"/>
                <a:gd name="T1" fmla="*/ 0 h 3612822"/>
                <a:gd name="T2" fmla="*/ 143133 w 1806862"/>
                <a:gd name="T3" fmla="*/ 143356 h 3612822"/>
                <a:gd name="T4" fmla="*/ 36 w 1806862"/>
                <a:gd name="T5" fmla="*/ 286713 h 3612822"/>
                <a:gd name="T6" fmla="*/ 0 w 1806862"/>
                <a:gd name="T7" fmla="*/ 286677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rgbClr val="FF9300"/>
            </a:solidFill>
            <a:ln w="9525">
              <a:noFill/>
              <a:miter lim="800000"/>
            </a:ln>
          </p:spPr>
          <p:txBody>
            <a:bodyPr lIns="0" tIns="0" rIns="171418" bIns="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zh-CN" altLang="en-US" b="1" smtClean="0">
                  <a:solidFill>
                    <a:srgbClr val="FFFFFF"/>
                  </a:solidFill>
                  <a:latin typeface="微软雅黑" pitchFamily="34" charset="-122"/>
                  <a:ea typeface="微软雅黑" pitchFamily="34" charset="-122"/>
                </a:rPr>
                <a:t>②</a:t>
              </a:r>
              <a:endParaRPr lang="zh-CN" altLang="en-US" b="1">
                <a:solidFill>
                  <a:srgbClr val="FFFFFF"/>
                </a:solidFill>
                <a:latin typeface="微软雅黑" pitchFamily="34" charset="-122"/>
                <a:ea typeface="微软雅黑" pitchFamily="34" charset="-122"/>
              </a:endParaRPr>
            </a:p>
          </p:txBody>
        </p:sp>
        <p:sp>
          <p:nvSpPr>
            <p:cNvPr id="21" name="MH_SubTitle_2"/>
            <p:cNvSpPr/>
            <p:nvPr>
              <p:custDataLst>
                <p:tags r:id="rId13"/>
              </p:custDataLst>
            </p:nvPr>
          </p:nvSpPr>
          <p:spPr>
            <a:xfrm>
              <a:off x="4764897" y="3823006"/>
              <a:ext cx="4089525" cy="536699"/>
            </a:xfrm>
            <a:prstGeom prst="rect">
              <a:avLst/>
            </a:prstGeom>
          </p:spPr>
          <p:txBody>
            <a:bodyPr lIns="108850" tIns="54425" rIns="108850" bIns="54425" anchor="b">
              <a:norm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defRPr/>
              </a:pPr>
              <a:r>
                <a:rPr lang="zh-CN" altLang="en-US" sz="1800" b="1">
                  <a:solidFill>
                    <a:schemeClr val="accent6">
                      <a:lumMod val="75000"/>
                    </a:schemeClr>
                  </a:solidFill>
                  <a:latin typeface="微软雅黑" pitchFamily="34" charset="-122"/>
                  <a:ea typeface="微软雅黑" pitchFamily="34" charset="-122"/>
                </a:rPr>
                <a:t>责任会计的发展与公司组织的发展及其规模的不断扩大</a:t>
              </a:r>
              <a:r>
                <a:rPr lang="zh-CN" altLang="en-US" sz="1800" b="1" smtClean="0">
                  <a:solidFill>
                    <a:schemeClr val="accent6">
                      <a:lumMod val="75000"/>
                    </a:schemeClr>
                  </a:solidFill>
                  <a:latin typeface="微软雅黑" pitchFamily="34" charset="-122"/>
                  <a:ea typeface="微软雅黑" pitchFamily="34" charset="-122"/>
                </a:rPr>
                <a:t>密切相关 。</a:t>
              </a:r>
              <a:endParaRPr lang="zh-CN" altLang="en-US" sz="1800" b="1">
                <a:solidFill>
                  <a:schemeClr val="accent6">
                    <a:lumMod val="75000"/>
                  </a:schemeClr>
                </a:solidFill>
                <a:latin typeface="微软雅黑" pitchFamily="34" charset="-122"/>
                <a:ea typeface="微软雅黑" pitchFamily="34" charset="-122"/>
              </a:endParaRPr>
            </a:p>
          </p:txBody>
        </p:sp>
      </p:grpSp>
      <p:grpSp>
        <p:nvGrpSpPr>
          <p:cNvPr id="22" name="组合 21"/>
          <p:cNvGrpSpPr/>
          <p:nvPr/>
        </p:nvGrpSpPr>
        <p:grpSpPr>
          <a:xfrm>
            <a:off x="1838185" y="4241616"/>
            <a:ext cx="9757747" cy="1045566"/>
            <a:chOff x="5381984" y="5261018"/>
            <a:chExt cx="5389978" cy="1045566"/>
          </a:xfrm>
        </p:grpSpPr>
        <p:sp>
          <p:nvSpPr>
            <p:cNvPr id="23" name="MH_Other_6"/>
            <p:cNvSpPr/>
            <p:nvPr>
              <p:custDataLst>
                <p:tags r:id="rId14"/>
              </p:custDataLst>
            </p:nvPr>
          </p:nvSpPr>
          <p:spPr>
            <a:xfrm>
              <a:off x="5932245" y="5388048"/>
              <a:ext cx="474072" cy="355682"/>
            </a:xfrm>
            <a:prstGeom prst="diamond">
              <a:avLst/>
            </a:prstGeom>
            <a:solidFill>
              <a:schemeClr val="accent3">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err="1">
                <a:solidFill>
                  <a:srgbClr val="FFFFFF"/>
                </a:solidFill>
                <a:latin typeface="+mn-lt"/>
                <a:ea typeface="+mn-ea"/>
              </a:endParaRPr>
            </a:p>
          </p:txBody>
        </p:sp>
        <p:sp>
          <p:nvSpPr>
            <p:cNvPr id="24" name="MH_Other_7"/>
            <p:cNvSpPr/>
            <p:nvPr>
              <p:custDataLst>
                <p:tags r:id="rId15"/>
              </p:custDataLst>
            </p:nvPr>
          </p:nvSpPr>
          <p:spPr>
            <a:xfrm>
              <a:off x="5932245" y="5794542"/>
              <a:ext cx="474072" cy="355682"/>
            </a:xfrm>
            <a:prstGeom prst="diamond">
              <a:avLst/>
            </a:prstGeom>
            <a:solidFill>
              <a:schemeClr val="accent3">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err="1">
                <a:solidFill>
                  <a:srgbClr val="FFFFFF"/>
                </a:solidFill>
                <a:latin typeface="+mn-lt"/>
                <a:ea typeface="+mn-ea"/>
              </a:endParaRPr>
            </a:p>
          </p:txBody>
        </p:sp>
        <p:sp>
          <p:nvSpPr>
            <p:cNvPr id="25" name="MH_Other_8"/>
            <p:cNvSpPr/>
            <p:nvPr>
              <p:custDataLst>
                <p:tags r:id="rId16"/>
              </p:custDataLst>
            </p:nvPr>
          </p:nvSpPr>
          <p:spPr>
            <a:xfrm>
              <a:off x="6205259" y="5591295"/>
              <a:ext cx="474072" cy="355682"/>
            </a:xfrm>
            <a:prstGeom prst="diamond">
              <a:avLst/>
            </a:prstGeom>
            <a:solidFill>
              <a:schemeClr val="accent3">
                <a:lumMod val="60000"/>
                <a:lumOff val="4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err="1">
                <a:solidFill>
                  <a:srgbClr val="FFFFFF"/>
                </a:solidFill>
                <a:latin typeface="+mn-lt"/>
                <a:ea typeface="+mn-ea"/>
              </a:endParaRPr>
            </a:p>
          </p:txBody>
        </p:sp>
        <p:sp>
          <p:nvSpPr>
            <p:cNvPr id="26" name="MH_Other_9"/>
            <p:cNvSpPr/>
            <p:nvPr>
              <p:custDataLst>
                <p:tags r:id="rId17"/>
              </p:custDataLst>
            </p:nvPr>
          </p:nvSpPr>
          <p:spPr>
            <a:xfrm>
              <a:off x="5417962" y="5261018"/>
              <a:ext cx="715340" cy="1017824"/>
            </a:xfrm>
            <a:custGeom>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3">
                <a:lumMod val="20000"/>
                <a:lumOff val="80000"/>
              </a:schemeClr>
            </a:solidFill>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30000"/>
                </a:lnSpc>
                <a:defRPr/>
              </a:pPr>
              <a:endParaRPr lang="zh-CN" altLang="en-US" err="1">
                <a:solidFill>
                  <a:srgbClr val="FFFFFF"/>
                </a:solidFill>
                <a:latin typeface="+mn-lt"/>
                <a:ea typeface="+mn-ea"/>
              </a:endParaRPr>
            </a:p>
          </p:txBody>
        </p:sp>
        <p:sp>
          <p:nvSpPr>
            <p:cNvPr id="27" name="MH_Other_10"/>
            <p:cNvSpPr/>
            <p:nvPr>
              <p:custDataLst>
                <p:tags r:id="rId18"/>
              </p:custDataLst>
            </p:nvPr>
          </p:nvSpPr>
          <p:spPr>
            <a:xfrm>
              <a:off x="5381984" y="5261018"/>
              <a:ext cx="679361" cy="1017824"/>
            </a:xfrm>
            <a:custGeom>
              <a:gdLst>
                <a:gd name="connsiteX0" fmla="*/ 451 w 1806862"/>
                <a:gd name="connsiteY0" fmla="*/ 0 h 3612822"/>
                <a:gd name="connsiteX1" fmla="*/ 1806862 w 1806862"/>
                <a:gd name="connsiteY1" fmla="*/ 1806411 h 3612822"/>
                <a:gd name="connsiteX2" fmla="*/ 451 w 1806862"/>
                <a:gd name="connsiteY2" fmla="*/ 3612822 h 3612822"/>
                <a:gd name="connsiteX3" fmla="*/ 0 w 1806862"/>
                <a:gd name="connsiteY3" fmla="*/ 3612371 h 3612822"/>
                <a:gd name="connsiteX4" fmla="*/ 0 w 1806862"/>
                <a:gd name="connsiteY4" fmla="*/ 451 h 36128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1806862" h="3612822">
                  <a:moveTo>
                    <a:pt x="451" y="0"/>
                  </a:moveTo>
                  <a:lnTo>
                    <a:pt x="1806862" y="1806411"/>
                  </a:lnTo>
                  <a:lnTo>
                    <a:pt x="451" y="3612822"/>
                  </a:lnTo>
                  <a:lnTo>
                    <a:pt x="0" y="3612371"/>
                  </a:lnTo>
                  <a:lnTo>
                    <a:pt x="0" y="451"/>
                  </a:lnTo>
                  <a:close/>
                </a:path>
              </a:pathLst>
            </a:custGeom>
            <a:solidFill>
              <a:schemeClr val="accent3"/>
            </a:solidFill>
          </p:spPr>
          <p:txBody>
            <a:bodyPr lIns="0" tIns="0" rIns="171418" bIns="0" anchor="ctr">
              <a:norm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ctr"/>
              <a:r>
                <a:rPr lang="zh-CN" altLang="en-US" b="1" smtClean="0">
                  <a:solidFill>
                    <a:srgbClr val="FFFFFF"/>
                  </a:solidFill>
                  <a:latin typeface="微软雅黑" pitchFamily="34" charset="-122"/>
                  <a:ea typeface="微软雅黑" pitchFamily="34" charset="-122"/>
                </a:rPr>
                <a:t>③</a:t>
              </a:r>
              <a:endParaRPr lang="zh-CN" altLang="en-US" b="1">
                <a:solidFill>
                  <a:srgbClr val="FFFFFF"/>
                </a:solidFill>
                <a:latin typeface="微软雅黑" pitchFamily="34" charset="-122"/>
                <a:ea typeface="微软雅黑" pitchFamily="34" charset="-122"/>
              </a:endParaRPr>
            </a:p>
          </p:txBody>
        </p:sp>
        <p:sp>
          <p:nvSpPr>
            <p:cNvPr id="28" name="MH_SubTitle_3"/>
            <p:cNvSpPr/>
            <p:nvPr>
              <p:custDataLst>
                <p:tags r:id="rId19"/>
              </p:custDataLst>
            </p:nvPr>
          </p:nvSpPr>
          <p:spPr>
            <a:xfrm>
              <a:off x="6822259" y="5433682"/>
              <a:ext cx="3949703" cy="872902"/>
            </a:xfrm>
            <a:prstGeom prst="rect">
              <a:avLst/>
            </a:prstGeom>
          </p:spPr>
          <p:txBody>
            <a:bodyPr lIns="108850" tIns="54425" rIns="108850" bIns="54425" anchor="b">
              <a:no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30000"/>
                </a:lnSpc>
                <a:defRPr/>
              </a:pPr>
              <a:r>
                <a:rPr lang="zh-CN" altLang="en-US" sz="1800" b="1" kern="0" smtClean="0">
                  <a:solidFill>
                    <a:schemeClr val="accent3"/>
                  </a:solidFill>
                  <a:latin typeface="微软雅黑" pitchFamily="34" charset="-122"/>
                  <a:ea typeface="微软雅黑" pitchFamily="34" charset="-122"/>
                  <a:cs typeface="宋体" panose="02010600030101010101" pitchFamily="2" charset="-122"/>
                </a:rPr>
                <a:t>      在</a:t>
              </a:r>
              <a:r>
                <a:rPr lang="zh-CN" altLang="en-US" sz="1800" b="1" kern="0">
                  <a:solidFill>
                    <a:schemeClr val="accent3"/>
                  </a:solidFill>
                  <a:latin typeface="微软雅黑" pitchFamily="34" charset="-122"/>
                  <a:ea typeface="微软雅黑" pitchFamily="34" charset="-122"/>
                  <a:cs typeface="宋体" panose="02010600030101010101" pitchFamily="2" charset="-122"/>
                </a:rPr>
                <a:t>解决企业内部的评价和考核问题时，一方面在总结我国已有的厂内经济核算经验，另一方面需要借鉴西方的责任会计，吸收其合理的部分，把两者结合起来，建立一套具有中国特色的责任会计制度。</a:t>
              </a:r>
            </a:p>
          </p:txBody>
        </p:sp>
      </p:grpSp>
    </p:spTree>
    <p:extLst>
      <p:ext uri="{BB962C8B-B14F-4D97-AF65-F5344CB8AC3E}">
        <p14:creationId xmlns:p14="http://schemas.microsoft.com/office/powerpoint/2010/main" val="33835634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9"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par>
                          <p:cTn id="10" fill="hold" nodeType="afterGroup">
                            <p:stCondLst>
                              <p:cond delay="500"/>
                            </p:stCondLst>
                            <p:childTnLst>
                              <p:par>
                                <p:cTn id="11" presetID="29" presetClass="entr" presetSubtype="0" dur="50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2"/>
                                          </p:val>
                                        </p:tav>
                                        <p:tav tm="100000">
                                          <p:val>
                                            <p:strVal val="#ppt_x"/>
                                          </p:val>
                                        </p:tav>
                                      </p:tavLst>
                                    </p:anim>
                                    <p:anim calcmode="lin" valueType="num">
                                      <p:cBhvr>
                                        <p:cTn id="14" dur="5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15" dur="500"/>
                                        <p:tgtEl>
                                          <p:spTgt spid="12"/>
                                        </p:tgtEl>
                                      </p:cBhvr>
                                    </p:animEffect>
                                  </p:childTnLst>
                                </p:cTn>
                              </p:par>
                            </p:childTnLst>
                          </p:cTn>
                        </p:par>
                        <p:par>
                          <p:cTn id="16" fill="hold" nodeType="afterGroup">
                            <p:stCondLst>
                              <p:cond delay="1000"/>
                            </p:stCondLst>
                            <p:childTnLst>
                              <p:par>
                                <p:cTn id="17" presetID="29" presetClass="entr" presetSubtype="0" dur="5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ppt_x</p:attrName>
                                        </p:attrNameLst>
                                      </p:cBhvr>
                                      <p:tavLst>
                                        <p:tav tm="0">
                                          <p:val>
                                            <p:strVal val="#ppt_x-.2"/>
                                          </p:val>
                                        </p:tav>
                                        <p:tav tm="100000">
                                          <p:val>
                                            <p:strVal val="#ppt_x"/>
                                          </p:val>
                                        </p:tav>
                                      </p:tavLst>
                                    </p:anim>
                                    <p:anim calcmode="lin" valueType="num">
                                      <p:cBhvr>
                                        <p:cTn id="20" dur="5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（一）责任会计的内容</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4" name="矩形 3"/>
          <p:cNvSpPr/>
          <p:nvPr/>
        </p:nvSpPr>
        <p:spPr>
          <a:xfrm>
            <a:off x="808992" y="1613825"/>
            <a:ext cx="4754828"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．合理划分责任中心，明确规定权责范围</a:t>
            </a:r>
            <a:endParaRPr lang="zh-CN" altLang="zh-CN" sz="1800" b="1" kern="100">
              <a:solidFill>
                <a:srgbClr val="FF0000"/>
              </a:solidFill>
              <a:effectLst/>
              <a:latin typeface="微软雅黑" pitchFamily="34" charset="-122"/>
              <a:ea typeface="微软雅黑" pitchFamily="34" charset="-122"/>
            </a:endParaRPr>
          </a:p>
        </p:txBody>
      </p:sp>
      <p:sp>
        <p:nvSpPr>
          <p:cNvPr id="5" name="AutoShape 7"/>
          <p:cNvSpPr>
            <a:spLocks noChangeArrowheads="1"/>
          </p:cNvSpPr>
          <p:nvPr/>
        </p:nvSpPr>
        <p:spPr bwMode="gray">
          <a:xfrm>
            <a:off x="1355560" y="2320793"/>
            <a:ext cx="9454554" cy="1685065"/>
          </a:xfrm>
          <a:prstGeom prst="roundRect">
            <a:avLst>
              <a:gd name="adj" fmla="val 10889"/>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lnSpc>
                <a:spcPct val="150000"/>
              </a:lnSpc>
            </a:pPr>
            <a:endParaRPr lang="zh-CN" altLang="en-US" sz="1200" b="1" kern="0">
              <a:solidFill>
                <a:sysClr val="window" lastClr="FFFFFF"/>
              </a:solidFill>
              <a:latin typeface="微软雅黑" pitchFamily="34" charset="-122"/>
              <a:ea typeface="微软雅黑" pitchFamily="34" charset="-122"/>
            </a:endParaRPr>
          </a:p>
        </p:txBody>
      </p:sp>
      <p:sp>
        <p:nvSpPr>
          <p:cNvPr id="2" name="矩形 4"/>
          <p:cNvSpPr>
            <a:spLocks noChangeArrowheads="1"/>
          </p:cNvSpPr>
          <p:nvPr/>
        </p:nvSpPr>
        <p:spPr bwMode="auto">
          <a:xfrm>
            <a:off x="1582337" y="2493690"/>
            <a:ext cx="9001000" cy="1172629"/>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rgbClr val="FFFF00"/>
                </a:solidFill>
                <a:latin typeface="微软雅黑" pitchFamily="34" charset="-122"/>
                <a:ea typeface="微软雅黑" pitchFamily="34" charset="-122"/>
              </a:rPr>
              <a:t>       </a:t>
            </a:r>
            <a:r>
              <a:rPr lang="zh-CN" altLang="en-US" sz="1800" b="1" smtClean="0">
                <a:solidFill>
                  <a:srgbClr val="FFFF00"/>
                </a:solidFill>
                <a:latin typeface="微软雅黑" pitchFamily="34" charset="-122"/>
                <a:ea typeface="微软雅黑" pitchFamily="34" charset="-122"/>
              </a:rPr>
              <a:t>首先</a:t>
            </a:r>
            <a:r>
              <a:rPr lang="zh-CN" altLang="en-US" sz="1800">
                <a:solidFill>
                  <a:schemeClr val="bg1"/>
                </a:solidFill>
                <a:latin typeface="微软雅黑" pitchFamily="34" charset="-122"/>
                <a:ea typeface="微软雅黑" pitchFamily="34" charset="-122"/>
              </a:rPr>
              <a:t>应根据企业内部管理的需要合理设置责任中心，即根据企业的具体情况和内部管理的实际需要，把其所属的各部门、各单位划分为若干分工明确、责权范围清楚的责任中心，只有确定责任中心，才能明确划分职责，做到分工协作、职责分明。</a:t>
            </a:r>
            <a:endParaRPr lang="zh-CN" altLang="en-US" sz="1800" b="1">
              <a:solidFill>
                <a:schemeClr val="bg1"/>
              </a:solidFill>
              <a:latin typeface="微软雅黑" pitchFamily="34" charset="-122"/>
              <a:ea typeface="微软雅黑" pitchFamily="34" charset="-122"/>
            </a:endParaRPr>
          </a:p>
        </p:txBody>
      </p:sp>
      <p:sp>
        <p:nvSpPr>
          <p:cNvPr id="6" name="AutoShape 7"/>
          <p:cNvSpPr>
            <a:spLocks noChangeArrowheads="1"/>
          </p:cNvSpPr>
          <p:nvPr/>
        </p:nvSpPr>
        <p:spPr bwMode="gray">
          <a:xfrm>
            <a:off x="1355560" y="4337017"/>
            <a:ext cx="9454554" cy="1325025"/>
          </a:xfrm>
          <a:prstGeom prst="roundRect">
            <a:avLst>
              <a:gd name="adj" fmla="val 10889"/>
            </a:avLst>
          </a:prstGeom>
          <a:solidFill>
            <a:srgbClr val="92D050"/>
          </a:solidFill>
          <a:ln w="25400" cap="flat" cmpd="sng" algn="ctr">
            <a:noFill/>
            <a:prstDash val="solid"/>
          </a:ln>
          <a:effectLst>
            <a:outerShdw blurRad="50800" dist="38100" algn="l" rotWithShape="0">
              <a:prstClr val="black">
                <a:alpha val="40000"/>
              </a:prstClr>
            </a:outerShdw>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lnSpc>
                <a:spcPct val="150000"/>
              </a:lnSpc>
            </a:pPr>
            <a:endParaRPr lang="zh-CN" altLang="en-US" sz="1200" b="1" kern="0">
              <a:solidFill>
                <a:sysClr val="window" lastClr="FFFFFF"/>
              </a:solidFill>
              <a:latin typeface="微软雅黑" pitchFamily="34" charset="-122"/>
              <a:ea typeface="微软雅黑" pitchFamily="34" charset="-122"/>
            </a:endParaRPr>
          </a:p>
        </p:txBody>
      </p:sp>
      <p:sp>
        <p:nvSpPr>
          <p:cNvPr id="7" name="矩形 4"/>
          <p:cNvSpPr>
            <a:spLocks noChangeArrowheads="1"/>
          </p:cNvSpPr>
          <p:nvPr/>
        </p:nvSpPr>
        <p:spPr bwMode="auto">
          <a:xfrm>
            <a:off x="1582337" y="4509914"/>
            <a:ext cx="9001000" cy="812530"/>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bg1"/>
                </a:solidFill>
                <a:latin typeface="微软雅黑" pitchFamily="34" charset="-122"/>
                <a:ea typeface="微软雅黑" pitchFamily="34" charset="-122"/>
              </a:rPr>
              <a:t>      </a:t>
            </a:r>
            <a:r>
              <a:rPr lang="zh-CN" altLang="en-US" sz="1800" b="1" smtClean="0">
                <a:solidFill>
                  <a:srgbClr val="FFFF00"/>
                </a:solidFill>
                <a:latin typeface="微软雅黑" pitchFamily="34" charset="-122"/>
                <a:ea typeface="微软雅黑" pitchFamily="34" charset="-122"/>
              </a:rPr>
              <a:t>其次</a:t>
            </a:r>
            <a:r>
              <a:rPr lang="zh-CN" altLang="en-US" sz="1800">
                <a:solidFill>
                  <a:schemeClr val="bg1"/>
                </a:solidFill>
                <a:latin typeface="微软雅黑" pitchFamily="34" charset="-122"/>
                <a:ea typeface="微软雅黑" pitchFamily="34" charset="-122"/>
              </a:rPr>
              <a:t>必须依据各个责任中心生产经营的具体特点，明确规定其权、责范围，使其能在权限范围内独立自主地履行职责。</a:t>
            </a:r>
            <a:endParaRPr lang="zh-CN" altLang="en-US" sz="1800" b="1">
              <a:solidFill>
                <a:schemeClr val="bg1"/>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dur="5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dur="5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dur="50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6" grpId="0"/>
      <p:bldP spid="7"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 name="Picture 2" descr="http://img1.gtimg.com/gy_house/pics/hv1/104/231/153/10007834.jpg"/>
          <p:cNvPicPr>
            <a:picLocks noChangeAspect="1" noChangeArrowheads="1"/>
          </p:cNvPicPr>
          <p:nvPr/>
        </p:nvPicPr>
        <p:blipFill>
          <a:blip r:embed="rId2"/>
          <a:stretch>
            <a:fillRect/>
          </a:stretch>
        </p:blipFill>
        <p:spPr bwMode="auto">
          <a:xfrm>
            <a:off x="7247334" y="3702834"/>
            <a:ext cx="3966050" cy="2427223"/>
          </a:xfrm>
          <a:prstGeom prst="rect">
            <a:avLst/>
          </a:prstGeom>
          <a:noFill/>
        </p:spPr>
      </p:pic>
      <p:sp>
        <p:nvSpPr>
          <p:cNvPr id="3" name="矩形 2"/>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（一）责任会计的内容</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4" name="矩形 3"/>
          <p:cNvSpPr/>
          <p:nvPr/>
        </p:nvSpPr>
        <p:spPr>
          <a:xfrm>
            <a:off x="910630" y="1469063"/>
            <a:ext cx="6139822"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．正确编制责任预算，确定各责任中心的业绩考核标准</a:t>
            </a:r>
            <a:endParaRPr lang="zh-CN" altLang="zh-CN" sz="1800" b="1" kern="100">
              <a:solidFill>
                <a:srgbClr val="FF0000"/>
              </a:solidFill>
              <a:effectLst/>
              <a:latin typeface="微软雅黑" pitchFamily="34" charset="-122"/>
              <a:ea typeface="微软雅黑" pitchFamily="34" charset="-122"/>
            </a:endParaRPr>
          </a:p>
        </p:txBody>
      </p:sp>
      <p:grpSp>
        <p:nvGrpSpPr>
          <p:cNvPr id="8" name="组合 7"/>
          <p:cNvGrpSpPr/>
          <p:nvPr/>
        </p:nvGrpSpPr>
        <p:grpSpPr>
          <a:xfrm>
            <a:off x="1331925" y="2017769"/>
            <a:ext cx="9454554" cy="1685065"/>
            <a:chOff x="1331925" y="2017769"/>
            <a:chExt cx="9454554" cy="1685065"/>
          </a:xfrm>
        </p:grpSpPr>
        <p:sp>
          <p:nvSpPr>
            <p:cNvPr id="5" name="AutoShape 7"/>
            <p:cNvSpPr>
              <a:spLocks noChangeArrowheads="1"/>
            </p:cNvSpPr>
            <p:nvPr/>
          </p:nvSpPr>
          <p:spPr bwMode="gray">
            <a:xfrm>
              <a:off x="1331925" y="2017769"/>
              <a:ext cx="9454554" cy="1685065"/>
            </a:xfrm>
            <a:prstGeom prst="roundRect">
              <a:avLst>
                <a:gd name="adj" fmla="val 10889"/>
              </a:avLst>
            </a:prstGeom>
          </p:spPr>
          <p:style>
            <a:lnRef idx="1">
              <a:schemeClr val="accent5"/>
            </a:lnRef>
            <a:fillRef idx="3">
              <a:schemeClr val="accent5"/>
            </a:fillRef>
            <a:effectRef idx="2">
              <a:schemeClr val="accent5"/>
            </a:effectRef>
            <a:fontRef idx="minor">
              <a:schemeClr val="lt1"/>
            </a:fontRef>
          </p:style>
          <p:txBody>
            <a:bodyPr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lnSpc>
                  <a:spcPct val="150000"/>
                </a:lnSpc>
              </a:pPr>
              <a:endParaRPr lang="zh-CN" altLang="en-US" sz="1200" b="1" kern="0">
                <a:solidFill>
                  <a:sysClr val="window" lastClr="FFFFFF"/>
                </a:solidFill>
                <a:latin typeface="微软雅黑" pitchFamily="34" charset="-122"/>
                <a:ea typeface="微软雅黑" pitchFamily="34" charset="-122"/>
              </a:endParaRPr>
            </a:p>
          </p:txBody>
        </p:sp>
        <p:sp>
          <p:nvSpPr>
            <p:cNvPr id="2" name="矩形 4"/>
            <p:cNvSpPr>
              <a:spLocks noChangeArrowheads="1"/>
            </p:cNvSpPr>
            <p:nvPr/>
          </p:nvSpPr>
          <p:spPr bwMode="auto">
            <a:xfrm>
              <a:off x="1558702" y="2190666"/>
              <a:ext cx="9001000" cy="1172629"/>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bg1"/>
                  </a:solidFill>
                  <a:latin typeface="微软雅黑" pitchFamily="34" charset="-122"/>
                  <a:ea typeface="微软雅黑" pitchFamily="34" charset="-122"/>
                </a:rPr>
                <a:t>       企业</a:t>
              </a:r>
              <a:r>
                <a:rPr lang="zh-CN" altLang="en-US" sz="1800">
                  <a:solidFill>
                    <a:schemeClr val="bg1"/>
                  </a:solidFill>
                  <a:latin typeface="微软雅黑" pitchFamily="34" charset="-122"/>
                  <a:ea typeface="微软雅黑" pitchFamily="34" charset="-122"/>
                </a:rPr>
                <a:t>的全面预算是按照生产经营过程来落实企业的具体目标的，而责任预算，则是按照责任中心来落实企业的总体目标，即将企业的总体目标层层分解，具体落实到每一个责任中心，作为其开展经营活动、评价工作成果的基本标准和主要依据。</a:t>
              </a:r>
              <a:endParaRPr lang="zh-CN" altLang="en-US" sz="1800" b="1">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8361210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dur="50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 name="Picture 3"/>
          <p:cNvPicPr>
            <a:picLocks noChangeAspect="1" noChangeArrowheads="1"/>
          </p:cNvPicPr>
          <p:nvPr/>
        </p:nvPicPr>
        <p:blipFill>
          <a:blip r:embed="rId2">
            <a:clrChange>
              <a:clrFrom>
                <a:srgbClr val="FFFFFF"/>
              </a:clrFrom>
              <a:clrTo>
                <a:srgbClr val="FFFFFF">
                  <a:alpha val="0"/>
                </a:srgbClr>
              </a:clrTo>
            </a:clrChange>
          </a:blip>
          <a:stretch>
            <a:fillRect/>
          </a:stretch>
        </p:blipFill>
        <p:spPr bwMode="auto">
          <a:xfrm>
            <a:off x="6087599" y="2001034"/>
            <a:ext cx="5936961" cy="4336765"/>
          </a:xfrm>
          <a:prstGeom prst="rect">
            <a:avLst/>
          </a:prstGeom>
          <a:noFill/>
          <a:ln w="9525">
            <a:noFill/>
            <a:miter lim="800000"/>
          </a:ln>
          <a:effectLst/>
        </p:spPr>
      </p:pic>
      <p:sp>
        <p:nvSpPr>
          <p:cNvPr id="3" name="矩形 2"/>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（一）责任会计的内容</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4" name="矩形 3"/>
          <p:cNvSpPr/>
          <p:nvPr/>
        </p:nvSpPr>
        <p:spPr>
          <a:xfrm>
            <a:off x="838622" y="1512461"/>
            <a:ext cx="4062331"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3</a:t>
            </a:r>
            <a:r>
              <a:rPr lang="zh-CN" altLang="en-US" sz="1800" b="1" kern="0">
                <a:solidFill>
                  <a:srgbClr val="FF0000"/>
                </a:solidFill>
                <a:latin typeface="微软雅黑" pitchFamily="34" charset="-122"/>
                <a:ea typeface="微软雅黑" pitchFamily="34" charset="-122"/>
              </a:rPr>
              <a:t>．建立健全严密的记录与报告系统</a:t>
            </a:r>
            <a:endParaRPr lang="zh-CN" altLang="zh-CN" sz="1800" b="1" kern="100">
              <a:solidFill>
                <a:srgbClr val="FF0000"/>
              </a:solidFill>
              <a:effectLst/>
              <a:latin typeface="微软雅黑" pitchFamily="34" charset="-122"/>
              <a:ea typeface="微软雅黑" pitchFamily="34" charset="-122"/>
            </a:endParaRPr>
          </a:p>
        </p:txBody>
      </p:sp>
      <p:grpSp>
        <p:nvGrpSpPr>
          <p:cNvPr id="8" name="组合 7"/>
          <p:cNvGrpSpPr/>
          <p:nvPr/>
        </p:nvGrpSpPr>
        <p:grpSpPr>
          <a:xfrm>
            <a:off x="1342678" y="2161785"/>
            <a:ext cx="4691273" cy="3644273"/>
            <a:chOff x="1331925" y="2017769"/>
            <a:chExt cx="9454554" cy="1685065"/>
          </a:xfrm>
        </p:grpSpPr>
        <p:sp>
          <p:nvSpPr>
            <p:cNvPr id="5" name="AutoShape 7"/>
            <p:cNvSpPr>
              <a:spLocks noChangeArrowheads="1"/>
            </p:cNvSpPr>
            <p:nvPr/>
          </p:nvSpPr>
          <p:spPr bwMode="gray">
            <a:xfrm>
              <a:off x="1331925" y="2017769"/>
              <a:ext cx="9454554" cy="1685065"/>
            </a:xfrm>
            <a:prstGeom prst="roundRect">
              <a:avLst>
                <a:gd name="adj" fmla="val 10889"/>
              </a:avLst>
            </a:prstGeom>
          </p:spPr>
          <p:style>
            <a:lnRef idx="1">
              <a:schemeClr val="accent6"/>
            </a:lnRef>
            <a:fillRef idx="3">
              <a:schemeClr val="accent6"/>
            </a:fillRef>
            <a:effectRef idx="2">
              <a:schemeClr val="accent6"/>
            </a:effectRef>
            <a:fontRef idx="minor">
              <a:schemeClr val="lt1"/>
            </a:fontRef>
          </p:style>
          <p:txBody>
            <a:bodyPr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lnSpc>
                  <a:spcPct val="150000"/>
                </a:lnSpc>
              </a:pPr>
              <a:endParaRPr lang="zh-CN" altLang="en-US" sz="1200" b="1" kern="0">
                <a:solidFill>
                  <a:sysClr val="window" lastClr="FFFFFF"/>
                </a:solidFill>
                <a:latin typeface="微软雅黑" pitchFamily="34" charset="-122"/>
                <a:ea typeface="微软雅黑" pitchFamily="34" charset="-122"/>
              </a:endParaRPr>
            </a:p>
          </p:txBody>
        </p:sp>
        <p:sp>
          <p:nvSpPr>
            <p:cNvPr id="2" name="矩形 4"/>
            <p:cNvSpPr>
              <a:spLocks noChangeArrowheads="1"/>
            </p:cNvSpPr>
            <p:nvPr/>
          </p:nvSpPr>
          <p:spPr bwMode="auto">
            <a:xfrm>
              <a:off x="1511206" y="2111474"/>
              <a:ext cx="9001000" cy="1497654"/>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bg1"/>
                  </a:solidFill>
                  <a:latin typeface="微软雅黑" pitchFamily="34" charset="-122"/>
                  <a:ea typeface="微软雅黑" pitchFamily="34" charset="-122"/>
                </a:rPr>
                <a:t>        责任</a:t>
              </a:r>
              <a:r>
                <a:rPr lang="zh-CN" altLang="en-US" sz="1800">
                  <a:solidFill>
                    <a:schemeClr val="bg1"/>
                  </a:solidFill>
                  <a:latin typeface="微软雅黑" pitchFamily="34" charset="-122"/>
                  <a:ea typeface="微软雅黑" pitchFamily="34" charset="-122"/>
                </a:rPr>
                <a:t>中心及其责任预算一经确定，就要按责任中心建立相应的一套完整的日常记录、计算和积累有关责任预算执行情况的原始记录系统，对实际执行情况进行跟踪反映，并定期编制“业绩报告”，找出实际执行情况与预算之间的差异，以作为业绩评价和考核的依据，并能对责任中心的实际工作业绩起反馈作用。</a:t>
              </a:r>
              <a:endParaRPr lang="zh-CN" altLang="en-US" sz="1800" b="1">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7072790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21" dur="50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（一）责任会计的内容</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grpSp>
        <p:nvGrpSpPr>
          <p:cNvPr id="7" name="组合 6"/>
          <p:cNvGrpSpPr/>
          <p:nvPr/>
        </p:nvGrpSpPr>
        <p:grpSpPr>
          <a:xfrm>
            <a:off x="4570261" y="3496995"/>
            <a:ext cx="2920645" cy="1243569"/>
            <a:chOff x="3277641" y="4284414"/>
            <a:chExt cx="2920645" cy="1243569"/>
          </a:xfrm>
        </p:grpSpPr>
        <p:sp>
          <p:nvSpPr>
            <p:cNvPr id="9" name="六边形 8"/>
            <p:cNvSpPr/>
            <p:nvPr/>
          </p:nvSpPr>
          <p:spPr>
            <a:xfrm>
              <a:off x="3277641" y="4375855"/>
              <a:ext cx="1336469" cy="1152128"/>
            </a:xfrm>
            <a:prstGeom prst="hexagon">
              <a:avLst/>
            </a:prstGeom>
            <a:gradFill flip="none" rotWithShape="1">
              <a:gsLst>
                <a:gs pos="0">
                  <a:srgbClr val="00B0F0"/>
                </a:gs>
                <a:gs pos="41000">
                  <a:srgbClr val="007DDA"/>
                </a:gs>
                <a:gs pos="97000">
                  <a:srgbClr val="005696"/>
                </a:gs>
              </a:gsLst>
              <a:path path="circle">
                <a:fillToRect l="50000" t="50000" r="50000" b="50000"/>
              </a:path>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10" name="六边形 9"/>
            <p:cNvSpPr/>
            <p:nvPr/>
          </p:nvSpPr>
          <p:spPr>
            <a:xfrm>
              <a:off x="3277641" y="4297477"/>
              <a:ext cx="1336469" cy="1152128"/>
            </a:xfrm>
            <a:prstGeom prst="hexagon">
              <a:avLst/>
            </a:prstGeom>
            <a:gradFill flip="none" rotWithShape="1">
              <a:gsLst>
                <a:gs pos="0">
                  <a:srgbClr val="57D3FF"/>
                </a:gs>
                <a:gs pos="71000">
                  <a:srgbClr val="00B0F0"/>
                </a:gs>
                <a:gs pos="97000">
                  <a:srgbClr val="0091FE"/>
                </a:gs>
              </a:gsLst>
              <a:path path="rect">
                <a:fillToRect l="100000" t="100000"/>
              </a:path>
              <a:tileRect r="-100000" b="-100000"/>
            </a:gra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11" name="六边形 10"/>
            <p:cNvSpPr/>
            <p:nvPr/>
          </p:nvSpPr>
          <p:spPr>
            <a:xfrm>
              <a:off x="4861817" y="4362792"/>
              <a:ext cx="1336469" cy="1152128"/>
            </a:xfrm>
            <a:prstGeom prst="hexagon">
              <a:avLst/>
            </a:prstGeom>
            <a:gradFill flip="none" rotWithShape="1">
              <a:gsLst>
                <a:gs pos="0">
                  <a:srgbClr val="A8E53B"/>
                </a:gs>
                <a:gs pos="55000">
                  <a:srgbClr val="679D07"/>
                </a:gs>
                <a:gs pos="97000">
                  <a:srgbClr val="416305"/>
                </a:gs>
              </a:gsLst>
              <a:path path="circle">
                <a:fillToRect l="50000" t="50000" r="50000" b="50000"/>
              </a:path>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12" name="六边形 11"/>
            <p:cNvSpPr/>
            <p:nvPr/>
          </p:nvSpPr>
          <p:spPr>
            <a:xfrm>
              <a:off x="4848754" y="4284414"/>
              <a:ext cx="1336469" cy="1152128"/>
            </a:xfrm>
            <a:prstGeom prst="hexagon">
              <a:avLst/>
            </a:prstGeom>
            <a:gradFill flip="none" rotWithShape="1">
              <a:gsLst>
                <a:gs pos="0">
                  <a:srgbClr val="A8E53B"/>
                </a:gs>
                <a:gs pos="70000">
                  <a:srgbClr val="A1B90F"/>
                </a:gs>
                <a:gs pos="97000">
                  <a:srgbClr val="6FA808"/>
                </a:gs>
              </a:gsLst>
              <a:path path="rect">
                <a:fillToRect l="100000" t="100000"/>
              </a:path>
              <a:tileRect r="-100000" b="-100000"/>
            </a:gra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grpSp>
      <p:sp>
        <p:nvSpPr>
          <p:cNvPr id="21" name="TextBox 31"/>
          <p:cNvSpPr txBox="1"/>
          <p:nvPr/>
        </p:nvSpPr>
        <p:spPr>
          <a:xfrm>
            <a:off x="4692227" y="3795168"/>
            <a:ext cx="1060925" cy="461665"/>
          </a:xfrm>
          <a:prstGeom prst="rect">
            <a:avLst/>
          </a:prstGeom>
          <a:noFill/>
        </p:spPr>
        <p:txBody>
          <a:bodyPr wrap="square" rtlCol="0">
            <a:spAutoFit/>
          </a:bodyPr>
          <a:lstStyle>
            <a:defPPr>
              <a:defRPr lang="zh-CN"/>
            </a:defPPr>
            <a:lvl1pPr marL="0" algn="ctr" defTabSz="1219170" rtl="0" eaLnBrk="1" latinLnBrk="0" hangingPunct="1">
              <a:defRPr sz="2400" b="1" kern="1200">
                <a:solidFill>
                  <a:srgbClr val="0070C0"/>
                </a:solidFill>
                <a:latin typeface="微软雅黑" pitchFamily="34" charset="-122"/>
                <a:ea typeface="微软雅黑" pitchFamily="34" charset="-122"/>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solidFill>
                <a:schemeClr val="bg1"/>
              </a:solidFill>
            </a:endParaRPr>
          </a:p>
        </p:txBody>
      </p:sp>
      <p:sp>
        <p:nvSpPr>
          <p:cNvPr id="23" name="TextBox 33"/>
          <p:cNvSpPr txBox="1"/>
          <p:nvPr/>
        </p:nvSpPr>
        <p:spPr>
          <a:xfrm>
            <a:off x="6247813" y="3855290"/>
            <a:ext cx="1060925" cy="461665"/>
          </a:xfrm>
          <a:prstGeom prst="rect">
            <a:avLst/>
          </a:prstGeom>
          <a:noFill/>
        </p:spPr>
        <p:txBody>
          <a:bodyPr wrap="square" rtlCol="0">
            <a:spAutoFit/>
          </a:bodyPr>
          <a:lstStyle>
            <a:defPPr>
              <a:defRPr lang="zh-CN"/>
            </a:defPPr>
            <a:lvl1pPr marL="0" algn="ctr" defTabSz="1219170" rtl="0" eaLnBrk="1" latinLnBrk="0" hangingPunct="1">
              <a:defRPr sz="2400" b="1" kern="1200">
                <a:solidFill>
                  <a:srgbClr val="0070C0"/>
                </a:solidFill>
                <a:latin typeface="微软雅黑" pitchFamily="34" charset="-122"/>
                <a:ea typeface="微软雅黑" pitchFamily="34" charset="-122"/>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solidFill>
                <a:schemeClr val="bg1"/>
              </a:solidFill>
            </a:endParaRPr>
          </a:p>
        </p:txBody>
      </p:sp>
      <p:grpSp>
        <p:nvGrpSpPr>
          <p:cNvPr id="30" name="组合 29"/>
          <p:cNvGrpSpPr/>
          <p:nvPr/>
        </p:nvGrpSpPr>
        <p:grpSpPr>
          <a:xfrm>
            <a:off x="506130" y="1663696"/>
            <a:ext cx="3358627" cy="4134277"/>
            <a:chOff x="408036" y="2459315"/>
            <a:chExt cx="3044579" cy="3778791"/>
          </a:xfrm>
        </p:grpSpPr>
        <p:sp>
          <p:nvSpPr>
            <p:cNvPr id="15" name="矩形 14"/>
            <p:cNvSpPr/>
            <p:nvPr/>
          </p:nvSpPr>
          <p:spPr>
            <a:xfrm>
              <a:off x="408036" y="2459315"/>
              <a:ext cx="3044579" cy="3778791"/>
            </a:xfrm>
            <a:prstGeom prst="rect">
              <a:avLst/>
            </a:prstGeom>
            <a:gradFill flip="none" rotWithShape="1">
              <a:gsLst>
                <a:gs pos="0">
                  <a:srgbClr val="57D3FF"/>
                </a:gs>
                <a:gs pos="71000">
                  <a:srgbClr val="00B0F0"/>
                </a:gs>
                <a:gs pos="97000">
                  <a:srgbClr val="0091FE"/>
                </a:gs>
              </a:gsLst>
              <a:path path="rect">
                <a:fillToRect l="100000" t="100000"/>
              </a:path>
              <a:tileRect r="-100000" b="-100000"/>
            </a:gra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18" name="矩形 17"/>
            <p:cNvSpPr/>
            <p:nvPr/>
          </p:nvSpPr>
          <p:spPr>
            <a:xfrm>
              <a:off x="495646" y="2535696"/>
              <a:ext cx="2842089" cy="3644445"/>
            </a:xfrm>
            <a:prstGeom prst="rect">
              <a:avLst/>
            </a:prstGeom>
            <a:solidFill>
              <a:schemeClr val="bg1"/>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24" name="TextBox 34"/>
            <p:cNvSpPr txBox="1"/>
            <p:nvPr/>
          </p:nvSpPr>
          <p:spPr>
            <a:xfrm>
              <a:off x="510590" y="2522777"/>
              <a:ext cx="2776303" cy="3046613"/>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30000"/>
                </a:lnSpc>
              </a:pPr>
              <a:r>
                <a:rPr lang="en-US" altLang="zh-CN" sz="1800" b="1" kern="0">
                  <a:solidFill>
                    <a:srgbClr val="FF0000"/>
                  </a:solidFill>
                  <a:latin typeface="微软雅黑" pitchFamily="34" charset="-122"/>
                  <a:ea typeface="微软雅黑" pitchFamily="34" charset="-122"/>
                </a:rPr>
                <a:t>4</a:t>
              </a:r>
              <a:r>
                <a:rPr lang="zh-CN" altLang="en-US" sz="1800" b="1" kern="0">
                  <a:solidFill>
                    <a:srgbClr val="FF0000"/>
                  </a:solidFill>
                  <a:latin typeface="微软雅黑" pitchFamily="34" charset="-122"/>
                  <a:ea typeface="微软雅黑" pitchFamily="34" charset="-122"/>
                </a:rPr>
                <a:t>．合理制定内部转移</a:t>
              </a:r>
              <a:r>
                <a:rPr lang="zh-CN" altLang="en-US" sz="1800" b="1" kern="0" smtClean="0">
                  <a:solidFill>
                    <a:srgbClr val="FF0000"/>
                  </a:solidFill>
                  <a:latin typeface="微软雅黑" pitchFamily="34" charset="-122"/>
                  <a:ea typeface="微软雅黑" pitchFamily="34" charset="-122"/>
                </a:rPr>
                <a:t>价格</a:t>
              </a:r>
              <a:endParaRPr lang="en-US" altLang="zh-CN" sz="1800" b="1" kern="0" smtClean="0">
                <a:solidFill>
                  <a:srgbClr val="FF0000"/>
                </a:solidFill>
                <a:latin typeface="微软雅黑" pitchFamily="34" charset="-122"/>
                <a:ea typeface="微软雅黑" pitchFamily="34" charset="-122"/>
              </a:endParaRPr>
            </a:p>
            <a:p>
              <a:pPr>
                <a:lnSpc>
                  <a:spcPct val="130000"/>
                </a:lnSpc>
              </a:pPr>
              <a:r>
                <a:rPr lang="zh-CN" altLang="en-US" sz="1800" b="1" kern="0" smtClean="0">
                  <a:solidFill>
                    <a:srgbClr val="FF0000"/>
                  </a:solidFill>
                  <a:latin typeface="微软雅黑" pitchFamily="34" charset="-122"/>
                  <a:ea typeface="微软雅黑" pitchFamily="34" charset="-122"/>
                </a:rPr>
                <a:t>      </a:t>
              </a:r>
              <a:r>
                <a:rPr lang="zh-CN" altLang="en-US" sz="1800" smtClean="0">
                  <a:solidFill>
                    <a:schemeClr val="tx1">
                      <a:lumMod val="65000"/>
                      <a:lumOff val="35000"/>
                    </a:schemeClr>
                  </a:solidFill>
                  <a:latin typeface="微软雅黑" pitchFamily="34" charset="-122"/>
                  <a:ea typeface="微软雅黑" pitchFamily="34" charset="-122"/>
                </a:rPr>
                <a:t>为了</a:t>
              </a:r>
              <a:r>
                <a:rPr lang="zh-CN" altLang="en-US" sz="1800">
                  <a:solidFill>
                    <a:schemeClr val="tx1">
                      <a:lumMod val="65000"/>
                      <a:lumOff val="35000"/>
                    </a:schemeClr>
                  </a:solidFill>
                  <a:latin typeface="微软雅黑" pitchFamily="34" charset="-122"/>
                  <a:ea typeface="微软雅黑" pitchFamily="34" charset="-122"/>
                </a:rPr>
                <a:t>便于划分各责任中心的经济责任，正确评价各个责任中心的工作业绩，各责任中心相互之间提供产品或劳务，应根据各责任中心经营活动的特点，合理地制定内部转移价格，并据以计价结算。</a:t>
              </a:r>
            </a:p>
          </p:txBody>
        </p:sp>
      </p:grpSp>
      <p:grpSp>
        <p:nvGrpSpPr>
          <p:cNvPr id="6" name="组合 5"/>
          <p:cNvGrpSpPr/>
          <p:nvPr/>
        </p:nvGrpSpPr>
        <p:grpSpPr>
          <a:xfrm>
            <a:off x="8210986" y="1663697"/>
            <a:ext cx="3456384" cy="4134277"/>
            <a:chOff x="8294528" y="4224622"/>
            <a:chExt cx="2755779" cy="1580641"/>
          </a:xfrm>
        </p:grpSpPr>
        <p:sp>
          <p:nvSpPr>
            <p:cNvPr id="17" name="矩形 16"/>
            <p:cNvSpPr/>
            <p:nvPr/>
          </p:nvSpPr>
          <p:spPr>
            <a:xfrm>
              <a:off x="8294528" y="4224622"/>
              <a:ext cx="2755779" cy="1580641"/>
            </a:xfrm>
            <a:prstGeom prst="rect">
              <a:avLst/>
            </a:prstGeom>
            <a:gradFill flip="none" rotWithShape="1">
              <a:gsLst>
                <a:gs pos="0">
                  <a:srgbClr val="A8E53B"/>
                </a:gs>
                <a:gs pos="70000">
                  <a:srgbClr val="A1B90F"/>
                </a:gs>
                <a:gs pos="97000">
                  <a:srgbClr val="6FA808"/>
                </a:gs>
              </a:gsLst>
              <a:path path="rect">
                <a:fillToRect l="100000" t="100000"/>
              </a:path>
              <a:tileRect r="-100000" b="-100000"/>
            </a:gra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20" name="矩形 19"/>
            <p:cNvSpPr/>
            <p:nvPr/>
          </p:nvSpPr>
          <p:spPr>
            <a:xfrm>
              <a:off x="8379569" y="4244663"/>
              <a:ext cx="2585696" cy="1508594"/>
            </a:xfrm>
            <a:prstGeom prst="rect">
              <a:avLst/>
            </a:prstGeom>
            <a:solidFill>
              <a:schemeClr val="bg1"/>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26" name="TextBox 36"/>
            <p:cNvSpPr txBox="1"/>
            <p:nvPr/>
          </p:nvSpPr>
          <p:spPr>
            <a:xfrm>
              <a:off x="8392097" y="4244344"/>
              <a:ext cx="2571768" cy="1536317"/>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30000"/>
                </a:lnSpc>
                <a:spcAft>
                  <a:spcPct val="0"/>
                </a:spcAft>
              </a:pPr>
              <a:r>
                <a:rPr lang="en-US" altLang="zh-CN" sz="1800" b="1" kern="0" smtClean="0">
                  <a:solidFill>
                    <a:srgbClr val="FF0000"/>
                  </a:solidFill>
                  <a:latin typeface="微软雅黑" pitchFamily="34" charset="-122"/>
                  <a:ea typeface="微软雅黑" pitchFamily="34" charset="-122"/>
                </a:rPr>
                <a:t>5</a:t>
              </a:r>
              <a:r>
                <a:rPr lang="zh-CN" altLang="en-US" sz="1800" b="1" kern="0">
                  <a:solidFill>
                    <a:srgbClr val="FF0000"/>
                  </a:solidFill>
                  <a:latin typeface="微软雅黑" pitchFamily="34" charset="-122"/>
                  <a:ea typeface="微软雅黑" pitchFamily="34" charset="-122"/>
                </a:rPr>
                <a:t>．定期编制业绩报告，分析评价业绩，制定合理而有效的奖惩</a:t>
              </a:r>
              <a:r>
                <a:rPr lang="zh-CN" altLang="en-US" sz="1800" b="1" kern="0" smtClean="0">
                  <a:solidFill>
                    <a:srgbClr val="FF0000"/>
                  </a:solidFill>
                  <a:latin typeface="微软雅黑" pitchFamily="34" charset="-122"/>
                  <a:ea typeface="微软雅黑" pitchFamily="34" charset="-122"/>
                </a:rPr>
                <a:t>制度</a:t>
              </a:r>
              <a:endParaRPr lang="en-US" altLang="zh-CN" sz="1800" b="1" kern="0" smtClean="0">
                <a:solidFill>
                  <a:srgbClr val="FF0000"/>
                </a:solidFill>
                <a:latin typeface="微软雅黑" pitchFamily="34" charset="-122"/>
                <a:ea typeface="微软雅黑" pitchFamily="34" charset="-122"/>
              </a:endParaRPr>
            </a:p>
            <a:p>
              <a:pPr indent="457200" algn="just">
                <a:lnSpc>
                  <a:spcPct val="130000"/>
                </a:lnSpc>
                <a:spcAft>
                  <a:spcPct val="0"/>
                </a:spcAft>
              </a:pPr>
              <a:r>
                <a:rPr lang="zh-CN" altLang="en-US" sz="1800" smtClean="0">
                  <a:solidFill>
                    <a:schemeClr val="tx1">
                      <a:lumMod val="65000"/>
                      <a:lumOff val="35000"/>
                    </a:schemeClr>
                  </a:solidFill>
                  <a:latin typeface="微软雅黑" pitchFamily="34" charset="-122"/>
                  <a:ea typeface="微软雅黑" pitchFamily="34" charset="-122"/>
                </a:rPr>
                <a:t>通过</a:t>
              </a:r>
              <a:r>
                <a:rPr lang="zh-CN" altLang="en-US" sz="1800">
                  <a:solidFill>
                    <a:schemeClr val="tx1">
                      <a:lumMod val="65000"/>
                      <a:lumOff val="35000"/>
                    </a:schemeClr>
                  </a:solidFill>
                  <a:latin typeface="微软雅黑" pitchFamily="34" charset="-122"/>
                  <a:ea typeface="微软雅黑" pitchFamily="34" charset="-122"/>
                </a:rPr>
                <a:t>定期编制业绩报告，对各个责任中心的工作进行全面分析和评价，并按实际工作成果的好坏进行奖惩，做到功过分明，奖惩有据，最大限度地调动各个责任中心的积极性，促进其相互协调并卓有成效地开展各项活动</a:t>
              </a:r>
              <a:r>
                <a:rPr lang="zh-CN" altLang="en-US" sz="1800" smtClean="0">
                  <a:solidFill>
                    <a:schemeClr val="tx1">
                      <a:lumMod val="65000"/>
                      <a:lumOff val="35000"/>
                    </a:schemeClr>
                  </a:solidFill>
                  <a:latin typeface="微软雅黑" pitchFamily="34" charset="-122"/>
                  <a:ea typeface="微软雅黑" pitchFamily="34" charset="-122"/>
                </a:rPr>
                <a:t>。</a:t>
              </a:r>
              <a:endParaRPr lang="zh-CN" altLang="zh-CN" sz="1800" b="1" kern="100">
                <a:solidFill>
                  <a:srgbClr val="FF0000"/>
                </a:solidFill>
                <a:latin typeface="微软雅黑" pitchFamily="34" charset="-122"/>
                <a:ea typeface="微软雅黑" pitchFamily="34" charset="-122"/>
              </a:endParaRPr>
            </a:p>
          </p:txBody>
        </p:sp>
      </p:grpSp>
      <p:sp>
        <p:nvSpPr>
          <p:cNvPr id="27" name="任意多边形 26"/>
          <p:cNvSpPr/>
          <p:nvPr/>
        </p:nvSpPr>
        <p:spPr>
          <a:xfrm>
            <a:off x="4133629" y="3210235"/>
            <a:ext cx="404949" cy="913980"/>
          </a:xfrm>
          <a:custGeom>
            <a:gdLst>
              <a:gd name="connsiteX0" fmla="*/ 404949 w 404949"/>
              <a:gd name="connsiteY0" fmla="*/ 1737360 h 1737360"/>
              <a:gd name="connsiteX1" fmla="*/ 0 w 404949"/>
              <a:gd name="connsiteY1" fmla="*/ 1737360 h 1737360"/>
              <a:gd name="connsiteX2" fmla="*/ 0 w 404949"/>
              <a:gd name="connsiteY2" fmla="*/ 0 h 1737360"/>
            </a:gdLst>
            <a:cxnLst>
              <a:cxn ang="0">
                <a:pos x="connsiteX0" y="connsiteY0"/>
              </a:cxn>
              <a:cxn ang="0">
                <a:pos x="connsiteX1" y="connsiteY1"/>
              </a:cxn>
              <a:cxn ang="0">
                <a:pos x="connsiteX2" y="connsiteY2"/>
              </a:cxn>
            </a:cxnLst>
            <a:rect l="l" t="t" r="r" b="b"/>
            <a:pathLst>
              <a:path w="404949" h="1737360">
                <a:moveTo>
                  <a:pt x="404949" y="1737360"/>
                </a:moveTo>
                <a:lnTo>
                  <a:pt x="0" y="1737360"/>
                </a:lnTo>
                <a:lnTo>
                  <a:pt x="0" y="0"/>
                </a:lnTo>
              </a:path>
            </a:pathLst>
          </a:custGeom>
          <a:noFill/>
          <a:ln>
            <a:solidFill>
              <a:schemeClr val="bg1">
                <a:lumMod val="75000"/>
              </a:schemeClr>
            </a:solidFill>
            <a:prstDash val="sys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28" name="任意多边形 27"/>
          <p:cNvSpPr/>
          <p:nvPr/>
        </p:nvSpPr>
        <p:spPr>
          <a:xfrm flipH="1" flipV="1">
            <a:off x="7451391" y="4138373"/>
            <a:ext cx="404949" cy="1158822"/>
          </a:xfrm>
          <a:custGeom>
            <a:gdLst>
              <a:gd name="connsiteX0" fmla="*/ 404949 w 404949"/>
              <a:gd name="connsiteY0" fmla="*/ 1737360 h 1737360"/>
              <a:gd name="connsiteX1" fmla="*/ 0 w 404949"/>
              <a:gd name="connsiteY1" fmla="*/ 1737360 h 1737360"/>
              <a:gd name="connsiteX2" fmla="*/ 0 w 404949"/>
              <a:gd name="connsiteY2" fmla="*/ 0 h 1737360"/>
            </a:gdLst>
            <a:cxnLst>
              <a:cxn ang="0">
                <a:pos x="connsiteX0" y="connsiteY0"/>
              </a:cxn>
              <a:cxn ang="0">
                <a:pos x="connsiteX1" y="connsiteY1"/>
              </a:cxn>
              <a:cxn ang="0">
                <a:pos x="connsiteX2" y="connsiteY2"/>
              </a:cxn>
            </a:cxnLst>
            <a:rect l="l" t="t" r="r" b="b"/>
            <a:pathLst>
              <a:path w="404949" h="1737360">
                <a:moveTo>
                  <a:pt x="404949" y="1737360"/>
                </a:moveTo>
                <a:lnTo>
                  <a:pt x="0" y="1737360"/>
                </a:lnTo>
                <a:lnTo>
                  <a:pt x="0" y="0"/>
                </a:lnTo>
              </a:path>
            </a:pathLst>
          </a:custGeom>
          <a:noFill/>
          <a:ln>
            <a:solidFill>
              <a:schemeClr val="bg1">
                <a:lumMod val="75000"/>
              </a:schemeClr>
            </a:solidFill>
            <a:prstDash val="sys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Tree>
    <p:extLst>
      <p:ext uri="{BB962C8B-B14F-4D97-AF65-F5344CB8AC3E}">
        <p14:creationId xmlns:p14="http://schemas.microsoft.com/office/powerpoint/2010/main" val="1722525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nodeType="afterGroup">
                            <p:stCondLst>
                              <p:cond delay="500"/>
                            </p:stCondLst>
                            <p:childTnLst>
                              <p:par>
                                <p:cTn id="9" presetID="10" presetClass="entr" presetSubtype="0" dur="50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nodeType="afterGroup">
                            <p:stCondLst>
                              <p:cond delay="1000"/>
                            </p:stCondLst>
                            <p:childTnLst>
                              <p:par>
                                <p:cTn id="13" presetID="10" presetClass="entr" presetSubtype="0" dur="50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nodeType="afterGroup">
                            <p:stCondLst>
                              <p:cond delay="1500"/>
                            </p:stCondLst>
                            <p:childTnLst>
                              <p:par>
                                <p:cTn id="17" presetID="10" presetClass="entr" presetSubtype="0" dur="50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nodeType="afterGroup">
                            <p:stCondLst>
                              <p:cond delay="2000"/>
                            </p:stCondLst>
                            <p:childTnLst>
                              <p:par>
                                <p:cTn id="21" presetID="10" presetClass="entr" presetSubtype="0" dur="50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nodeType="afterGroup">
                            <p:stCondLst>
                              <p:cond delay="2500"/>
                            </p:stCondLst>
                            <p:childTnLst>
                              <p:par>
                                <p:cTn id="25" presetID="10" presetClass="entr" presetSubtype="0" dur="50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nodeType="afterGroup">
                            <p:stCondLst>
                              <p:cond delay="3000"/>
                            </p:stCondLst>
                            <p:childTnLst>
                              <p:par>
                                <p:cTn id="29" presetID="10" presetClass="entr" presetSubtype="0" dur="50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7" grpId="0"/>
      <p:bldP spid="28"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（二）责任会计的作用</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grpSp>
        <p:nvGrpSpPr>
          <p:cNvPr id="12" name="组合 11"/>
          <p:cNvGrpSpPr/>
          <p:nvPr/>
        </p:nvGrpSpPr>
        <p:grpSpPr>
          <a:xfrm>
            <a:off x="1412406" y="1767897"/>
            <a:ext cx="4611362" cy="572464"/>
            <a:chOff x="1134093" y="2950883"/>
            <a:chExt cx="4611362" cy="572464"/>
          </a:xfrm>
        </p:grpSpPr>
        <p:sp>
          <p:nvSpPr>
            <p:cNvPr id="13" name="圆角矩形 12"/>
            <p:cNvSpPr/>
            <p:nvPr/>
          </p:nvSpPr>
          <p:spPr>
            <a:xfrm>
              <a:off x="1199456" y="3018495"/>
              <a:ext cx="648072" cy="504852"/>
            </a:xfrm>
            <a:prstGeom prst="roundRect">
              <a:avLst>
                <a:gd name="adj" fmla="val 6087"/>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14" name="矩形 13"/>
            <p:cNvSpPr/>
            <p:nvPr/>
          </p:nvSpPr>
          <p:spPr>
            <a:xfrm>
              <a:off x="1134093" y="3034416"/>
              <a:ext cx="810456" cy="458908"/>
            </a:xfrm>
            <a:prstGeom prst="rect">
              <a:avLst/>
            </a:prstGeom>
            <a:noFill/>
          </p:spPr>
          <p:txBody>
            <a:bodyPr wrap="square" lIns="91440" tIns="45720" rIns="91440" bIns="4572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lnSpc>
                  <a:spcPct val="150000"/>
                </a:lnSpc>
              </a:pPr>
              <a:r>
                <a:rPr lang="en-US" altLang="zh-CN" sz="1800" b="1" smtClean="0">
                  <a:solidFill>
                    <a:schemeClr val="bg1"/>
                  </a:solidFill>
                  <a:effectLst>
                    <a:reflection blurRad="6350" stA="60000" endA="900" endPos="60000" dist="60007" dir="5400000" sy="-100000" algn="bl" rotWithShape="0"/>
                  </a:effectLst>
                  <a:latin typeface="微软雅黑" pitchFamily="34" charset="-122"/>
                  <a:ea typeface="微软雅黑" pitchFamily="34" charset="-122"/>
                </a:rPr>
                <a:t>1</a:t>
              </a:r>
              <a:endParaRPr lang="zh-CN" altLang="en-US" sz="1800" b="1">
                <a:solidFill>
                  <a:schemeClr val="bg1"/>
                </a:solidFill>
                <a:effectLst>
                  <a:reflection blurRad="6350" stA="60000" endA="900" endPos="60000" dist="60007" dir="5400000" sy="-100000" algn="bl" rotWithShape="0"/>
                </a:effectLst>
                <a:latin typeface="微软雅黑" pitchFamily="34" charset="-122"/>
                <a:ea typeface="微软雅黑" pitchFamily="34" charset="-122"/>
              </a:endParaRPr>
            </a:p>
          </p:txBody>
        </p:sp>
        <p:sp>
          <p:nvSpPr>
            <p:cNvPr id="15" name="TextBox 6"/>
            <p:cNvSpPr txBox="1"/>
            <p:nvPr/>
          </p:nvSpPr>
          <p:spPr>
            <a:xfrm>
              <a:off x="1343472" y="2950883"/>
              <a:ext cx="4401983" cy="57246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30000"/>
                </a:lnSpc>
              </a:pPr>
              <a:r>
                <a:rPr lang="en-US" altLang="zh-CN" b="1" smtClean="0">
                  <a:solidFill>
                    <a:srgbClr val="FF0000"/>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便于</a:t>
              </a:r>
              <a:r>
                <a:rPr lang="zh-CN" altLang="en-US" sz="1800">
                  <a:solidFill>
                    <a:srgbClr val="5F5E5C"/>
                  </a:solidFill>
                  <a:latin typeface="微软雅黑" pitchFamily="34" charset="-122"/>
                  <a:ea typeface="微软雅黑" pitchFamily="34" charset="-122"/>
                </a:rPr>
                <a:t>落实经济责任</a:t>
              </a:r>
              <a:endParaRPr lang="en-US" altLang="zh-CN" sz="1800" smtClean="0">
                <a:solidFill>
                  <a:srgbClr val="5F5E5C"/>
                </a:solidFill>
                <a:latin typeface="微软雅黑" pitchFamily="34" charset="-122"/>
                <a:ea typeface="微软雅黑" pitchFamily="34" charset="-122"/>
              </a:endParaRPr>
            </a:p>
          </p:txBody>
        </p:sp>
      </p:grpSp>
      <p:grpSp>
        <p:nvGrpSpPr>
          <p:cNvPr id="16" name="组合 15"/>
          <p:cNvGrpSpPr/>
          <p:nvPr/>
        </p:nvGrpSpPr>
        <p:grpSpPr>
          <a:xfrm>
            <a:off x="2297130" y="2548734"/>
            <a:ext cx="4798208" cy="511707"/>
            <a:chOff x="1134093" y="3011640"/>
            <a:chExt cx="4798208" cy="511707"/>
          </a:xfrm>
        </p:grpSpPr>
        <p:sp>
          <p:nvSpPr>
            <p:cNvPr id="17" name="圆角矩形 16"/>
            <p:cNvSpPr/>
            <p:nvPr/>
          </p:nvSpPr>
          <p:spPr>
            <a:xfrm>
              <a:off x="1199456" y="3018495"/>
              <a:ext cx="648072" cy="504852"/>
            </a:xfrm>
            <a:prstGeom prst="roundRect">
              <a:avLst>
                <a:gd name="adj" fmla="val 6087"/>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18" name="矩形 17"/>
            <p:cNvSpPr/>
            <p:nvPr/>
          </p:nvSpPr>
          <p:spPr>
            <a:xfrm>
              <a:off x="1134093" y="3034416"/>
              <a:ext cx="810456" cy="458908"/>
            </a:xfrm>
            <a:prstGeom prst="rect">
              <a:avLst/>
            </a:prstGeom>
            <a:noFill/>
          </p:spPr>
          <p:txBody>
            <a:bodyPr wrap="square" lIns="91440" tIns="45720" rIns="91440" bIns="4572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lnSpc>
                  <a:spcPct val="150000"/>
                </a:lnSpc>
              </a:pPr>
              <a:r>
                <a:rPr lang="en-US" altLang="zh-CN" sz="1800" b="1" smtClean="0">
                  <a:solidFill>
                    <a:schemeClr val="bg1"/>
                  </a:solidFill>
                  <a:effectLst>
                    <a:reflection blurRad="6350" stA="60000" endA="900" endPos="60000" dist="60007" dir="5400000" sy="-100000" algn="bl" rotWithShape="0"/>
                  </a:effectLst>
                  <a:latin typeface="微软雅黑" pitchFamily="34" charset="-122"/>
                  <a:ea typeface="微软雅黑" pitchFamily="34" charset="-122"/>
                </a:rPr>
                <a:t>2</a:t>
              </a:r>
              <a:endParaRPr lang="zh-CN" altLang="en-US" sz="1800" b="1">
                <a:solidFill>
                  <a:schemeClr val="bg1"/>
                </a:solidFill>
                <a:effectLst>
                  <a:reflection blurRad="6350" stA="60000" endA="900" endPos="60000" dist="60007" dir="5400000" sy="-100000" algn="bl" rotWithShape="0"/>
                </a:effectLst>
                <a:latin typeface="微软雅黑" pitchFamily="34" charset="-122"/>
                <a:ea typeface="微软雅黑" pitchFamily="34" charset="-122"/>
              </a:endParaRPr>
            </a:p>
          </p:txBody>
        </p:sp>
        <p:sp>
          <p:nvSpPr>
            <p:cNvPr id="19" name="TextBox 6"/>
            <p:cNvSpPr txBox="1"/>
            <p:nvPr/>
          </p:nvSpPr>
          <p:spPr>
            <a:xfrm>
              <a:off x="2188455" y="3011640"/>
              <a:ext cx="3743846" cy="452432"/>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30000"/>
                </a:lnSpc>
              </a:pPr>
              <a:r>
                <a:rPr lang="zh-CN" altLang="en-US" sz="1800" b="1" smtClean="0">
                  <a:solidFill>
                    <a:srgbClr val="FF0000"/>
                  </a:solidFill>
                  <a:latin typeface="微软雅黑" pitchFamily="34" charset="-122"/>
                  <a:ea typeface="微软雅黑" pitchFamily="34" charset="-122"/>
                </a:rPr>
                <a:t>有利于</a:t>
              </a:r>
              <a:r>
                <a:rPr lang="zh-CN" altLang="en-US" sz="1800">
                  <a:solidFill>
                    <a:srgbClr val="5F5E5C"/>
                  </a:solidFill>
                  <a:latin typeface="微软雅黑" pitchFamily="34" charset="-122"/>
                  <a:ea typeface="微软雅黑" pitchFamily="34" charset="-122"/>
                </a:rPr>
                <a:t>企业总目标的实现</a:t>
              </a:r>
              <a:endParaRPr lang="en-US" altLang="zh-CN" sz="1800" smtClean="0">
                <a:solidFill>
                  <a:srgbClr val="5F5E5C"/>
                </a:solidFill>
                <a:latin typeface="微软雅黑" pitchFamily="34" charset="-122"/>
                <a:ea typeface="微软雅黑" pitchFamily="34" charset="-122"/>
              </a:endParaRPr>
            </a:p>
          </p:txBody>
        </p:sp>
      </p:grpSp>
      <p:grpSp>
        <p:nvGrpSpPr>
          <p:cNvPr id="20" name="组合 19"/>
          <p:cNvGrpSpPr/>
          <p:nvPr/>
        </p:nvGrpSpPr>
        <p:grpSpPr>
          <a:xfrm>
            <a:off x="3190623" y="3223446"/>
            <a:ext cx="4619095" cy="572464"/>
            <a:chOff x="1134093" y="2966272"/>
            <a:chExt cx="4619095" cy="572464"/>
          </a:xfrm>
        </p:grpSpPr>
        <p:sp>
          <p:nvSpPr>
            <p:cNvPr id="21" name="圆角矩形 20"/>
            <p:cNvSpPr/>
            <p:nvPr/>
          </p:nvSpPr>
          <p:spPr>
            <a:xfrm>
              <a:off x="1199456" y="3018495"/>
              <a:ext cx="648072" cy="504852"/>
            </a:xfrm>
            <a:prstGeom prst="roundRect">
              <a:avLst>
                <a:gd name="adj" fmla="val 6087"/>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22" name="矩形 21"/>
            <p:cNvSpPr/>
            <p:nvPr/>
          </p:nvSpPr>
          <p:spPr>
            <a:xfrm>
              <a:off x="1134093" y="3034416"/>
              <a:ext cx="810456" cy="458908"/>
            </a:xfrm>
            <a:prstGeom prst="rect">
              <a:avLst/>
            </a:prstGeom>
            <a:noFill/>
          </p:spPr>
          <p:txBody>
            <a:bodyPr wrap="square" lIns="91440" tIns="45720" rIns="91440" bIns="4572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lnSpc>
                  <a:spcPct val="150000"/>
                </a:lnSpc>
              </a:pPr>
              <a:r>
                <a:rPr lang="en-US" altLang="zh-CN" sz="1800" b="1" smtClean="0">
                  <a:solidFill>
                    <a:schemeClr val="bg1"/>
                  </a:solidFill>
                  <a:effectLst>
                    <a:reflection blurRad="6350" stA="60000" endA="900" endPos="60000" dist="60007" dir="5400000" sy="-100000" algn="bl" rotWithShape="0"/>
                  </a:effectLst>
                  <a:latin typeface="微软雅黑" pitchFamily="34" charset="-122"/>
                  <a:ea typeface="微软雅黑" pitchFamily="34" charset="-122"/>
                </a:rPr>
                <a:t>3</a:t>
              </a:r>
              <a:endParaRPr lang="zh-CN" altLang="en-US" sz="1800" b="1">
                <a:solidFill>
                  <a:schemeClr val="bg1"/>
                </a:solidFill>
                <a:effectLst>
                  <a:reflection blurRad="6350" stA="60000" endA="900" endPos="60000" dist="60007" dir="5400000" sy="-100000" algn="bl" rotWithShape="0"/>
                </a:effectLst>
                <a:latin typeface="微软雅黑" pitchFamily="34" charset="-122"/>
                <a:ea typeface="微软雅黑" pitchFamily="34" charset="-122"/>
              </a:endParaRPr>
            </a:p>
          </p:txBody>
        </p:sp>
        <p:sp>
          <p:nvSpPr>
            <p:cNvPr id="23" name="TextBox 6"/>
            <p:cNvSpPr txBox="1"/>
            <p:nvPr/>
          </p:nvSpPr>
          <p:spPr>
            <a:xfrm>
              <a:off x="2009912" y="2966272"/>
              <a:ext cx="3743276" cy="57246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30000"/>
                </a:lnSpc>
              </a:pPr>
              <a:r>
                <a:rPr lang="en-US" altLang="zh-CN" smtClean="0">
                  <a:solidFill>
                    <a:srgbClr val="5F5E5C"/>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有利于</a:t>
              </a:r>
              <a:r>
                <a:rPr lang="zh-CN" altLang="en-US" sz="1800">
                  <a:solidFill>
                    <a:srgbClr val="5F5E5C"/>
                  </a:solidFill>
                  <a:latin typeface="微软雅黑" pitchFamily="34" charset="-122"/>
                  <a:ea typeface="微软雅黑" pitchFamily="34" charset="-122"/>
                </a:rPr>
                <a:t>加强成本控制</a:t>
              </a:r>
              <a:endParaRPr lang="en-US" altLang="zh-CN" sz="1800" smtClean="0">
                <a:solidFill>
                  <a:srgbClr val="5F5E5C"/>
                </a:solidFill>
                <a:latin typeface="微软雅黑" pitchFamily="34" charset="-122"/>
                <a:ea typeface="微软雅黑" pitchFamily="34" charset="-122"/>
              </a:endParaRPr>
            </a:p>
          </p:txBody>
        </p:sp>
      </p:grpSp>
      <p:grpSp>
        <p:nvGrpSpPr>
          <p:cNvPr id="24" name="组合 23"/>
          <p:cNvGrpSpPr/>
          <p:nvPr/>
        </p:nvGrpSpPr>
        <p:grpSpPr>
          <a:xfrm>
            <a:off x="4071429" y="3943153"/>
            <a:ext cx="5167049" cy="572464"/>
            <a:chOff x="1134093" y="2965899"/>
            <a:chExt cx="5167049" cy="572464"/>
          </a:xfrm>
        </p:grpSpPr>
        <p:sp>
          <p:nvSpPr>
            <p:cNvPr id="25" name="圆角矩形 24"/>
            <p:cNvSpPr/>
            <p:nvPr/>
          </p:nvSpPr>
          <p:spPr>
            <a:xfrm>
              <a:off x="1199456" y="3018495"/>
              <a:ext cx="648072" cy="504852"/>
            </a:xfrm>
            <a:prstGeom prst="roundRect">
              <a:avLst>
                <a:gd name="adj" fmla="val 6087"/>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26" name="矩形 25"/>
            <p:cNvSpPr/>
            <p:nvPr/>
          </p:nvSpPr>
          <p:spPr>
            <a:xfrm>
              <a:off x="1134093" y="3034416"/>
              <a:ext cx="810456" cy="458908"/>
            </a:xfrm>
            <a:prstGeom prst="rect">
              <a:avLst/>
            </a:prstGeom>
            <a:noFill/>
          </p:spPr>
          <p:txBody>
            <a:bodyPr wrap="square" lIns="91440" tIns="45720" rIns="91440" bIns="4572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lnSpc>
                  <a:spcPct val="150000"/>
                </a:lnSpc>
              </a:pPr>
              <a:r>
                <a:rPr lang="en-US" altLang="zh-CN" sz="1800" b="1" smtClean="0">
                  <a:solidFill>
                    <a:schemeClr val="bg1"/>
                  </a:solidFill>
                  <a:effectLst>
                    <a:reflection blurRad="6350" stA="60000" endA="900" endPos="60000" dist="60007" dir="5400000" sy="-100000" algn="bl" rotWithShape="0"/>
                  </a:effectLst>
                  <a:latin typeface="微软雅黑" pitchFamily="34" charset="-122"/>
                  <a:ea typeface="微软雅黑" pitchFamily="34" charset="-122"/>
                </a:rPr>
                <a:t>4</a:t>
              </a:r>
              <a:endParaRPr lang="zh-CN" altLang="en-US" sz="1800" b="1">
                <a:solidFill>
                  <a:schemeClr val="bg1"/>
                </a:solidFill>
                <a:effectLst>
                  <a:reflection blurRad="6350" stA="60000" endA="900" endPos="60000" dist="60007" dir="5400000" sy="-100000" algn="bl" rotWithShape="0"/>
                </a:effectLst>
                <a:latin typeface="微软雅黑" pitchFamily="34" charset="-122"/>
                <a:ea typeface="微软雅黑" pitchFamily="34" charset="-122"/>
              </a:endParaRPr>
            </a:p>
          </p:txBody>
        </p:sp>
        <p:sp>
          <p:nvSpPr>
            <p:cNvPr id="27" name="TextBox 6"/>
            <p:cNvSpPr txBox="1"/>
            <p:nvPr/>
          </p:nvSpPr>
          <p:spPr>
            <a:xfrm>
              <a:off x="1971275" y="2965899"/>
              <a:ext cx="4329867" cy="57246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30000"/>
                </a:lnSpc>
              </a:pPr>
              <a:r>
                <a:rPr lang="en-US" altLang="zh-CN" b="1" smtClean="0">
                  <a:solidFill>
                    <a:srgbClr val="FF0000"/>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便于</a:t>
              </a:r>
              <a:r>
                <a:rPr lang="zh-CN" altLang="en-US" sz="1800">
                  <a:solidFill>
                    <a:srgbClr val="5F5E5C"/>
                  </a:solidFill>
                  <a:latin typeface="微软雅黑" pitchFamily="34" charset="-122"/>
                  <a:ea typeface="微软雅黑" pitchFamily="34" charset="-122"/>
                </a:rPr>
                <a:t>及时反馈经济信息</a:t>
              </a:r>
              <a:endParaRPr lang="en-US" altLang="zh-CN" sz="1800" smtClean="0">
                <a:solidFill>
                  <a:srgbClr val="5F5E5C"/>
                </a:solidFill>
                <a:latin typeface="微软雅黑" pitchFamily="34" charset="-122"/>
                <a:ea typeface="微软雅黑" pitchFamily="34" charset="-122"/>
              </a:endParaRPr>
            </a:p>
          </p:txBody>
        </p:sp>
      </p:grpSp>
      <p:grpSp>
        <p:nvGrpSpPr>
          <p:cNvPr id="28" name="组合 27"/>
          <p:cNvGrpSpPr/>
          <p:nvPr/>
        </p:nvGrpSpPr>
        <p:grpSpPr>
          <a:xfrm>
            <a:off x="5007047" y="4648217"/>
            <a:ext cx="5874505" cy="572464"/>
            <a:chOff x="1134093" y="2950883"/>
            <a:chExt cx="5874505" cy="572464"/>
          </a:xfrm>
        </p:grpSpPr>
        <p:sp>
          <p:nvSpPr>
            <p:cNvPr id="29" name="圆角矩形 28"/>
            <p:cNvSpPr/>
            <p:nvPr/>
          </p:nvSpPr>
          <p:spPr>
            <a:xfrm>
              <a:off x="1199456" y="3018495"/>
              <a:ext cx="648072" cy="504852"/>
            </a:xfrm>
            <a:prstGeom prst="roundRect">
              <a:avLst>
                <a:gd name="adj" fmla="val 6087"/>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30" name="矩形 29"/>
            <p:cNvSpPr/>
            <p:nvPr/>
          </p:nvSpPr>
          <p:spPr>
            <a:xfrm>
              <a:off x="1134093" y="3034416"/>
              <a:ext cx="810456" cy="458908"/>
            </a:xfrm>
            <a:prstGeom prst="rect">
              <a:avLst/>
            </a:prstGeom>
            <a:noFill/>
          </p:spPr>
          <p:txBody>
            <a:bodyPr wrap="square" lIns="91440" tIns="45720" rIns="91440" bIns="4572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lnSpc>
                  <a:spcPct val="150000"/>
                </a:lnSpc>
              </a:pPr>
              <a:r>
                <a:rPr lang="en-US" altLang="zh-CN" sz="1800" b="1" smtClean="0">
                  <a:solidFill>
                    <a:schemeClr val="bg1"/>
                  </a:solidFill>
                  <a:effectLst>
                    <a:reflection blurRad="6350" stA="60000" endA="900" endPos="60000" dist="60007" dir="5400000" sy="-100000" algn="bl" rotWithShape="0"/>
                  </a:effectLst>
                  <a:latin typeface="微软雅黑" pitchFamily="34" charset="-122"/>
                  <a:ea typeface="微软雅黑" pitchFamily="34" charset="-122"/>
                </a:rPr>
                <a:t>5</a:t>
              </a:r>
              <a:endParaRPr lang="zh-CN" altLang="en-US" sz="1800" b="1">
                <a:solidFill>
                  <a:schemeClr val="bg1"/>
                </a:solidFill>
                <a:effectLst>
                  <a:reflection blurRad="6350" stA="60000" endA="900" endPos="60000" dist="60007" dir="5400000" sy="-100000" algn="bl" rotWithShape="0"/>
                </a:effectLst>
                <a:latin typeface="微软雅黑" pitchFamily="34" charset="-122"/>
                <a:ea typeface="微软雅黑" pitchFamily="34" charset="-122"/>
              </a:endParaRPr>
            </a:p>
          </p:txBody>
        </p:sp>
        <p:sp>
          <p:nvSpPr>
            <p:cNvPr id="31" name="TextBox 6"/>
            <p:cNvSpPr txBox="1"/>
            <p:nvPr/>
          </p:nvSpPr>
          <p:spPr>
            <a:xfrm>
              <a:off x="1983428" y="2950883"/>
              <a:ext cx="5025170" cy="57246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30000"/>
                </a:lnSpc>
              </a:pPr>
              <a:r>
                <a:rPr lang="en-US" altLang="zh-CN" b="1" smtClean="0">
                  <a:solidFill>
                    <a:srgbClr val="FF0000"/>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便于</a:t>
              </a:r>
              <a:r>
                <a:rPr lang="zh-CN" altLang="en-US" sz="1800">
                  <a:solidFill>
                    <a:srgbClr val="5F5E5C"/>
                  </a:solidFill>
                  <a:latin typeface="微软雅黑" pitchFamily="34" charset="-122"/>
                  <a:ea typeface="微软雅黑" pitchFamily="34" charset="-122"/>
                </a:rPr>
                <a:t>把企业的全面经济核算引向深入</a:t>
              </a:r>
              <a:endParaRPr lang="en-US" altLang="zh-CN" sz="1800" smtClean="0">
                <a:solidFill>
                  <a:srgbClr val="5F5E5C"/>
                </a:solidFill>
                <a:latin typeface="微软雅黑" pitchFamily="34" charset="-122"/>
                <a:ea typeface="微软雅黑" pitchFamily="34" charset="-122"/>
              </a:endParaRPr>
            </a:p>
          </p:txBody>
        </p:sp>
      </p:grpSp>
      <p:grpSp>
        <p:nvGrpSpPr>
          <p:cNvPr id="32" name="组合 31"/>
          <p:cNvGrpSpPr/>
          <p:nvPr/>
        </p:nvGrpSpPr>
        <p:grpSpPr>
          <a:xfrm>
            <a:off x="6077202" y="5377610"/>
            <a:ext cx="5947358" cy="572464"/>
            <a:chOff x="1134093" y="2960196"/>
            <a:chExt cx="5947358" cy="572464"/>
          </a:xfrm>
        </p:grpSpPr>
        <p:sp>
          <p:nvSpPr>
            <p:cNvPr id="33" name="圆角矩形 32"/>
            <p:cNvSpPr/>
            <p:nvPr/>
          </p:nvSpPr>
          <p:spPr>
            <a:xfrm>
              <a:off x="1199456" y="3018495"/>
              <a:ext cx="648072" cy="504852"/>
            </a:xfrm>
            <a:prstGeom prst="roundRect">
              <a:avLst>
                <a:gd name="adj" fmla="val 6087"/>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rgbClr val="FFFFFF"/>
                  </a:solidFill>
                  <a:latin typeface="Calibri"/>
                  <a:ea typeface="+mn-ea"/>
                  <a:cs typeface="+mn-cs"/>
                </a:defRPr>
              </a:lvl1pPr>
              <a:lvl2pPr marL="609585" algn="l" defTabSz="1219170" rtl="0" eaLnBrk="1" latinLnBrk="0" hangingPunct="1">
                <a:defRPr sz="2400" kern="1200">
                  <a:solidFill>
                    <a:srgbClr val="FFFFFF"/>
                  </a:solidFill>
                  <a:latin typeface="Calibri"/>
                  <a:ea typeface="+mn-ea"/>
                  <a:cs typeface="+mn-cs"/>
                </a:defRPr>
              </a:lvl2pPr>
              <a:lvl3pPr marL="1219170" algn="l" defTabSz="1219170" rtl="0" eaLnBrk="1" latinLnBrk="0" hangingPunct="1">
                <a:defRPr sz="2400" kern="1200">
                  <a:solidFill>
                    <a:srgbClr val="FFFFFF"/>
                  </a:solidFill>
                  <a:latin typeface="Calibri"/>
                  <a:ea typeface="+mn-ea"/>
                  <a:cs typeface="+mn-cs"/>
                </a:defRPr>
              </a:lvl3pPr>
              <a:lvl4pPr marL="1828754" algn="l" defTabSz="1219170" rtl="0" eaLnBrk="1" latinLnBrk="0" hangingPunct="1">
                <a:defRPr sz="2400" kern="1200">
                  <a:solidFill>
                    <a:srgbClr val="FFFFFF"/>
                  </a:solidFill>
                  <a:latin typeface="Calibri"/>
                  <a:ea typeface="+mn-ea"/>
                  <a:cs typeface="+mn-cs"/>
                </a:defRPr>
              </a:lvl4pPr>
              <a:lvl5pPr marL="2438339" algn="l" defTabSz="1219170" rtl="0" eaLnBrk="1" latinLnBrk="0" hangingPunct="1">
                <a:defRPr sz="2400" kern="1200">
                  <a:solidFill>
                    <a:srgbClr val="FFFFFF"/>
                  </a:solidFill>
                  <a:latin typeface="Calibri"/>
                  <a:ea typeface="+mn-ea"/>
                  <a:cs typeface="+mn-cs"/>
                </a:defRPr>
              </a:lvl5pPr>
              <a:lvl6pPr marL="3047924" algn="l" defTabSz="1219170" rtl="0" eaLnBrk="1" latinLnBrk="0" hangingPunct="1">
                <a:defRPr sz="2400" kern="1200">
                  <a:solidFill>
                    <a:srgbClr val="FFFFFF"/>
                  </a:solidFill>
                  <a:latin typeface="Calibri"/>
                  <a:ea typeface="+mn-ea"/>
                  <a:cs typeface="+mn-cs"/>
                </a:defRPr>
              </a:lvl6pPr>
              <a:lvl7pPr marL="3657509" algn="l" defTabSz="1219170" rtl="0" eaLnBrk="1" latinLnBrk="0" hangingPunct="1">
                <a:defRPr sz="2400" kern="1200">
                  <a:solidFill>
                    <a:srgbClr val="FFFFFF"/>
                  </a:solidFill>
                  <a:latin typeface="Calibri"/>
                  <a:ea typeface="+mn-ea"/>
                  <a:cs typeface="+mn-cs"/>
                </a:defRPr>
              </a:lvl7pPr>
              <a:lvl8pPr marL="4267093" algn="l" defTabSz="1219170" rtl="0" eaLnBrk="1" latinLnBrk="0" hangingPunct="1">
                <a:defRPr sz="2400" kern="1200">
                  <a:solidFill>
                    <a:srgbClr val="FFFFFF"/>
                  </a:solidFill>
                  <a:latin typeface="Calibri"/>
                  <a:ea typeface="+mn-ea"/>
                  <a:cs typeface="+mn-cs"/>
                </a:defRPr>
              </a:lvl8pPr>
              <a:lvl9pPr marL="4876678" algn="l" defTabSz="1219170" rtl="0" eaLnBrk="1" latinLnBrk="0" hangingPunct="1">
                <a:defRPr sz="2400" kern="1200">
                  <a:solidFill>
                    <a:srgbClr val="FFFFFF"/>
                  </a:solidFill>
                  <a:latin typeface="Calibri"/>
                  <a:ea typeface="+mn-ea"/>
                  <a:cs typeface="+mn-cs"/>
                </a:defRPr>
              </a:lvl9pPr>
            </a:lstStyle>
            <a:p>
              <a:pPr algn="ctr"/>
              <a:endParaRPr lang="zh-CN" altLang="en-US"/>
            </a:p>
          </p:txBody>
        </p:sp>
        <p:sp>
          <p:nvSpPr>
            <p:cNvPr id="34" name="矩形 33"/>
            <p:cNvSpPr/>
            <p:nvPr/>
          </p:nvSpPr>
          <p:spPr>
            <a:xfrm>
              <a:off x="1134093" y="3034416"/>
              <a:ext cx="810456" cy="458908"/>
            </a:xfrm>
            <a:prstGeom prst="rect">
              <a:avLst/>
            </a:prstGeom>
            <a:noFill/>
          </p:spPr>
          <p:txBody>
            <a:bodyPr wrap="square" lIns="91440" tIns="45720" rIns="91440" bIns="4572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lnSpc>
                  <a:spcPct val="150000"/>
                </a:lnSpc>
              </a:pPr>
              <a:r>
                <a:rPr lang="en-US" altLang="zh-CN" sz="1800" b="1" smtClean="0">
                  <a:solidFill>
                    <a:schemeClr val="bg1"/>
                  </a:solidFill>
                  <a:effectLst>
                    <a:reflection blurRad="6350" stA="60000" endA="900" endPos="60000" dist="60007" dir="5400000" sy="-100000" algn="bl" rotWithShape="0"/>
                  </a:effectLst>
                  <a:latin typeface="微软雅黑" pitchFamily="34" charset="-122"/>
                  <a:ea typeface="微软雅黑" pitchFamily="34" charset="-122"/>
                </a:rPr>
                <a:t>6</a:t>
              </a:r>
              <a:endParaRPr lang="zh-CN" altLang="en-US" sz="1800" b="1">
                <a:solidFill>
                  <a:schemeClr val="bg1"/>
                </a:solidFill>
                <a:effectLst>
                  <a:reflection blurRad="6350" stA="60000" endA="900" endPos="60000" dist="60007" dir="5400000" sy="-100000" algn="bl" rotWithShape="0"/>
                </a:effectLst>
                <a:latin typeface="微软雅黑" pitchFamily="34" charset="-122"/>
                <a:ea typeface="微软雅黑" pitchFamily="34" charset="-122"/>
              </a:endParaRPr>
            </a:p>
          </p:txBody>
        </p:sp>
        <p:sp>
          <p:nvSpPr>
            <p:cNvPr id="35" name="TextBox 6"/>
            <p:cNvSpPr txBox="1"/>
            <p:nvPr/>
          </p:nvSpPr>
          <p:spPr>
            <a:xfrm>
              <a:off x="1915115" y="2960196"/>
              <a:ext cx="5166336" cy="57246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nSpc>
                  <a:spcPct val="130000"/>
                </a:lnSpc>
              </a:pPr>
              <a:r>
                <a:rPr lang="en-US" altLang="zh-CN" smtClean="0">
                  <a:solidFill>
                    <a:srgbClr val="5F5E5C"/>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有利于</a:t>
              </a:r>
              <a:r>
                <a:rPr lang="zh-CN" altLang="en-US" sz="1800">
                  <a:solidFill>
                    <a:srgbClr val="5F5E5C"/>
                  </a:solidFill>
                  <a:latin typeface="微软雅黑" pitchFamily="34" charset="-122"/>
                  <a:ea typeface="微软雅黑" pitchFamily="34" charset="-122"/>
                </a:rPr>
                <a:t>打破集权型的经济管理体制</a:t>
              </a:r>
              <a:endParaRPr lang="en-US" altLang="zh-CN" sz="1800" smtClean="0">
                <a:solidFill>
                  <a:srgbClr val="5F5E5C"/>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7754574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dur="50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dur="50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1+#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dur="500"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dur="50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2" dur="50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1+#ppt_w/2"/>
                                          </p:val>
                                        </p:tav>
                                        <p:tav tm="100000">
                                          <p:val>
                                            <p:strVal val="#ppt_x"/>
                                          </p:val>
                                        </p:tav>
                                      </p:tavLst>
                                    </p:anim>
                                    <p:anim calcmode="lin" valueType="num">
                                      <p:cBhvr additive="base">
                                        <p:cTn id="33"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（三）建立责任会计的原则</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18" name="Freeform 274"/>
          <p:cNvSpPr/>
          <p:nvPr/>
        </p:nvSpPr>
        <p:spPr bwMode="auto">
          <a:xfrm>
            <a:off x="3586200" y="2832898"/>
            <a:ext cx="1440000" cy="1440000"/>
          </a:xfrm>
          <a:prstGeom prst="flowChartConnector">
            <a:avLst/>
          </a:prstGeom>
          <a:solidFill>
            <a:srgbClr val="36B2E6"/>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9" name="Freeform 369"/>
          <p:cNvSpPr/>
          <p:nvPr/>
        </p:nvSpPr>
        <p:spPr bwMode="auto">
          <a:xfrm>
            <a:off x="6208242" y="2850282"/>
            <a:ext cx="1440000" cy="1440000"/>
          </a:xfrm>
          <a:prstGeom prst="flowChartConnector">
            <a:avLst/>
          </a:prstGeom>
          <a:solidFill>
            <a:srgbClr val="7BC143"/>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20" name="TextBox 6"/>
          <p:cNvSpPr txBox="1"/>
          <p:nvPr/>
        </p:nvSpPr>
        <p:spPr>
          <a:xfrm>
            <a:off x="4142534" y="3343934"/>
            <a:ext cx="327334" cy="369332"/>
          </a:xfrm>
          <a:prstGeom prst="rect">
            <a:avLst/>
          </a:prstGeom>
          <a:noFill/>
        </p:spPr>
        <p:txBody>
          <a:bodyPr wrap="non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r>
              <a:rPr lang="en-US" altLang="zh-CN" sz="1800" b="1" smtClean="0">
                <a:solidFill>
                  <a:prstClr val="white"/>
                </a:solidFill>
                <a:latin typeface="微软雅黑" pitchFamily="34" charset="-122"/>
                <a:ea typeface="微软雅黑" pitchFamily="34" charset="-122"/>
              </a:rPr>
              <a:t>1</a:t>
            </a:r>
            <a:endParaRPr lang="zh-CN" altLang="en-US" sz="1800" b="1">
              <a:solidFill>
                <a:prstClr val="white"/>
              </a:solidFill>
              <a:latin typeface="微软雅黑" pitchFamily="34" charset="-122"/>
              <a:ea typeface="微软雅黑" pitchFamily="34" charset="-122"/>
            </a:endParaRPr>
          </a:p>
        </p:txBody>
      </p:sp>
      <p:sp>
        <p:nvSpPr>
          <p:cNvPr id="21" name="TextBox 7"/>
          <p:cNvSpPr txBox="1"/>
          <p:nvPr/>
        </p:nvSpPr>
        <p:spPr>
          <a:xfrm>
            <a:off x="6772083" y="3356076"/>
            <a:ext cx="327334" cy="369332"/>
          </a:xfrm>
          <a:prstGeom prst="rect">
            <a:avLst/>
          </a:prstGeom>
          <a:noFill/>
        </p:spPr>
        <p:txBody>
          <a:bodyPr wrap="non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r>
              <a:rPr lang="en-US" altLang="zh-CN" sz="1800" b="1" smtClean="0">
                <a:solidFill>
                  <a:prstClr val="white"/>
                </a:solidFill>
                <a:latin typeface="微软雅黑" pitchFamily="34" charset="-122"/>
                <a:ea typeface="微软雅黑" pitchFamily="34" charset="-122"/>
              </a:rPr>
              <a:t>2</a:t>
            </a:r>
            <a:endParaRPr lang="zh-CN" altLang="en-US" sz="1800" b="1">
              <a:solidFill>
                <a:prstClr val="white"/>
              </a:solidFill>
              <a:latin typeface="微软雅黑" pitchFamily="34" charset="-122"/>
              <a:ea typeface="微软雅黑" pitchFamily="34" charset="-122"/>
            </a:endParaRPr>
          </a:p>
        </p:txBody>
      </p:sp>
      <p:cxnSp>
        <p:nvCxnSpPr>
          <p:cNvPr id="22" name="直接箭头连接符 21"/>
          <p:cNvCxnSpPr/>
          <p:nvPr/>
        </p:nvCxnSpPr>
        <p:spPr>
          <a:xfrm flipH="1">
            <a:off x="1343472" y="2637706"/>
            <a:ext cx="1728192" cy="0"/>
          </a:xfrm>
          <a:prstGeom prst="straightConnector1">
            <a:avLst/>
          </a:prstGeom>
          <a:noFill/>
          <a:ln w="6350" cap="flat" cmpd="sng" algn="ctr">
            <a:solidFill>
              <a:srgbClr val="009BD2"/>
            </a:solidFill>
            <a:prstDash val="solid"/>
            <a:miter lim="800000"/>
            <a:headEnd type="none"/>
            <a:tailEnd type="oval"/>
          </a:ln>
          <a:effectLst/>
        </p:spPr>
      </p:cxnSp>
      <p:cxnSp>
        <p:nvCxnSpPr>
          <p:cNvPr id="23" name="直接连接符 22"/>
          <p:cNvCxnSpPr>
            <a:endCxn id="18" idx="1"/>
          </p:cNvCxnSpPr>
          <p:nvPr/>
        </p:nvCxnSpPr>
        <p:spPr>
          <a:xfrm>
            <a:off x="3071665" y="2637707"/>
            <a:ext cx="725419" cy="406075"/>
          </a:xfrm>
          <a:prstGeom prst="line">
            <a:avLst/>
          </a:prstGeom>
          <a:noFill/>
          <a:ln w="6350" cap="flat" cmpd="sng" algn="ctr">
            <a:solidFill>
              <a:srgbClr val="009BD2"/>
            </a:solidFill>
            <a:prstDash val="solid"/>
            <a:miter lim="800000"/>
          </a:ln>
          <a:effectLst/>
        </p:spPr>
      </p:cxnSp>
      <p:cxnSp>
        <p:nvCxnSpPr>
          <p:cNvPr id="24" name="直接连接符 23"/>
          <p:cNvCxnSpPr/>
          <p:nvPr/>
        </p:nvCxnSpPr>
        <p:spPr>
          <a:xfrm>
            <a:off x="8040408" y="2637706"/>
            <a:ext cx="2556186" cy="3990"/>
          </a:xfrm>
          <a:prstGeom prst="line">
            <a:avLst/>
          </a:prstGeom>
          <a:noFill/>
          <a:ln w="6350" cap="flat" cmpd="sng" algn="ctr">
            <a:solidFill>
              <a:srgbClr val="7BC143"/>
            </a:solidFill>
            <a:prstDash val="solid"/>
            <a:miter lim="800000"/>
            <a:headEnd type="none"/>
            <a:tailEnd type="oval"/>
          </a:ln>
          <a:effectLst/>
        </p:spPr>
      </p:cxnSp>
      <p:cxnSp>
        <p:nvCxnSpPr>
          <p:cNvPr id="25" name="直接连接符 24"/>
          <p:cNvCxnSpPr>
            <a:endCxn id="19" idx="7"/>
          </p:cNvCxnSpPr>
          <p:nvPr/>
        </p:nvCxnSpPr>
        <p:spPr>
          <a:xfrm flipH="1">
            <a:off x="7437359" y="2637707"/>
            <a:ext cx="597518" cy="423459"/>
          </a:xfrm>
          <a:prstGeom prst="line">
            <a:avLst/>
          </a:prstGeom>
          <a:noFill/>
          <a:ln w="6350" cap="flat" cmpd="sng" algn="ctr">
            <a:solidFill>
              <a:srgbClr val="7BC143"/>
            </a:solidFill>
            <a:prstDash val="solid"/>
            <a:miter lim="800000"/>
          </a:ln>
          <a:effectLst/>
        </p:spPr>
      </p:cxnSp>
      <p:sp>
        <p:nvSpPr>
          <p:cNvPr id="26" name="Text Box 44"/>
          <p:cNvSpPr txBox="1">
            <a:spLocks noChangeArrowheads="1"/>
          </p:cNvSpPr>
          <p:nvPr/>
        </p:nvSpPr>
        <p:spPr bwMode="auto">
          <a:xfrm>
            <a:off x="1023108" y="2959072"/>
            <a:ext cx="2357454" cy="225292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indent="457200" algn="l" defTabSz="720725" rtl="0" eaLnBrk="1" latinLnBrk="0" hangingPunct="1">
              <a:lnSpc>
                <a:spcPct val="135000"/>
              </a:lnSpc>
              <a:defRPr sz="1600" kern="1200">
                <a:solidFill>
                  <a:schemeClr val="bg1">
                    <a:lumMod val="50000"/>
                  </a:schemeClr>
                </a:solidFill>
                <a:latin typeface="微软雅黑" pitchFamily="34" charset="-122"/>
                <a:ea typeface="微软雅黑" pitchFamily="34" charset="-122"/>
                <a:cs typeface="+mn-cs"/>
              </a:defRPr>
            </a:lvl1pPr>
            <a:lvl2pPr marL="609585" algn="l" defTabSz="720725" rtl="0" eaLnBrk="0" latinLnBrk="0" hangingPunct="0">
              <a:defRPr sz="1600" kern="1200">
                <a:solidFill>
                  <a:schemeClr val="tx1"/>
                </a:solidFill>
                <a:latin typeface="Arial" pitchFamily="34" charset="0"/>
                <a:ea typeface="宋体" pitchFamily="2" charset="-122"/>
                <a:cs typeface="+mn-cs"/>
              </a:defRPr>
            </a:lvl2pPr>
            <a:lvl3pPr marL="1219170" algn="l" defTabSz="720725" rtl="0" eaLnBrk="0" latinLnBrk="0" hangingPunct="0">
              <a:defRPr sz="1600" kern="1200">
                <a:solidFill>
                  <a:schemeClr val="tx1"/>
                </a:solidFill>
                <a:latin typeface="Arial" pitchFamily="34" charset="0"/>
                <a:ea typeface="宋体" pitchFamily="2" charset="-122"/>
                <a:cs typeface="+mn-cs"/>
              </a:defRPr>
            </a:lvl3pPr>
            <a:lvl4pPr marL="1828754" algn="l" defTabSz="720725" rtl="0" eaLnBrk="0" latinLnBrk="0" hangingPunct="0">
              <a:defRPr sz="1600" kern="1200">
                <a:solidFill>
                  <a:schemeClr val="tx1"/>
                </a:solidFill>
                <a:latin typeface="Arial" pitchFamily="34" charset="0"/>
                <a:ea typeface="宋体" pitchFamily="2" charset="-122"/>
                <a:cs typeface="+mn-cs"/>
              </a:defRPr>
            </a:lvl4pPr>
            <a:lvl5pPr marL="2438339" algn="l" defTabSz="720725" rtl="0" eaLnBrk="0" latinLnBrk="0" hangingPunct="0">
              <a:defRPr sz="1600" kern="1200">
                <a:solidFill>
                  <a:schemeClr val="tx1"/>
                </a:solidFill>
                <a:latin typeface="Arial" pitchFamily="34" charset="0"/>
                <a:ea typeface="宋体" pitchFamily="2" charset="-122"/>
                <a:cs typeface="+mn-cs"/>
              </a:defRPr>
            </a:lvl5pPr>
            <a:lvl6pPr marL="3047924"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6pPr>
            <a:lvl7pPr marL="3657509"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7pPr>
            <a:lvl8pPr marL="4267093"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8pPr>
            <a:lvl9pPr marL="4876678"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9pPr>
          </a:lstStyle>
          <a:p>
            <a:pPr lvl="0" indent="0" algn="ctr">
              <a:lnSpc>
                <a:spcPct val="130000"/>
              </a:lnSpc>
            </a:pPr>
            <a:r>
              <a:rPr lang="zh-CN" altLang="en-US" sz="1800" b="1" kern="0" smtClean="0">
                <a:solidFill>
                  <a:srgbClr val="FF0000"/>
                </a:solidFill>
              </a:rPr>
              <a:t>目标</a:t>
            </a:r>
            <a:r>
              <a:rPr lang="zh-CN" altLang="en-US" sz="1800" b="1" kern="0">
                <a:solidFill>
                  <a:srgbClr val="FF0000"/>
                </a:solidFill>
              </a:rPr>
              <a:t>一致性</a:t>
            </a:r>
            <a:r>
              <a:rPr lang="zh-CN" altLang="en-US" sz="1800" b="1" kern="0" smtClean="0">
                <a:solidFill>
                  <a:srgbClr val="FF0000"/>
                </a:solidFill>
              </a:rPr>
              <a:t>原则</a:t>
            </a:r>
            <a:endParaRPr lang="en-US" altLang="zh-CN" sz="1800" b="1" kern="0" smtClean="0">
              <a:solidFill>
                <a:srgbClr val="FF0000"/>
              </a:solidFill>
            </a:endParaRPr>
          </a:p>
          <a:p>
            <a:pPr lvl="0" indent="0">
              <a:lnSpc>
                <a:spcPct val="130000"/>
              </a:lnSpc>
            </a:pPr>
            <a:r>
              <a:rPr lang="en-US" altLang="zh-CN" sz="1800" b="1" kern="0">
                <a:solidFill>
                  <a:srgbClr val="FF0000"/>
                </a:solidFill>
              </a:rPr>
              <a:t> </a:t>
            </a:r>
            <a:r>
              <a:rPr lang="en-US" altLang="zh-CN" sz="1800" b="1" kern="0" smtClean="0">
                <a:solidFill>
                  <a:srgbClr val="FF0000"/>
                </a:solidFill>
              </a:rPr>
              <a:t>   </a:t>
            </a:r>
            <a:r>
              <a:rPr lang="zh-CN" altLang="en-US" sz="1800" b="1" kern="0" smtClean="0">
                <a:solidFill>
                  <a:srgbClr val="FF0000"/>
                </a:solidFill>
              </a:rPr>
              <a:t>  </a:t>
            </a:r>
            <a:r>
              <a:rPr lang="zh-CN" altLang="en-US" sz="1800" kern="0" smtClean="0">
                <a:solidFill>
                  <a:prstClr val="black">
                    <a:lumMod val="65000"/>
                    <a:lumOff val="35000"/>
                  </a:prstClr>
                </a:solidFill>
              </a:rPr>
              <a:t>就是</a:t>
            </a:r>
            <a:r>
              <a:rPr lang="zh-CN" altLang="en-US" sz="1800" kern="0">
                <a:solidFill>
                  <a:prstClr val="black">
                    <a:lumMod val="65000"/>
                    <a:lumOff val="35000"/>
                  </a:prstClr>
                </a:solidFill>
              </a:rPr>
              <a:t>要求各责任中心目标的实现要有助于企业总体目标的实现，使两者的目标保持一致。</a:t>
            </a:r>
            <a:endParaRPr kumimoji="0" lang="en-US" altLang="zh-CN" sz="1800" b="1"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sp>
        <p:nvSpPr>
          <p:cNvPr id="27" name="Text Box 44"/>
          <p:cNvSpPr txBox="1">
            <a:spLocks noChangeArrowheads="1"/>
          </p:cNvSpPr>
          <p:nvPr/>
        </p:nvSpPr>
        <p:spPr bwMode="auto">
          <a:xfrm>
            <a:off x="7824192" y="2927448"/>
            <a:ext cx="2843046" cy="225292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indent="457200" algn="l" defTabSz="720725" rtl="0" eaLnBrk="1" latinLnBrk="0" hangingPunct="1">
              <a:lnSpc>
                <a:spcPct val="135000"/>
              </a:lnSpc>
              <a:defRPr sz="1600" kern="1200">
                <a:solidFill>
                  <a:schemeClr val="bg1">
                    <a:lumMod val="50000"/>
                  </a:schemeClr>
                </a:solidFill>
                <a:latin typeface="微软雅黑" pitchFamily="34" charset="-122"/>
                <a:ea typeface="微软雅黑" pitchFamily="34" charset="-122"/>
                <a:cs typeface="+mn-cs"/>
              </a:defRPr>
            </a:lvl1pPr>
            <a:lvl2pPr marL="609585" algn="l" defTabSz="720725" rtl="0" eaLnBrk="0" latinLnBrk="0" hangingPunct="0">
              <a:defRPr sz="1600" kern="1200">
                <a:solidFill>
                  <a:schemeClr val="tx1"/>
                </a:solidFill>
                <a:latin typeface="Arial" pitchFamily="34" charset="0"/>
                <a:ea typeface="宋体" pitchFamily="2" charset="-122"/>
                <a:cs typeface="+mn-cs"/>
              </a:defRPr>
            </a:lvl2pPr>
            <a:lvl3pPr marL="1219170" algn="l" defTabSz="720725" rtl="0" eaLnBrk="0" latinLnBrk="0" hangingPunct="0">
              <a:defRPr sz="1600" kern="1200">
                <a:solidFill>
                  <a:schemeClr val="tx1"/>
                </a:solidFill>
                <a:latin typeface="Arial" pitchFamily="34" charset="0"/>
                <a:ea typeface="宋体" pitchFamily="2" charset="-122"/>
                <a:cs typeface="+mn-cs"/>
              </a:defRPr>
            </a:lvl3pPr>
            <a:lvl4pPr marL="1828754" algn="l" defTabSz="720725" rtl="0" eaLnBrk="0" latinLnBrk="0" hangingPunct="0">
              <a:defRPr sz="1600" kern="1200">
                <a:solidFill>
                  <a:schemeClr val="tx1"/>
                </a:solidFill>
                <a:latin typeface="Arial" pitchFamily="34" charset="0"/>
                <a:ea typeface="宋体" pitchFamily="2" charset="-122"/>
                <a:cs typeface="+mn-cs"/>
              </a:defRPr>
            </a:lvl4pPr>
            <a:lvl5pPr marL="2438339" algn="l" defTabSz="720725" rtl="0" eaLnBrk="0" latinLnBrk="0" hangingPunct="0">
              <a:defRPr sz="1600" kern="1200">
                <a:solidFill>
                  <a:schemeClr val="tx1"/>
                </a:solidFill>
                <a:latin typeface="Arial" pitchFamily="34" charset="0"/>
                <a:ea typeface="宋体" pitchFamily="2" charset="-122"/>
                <a:cs typeface="+mn-cs"/>
              </a:defRPr>
            </a:lvl5pPr>
            <a:lvl6pPr marL="3047924"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6pPr>
            <a:lvl7pPr marL="3657509"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7pPr>
            <a:lvl8pPr marL="4267093"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8pPr>
            <a:lvl9pPr marL="4876678"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9pPr>
          </a:lstStyle>
          <a:p>
            <a:pPr lvl="0" indent="0" algn="ctr">
              <a:lnSpc>
                <a:spcPct val="130000"/>
              </a:lnSpc>
            </a:pPr>
            <a:r>
              <a:rPr lang="zh-CN" altLang="en-US" sz="1800" b="1" kern="0">
                <a:solidFill>
                  <a:srgbClr val="FF0000"/>
                </a:solidFill>
              </a:rPr>
              <a:t>责、权、利相结合</a:t>
            </a:r>
            <a:r>
              <a:rPr lang="zh-CN" altLang="en-US" sz="1800" b="1" kern="0" smtClean="0">
                <a:solidFill>
                  <a:srgbClr val="FF0000"/>
                </a:solidFill>
              </a:rPr>
              <a:t>原则 </a:t>
            </a:r>
            <a:endParaRPr lang="en-US" altLang="zh-CN" sz="1800" b="1" kern="0" smtClean="0">
              <a:solidFill>
                <a:srgbClr val="FF0000"/>
              </a:solidFill>
            </a:endParaRPr>
          </a:p>
          <a:p>
            <a:pPr lvl="0" indent="0">
              <a:lnSpc>
                <a:spcPct val="130000"/>
              </a:lnSpc>
            </a:pPr>
            <a:r>
              <a:rPr lang="en-US" altLang="zh-CN" sz="1800" b="1" kern="0">
                <a:solidFill>
                  <a:srgbClr val="FF0000"/>
                </a:solidFill>
              </a:rPr>
              <a:t> </a:t>
            </a:r>
            <a:r>
              <a:rPr lang="en-US" altLang="zh-CN" sz="1800" b="1" kern="0" smtClean="0">
                <a:solidFill>
                  <a:srgbClr val="FF0000"/>
                </a:solidFill>
              </a:rPr>
              <a:t>    </a:t>
            </a:r>
            <a:r>
              <a:rPr lang="zh-CN" altLang="en-US" sz="1800" b="1" kern="0" smtClean="0">
                <a:solidFill>
                  <a:srgbClr val="FF0000"/>
                </a:solidFill>
              </a:rPr>
              <a:t> </a:t>
            </a:r>
            <a:r>
              <a:rPr lang="zh-CN" altLang="en-US" sz="1800" kern="0" smtClean="0">
                <a:solidFill>
                  <a:prstClr val="black">
                    <a:lumMod val="65000"/>
                    <a:lumOff val="35000"/>
                  </a:prstClr>
                </a:solidFill>
              </a:rPr>
              <a:t>在</a:t>
            </a:r>
            <a:r>
              <a:rPr lang="zh-CN" altLang="en-US" sz="1800" kern="0">
                <a:solidFill>
                  <a:prstClr val="black">
                    <a:lumMod val="65000"/>
                    <a:lumOff val="35000"/>
                  </a:prstClr>
                </a:solidFill>
              </a:rPr>
              <a:t>责任会计制度下，要明确各责任中心应承担的责任，同时赋予其相应的管理权力，以及通过努力可获得的利益。</a:t>
            </a:r>
            <a:endParaRPr kumimoji="0" lang="zh-CN" altLang="en-US" sz="2000" b="0"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3581539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lide(fromBottom)">
                                      <p:cBhvr>
                                        <p:cTn id="7" dur="500"/>
                                        <p:tgtEl>
                                          <p:spTgt spid="22"/>
                                        </p:tgtEl>
                                      </p:cBhvr>
                                    </p:animEffect>
                                  </p:childTnLst>
                                </p:cTn>
                              </p:par>
                            </p:childTnLst>
                          </p:cTn>
                        </p:par>
                        <p:par>
                          <p:cTn id="8" fill="hold" nodeType="afterGroup">
                            <p:stCondLst>
                              <p:cond delay="500"/>
                            </p:stCondLst>
                            <p:childTnLst>
                              <p:par>
                                <p:cTn id="9" presetID="12" presetClass="entr" presetSubtype="4" dur="5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slide(fromBottom)">
                                      <p:cBhvr>
                                        <p:cTn id="11" dur="500"/>
                                        <p:tgtEl>
                                          <p:spTgt spid="23"/>
                                        </p:tgtEl>
                                      </p:cBhvr>
                                    </p:animEffect>
                                  </p:childTnLst>
                                </p:cTn>
                              </p:par>
                            </p:childTnLst>
                          </p:cTn>
                        </p:par>
                        <p:par>
                          <p:cTn id="12" fill="hold" nodeType="afterGroup">
                            <p:stCondLst>
                              <p:cond delay="1000"/>
                            </p:stCondLst>
                            <p:childTnLst>
                              <p:par>
                                <p:cTn id="13" presetID="12" presetClass="entr" presetSubtype="4" dur="50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Bottom)">
                                      <p:cBhvr>
                                        <p:cTn id="15" dur="500"/>
                                        <p:tgtEl>
                                          <p:spTgt spid="18"/>
                                        </p:tgtEl>
                                      </p:cBhvr>
                                    </p:animEffect>
                                  </p:childTnLst>
                                </p:cTn>
                              </p:par>
                            </p:childTnLst>
                          </p:cTn>
                        </p:par>
                        <p:par>
                          <p:cTn id="16" fill="hold" nodeType="afterGroup">
                            <p:stCondLst>
                              <p:cond delay="1500"/>
                            </p:stCondLst>
                            <p:childTnLst>
                              <p:par>
                                <p:cTn id="17" presetID="12" presetClass="entr" presetSubtype="4" dur="50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slide(fromBottom)">
                                      <p:cBhvr>
                                        <p:cTn id="19" dur="500"/>
                                        <p:tgtEl>
                                          <p:spTgt spid="26"/>
                                        </p:tgtEl>
                                      </p:cBhvr>
                                    </p:animEffect>
                                  </p:childTnLst>
                                </p:cTn>
                              </p:par>
                            </p:childTnLst>
                          </p:cTn>
                        </p:par>
                        <p:par>
                          <p:cTn id="20" fill="hold" nodeType="afterGroup">
                            <p:stCondLst>
                              <p:cond delay="2000"/>
                            </p:stCondLst>
                            <p:childTnLst>
                              <p:par>
                                <p:cTn id="21" presetID="12" presetClass="entr" presetSubtype="4" dur="50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slide(fromBottom)">
                                      <p:cBhvr>
                                        <p:cTn id="23" dur="500"/>
                                        <p:tgtEl>
                                          <p:spTgt spid="19"/>
                                        </p:tgtEl>
                                      </p:cBhvr>
                                    </p:animEffect>
                                  </p:childTnLst>
                                </p:cTn>
                              </p:par>
                            </p:childTnLst>
                          </p:cTn>
                        </p:par>
                        <p:par>
                          <p:cTn id="24" fill="hold" nodeType="afterGroup">
                            <p:stCondLst>
                              <p:cond delay="2500"/>
                            </p:stCondLst>
                            <p:childTnLst>
                              <p:par>
                                <p:cTn id="25" presetID="12" presetClass="entr" presetSubtype="4" dur="50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lide(fromBottom)">
                                      <p:cBhvr>
                                        <p:cTn id="27" dur="500"/>
                                        <p:tgtEl>
                                          <p:spTgt spid="25"/>
                                        </p:tgtEl>
                                      </p:cBhvr>
                                    </p:animEffect>
                                  </p:childTnLst>
                                </p:cTn>
                              </p:par>
                            </p:childTnLst>
                          </p:cTn>
                        </p:par>
                        <p:par>
                          <p:cTn id="28" fill="hold" nodeType="afterGroup">
                            <p:stCondLst>
                              <p:cond delay="3000"/>
                            </p:stCondLst>
                            <p:childTnLst>
                              <p:par>
                                <p:cTn id="29" presetID="12" presetClass="entr" presetSubtype="4" dur="50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lide(fromBottom)">
                                      <p:cBhvr>
                                        <p:cTn id="31" dur="500"/>
                                        <p:tgtEl>
                                          <p:spTgt spid="24"/>
                                        </p:tgtEl>
                                      </p:cBhvr>
                                    </p:animEffect>
                                  </p:childTnLst>
                                </p:cTn>
                              </p:par>
                            </p:childTnLst>
                          </p:cTn>
                        </p:par>
                        <p:par>
                          <p:cTn id="32" fill="hold" nodeType="afterGroup">
                            <p:stCondLst>
                              <p:cond delay="3500"/>
                            </p:stCondLst>
                            <p:childTnLst>
                              <p:par>
                                <p:cTn id="33" presetID="12" presetClass="entr" presetSubtype="4" dur="50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slide(fromBottom)">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P spid="27"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（三）建立责任会计的原则</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18" name="Freeform 274"/>
          <p:cNvSpPr/>
          <p:nvPr/>
        </p:nvSpPr>
        <p:spPr bwMode="auto">
          <a:xfrm>
            <a:off x="3586200" y="2832898"/>
            <a:ext cx="1440000" cy="1440000"/>
          </a:xfrm>
          <a:prstGeom prst="flowChartConnector">
            <a:avLst/>
          </a:prstGeom>
          <a:solidFill>
            <a:srgbClr val="FF0000"/>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9" name="Freeform 369"/>
          <p:cNvSpPr/>
          <p:nvPr/>
        </p:nvSpPr>
        <p:spPr bwMode="auto">
          <a:xfrm>
            <a:off x="6208242" y="2850282"/>
            <a:ext cx="1440000" cy="1440000"/>
          </a:xfrm>
          <a:prstGeom prst="flowChartConnector">
            <a:avLst/>
          </a:prstGeom>
          <a:solidFill>
            <a:srgbClr val="FFC000"/>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20" name="TextBox 6"/>
          <p:cNvSpPr txBox="1"/>
          <p:nvPr/>
        </p:nvSpPr>
        <p:spPr>
          <a:xfrm>
            <a:off x="4142534" y="3343934"/>
            <a:ext cx="327334" cy="369332"/>
          </a:xfrm>
          <a:prstGeom prst="rect">
            <a:avLst/>
          </a:prstGeom>
          <a:noFill/>
        </p:spPr>
        <p:txBody>
          <a:bodyPr wrap="non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r>
              <a:rPr lang="en-US" altLang="zh-CN" sz="1800" b="1" smtClean="0">
                <a:solidFill>
                  <a:prstClr val="white"/>
                </a:solidFill>
                <a:latin typeface="微软雅黑" pitchFamily="34" charset="-122"/>
                <a:ea typeface="微软雅黑" pitchFamily="34" charset="-122"/>
              </a:rPr>
              <a:t>3</a:t>
            </a:r>
            <a:endParaRPr lang="zh-CN" altLang="en-US" sz="1800" b="1">
              <a:solidFill>
                <a:prstClr val="white"/>
              </a:solidFill>
              <a:latin typeface="微软雅黑" pitchFamily="34" charset="-122"/>
              <a:ea typeface="微软雅黑" pitchFamily="34" charset="-122"/>
            </a:endParaRPr>
          </a:p>
        </p:txBody>
      </p:sp>
      <p:sp>
        <p:nvSpPr>
          <p:cNvPr id="21" name="TextBox 7"/>
          <p:cNvSpPr txBox="1"/>
          <p:nvPr/>
        </p:nvSpPr>
        <p:spPr>
          <a:xfrm>
            <a:off x="6772083" y="3356076"/>
            <a:ext cx="327334" cy="369332"/>
          </a:xfrm>
          <a:prstGeom prst="rect">
            <a:avLst/>
          </a:prstGeom>
          <a:noFill/>
        </p:spPr>
        <p:txBody>
          <a:bodyPr wrap="non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r>
              <a:rPr lang="en-US" altLang="zh-CN" sz="1800" b="1" smtClean="0">
                <a:solidFill>
                  <a:prstClr val="white"/>
                </a:solidFill>
                <a:latin typeface="微软雅黑" pitchFamily="34" charset="-122"/>
                <a:ea typeface="微软雅黑" pitchFamily="34" charset="-122"/>
              </a:rPr>
              <a:t>4</a:t>
            </a:r>
            <a:endParaRPr lang="zh-CN" altLang="en-US" sz="1800" b="1">
              <a:solidFill>
                <a:prstClr val="white"/>
              </a:solidFill>
              <a:latin typeface="微软雅黑" pitchFamily="34" charset="-122"/>
              <a:ea typeface="微软雅黑" pitchFamily="34" charset="-122"/>
            </a:endParaRPr>
          </a:p>
        </p:txBody>
      </p:sp>
      <p:cxnSp>
        <p:nvCxnSpPr>
          <p:cNvPr id="22" name="直接箭头连接符 21"/>
          <p:cNvCxnSpPr/>
          <p:nvPr/>
        </p:nvCxnSpPr>
        <p:spPr>
          <a:xfrm flipH="1">
            <a:off x="1343472" y="2637706"/>
            <a:ext cx="1728192" cy="0"/>
          </a:xfrm>
          <a:prstGeom prst="straightConnector1">
            <a:avLst/>
          </a:prstGeom>
          <a:noFill/>
          <a:ln w="6350" cap="flat" cmpd="sng" algn="ctr">
            <a:solidFill>
              <a:srgbClr val="009BD2"/>
            </a:solidFill>
            <a:prstDash val="solid"/>
            <a:miter lim="800000"/>
            <a:headEnd type="none"/>
            <a:tailEnd type="oval"/>
          </a:ln>
          <a:effectLst/>
        </p:spPr>
      </p:cxnSp>
      <p:cxnSp>
        <p:nvCxnSpPr>
          <p:cNvPr id="23" name="直接连接符 22"/>
          <p:cNvCxnSpPr>
            <a:endCxn id="18" idx="1"/>
          </p:cNvCxnSpPr>
          <p:nvPr/>
        </p:nvCxnSpPr>
        <p:spPr>
          <a:xfrm>
            <a:off x="3071665" y="2637707"/>
            <a:ext cx="725419" cy="406075"/>
          </a:xfrm>
          <a:prstGeom prst="line">
            <a:avLst/>
          </a:prstGeom>
          <a:noFill/>
          <a:ln w="6350" cap="flat" cmpd="sng" algn="ctr">
            <a:solidFill>
              <a:srgbClr val="009BD2"/>
            </a:solidFill>
            <a:prstDash val="solid"/>
            <a:miter lim="800000"/>
          </a:ln>
          <a:effectLst/>
        </p:spPr>
      </p:cxnSp>
      <p:cxnSp>
        <p:nvCxnSpPr>
          <p:cNvPr id="24" name="直接连接符 23"/>
          <p:cNvCxnSpPr/>
          <p:nvPr/>
        </p:nvCxnSpPr>
        <p:spPr>
          <a:xfrm>
            <a:off x="8040408" y="2637706"/>
            <a:ext cx="2556186" cy="3990"/>
          </a:xfrm>
          <a:prstGeom prst="line">
            <a:avLst/>
          </a:prstGeom>
          <a:noFill/>
          <a:ln w="6350" cap="flat" cmpd="sng" algn="ctr">
            <a:solidFill>
              <a:srgbClr val="7BC143"/>
            </a:solidFill>
            <a:prstDash val="solid"/>
            <a:miter lim="800000"/>
            <a:headEnd type="none"/>
            <a:tailEnd type="oval"/>
          </a:ln>
          <a:effectLst/>
        </p:spPr>
      </p:cxnSp>
      <p:cxnSp>
        <p:nvCxnSpPr>
          <p:cNvPr id="25" name="直接连接符 24"/>
          <p:cNvCxnSpPr>
            <a:endCxn id="19" idx="7"/>
          </p:cNvCxnSpPr>
          <p:nvPr/>
        </p:nvCxnSpPr>
        <p:spPr>
          <a:xfrm flipH="1">
            <a:off x="7437359" y="2637707"/>
            <a:ext cx="597518" cy="423459"/>
          </a:xfrm>
          <a:prstGeom prst="line">
            <a:avLst/>
          </a:prstGeom>
          <a:noFill/>
          <a:ln w="6350" cap="flat" cmpd="sng" algn="ctr">
            <a:solidFill>
              <a:srgbClr val="7BC143"/>
            </a:solidFill>
            <a:prstDash val="solid"/>
            <a:miter lim="800000"/>
          </a:ln>
          <a:effectLst/>
        </p:spPr>
      </p:cxnSp>
      <p:sp>
        <p:nvSpPr>
          <p:cNvPr id="26" name="Text Box 44"/>
          <p:cNvSpPr txBox="1">
            <a:spLocks noChangeArrowheads="1"/>
          </p:cNvSpPr>
          <p:nvPr/>
        </p:nvSpPr>
        <p:spPr bwMode="auto">
          <a:xfrm>
            <a:off x="902238" y="2959072"/>
            <a:ext cx="2549762" cy="225292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indent="457200" algn="l" defTabSz="720725" rtl="0" eaLnBrk="1" latinLnBrk="0" hangingPunct="1">
              <a:lnSpc>
                <a:spcPct val="135000"/>
              </a:lnSpc>
              <a:defRPr sz="1600" kern="1200">
                <a:solidFill>
                  <a:schemeClr val="bg1">
                    <a:lumMod val="50000"/>
                  </a:schemeClr>
                </a:solidFill>
                <a:latin typeface="微软雅黑" pitchFamily="34" charset="-122"/>
                <a:ea typeface="微软雅黑" pitchFamily="34" charset="-122"/>
                <a:cs typeface="+mn-cs"/>
              </a:defRPr>
            </a:lvl1pPr>
            <a:lvl2pPr marL="609585" algn="l" defTabSz="720725" rtl="0" eaLnBrk="0" latinLnBrk="0" hangingPunct="0">
              <a:defRPr sz="1600" kern="1200">
                <a:solidFill>
                  <a:schemeClr val="tx1"/>
                </a:solidFill>
                <a:latin typeface="Arial" pitchFamily="34" charset="0"/>
                <a:ea typeface="宋体" pitchFamily="2" charset="-122"/>
                <a:cs typeface="+mn-cs"/>
              </a:defRPr>
            </a:lvl2pPr>
            <a:lvl3pPr marL="1219170" algn="l" defTabSz="720725" rtl="0" eaLnBrk="0" latinLnBrk="0" hangingPunct="0">
              <a:defRPr sz="1600" kern="1200">
                <a:solidFill>
                  <a:schemeClr val="tx1"/>
                </a:solidFill>
                <a:latin typeface="Arial" pitchFamily="34" charset="0"/>
                <a:ea typeface="宋体" pitchFamily="2" charset="-122"/>
                <a:cs typeface="+mn-cs"/>
              </a:defRPr>
            </a:lvl3pPr>
            <a:lvl4pPr marL="1828754" algn="l" defTabSz="720725" rtl="0" eaLnBrk="0" latinLnBrk="0" hangingPunct="0">
              <a:defRPr sz="1600" kern="1200">
                <a:solidFill>
                  <a:schemeClr val="tx1"/>
                </a:solidFill>
                <a:latin typeface="Arial" pitchFamily="34" charset="0"/>
                <a:ea typeface="宋体" pitchFamily="2" charset="-122"/>
                <a:cs typeface="+mn-cs"/>
              </a:defRPr>
            </a:lvl4pPr>
            <a:lvl5pPr marL="2438339" algn="l" defTabSz="720725" rtl="0" eaLnBrk="0" latinLnBrk="0" hangingPunct="0">
              <a:defRPr sz="1600" kern="1200">
                <a:solidFill>
                  <a:schemeClr val="tx1"/>
                </a:solidFill>
                <a:latin typeface="Arial" pitchFamily="34" charset="0"/>
                <a:ea typeface="宋体" pitchFamily="2" charset="-122"/>
                <a:cs typeface="+mn-cs"/>
              </a:defRPr>
            </a:lvl5pPr>
            <a:lvl6pPr marL="3047924"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6pPr>
            <a:lvl7pPr marL="3657509"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7pPr>
            <a:lvl8pPr marL="4267093"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8pPr>
            <a:lvl9pPr marL="4876678"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9pPr>
          </a:lstStyle>
          <a:p>
            <a:pPr lvl="0" indent="0" algn="ctr">
              <a:lnSpc>
                <a:spcPct val="130000"/>
              </a:lnSpc>
            </a:pPr>
            <a:r>
              <a:rPr lang="zh-CN" altLang="en-US" sz="1800" b="1" kern="0">
                <a:solidFill>
                  <a:srgbClr val="FF0000"/>
                </a:solidFill>
              </a:rPr>
              <a:t>可控性原则</a:t>
            </a:r>
          </a:p>
          <a:p>
            <a:pPr lvl="0" indent="0">
              <a:lnSpc>
                <a:spcPct val="130000"/>
              </a:lnSpc>
            </a:pPr>
            <a:r>
              <a:rPr lang="zh-CN" altLang="en-US" sz="1800" kern="0" smtClean="0">
                <a:solidFill>
                  <a:prstClr val="black">
                    <a:lumMod val="65000"/>
                    <a:lumOff val="35000"/>
                  </a:prstClr>
                </a:solidFill>
              </a:rPr>
              <a:t>      是</a:t>
            </a:r>
            <a:r>
              <a:rPr lang="zh-CN" altLang="en-US" sz="1800" kern="0">
                <a:solidFill>
                  <a:prstClr val="black">
                    <a:lumMod val="65000"/>
                    <a:lumOff val="35000"/>
                  </a:prstClr>
                </a:solidFill>
              </a:rPr>
              <a:t>指各责任中心只能对其可以控制和管理的经济活动负责，对其权力不及、无法控制的经济活动不承担责任。</a:t>
            </a:r>
            <a:endParaRPr kumimoji="0" lang="en-US" altLang="zh-CN" sz="1800" b="1"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sp>
        <p:nvSpPr>
          <p:cNvPr id="27" name="Text Box 44"/>
          <p:cNvSpPr txBox="1">
            <a:spLocks noChangeArrowheads="1"/>
          </p:cNvSpPr>
          <p:nvPr/>
        </p:nvSpPr>
        <p:spPr bwMode="auto">
          <a:xfrm>
            <a:off x="7738280" y="2927448"/>
            <a:ext cx="3700302" cy="2973122"/>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indent="457200" algn="l" defTabSz="720725" rtl="0" eaLnBrk="1" latinLnBrk="0" hangingPunct="1">
              <a:lnSpc>
                <a:spcPct val="135000"/>
              </a:lnSpc>
              <a:defRPr sz="1600" kern="1200">
                <a:solidFill>
                  <a:schemeClr val="bg1">
                    <a:lumMod val="50000"/>
                  </a:schemeClr>
                </a:solidFill>
                <a:latin typeface="微软雅黑" pitchFamily="34" charset="-122"/>
                <a:ea typeface="微软雅黑" pitchFamily="34" charset="-122"/>
                <a:cs typeface="+mn-cs"/>
              </a:defRPr>
            </a:lvl1pPr>
            <a:lvl2pPr marL="609585" algn="l" defTabSz="720725" rtl="0" eaLnBrk="0" latinLnBrk="0" hangingPunct="0">
              <a:defRPr sz="1600" kern="1200">
                <a:solidFill>
                  <a:schemeClr val="tx1"/>
                </a:solidFill>
                <a:latin typeface="Arial" pitchFamily="34" charset="0"/>
                <a:ea typeface="宋体" pitchFamily="2" charset="-122"/>
                <a:cs typeface="+mn-cs"/>
              </a:defRPr>
            </a:lvl2pPr>
            <a:lvl3pPr marL="1219170" algn="l" defTabSz="720725" rtl="0" eaLnBrk="0" latinLnBrk="0" hangingPunct="0">
              <a:defRPr sz="1600" kern="1200">
                <a:solidFill>
                  <a:schemeClr val="tx1"/>
                </a:solidFill>
                <a:latin typeface="Arial" pitchFamily="34" charset="0"/>
                <a:ea typeface="宋体" pitchFamily="2" charset="-122"/>
                <a:cs typeface="+mn-cs"/>
              </a:defRPr>
            </a:lvl3pPr>
            <a:lvl4pPr marL="1828754" algn="l" defTabSz="720725" rtl="0" eaLnBrk="0" latinLnBrk="0" hangingPunct="0">
              <a:defRPr sz="1600" kern="1200">
                <a:solidFill>
                  <a:schemeClr val="tx1"/>
                </a:solidFill>
                <a:latin typeface="Arial" pitchFamily="34" charset="0"/>
                <a:ea typeface="宋体" pitchFamily="2" charset="-122"/>
                <a:cs typeface="+mn-cs"/>
              </a:defRPr>
            </a:lvl4pPr>
            <a:lvl5pPr marL="2438339" algn="l" defTabSz="720725" rtl="0" eaLnBrk="0" latinLnBrk="0" hangingPunct="0">
              <a:defRPr sz="1600" kern="1200">
                <a:solidFill>
                  <a:schemeClr val="tx1"/>
                </a:solidFill>
                <a:latin typeface="Arial" pitchFamily="34" charset="0"/>
                <a:ea typeface="宋体" pitchFamily="2" charset="-122"/>
                <a:cs typeface="+mn-cs"/>
              </a:defRPr>
            </a:lvl5pPr>
            <a:lvl6pPr marL="3047924"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6pPr>
            <a:lvl7pPr marL="3657509"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7pPr>
            <a:lvl8pPr marL="4267093"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8pPr>
            <a:lvl9pPr marL="4876678"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9pPr>
          </a:lstStyle>
          <a:p>
            <a:pPr lvl="0" indent="0" algn="ctr">
              <a:lnSpc>
                <a:spcPct val="130000"/>
              </a:lnSpc>
            </a:pPr>
            <a:r>
              <a:rPr lang="zh-CN" altLang="en-US" sz="1800" b="1" kern="0">
                <a:solidFill>
                  <a:srgbClr val="FF0000"/>
                </a:solidFill>
              </a:rPr>
              <a:t>及时反馈原则</a:t>
            </a:r>
          </a:p>
          <a:p>
            <a:pPr lvl="0" indent="0">
              <a:lnSpc>
                <a:spcPct val="130000"/>
              </a:lnSpc>
            </a:pPr>
            <a:r>
              <a:rPr lang="zh-CN" altLang="en-US" sz="1800" kern="0" smtClean="0">
                <a:solidFill>
                  <a:prstClr val="black">
                    <a:lumMod val="65000"/>
                    <a:lumOff val="35000"/>
                  </a:prstClr>
                </a:solidFill>
              </a:rPr>
              <a:t>       一</a:t>
            </a:r>
            <a:r>
              <a:rPr lang="zh-CN" altLang="en-US" sz="1800" kern="0">
                <a:solidFill>
                  <a:prstClr val="black">
                    <a:lumMod val="65000"/>
                    <a:lumOff val="35000"/>
                  </a:prstClr>
                </a:solidFill>
              </a:rPr>
              <a:t>个健全的责任会计制度，需要建立一个有效的信息反馈系统。通过有关信息的传递和反馈，使有关责任人既能够了解现行的业绩，把握工作进度，又能够针对生产经营活动中存在的问题，制定及时的、相应的改正方法和措施。</a:t>
            </a:r>
            <a:endParaRPr kumimoji="0" lang="zh-CN" altLang="en-US" sz="2000" b="0"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715426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lide(fromBottom)">
                                      <p:cBhvr>
                                        <p:cTn id="7" dur="500"/>
                                        <p:tgtEl>
                                          <p:spTgt spid="22"/>
                                        </p:tgtEl>
                                      </p:cBhvr>
                                    </p:animEffect>
                                  </p:childTnLst>
                                </p:cTn>
                              </p:par>
                            </p:childTnLst>
                          </p:cTn>
                        </p:par>
                        <p:par>
                          <p:cTn id="8" fill="hold" nodeType="afterGroup">
                            <p:stCondLst>
                              <p:cond delay="500"/>
                            </p:stCondLst>
                            <p:childTnLst>
                              <p:par>
                                <p:cTn id="9" presetID="12" presetClass="entr" presetSubtype="4" dur="5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slide(fromBottom)">
                                      <p:cBhvr>
                                        <p:cTn id="11" dur="500"/>
                                        <p:tgtEl>
                                          <p:spTgt spid="23"/>
                                        </p:tgtEl>
                                      </p:cBhvr>
                                    </p:animEffect>
                                  </p:childTnLst>
                                </p:cTn>
                              </p:par>
                            </p:childTnLst>
                          </p:cTn>
                        </p:par>
                        <p:par>
                          <p:cTn id="12" fill="hold" nodeType="afterGroup">
                            <p:stCondLst>
                              <p:cond delay="1000"/>
                            </p:stCondLst>
                            <p:childTnLst>
                              <p:par>
                                <p:cTn id="13" presetID="12" presetClass="entr" presetSubtype="4" dur="50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Bottom)">
                                      <p:cBhvr>
                                        <p:cTn id="15" dur="500"/>
                                        <p:tgtEl>
                                          <p:spTgt spid="18"/>
                                        </p:tgtEl>
                                      </p:cBhvr>
                                    </p:animEffect>
                                  </p:childTnLst>
                                </p:cTn>
                              </p:par>
                            </p:childTnLst>
                          </p:cTn>
                        </p:par>
                        <p:par>
                          <p:cTn id="16" fill="hold" nodeType="afterGroup">
                            <p:stCondLst>
                              <p:cond delay="1500"/>
                            </p:stCondLst>
                            <p:childTnLst>
                              <p:par>
                                <p:cTn id="17" presetID="12" presetClass="entr" presetSubtype="4" dur="50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slide(fromBottom)">
                                      <p:cBhvr>
                                        <p:cTn id="19" dur="500"/>
                                        <p:tgtEl>
                                          <p:spTgt spid="26"/>
                                        </p:tgtEl>
                                      </p:cBhvr>
                                    </p:animEffect>
                                  </p:childTnLst>
                                </p:cTn>
                              </p:par>
                            </p:childTnLst>
                          </p:cTn>
                        </p:par>
                        <p:par>
                          <p:cTn id="20" fill="hold" nodeType="afterGroup">
                            <p:stCondLst>
                              <p:cond delay="2000"/>
                            </p:stCondLst>
                            <p:childTnLst>
                              <p:par>
                                <p:cTn id="21" presetID="12" presetClass="entr" presetSubtype="4" dur="50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slide(fromBottom)">
                                      <p:cBhvr>
                                        <p:cTn id="23" dur="500"/>
                                        <p:tgtEl>
                                          <p:spTgt spid="19"/>
                                        </p:tgtEl>
                                      </p:cBhvr>
                                    </p:animEffect>
                                  </p:childTnLst>
                                </p:cTn>
                              </p:par>
                            </p:childTnLst>
                          </p:cTn>
                        </p:par>
                        <p:par>
                          <p:cTn id="24" fill="hold" nodeType="afterGroup">
                            <p:stCondLst>
                              <p:cond delay="2500"/>
                            </p:stCondLst>
                            <p:childTnLst>
                              <p:par>
                                <p:cTn id="25" presetID="12" presetClass="entr" presetSubtype="4" dur="50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lide(fromBottom)">
                                      <p:cBhvr>
                                        <p:cTn id="27" dur="500"/>
                                        <p:tgtEl>
                                          <p:spTgt spid="25"/>
                                        </p:tgtEl>
                                      </p:cBhvr>
                                    </p:animEffect>
                                  </p:childTnLst>
                                </p:cTn>
                              </p:par>
                            </p:childTnLst>
                          </p:cTn>
                        </p:par>
                        <p:par>
                          <p:cTn id="28" fill="hold" nodeType="afterGroup">
                            <p:stCondLst>
                              <p:cond delay="3000"/>
                            </p:stCondLst>
                            <p:childTnLst>
                              <p:par>
                                <p:cTn id="29" presetID="12" presetClass="entr" presetSubtype="4" dur="50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lide(fromBottom)">
                                      <p:cBhvr>
                                        <p:cTn id="31" dur="500"/>
                                        <p:tgtEl>
                                          <p:spTgt spid="24"/>
                                        </p:tgtEl>
                                      </p:cBhvr>
                                    </p:animEffect>
                                  </p:childTnLst>
                                </p:cTn>
                              </p:par>
                            </p:childTnLst>
                          </p:cTn>
                        </p:par>
                        <p:par>
                          <p:cTn id="32" fill="hold" nodeType="afterGroup">
                            <p:stCondLst>
                              <p:cond delay="3500"/>
                            </p:stCondLst>
                            <p:childTnLst>
                              <p:par>
                                <p:cTn id="33" presetID="12" presetClass="entr" presetSubtype="4" dur="50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slide(fromBottom)">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P spid="27"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（三）建立责任会计的原则</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13" name="矩形 4"/>
          <p:cNvSpPr>
            <a:spLocks noChangeArrowheads="1"/>
          </p:cNvSpPr>
          <p:nvPr/>
        </p:nvSpPr>
        <p:spPr bwMode="auto">
          <a:xfrm>
            <a:off x="926492" y="2072472"/>
            <a:ext cx="10337429" cy="1172629"/>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为</a:t>
            </a:r>
            <a:r>
              <a:rPr lang="zh-CN" altLang="en-US" sz="1800">
                <a:solidFill>
                  <a:schemeClr val="tx1">
                    <a:lumMod val="65000"/>
                    <a:lumOff val="35000"/>
                  </a:schemeClr>
                </a:solidFill>
                <a:latin typeface="微软雅黑" pitchFamily="34" charset="-122"/>
                <a:ea typeface="微软雅黑" pitchFamily="34" charset="-122"/>
              </a:rPr>
              <a:t>责任中心确定了符合企业整体利益的目标以后，还要促使各责任中心以最大的努力来实现目标，也就是说对被控对象进行有效的激励。激励过程是一个非常复杂的行为过程，激励力的大小取决于多种因素的综合作用，所以责任会计也就是通过对人的行为的激励来发挥作用的。</a:t>
            </a:r>
            <a:endParaRPr lang="zh-CN" altLang="en-US" sz="1800" b="1">
              <a:solidFill>
                <a:srgbClr val="FF0000"/>
              </a:solidFill>
              <a:latin typeface="微软雅黑" pitchFamily="34" charset="-122"/>
              <a:ea typeface="微软雅黑" pitchFamily="34" charset="-122"/>
            </a:endParaRPr>
          </a:p>
        </p:txBody>
      </p:sp>
      <p:sp>
        <p:nvSpPr>
          <p:cNvPr id="14" name="矩形 13"/>
          <p:cNvSpPr/>
          <p:nvPr/>
        </p:nvSpPr>
        <p:spPr>
          <a:xfrm>
            <a:off x="838622" y="1610692"/>
            <a:ext cx="1754006"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5</a:t>
            </a:r>
            <a:r>
              <a:rPr lang="zh-CN" altLang="en-US" sz="1800" b="1" kern="0">
                <a:solidFill>
                  <a:srgbClr val="FF0000"/>
                </a:solidFill>
                <a:latin typeface="微软雅黑" pitchFamily="34" charset="-122"/>
                <a:ea typeface="微软雅黑" pitchFamily="34" charset="-122"/>
              </a:rPr>
              <a:t>．激励原则</a:t>
            </a:r>
            <a:endParaRPr lang="zh-CN" altLang="zh-CN" sz="1800" b="1" kern="100">
              <a:solidFill>
                <a:srgbClr val="FF0000"/>
              </a:solidFill>
              <a:effectLst/>
              <a:latin typeface="微软雅黑" pitchFamily="34" charset="-122"/>
              <a:ea typeface="微软雅黑" pitchFamily="34" charset="-122"/>
            </a:endParaRPr>
          </a:p>
        </p:txBody>
      </p:sp>
      <p:pic>
        <p:nvPicPr>
          <p:cNvPr id="2" name="图片 1"/>
          <p:cNvPicPr>
            <a:picLocks noChangeAspect="1"/>
          </p:cNvPicPr>
          <p:nvPr/>
        </p:nvPicPr>
        <p:blipFill>
          <a:blip r:embed="rId2"/>
          <a:stretch>
            <a:fillRect/>
          </a:stretch>
        </p:blipFill>
        <p:spPr>
          <a:xfrm>
            <a:off x="3083777" y="3457625"/>
            <a:ext cx="6022858" cy="2717015"/>
          </a:xfrm>
          <a:prstGeom prst="rect">
            <a:avLst/>
          </a:prstGeom>
        </p:spPr>
      </p:pic>
    </p:spTree>
    <p:extLst>
      <p:ext uri="{BB962C8B-B14F-4D97-AF65-F5344CB8AC3E}">
        <p14:creationId xmlns:p14="http://schemas.microsoft.com/office/powerpoint/2010/main" val="10469225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dur="5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nodeType="afterGroup">
                            <p:stCondLst>
                              <p:cond delay="500"/>
                            </p:stCondLst>
                            <p:childTnLst>
                              <p:par>
                                <p:cTn id="9" presetID="16" presetClass="entr" presetSubtype="21" dur="5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矩形 3"/>
          <p:cNvSpPr/>
          <p:nvPr/>
        </p:nvSpPr>
        <p:spPr>
          <a:xfrm>
            <a:off x="910630" y="1269554"/>
            <a:ext cx="2446504"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．责任中心的概念</a:t>
            </a:r>
            <a:endParaRPr lang="zh-CN" altLang="zh-CN" sz="1800" b="1" kern="100">
              <a:solidFill>
                <a:srgbClr val="FF0000"/>
              </a:solidFill>
              <a:effectLst/>
              <a:latin typeface="微软雅黑" pitchFamily="34" charset="-122"/>
              <a:ea typeface="微软雅黑" pitchFamily="34" charset="-122"/>
            </a:endParaRPr>
          </a:p>
        </p:txBody>
      </p:sp>
      <p:sp>
        <p:nvSpPr>
          <p:cNvPr id="5" name="矩形 4"/>
          <p:cNvSpPr>
            <a:spLocks noChangeArrowheads="1"/>
          </p:cNvSpPr>
          <p:nvPr/>
        </p:nvSpPr>
        <p:spPr bwMode="auto">
          <a:xfrm>
            <a:off x="1126654" y="2421682"/>
            <a:ext cx="6048672" cy="2252924"/>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b="1" smtClean="0">
                <a:solidFill>
                  <a:srgbClr val="FF0000"/>
                </a:solidFill>
                <a:latin typeface="微软雅黑" pitchFamily="34" charset="-122"/>
                <a:ea typeface="微软雅黑" pitchFamily="34" charset="-122"/>
              </a:rPr>
              <a:t>       责任</a:t>
            </a:r>
            <a:r>
              <a:rPr lang="zh-CN" altLang="en-US" sz="1800" b="1">
                <a:solidFill>
                  <a:srgbClr val="FF0000"/>
                </a:solidFill>
                <a:latin typeface="微软雅黑" pitchFamily="34" charset="-122"/>
                <a:ea typeface="微软雅黑" pitchFamily="34" charset="-122"/>
              </a:rPr>
              <a:t>中心</a:t>
            </a:r>
            <a:r>
              <a:rPr lang="zh-CN" altLang="en-US" sz="1800">
                <a:solidFill>
                  <a:schemeClr val="tx1">
                    <a:lumMod val="65000"/>
                    <a:lumOff val="35000"/>
                  </a:schemeClr>
                </a:solidFill>
                <a:latin typeface="微软雅黑" pitchFamily="34" charset="-122"/>
                <a:ea typeface="微软雅黑" pitchFamily="34" charset="-122"/>
              </a:rPr>
              <a:t>是指拥有一定的管理权限，同时也担负相应责任的内部责任单位。凡是拥有一定管理权限，并独立担负相应工作责任的责任主体，都可将其视为一个责任中心</a:t>
            </a:r>
            <a:r>
              <a:rPr lang="zh-CN" altLang="en-US" sz="1800" smtClean="0">
                <a:solidFill>
                  <a:schemeClr val="tx1">
                    <a:lumMod val="65000"/>
                    <a:lumOff val="35000"/>
                  </a:schemeClr>
                </a:solidFill>
                <a:latin typeface="微软雅黑" pitchFamily="34" charset="-122"/>
                <a:ea typeface="微软雅黑" pitchFamily="34" charset="-122"/>
              </a:rPr>
              <a:t>。</a:t>
            </a:r>
            <a:endParaRPr lang="en-US" altLang="zh-CN" sz="1800" smtClean="0">
              <a:solidFill>
                <a:schemeClr val="tx1">
                  <a:lumMod val="65000"/>
                  <a:lumOff val="35000"/>
                </a:schemeClr>
              </a:solidFill>
              <a:latin typeface="微软雅黑" pitchFamily="34" charset="-122"/>
              <a:ea typeface="微软雅黑" pitchFamily="34" charset="-122"/>
            </a:endParaRPr>
          </a:p>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责任</a:t>
            </a:r>
            <a:r>
              <a:rPr lang="zh-CN" altLang="en-US" sz="1800">
                <a:solidFill>
                  <a:schemeClr val="tx1">
                    <a:lumMod val="65000"/>
                    <a:lumOff val="35000"/>
                  </a:schemeClr>
                </a:solidFill>
                <a:latin typeface="微软雅黑" pitchFamily="34" charset="-122"/>
                <a:ea typeface="微软雅黑" pitchFamily="34" charset="-122"/>
              </a:rPr>
              <a:t>中心实质上是公司内部的一个组织单位，其受命完成某项特定的任务，并接受公司提供的为完成这些任务所需的资源。</a:t>
            </a:r>
          </a:p>
        </p:txBody>
      </p:sp>
      <p:pic>
        <p:nvPicPr>
          <p:cNvPr id="6" name="Picture 2" descr="http://pic.58pic.com/58pic/15/20/92/09i58PICPr6_1024.jpg"/>
          <p:cNvPicPr>
            <a:picLocks noChangeAspect="1" noChangeArrowheads="1"/>
          </p:cNvPicPr>
          <p:nvPr/>
        </p:nvPicPr>
        <p:blipFill>
          <a:blip r:embed="rId2"/>
          <a:stretch>
            <a:fillRect/>
          </a:stretch>
        </p:blipFill>
        <p:spPr bwMode="auto">
          <a:xfrm>
            <a:off x="7535366" y="1989634"/>
            <a:ext cx="4421874" cy="3683456"/>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2" presetClass="entr" presetSubtype="0" dur="100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矩形 3"/>
          <p:cNvSpPr/>
          <p:nvPr/>
        </p:nvSpPr>
        <p:spPr>
          <a:xfrm>
            <a:off x="838622" y="1269554"/>
            <a:ext cx="2446504"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．责任中心的特征</a:t>
            </a:r>
            <a:endParaRPr lang="zh-CN" altLang="zh-CN" sz="1800" b="1" kern="100">
              <a:solidFill>
                <a:srgbClr val="FF0000"/>
              </a:solidFill>
              <a:effectLst/>
              <a:latin typeface="微软雅黑" pitchFamily="34" charset="-122"/>
              <a:ea typeface="微软雅黑" pitchFamily="34" charset="-122"/>
            </a:endParaRPr>
          </a:p>
        </p:txBody>
      </p:sp>
      <p:grpSp>
        <p:nvGrpSpPr>
          <p:cNvPr id="19" name="组合 18"/>
          <p:cNvGrpSpPr/>
          <p:nvPr/>
        </p:nvGrpSpPr>
        <p:grpSpPr>
          <a:xfrm>
            <a:off x="4629737" y="2112984"/>
            <a:ext cx="2964249" cy="3245636"/>
            <a:chOff x="8471470" y="1122905"/>
            <a:chExt cx="3492000" cy="3492000"/>
          </a:xfrm>
          <a:effectLst>
            <a:reflection blurRad="6350" stA="50000" endA="300" endPos="38500" dist="50800" dir="5400000" sy="-100000" algn="bl" rotWithShape="0"/>
          </a:effectLst>
        </p:grpSpPr>
        <p:sp>
          <p:nvSpPr>
            <p:cNvPr id="20" name="椭圆 19"/>
            <p:cNvSpPr/>
            <p:nvPr/>
          </p:nvSpPr>
          <p:spPr>
            <a:xfrm>
              <a:off x="8471470" y="1122905"/>
              <a:ext cx="3492000" cy="3492000"/>
            </a:xfrm>
            <a:prstGeom prst="ellipse">
              <a:avLst/>
            </a:prstGeom>
            <a:solidFill>
              <a:srgbClr val="A9E329">
                <a:alpha val="40000"/>
              </a:srgbClr>
            </a:solidFill>
            <a:ln w="12700" cap="flat" cmpd="sng" algn="ctr">
              <a:noFill/>
              <a:prstDash val="solid"/>
              <a:miter lim="800000"/>
            </a:ln>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21" name="椭圆 20"/>
            <p:cNvSpPr/>
            <p:nvPr/>
          </p:nvSpPr>
          <p:spPr>
            <a:xfrm>
              <a:off x="8651470" y="1302905"/>
              <a:ext cx="3132000" cy="3132000"/>
            </a:xfrm>
            <a:prstGeom prst="ellipse">
              <a:avLst/>
            </a:prstGeom>
            <a:solidFill>
              <a:srgbClr val="92D050"/>
            </a:solidFill>
            <a:ln w="12700" cap="flat" cmpd="sng" algn="ctr">
              <a:noFill/>
              <a:prstDash val="solid"/>
              <a:miter lim="800000"/>
            </a:ln>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22" name="TextBox 12">
              <a:hlinkClick action="ppaction://noaction"/>
            </p:cNvPr>
            <p:cNvSpPr txBox="1"/>
            <p:nvPr/>
          </p:nvSpPr>
          <p:spPr>
            <a:xfrm>
              <a:off x="8900734" y="1675805"/>
              <a:ext cx="2688664" cy="2423935"/>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defRPr/>
              </a:pPr>
              <a:r>
                <a:rPr lang="zh-CN" altLang="en-US" sz="1800" b="1" kern="0">
                  <a:solidFill>
                    <a:schemeClr val="bg1"/>
                  </a:solidFill>
                  <a:latin typeface="微软雅黑" pitchFamily="34" charset="-122"/>
                  <a:ea typeface="微软雅黑" pitchFamily="34" charset="-122"/>
                </a:rPr>
                <a:t>（</a:t>
              </a:r>
              <a:r>
                <a:rPr lang="en-US" altLang="zh-CN" sz="1800" b="1" kern="0">
                  <a:solidFill>
                    <a:schemeClr val="bg1"/>
                  </a:solidFill>
                  <a:latin typeface="微软雅黑" pitchFamily="34" charset="-122"/>
                  <a:ea typeface="微软雅黑" pitchFamily="34" charset="-122"/>
                </a:rPr>
                <a:t>2</a:t>
              </a:r>
              <a:r>
                <a:rPr lang="zh-CN" altLang="en-US" sz="1800" b="1" kern="0">
                  <a:solidFill>
                    <a:schemeClr val="bg1"/>
                  </a:solidFill>
                  <a:latin typeface="微软雅黑" pitchFamily="34" charset="-122"/>
                  <a:ea typeface="微软雅黑" pitchFamily="34" charset="-122"/>
                </a:rPr>
                <a:t>）</a:t>
              </a:r>
              <a:r>
                <a:rPr lang="zh-CN" altLang="en-US" sz="1800" kern="0">
                  <a:solidFill>
                    <a:prstClr val="white"/>
                  </a:solidFill>
                  <a:latin typeface="微软雅黑" pitchFamily="34" charset="-122"/>
                  <a:ea typeface="微软雅黑" pitchFamily="34" charset="-122"/>
                </a:rPr>
                <a:t>责任中心具有相对独立的经营业务和财务活动，能独立承担经济责任，这是责任中心得以存在的前提。</a:t>
              </a:r>
              <a:endParaRPr kumimoji="0" lang="zh-CN" altLang="en-US"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grpSp>
      <p:grpSp>
        <p:nvGrpSpPr>
          <p:cNvPr id="23" name="组合 22"/>
          <p:cNvGrpSpPr/>
          <p:nvPr/>
        </p:nvGrpSpPr>
        <p:grpSpPr>
          <a:xfrm>
            <a:off x="951670" y="2100283"/>
            <a:ext cx="3018843" cy="3245637"/>
            <a:chOff x="3824661" y="1640915"/>
            <a:chExt cx="3492000" cy="3492000"/>
          </a:xfrm>
          <a:effectLst>
            <a:reflection blurRad="6350" stA="50000" endA="300" endPos="38500" dist="50800" dir="5400000" sy="-100000" algn="bl" rotWithShape="0"/>
          </a:effectLst>
        </p:grpSpPr>
        <p:grpSp>
          <p:nvGrpSpPr>
            <p:cNvPr id="24" name="组合 29"/>
            <p:cNvGrpSpPr/>
            <p:nvPr/>
          </p:nvGrpSpPr>
          <p:grpSpPr>
            <a:xfrm>
              <a:off x="3824661" y="1640915"/>
              <a:ext cx="3492000" cy="3492000"/>
              <a:chOff x="3744276" y="791994"/>
              <a:chExt cx="3492000" cy="3492000"/>
            </a:xfrm>
          </p:grpSpPr>
          <p:sp>
            <p:nvSpPr>
              <p:cNvPr id="26" name="椭圆 25"/>
              <p:cNvSpPr/>
              <p:nvPr/>
            </p:nvSpPr>
            <p:spPr>
              <a:xfrm>
                <a:off x="3744276" y="791994"/>
                <a:ext cx="3492000" cy="3492000"/>
              </a:xfrm>
              <a:prstGeom prst="ellipse">
                <a:avLst/>
              </a:prstGeom>
              <a:solidFill>
                <a:srgbClr val="FF9679">
                  <a:alpha val="40000"/>
                </a:srgbClr>
              </a:solidFill>
              <a:ln w="12700" cap="flat" cmpd="sng" algn="ctr">
                <a:noFill/>
                <a:prstDash val="solid"/>
                <a:miter lim="800000"/>
              </a:ln>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27" name="椭圆 26"/>
              <p:cNvSpPr/>
              <p:nvPr/>
            </p:nvSpPr>
            <p:spPr>
              <a:xfrm>
                <a:off x="3924276" y="971994"/>
                <a:ext cx="3132000" cy="3132000"/>
              </a:xfrm>
              <a:prstGeom prst="ellipse">
                <a:avLst/>
              </a:prstGeom>
              <a:solidFill>
                <a:srgbClr val="FF0066"/>
              </a:solidFill>
              <a:ln w="12700" cap="flat" cmpd="sng" algn="ctr">
                <a:noFill/>
                <a:prstDash val="solid"/>
                <a:miter lim="800000"/>
              </a:ln>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grpSp>
        <p:sp>
          <p:nvSpPr>
            <p:cNvPr id="25" name="TextBox 15">
              <a:hlinkClick action="ppaction://noaction"/>
            </p:cNvPr>
            <p:cNvSpPr txBox="1"/>
            <p:nvPr/>
          </p:nvSpPr>
          <p:spPr>
            <a:xfrm>
              <a:off x="4267700" y="2207480"/>
              <a:ext cx="2586487" cy="242393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b="1" kern="0">
                  <a:solidFill>
                    <a:schemeClr val="bg1"/>
                  </a:solidFill>
                  <a:latin typeface="微软雅黑" pitchFamily="34" charset="-122"/>
                  <a:ea typeface="微软雅黑" pitchFamily="34" charset="-122"/>
                </a:rPr>
                <a:t>（</a:t>
              </a:r>
              <a:r>
                <a:rPr lang="en-US" altLang="zh-CN" sz="1800" b="1" kern="0">
                  <a:solidFill>
                    <a:schemeClr val="bg1"/>
                  </a:solidFill>
                  <a:latin typeface="微软雅黑" pitchFamily="34" charset="-122"/>
                  <a:ea typeface="微软雅黑" pitchFamily="34" charset="-122"/>
                </a:rPr>
                <a:t>1</a:t>
              </a:r>
              <a:r>
                <a:rPr lang="zh-CN" altLang="en-US" sz="1800" b="1" kern="0">
                  <a:solidFill>
                    <a:schemeClr val="bg1"/>
                  </a:solidFill>
                  <a:latin typeface="微软雅黑" pitchFamily="34" charset="-122"/>
                  <a:ea typeface="微软雅黑" pitchFamily="34" charset="-122"/>
                </a:rPr>
                <a:t>）</a:t>
              </a:r>
              <a:r>
                <a:rPr lang="zh-CN" altLang="en-US" sz="1800" kern="0">
                  <a:solidFill>
                    <a:prstClr val="white"/>
                  </a:solidFill>
                  <a:latin typeface="微软雅黑" pitchFamily="34" charset="-122"/>
                  <a:ea typeface="微软雅黑" pitchFamily="34" charset="-122"/>
                </a:rPr>
                <a:t>责任中心必须是一个责权利结合的实体，这意味着每个责任中心都要对一定的财务指标承担相应的责任。</a:t>
              </a:r>
              <a:endParaRPr kumimoji="0" lang="zh-CN" altLang="en-US"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grpSp>
      <p:grpSp>
        <p:nvGrpSpPr>
          <p:cNvPr id="28" name="组合 27"/>
          <p:cNvGrpSpPr/>
          <p:nvPr/>
        </p:nvGrpSpPr>
        <p:grpSpPr>
          <a:xfrm>
            <a:off x="8300061" y="2082822"/>
            <a:ext cx="2964249" cy="3245636"/>
            <a:chOff x="8471470" y="1122905"/>
            <a:chExt cx="3492000" cy="3492000"/>
          </a:xfrm>
          <a:effectLst>
            <a:reflection blurRad="6350" stA="50000" endA="300" endPos="38500" dist="50800" dir="5400000" sy="-100000" algn="bl" rotWithShape="0"/>
          </a:effectLst>
        </p:grpSpPr>
        <p:sp>
          <p:nvSpPr>
            <p:cNvPr id="29" name="椭圆 28"/>
            <p:cNvSpPr/>
            <p:nvPr/>
          </p:nvSpPr>
          <p:spPr>
            <a:xfrm>
              <a:off x="8471470" y="1122905"/>
              <a:ext cx="3492000" cy="3492000"/>
            </a:xfrm>
            <a:prstGeom prst="ellipse">
              <a:avLst/>
            </a:prstGeom>
            <a:solidFill>
              <a:srgbClr val="44546A">
                <a:lumMod val="20000"/>
                <a:lumOff val="80000"/>
                <a:alpha val="40000"/>
              </a:srgbClr>
            </a:solidFill>
            <a:ln w="12700" cap="flat" cmpd="sng" algn="ctr">
              <a:noFill/>
              <a:prstDash val="solid"/>
              <a:miter lim="800000"/>
            </a:ln>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30" name="椭圆 29"/>
            <p:cNvSpPr/>
            <p:nvPr/>
          </p:nvSpPr>
          <p:spPr>
            <a:xfrm>
              <a:off x="8651470" y="1302905"/>
              <a:ext cx="3132000" cy="3132000"/>
            </a:xfrm>
            <a:prstGeom prst="ellipse">
              <a:avLst/>
            </a:prstGeom>
            <a:solidFill>
              <a:srgbClr val="44546A">
                <a:lumMod val="40000"/>
                <a:lumOff val="60000"/>
              </a:srgbClr>
            </a:solidFill>
            <a:ln w="12700" cap="flat" cmpd="sng" algn="ctr">
              <a:noFill/>
              <a:prstDash val="solid"/>
              <a:miter lim="800000"/>
            </a:ln>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31" name="TextBox 22">
              <a:hlinkClick action="ppaction://noaction"/>
            </p:cNvPr>
            <p:cNvSpPr txBox="1"/>
            <p:nvPr/>
          </p:nvSpPr>
          <p:spPr>
            <a:xfrm>
              <a:off x="8903708" y="1694785"/>
              <a:ext cx="2688664" cy="1261639"/>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defRPr/>
              </a:pPr>
              <a:r>
                <a:rPr lang="zh-CN" altLang="en-US" sz="1800" b="1" kern="0">
                  <a:solidFill>
                    <a:schemeClr val="bg1"/>
                  </a:solidFill>
                  <a:latin typeface="微软雅黑" pitchFamily="34" charset="-122"/>
                  <a:ea typeface="微软雅黑" pitchFamily="34" charset="-122"/>
                </a:rPr>
                <a:t>（</a:t>
              </a:r>
              <a:r>
                <a:rPr lang="en-US" altLang="zh-CN" sz="1800" b="1" kern="0">
                  <a:solidFill>
                    <a:schemeClr val="bg1"/>
                  </a:solidFill>
                  <a:latin typeface="微软雅黑" pitchFamily="34" charset="-122"/>
                  <a:ea typeface="微软雅黑" pitchFamily="34" charset="-122"/>
                </a:rPr>
                <a:t>3</a:t>
              </a:r>
              <a:r>
                <a:rPr lang="zh-CN" altLang="en-US" sz="1800" b="1" kern="0">
                  <a:solidFill>
                    <a:schemeClr val="bg1"/>
                  </a:solidFill>
                  <a:latin typeface="微软雅黑" pitchFamily="34" charset="-122"/>
                  <a:ea typeface="微软雅黑" pitchFamily="34" charset="-122"/>
                </a:rPr>
                <a:t>）</a:t>
              </a:r>
              <a:r>
                <a:rPr lang="zh-CN" altLang="en-US" sz="1800" kern="0">
                  <a:solidFill>
                    <a:prstClr val="white"/>
                  </a:solidFill>
                  <a:latin typeface="微软雅黑" pitchFamily="34" charset="-122"/>
                  <a:ea typeface="微软雅黑" pitchFamily="34" charset="-122"/>
                </a:rPr>
                <a:t>责任中心能够使用有关的会计指标来衡量经营业绩。</a:t>
              </a:r>
              <a:endParaRPr kumimoji="0" lang="zh-CN" altLang="en-US"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6748502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528" dur="50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ppt_x</p:attrName>
                                        </p:attrNameLst>
                                      </p:cBhvr>
                                      <p:tavLst>
                                        <p:tav tm="0">
                                          <p:val>
                                            <p:fltVal val="0.5"/>
                                          </p:val>
                                        </p:tav>
                                        <p:tav tm="100000">
                                          <p:val>
                                            <p:strVal val="#ppt_x"/>
                                          </p:val>
                                        </p:tav>
                                      </p:tavLst>
                                    </p:anim>
                                    <p:anim calcmode="lin" valueType="num">
                                      <p:cBhvr>
                                        <p:cTn id="10" dur="500" fill="hold"/>
                                        <p:tgtEl>
                                          <p:spTgt spid="23"/>
                                        </p:tgtEl>
                                        <p:attrNameLst>
                                          <p:attrName>ppt_y</p:attrName>
                                        </p:attrNameLst>
                                      </p:cBhvr>
                                      <p:tavLst>
                                        <p:tav tm="0">
                                          <p:val>
                                            <p:fltVal val="0.5"/>
                                          </p:val>
                                        </p:tav>
                                        <p:tav tm="100000">
                                          <p:val>
                                            <p:strVal val="#ppt_y"/>
                                          </p:val>
                                        </p:tav>
                                      </p:tavLst>
                                    </p:anim>
                                  </p:childTnLst>
                                </p:cTn>
                              </p:par>
                              <p:par>
                                <p:cTn id="11" presetID="6" presetClass="emph" presetSubtype="0" dur="150" autoRev="1" fill="hold" nodeType="withEffect">
                                  <p:stCondLst>
                                    <p:cond delay="500"/>
                                  </p:stCondLst>
                                  <p:childTnLst>
                                    <p:animScale>
                                      <p:cBhvr>
                                        <p:cTn id="12" dur="150" fill="hold"/>
                                        <p:tgtEl>
                                          <p:spTgt spid="23"/>
                                        </p:tgtEl>
                                      </p:cBhvr>
                                      <p:by x="108000" y="108000"/>
                                    </p:animScale>
                                  </p:childTnLst>
                                </p:cTn>
                              </p:par>
                            </p:childTnLst>
                          </p:cTn>
                        </p:par>
                        <p:par>
                          <p:cTn id="13" fill="hold" nodeType="afterGroup">
                            <p:stCondLst>
                              <p:cond delay="650"/>
                            </p:stCondLst>
                            <p:childTnLst>
                              <p:par>
                                <p:cTn id="14" presetID="23" presetClass="entr" presetSubtype="528" dur="50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 calcmode="lin" valueType="num">
                                      <p:cBhvr>
                                        <p:cTn id="18" dur="500" fill="hold"/>
                                        <p:tgtEl>
                                          <p:spTgt spid="19"/>
                                        </p:tgtEl>
                                        <p:attrNameLst>
                                          <p:attrName>ppt_x</p:attrName>
                                        </p:attrNameLst>
                                      </p:cBhvr>
                                      <p:tavLst>
                                        <p:tav tm="0">
                                          <p:val>
                                            <p:fltVal val="0.5"/>
                                          </p:val>
                                        </p:tav>
                                        <p:tav tm="100000">
                                          <p:val>
                                            <p:strVal val="#ppt_x"/>
                                          </p:val>
                                        </p:tav>
                                      </p:tavLst>
                                    </p:anim>
                                    <p:anim calcmode="lin" valueType="num">
                                      <p:cBhvr>
                                        <p:cTn id="19" dur="500" fill="hold"/>
                                        <p:tgtEl>
                                          <p:spTgt spid="19"/>
                                        </p:tgtEl>
                                        <p:attrNameLst>
                                          <p:attrName>ppt_y</p:attrName>
                                        </p:attrNameLst>
                                      </p:cBhvr>
                                      <p:tavLst>
                                        <p:tav tm="0">
                                          <p:val>
                                            <p:fltVal val="0.5"/>
                                          </p:val>
                                        </p:tav>
                                        <p:tav tm="100000">
                                          <p:val>
                                            <p:strVal val="#ppt_y"/>
                                          </p:val>
                                        </p:tav>
                                      </p:tavLst>
                                    </p:anim>
                                  </p:childTnLst>
                                </p:cTn>
                              </p:par>
                              <p:par>
                                <p:cTn id="20" presetID="6" presetClass="emph" presetSubtype="0" dur="150" autoRev="1" fill="hold" nodeType="withEffect">
                                  <p:stCondLst>
                                    <p:cond delay="500"/>
                                  </p:stCondLst>
                                  <p:childTnLst>
                                    <p:animScale>
                                      <p:cBhvr>
                                        <p:cTn id="21" dur="150" fill="hold"/>
                                        <p:tgtEl>
                                          <p:spTgt spid="19"/>
                                        </p:tgtEl>
                                      </p:cBhvr>
                                      <p:by x="108000" y="108000"/>
                                    </p:animScale>
                                  </p:childTnLst>
                                </p:cTn>
                              </p:par>
                            </p:childTnLst>
                          </p:cTn>
                        </p:par>
                        <p:par>
                          <p:cTn id="22" fill="hold" nodeType="afterGroup">
                            <p:stCondLst>
                              <p:cond delay="1300"/>
                            </p:stCondLst>
                            <p:childTnLst>
                              <p:par>
                                <p:cTn id="23" presetID="23" presetClass="entr" presetSubtype="528" dur="50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ppt_x</p:attrName>
                                        </p:attrNameLst>
                                      </p:cBhvr>
                                      <p:tavLst>
                                        <p:tav tm="0">
                                          <p:val>
                                            <p:fltVal val="0.5"/>
                                          </p:val>
                                        </p:tav>
                                        <p:tav tm="100000">
                                          <p:val>
                                            <p:strVal val="#ppt_x"/>
                                          </p:val>
                                        </p:tav>
                                      </p:tavLst>
                                    </p:anim>
                                    <p:anim calcmode="lin" valueType="num">
                                      <p:cBhvr>
                                        <p:cTn id="28" dur="500" fill="hold"/>
                                        <p:tgtEl>
                                          <p:spTgt spid="28"/>
                                        </p:tgtEl>
                                        <p:attrNameLst>
                                          <p:attrName>ppt_y</p:attrName>
                                        </p:attrNameLst>
                                      </p:cBhvr>
                                      <p:tavLst>
                                        <p:tav tm="0">
                                          <p:val>
                                            <p:fltVal val="0.5"/>
                                          </p:val>
                                        </p:tav>
                                        <p:tav tm="100000">
                                          <p:val>
                                            <p:strVal val="#ppt_y"/>
                                          </p:val>
                                        </p:tav>
                                      </p:tavLst>
                                    </p:anim>
                                  </p:childTnLst>
                                </p:cTn>
                              </p:par>
                              <p:par>
                                <p:cTn id="29" presetID="6" presetClass="emph" presetSubtype="0" dur="150" autoRev="1" fill="hold" nodeType="withEffect">
                                  <p:stCondLst>
                                    <p:cond delay="500"/>
                                  </p:stCondLst>
                                  <p:childTnLst>
                                    <p:animScale>
                                      <p:cBhvr>
                                        <p:cTn id="30" dur="150" fill="hold"/>
                                        <p:tgtEl>
                                          <p:spTgt spid="28"/>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矩形 3"/>
          <p:cNvSpPr/>
          <p:nvPr/>
        </p:nvSpPr>
        <p:spPr>
          <a:xfrm>
            <a:off x="838622" y="1269554"/>
            <a:ext cx="2446504"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3</a:t>
            </a:r>
            <a:r>
              <a:rPr lang="zh-CN" altLang="en-US" sz="1800" b="1" kern="0">
                <a:solidFill>
                  <a:srgbClr val="FF0000"/>
                </a:solidFill>
                <a:latin typeface="微软雅黑" pitchFamily="34" charset="-122"/>
                <a:ea typeface="微软雅黑" pitchFamily="34" charset="-122"/>
              </a:rPr>
              <a:t>．责任中心的划分</a:t>
            </a:r>
            <a:endParaRPr lang="zh-CN" altLang="zh-CN" sz="1800" b="1" kern="100">
              <a:solidFill>
                <a:srgbClr val="FF0000"/>
              </a:solidFill>
              <a:effectLst/>
              <a:latin typeface="微软雅黑" pitchFamily="34" charset="-122"/>
              <a:ea typeface="微软雅黑" pitchFamily="34" charset="-122"/>
            </a:endParaRPr>
          </a:p>
        </p:txBody>
      </p:sp>
      <p:sp>
        <p:nvSpPr>
          <p:cNvPr id="5" name="矩形 4"/>
          <p:cNvSpPr>
            <a:spLocks noChangeArrowheads="1"/>
          </p:cNvSpPr>
          <p:nvPr/>
        </p:nvSpPr>
        <p:spPr bwMode="auto">
          <a:xfrm>
            <a:off x="5879182" y="3141762"/>
            <a:ext cx="5544616" cy="1892826"/>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在</a:t>
            </a:r>
            <a:r>
              <a:rPr lang="zh-CN" altLang="en-US" sz="1800">
                <a:solidFill>
                  <a:schemeClr val="tx1">
                    <a:lumMod val="65000"/>
                    <a:lumOff val="35000"/>
                  </a:schemeClr>
                </a:solidFill>
                <a:latin typeface="微软雅黑" pitchFamily="34" charset="-122"/>
                <a:ea typeface="微软雅黑" pitchFamily="34" charset="-122"/>
              </a:rPr>
              <a:t>企业内部，按照责任主体所负担责任的内容及范围，一般将责任中心划分为</a:t>
            </a:r>
            <a:r>
              <a:rPr lang="zh-CN" altLang="en-US" sz="1800" b="1">
                <a:solidFill>
                  <a:srgbClr val="FF0000"/>
                </a:solidFill>
                <a:latin typeface="微软雅黑" pitchFamily="34" charset="-122"/>
                <a:ea typeface="微软雅黑" pitchFamily="34" charset="-122"/>
              </a:rPr>
              <a:t>成本中心、利润中心和投资中心</a:t>
            </a:r>
            <a:r>
              <a:rPr lang="zh-CN" altLang="en-US" sz="1800">
                <a:solidFill>
                  <a:schemeClr val="tx1">
                    <a:lumMod val="65000"/>
                    <a:lumOff val="35000"/>
                  </a:schemeClr>
                </a:solidFill>
                <a:latin typeface="微软雅黑" pitchFamily="34" charset="-122"/>
                <a:ea typeface="微软雅黑" pitchFamily="34" charset="-122"/>
              </a:rPr>
              <a:t>三类。成本中心、利润中心和投资中心相互间并非孤立存在的，每个责任中心都要承担相应的经营责任。</a:t>
            </a:r>
          </a:p>
        </p:txBody>
      </p:sp>
      <p:pic>
        <p:nvPicPr>
          <p:cNvPr id="39938" name="Picture 2" descr="http://m1.sinaimg.cn/maxwidth.640/m1.sinaimg.cn/87899794bae7f1e21c553e7b21d96fe3_373_268.jpg"/>
          <p:cNvPicPr>
            <a:picLocks noChangeAspect="1" noChangeArrowheads="1"/>
          </p:cNvPicPr>
          <p:nvPr/>
        </p:nvPicPr>
        <p:blipFill>
          <a:blip r:embed="rId2"/>
          <a:stretch>
            <a:fillRect/>
          </a:stretch>
        </p:blipFill>
        <p:spPr bwMode="auto">
          <a:xfrm>
            <a:off x="665918" y="2001033"/>
            <a:ext cx="4929222" cy="3541639"/>
          </a:xfrm>
          <a:prstGeom prst="rect">
            <a:avLst/>
          </a:prstGeom>
          <a:noFill/>
        </p:spPr>
      </p:pic>
    </p:spTree>
    <p:extLst>
      <p:ext uri="{BB962C8B-B14F-4D97-AF65-F5344CB8AC3E}">
        <p14:creationId xmlns:p14="http://schemas.microsoft.com/office/powerpoint/2010/main" val="11956663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2927648" y="2519790"/>
            <a:ext cx="9262765" cy="923330"/>
            <a:chOff x="3415086" y="2643372"/>
            <a:chExt cx="9262765" cy="923330"/>
          </a:xfrm>
        </p:grpSpPr>
        <p:sp>
          <p:nvSpPr>
            <p:cNvPr id="3" name="文本占位符 3"/>
            <p:cNvSpPr txBox="1"/>
            <p:nvPr/>
          </p:nvSpPr>
          <p:spPr>
            <a:xfrm>
              <a:off x="4417142" y="2689280"/>
              <a:ext cx="8260709" cy="748903"/>
            </a:xfrm>
            <a:prstGeom prst="rect">
              <a:avLst/>
            </a:prstGeom>
          </p:spPr>
          <p:txBody>
            <a:bodyPr vert="horz" lIns="91440" tIns="45720" rIns="91440" bIns="45720" rtlCol="0" anchor="ctr">
              <a:noAutofit/>
            </a:bodyPr>
            <a:lstStyle>
              <a:defPPr>
                <a:defRPr lang="zh-CN"/>
              </a:defPPr>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4000" smtClean="0">
                  <a:solidFill>
                    <a:srgbClr val="FF9300"/>
                  </a:solidFill>
                  <a:ea typeface="微软雅黑" pitchFamily="34" charset="-122"/>
                </a:rPr>
                <a:t>    成本</a:t>
              </a:r>
              <a:r>
                <a:rPr lang="zh-CN" altLang="en-US" sz="4000">
                  <a:solidFill>
                    <a:srgbClr val="FF9300"/>
                  </a:solidFill>
                  <a:ea typeface="微软雅黑" pitchFamily="34" charset="-122"/>
                </a:rPr>
                <a:t>中心</a:t>
              </a:r>
            </a:p>
          </p:txBody>
        </p:sp>
        <p:sp>
          <p:nvSpPr>
            <p:cNvPr id="4" name="TextBox 8"/>
            <p:cNvSpPr txBox="1"/>
            <p:nvPr/>
          </p:nvSpPr>
          <p:spPr>
            <a:xfrm>
              <a:off x="3415086" y="2643372"/>
              <a:ext cx="1184625" cy="923330"/>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a:r>
                <a:rPr lang="en-US" altLang="zh-CN" sz="5400" smtClean="0">
                  <a:solidFill>
                    <a:schemeClr val="tx1">
                      <a:lumMod val="65000"/>
                      <a:lumOff val="35000"/>
                    </a:schemeClr>
                  </a:solidFill>
                  <a:latin typeface="Stencil" pitchFamily="82" charset="0"/>
                  <a:ea typeface="微软雅黑" pitchFamily="34" charset="-122"/>
                </a:rPr>
                <a:t>02</a:t>
              </a:r>
              <a:endParaRPr lang="zh-CN" altLang="en-US" sz="5400">
                <a:solidFill>
                  <a:schemeClr val="tx1">
                    <a:lumMod val="65000"/>
                    <a:lumOff val="35000"/>
                  </a:schemeClr>
                </a:solidFill>
                <a:latin typeface="Stencil" pitchFamily="82" charset="0"/>
                <a:ea typeface="微软雅黑" pitchFamily="34" charset="-122"/>
              </a:endParaRPr>
            </a:p>
          </p:txBody>
        </p:sp>
      </p:grpSp>
      <p:sp>
        <p:nvSpPr>
          <p:cNvPr id="5" name="矩形 4"/>
          <p:cNvSpPr/>
          <p:nvPr/>
        </p:nvSpPr>
        <p:spPr>
          <a:xfrm>
            <a:off x="4439022" y="4005858"/>
            <a:ext cx="4999425" cy="1289905"/>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285750" lvl="0" indent="-285750">
              <a:lnSpc>
                <a:spcPct val="150000"/>
              </a:lnSpc>
              <a:buClr>
                <a:srgbClr val="FF9300"/>
              </a:buClr>
              <a:buFont typeface="Wingdings" pitchFamily="2" charset="2"/>
              <a:buChar char="Ø"/>
              <a:defRPr/>
            </a:pPr>
            <a:r>
              <a:rPr lang="zh-CN" altLang="en-US" sz="1800" kern="0">
                <a:solidFill>
                  <a:schemeClr val="tx1">
                    <a:lumMod val="65000"/>
                    <a:lumOff val="35000"/>
                  </a:schemeClr>
                </a:solidFill>
                <a:latin typeface="微软雅黑" pitchFamily="34" charset="-122"/>
                <a:ea typeface="微软雅黑" pitchFamily="34" charset="-122"/>
              </a:rPr>
              <a:t>成本中心</a:t>
            </a:r>
            <a:r>
              <a:rPr lang="zh-CN" altLang="en-US" sz="1800" kern="0" smtClean="0">
                <a:solidFill>
                  <a:schemeClr val="tx1">
                    <a:lumMod val="65000"/>
                    <a:lumOff val="35000"/>
                  </a:schemeClr>
                </a:solidFill>
                <a:latin typeface="微软雅黑" pitchFamily="34" charset="-122"/>
                <a:ea typeface="微软雅黑" pitchFamily="34" charset="-122"/>
              </a:rPr>
              <a:t>概述</a:t>
            </a:r>
            <a:endParaRPr lang="en-US" altLang="zh-CN" sz="1800" kern="0" smtClean="0">
              <a:solidFill>
                <a:schemeClr val="tx1">
                  <a:lumMod val="65000"/>
                  <a:lumOff val="35000"/>
                </a:schemeClr>
              </a:solidFill>
              <a:latin typeface="微软雅黑" pitchFamily="34" charset="-122"/>
              <a:ea typeface="微软雅黑" pitchFamily="34" charset="-122"/>
            </a:endParaRPr>
          </a:p>
          <a:p>
            <a:pPr marL="285750" lvl="0" indent="-285750">
              <a:lnSpc>
                <a:spcPct val="150000"/>
              </a:lnSpc>
              <a:buClr>
                <a:srgbClr val="FF9300"/>
              </a:buClr>
              <a:buFont typeface="Wingdings" pitchFamily="2" charset="2"/>
              <a:buChar char="Ø"/>
              <a:defRPr/>
            </a:pPr>
            <a:r>
              <a:rPr lang="zh-CN" altLang="en-US" sz="1800" kern="0" smtClean="0">
                <a:solidFill>
                  <a:schemeClr val="tx1">
                    <a:lumMod val="65000"/>
                    <a:lumOff val="35000"/>
                  </a:schemeClr>
                </a:solidFill>
                <a:latin typeface="微软雅黑" pitchFamily="34" charset="-122"/>
                <a:ea typeface="微软雅黑" pitchFamily="34" charset="-122"/>
              </a:rPr>
              <a:t>成本</a:t>
            </a:r>
            <a:r>
              <a:rPr lang="zh-CN" altLang="en-US" sz="1800" kern="0">
                <a:solidFill>
                  <a:schemeClr val="tx1">
                    <a:lumMod val="65000"/>
                    <a:lumOff val="35000"/>
                  </a:schemeClr>
                </a:solidFill>
                <a:latin typeface="微软雅黑" pitchFamily="34" charset="-122"/>
                <a:ea typeface="微软雅黑" pitchFamily="34" charset="-122"/>
              </a:rPr>
              <a:t>中心的业绩评价与考核</a:t>
            </a:r>
            <a:endParaRPr lang="en-US" altLang="zh-CN" sz="1800" kern="0" smtClean="0">
              <a:solidFill>
                <a:schemeClr val="tx1">
                  <a:lumMod val="65000"/>
                  <a:lumOff val="35000"/>
                </a:schemeClr>
              </a:solidFill>
              <a:latin typeface="微软雅黑" pitchFamily="34" charset="-122"/>
              <a:ea typeface="微软雅黑" pitchFamily="34" charset="-122"/>
            </a:endParaRPr>
          </a:p>
          <a:p>
            <a:pPr marL="285750" lvl="0" indent="-285750">
              <a:lnSpc>
                <a:spcPct val="150000"/>
              </a:lnSpc>
              <a:buClr>
                <a:srgbClr val="FF9300"/>
              </a:buClr>
              <a:buFont typeface="Wingdings" pitchFamily="2" charset="2"/>
              <a:buChar char="Ø"/>
              <a:defRPr/>
            </a:pPr>
            <a:r>
              <a:rPr lang="zh-CN" altLang="en-US" sz="1800" kern="0" smtClean="0">
                <a:solidFill>
                  <a:schemeClr val="tx1">
                    <a:lumMod val="65000"/>
                    <a:lumOff val="35000"/>
                  </a:schemeClr>
                </a:solidFill>
                <a:latin typeface="微软雅黑" pitchFamily="34" charset="-122"/>
                <a:ea typeface="微软雅黑" pitchFamily="34" charset="-122"/>
              </a:rPr>
              <a:t>成本</a:t>
            </a:r>
            <a:r>
              <a:rPr lang="zh-CN" altLang="en-US" sz="1800" kern="0">
                <a:solidFill>
                  <a:schemeClr val="tx1">
                    <a:lumMod val="65000"/>
                    <a:lumOff val="35000"/>
                  </a:schemeClr>
                </a:solidFill>
                <a:latin typeface="微软雅黑" pitchFamily="34" charset="-122"/>
                <a:ea typeface="微软雅黑" pitchFamily="34" charset="-122"/>
              </a:rPr>
              <a:t>中心的责任</a:t>
            </a:r>
            <a:r>
              <a:rPr lang="zh-CN" altLang="en-US" sz="1800" kern="0" smtClean="0">
                <a:solidFill>
                  <a:schemeClr val="tx1">
                    <a:lumMod val="65000"/>
                    <a:lumOff val="35000"/>
                  </a:schemeClr>
                </a:solidFill>
                <a:latin typeface="微软雅黑" pitchFamily="34" charset="-122"/>
                <a:ea typeface="微软雅黑" pitchFamily="34" charset="-122"/>
              </a:rPr>
              <a:t>报告</a:t>
            </a:r>
            <a:endParaRPr lang="en-US" altLang="zh-CN" sz="1800" kern="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37378303"/>
      </p:ext>
    </p:extLst>
  </p:cSld>
  <p:clrMapOvr>
    <a:masterClrMapping/>
  </p:clrMapOvr>
  <p:transition>
    <p:wipe dir="d"/>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p:cNvPicPr>
            <a:picLocks noChangeAspect="1"/>
          </p:cNvPicPr>
          <p:nvPr/>
        </p:nvPicPr>
        <p:blipFill>
          <a:blip r:embed="rId2"/>
          <a:stretch>
            <a:fillRect/>
          </a:stretch>
        </p:blipFill>
        <p:spPr>
          <a:xfrm>
            <a:off x="5230214" y="2853730"/>
            <a:ext cx="4898335" cy="3169010"/>
          </a:xfrm>
          <a:prstGeom prst="rect">
            <a:avLst/>
          </a:prstGeom>
        </p:spPr>
      </p:pic>
      <p:sp>
        <p:nvSpPr>
          <p:cNvPr id="2" name="矩形 1"/>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（一）成本中心的概念</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3" name="矩形 2"/>
          <p:cNvSpPr>
            <a:spLocks noChangeArrowheads="1"/>
          </p:cNvSpPr>
          <p:nvPr/>
        </p:nvSpPr>
        <p:spPr bwMode="auto">
          <a:xfrm>
            <a:off x="926492" y="1500968"/>
            <a:ext cx="10337429" cy="1892826"/>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b="1" smtClean="0">
                <a:solidFill>
                  <a:srgbClr val="FF0000"/>
                </a:solidFill>
                <a:latin typeface="微软雅黑" pitchFamily="34" charset="-122"/>
                <a:ea typeface="微软雅黑" pitchFamily="34" charset="-122"/>
              </a:rPr>
              <a:t>      成本</a:t>
            </a:r>
            <a:r>
              <a:rPr lang="zh-CN" altLang="en-US" sz="1800" b="1">
                <a:solidFill>
                  <a:srgbClr val="FF0000"/>
                </a:solidFill>
                <a:latin typeface="微软雅黑" pitchFamily="34" charset="-122"/>
                <a:ea typeface="微软雅黑" pitchFamily="34" charset="-122"/>
              </a:rPr>
              <a:t>中心</a:t>
            </a:r>
            <a:r>
              <a:rPr lang="zh-CN" altLang="en-US" sz="1800">
                <a:solidFill>
                  <a:schemeClr val="tx1">
                    <a:lumMod val="65000"/>
                    <a:lumOff val="35000"/>
                  </a:schemeClr>
                </a:solidFill>
                <a:latin typeface="微软雅黑" pitchFamily="34" charset="-122"/>
                <a:ea typeface="微软雅黑" pitchFamily="34" charset="-122"/>
              </a:rPr>
              <a:t>是其责任者只对成本或费用负责的责任中心，它不会形成可以用货币计量的收入，因而不对收入、利润或投资负责。成本中心一般包括负责产品生产的生产部门、劳务提供部门及给予一定费用指标的管理部门</a:t>
            </a:r>
            <a:r>
              <a:rPr lang="zh-CN" altLang="en-US" sz="1800" smtClean="0">
                <a:solidFill>
                  <a:schemeClr val="tx1">
                    <a:lumMod val="65000"/>
                    <a:lumOff val="35000"/>
                  </a:schemeClr>
                </a:solidFill>
                <a:latin typeface="微软雅黑" pitchFamily="34" charset="-122"/>
                <a:ea typeface="微软雅黑" pitchFamily="34" charset="-122"/>
              </a:rPr>
              <a:t>。</a:t>
            </a:r>
            <a:endParaRPr lang="en-US" altLang="zh-CN" sz="1800" smtClean="0">
              <a:solidFill>
                <a:schemeClr val="tx1">
                  <a:lumMod val="65000"/>
                  <a:lumOff val="35000"/>
                </a:schemeClr>
              </a:solidFill>
              <a:latin typeface="微软雅黑" pitchFamily="34" charset="-122"/>
              <a:ea typeface="微软雅黑" pitchFamily="34" charset="-122"/>
            </a:endParaRPr>
          </a:p>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成本</a:t>
            </a:r>
            <a:r>
              <a:rPr lang="zh-CN" altLang="en-US" sz="1800">
                <a:solidFill>
                  <a:schemeClr val="tx1">
                    <a:lumMod val="65000"/>
                    <a:lumOff val="35000"/>
                  </a:schemeClr>
                </a:solidFill>
                <a:latin typeface="微软雅黑" pitchFamily="34" charset="-122"/>
                <a:ea typeface="微软雅黑" pitchFamily="34" charset="-122"/>
              </a:rPr>
              <a:t>中心的范围最广，只要有成本费用发生的地方，都可以建立成本中心，从而在企业形成逐级控制、层层负责的成本中心体系。</a:t>
            </a:r>
          </a:p>
        </p:txBody>
      </p:sp>
    </p:spTree>
    <p:extLst>
      <p:ext uri="{BB962C8B-B14F-4D97-AF65-F5344CB8AC3E}">
        <p14:creationId xmlns:p14="http://schemas.microsoft.com/office/powerpoint/2010/main" val="24741797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（二）成本中心的特征</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3" name="矩形 2"/>
          <p:cNvSpPr>
            <a:spLocks noChangeArrowheads="1"/>
          </p:cNvSpPr>
          <p:nvPr/>
        </p:nvSpPr>
        <p:spPr bwMode="auto">
          <a:xfrm>
            <a:off x="926492" y="3553616"/>
            <a:ext cx="10337429" cy="8125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marL="0" algn="l" defTabSz="1219170" rtl="0" eaLnBrk="1" latinLnBrk="0" hangingPunct="1">
              <a:defRPr sz="2400" kern="1200">
                <a:solidFill>
                  <a:srgbClr val="000000"/>
                </a:solidFill>
                <a:latin typeface="Calibri"/>
                <a:ea typeface="+mn-ea"/>
                <a:cs typeface="+mn-cs"/>
              </a:defRPr>
            </a:lvl1pPr>
            <a:lvl2pPr marL="609585" algn="l" defTabSz="1219170" rtl="0" eaLnBrk="1" latinLnBrk="0" hangingPunct="1">
              <a:defRPr sz="2400" kern="1200">
                <a:solidFill>
                  <a:srgbClr val="000000"/>
                </a:solidFill>
                <a:latin typeface="Calibri"/>
                <a:ea typeface="+mn-ea"/>
                <a:cs typeface="+mn-cs"/>
              </a:defRPr>
            </a:lvl2pPr>
            <a:lvl3pPr marL="1219170" algn="l" defTabSz="1219170" rtl="0" eaLnBrk="1" latinLnBrk="0" hangingPunct="1">
              <a:defRPr sz="2400" kern="1200">
                <a:solidFill>
                  <a:srgbClr val="000000"/>
                </a:solidFill>
                <a:latin typeface="Calibri"/>
                <a:ea typeface="+mn-ea"/>
                <a:cs typeface="+mn-cs"/>
              </a:defRPr>
            </a:lvl3pPr>
            <a:lvl4pPr marL="1828754" algn="l" defTabSz="1219170" rtl="0" eaLnBrk="1" latinLnBrk="0" hangingPunct="1">
              <a:defRPr sz="2400" kern="1200">
                <a:solidFill>
                  <a:srgbClr val="000000"/>
                </a:solidFill>
                <a:latin typeface="Calibri"/>
                <a:ea typeface="+mn-ea"/>
                <a:cs typeface="+mn-cs"/>
              </a:defRPr>
            </a:lvl4pPr>
            <a:lvl5pPr marL="2438339" algn="l" defTabSz="1219170" rtl="0" eaLnBrk="1" latinLnBrk="0" hangingPunct="1">
              <a:defRPr sz="2400" kern="1200">
                <a:solidFill>
                  <a:srgbClr val="000000"/>
                </a:solidFill>
                <a:latin typeface="Calibri"/>
                <a:ea typeface="+mn-ea"/>
                <a:cs typeface="+mn-cs"/>
              </a:defRPr>
            </a:lvl5pPr>
            <a:lvl6pPr marL="3047924" algn="l" defTabSz="1219170" rtl="0" eaLnBrk="1" latinLnBrk="0" hangingPunct="1">
              <a:defRPr sz="2400" kern="1200">
                <a:solidFill>
                  <a:srgbClr val="000000"/>
                </a:solidFill>
                <a:latin typeface="Calibri"/>
                <a:ea typeface="+mn-ea"/>
                <a:cs typeface="+mn-cs"/>
              </a:defRPr>
            </a:lvl6pPr>
            <a:lvl7pPr marL="3657509" algn="l" defTabSz="1219170" rtl="0" eaLnBrk="1" latinLnBrk="0" hangingPunct="1">
              <a:defRPr sz="2400" kern="1200">
                <a:solidFill>
                  <a:srgbClr val="000000"/>
                </a:solidFill>
                <a:latin typeface="Calibri"/>
                <a:ea typeface="+mn-ea"/>
                <a:cs typeface="+mn-cs"/>
              </a:defRPr>
            </a:lvl7pPr>
            <a:lvl8pPr marL="4267093" algn="l" defTabSz="1219170" rtl="0" eaLnBrk="1" latinLnBrk="0" hangingPunct="1">
              <a:defRPr sz="2400" kern="1200">
                <a:solidFill>
                  <a:srgbClr val="000000"/>
                </a:solidFill>
                <a:latin typeface="Calibri"/>
                <a:ea typeface="+mn-ea"/>
                <a:cs typeface="+mn-cs"/>
              </a:defRPr>
            </a:lvl8pPr>
            <a:lvl9pPr marL="4876678" algn="l" defTabSz="1219170" rtl="0" eaLnBrk="1" latinLnBrk="0" hangingPunct="1">
              <a:defRPr sz="2400" kern="1200">
                <a:solidFill>
                  <a:srgbClr val="000000"/>
                </a:solidFill>
                <a:latin typeface="Calibri"/>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成本</a:t>
            </a:r>
            <a:r>
              <a:rPr lang="zh-CN" altLang="en-US" sz="1800">
                <a:solidFill>
                  <a:schemeClr val="tx1">
                    <a:lumMod val="65000"/>
                    <a:lumOff val="35000"/>
                  </a:schemeClr>
                </a:solidFill>
                <a:latin typeface="微软雅黑" pitchFamily="34" charset="-122"/>
                <a:ea typeface="微软雅黑" pitchFamily="34" charset="-122"/>
              </a:rPr>
              <a:t>中心所发生的各项成本，对成本中心来说，有些是可以控制的，即可控成本；有些是无法控制的，即不可控成本。</a:t>
            </a:r>
          </a:p>
        </p:txBody>
      </p:sp>
      <p:sp>
        <p:nvSpPr>
          <p:cNvPr id="12" name="Text Box 44"/>
          <p:cNvSpPr txBox="1">
            <a:spLocks noChangeArrowheads="1"/>
          </p:cNvSpPr>
          <p:nvPr/>
        </p:nvSpPr>
        <p:spPr bwMode="auto">
          <a:xfrm>
            <a:off x="3400772" y="4531626"/>
            <a:ext cx="7601125" cy="812530"/>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indent="457200" algn="l" defTabSz="720725" rtl="0" eaLnBrk="1" latinLnBrk="0" hangingPunct="1">
              <a:lnSpc>
                <a:spcPct val="135000"/>
              </a:lnSpc>
              <a:defRPr sz="1600" kern="1200">
                <a:solidFill>
                  <a:schemeClr val="bg1">
                    <a:lumMod val="50000"/>
                  </a:schemeClr>
                </a:solidFill>
                <a:latin typeface="微软雅黑" pitchFamily="34" charset="-122"/>
                <a:ea typeface="微软雅黑" pitchFamily="34" charset="-122"/>
                <a:cs typeface="+mn-cs"/>
              </a:defRPr>
            </a:lvl1pPr>
            <a:lvl2pPr marL="609585" algn="l" defTabSz="720725" rtl="0" eaLnBrk="0" latinLnBrk="0" hangingPunct="0">
              <a:defRPr sz="1600" kern="1200">
                <a:solidFill>
                  <a:schemeClr val="tx1"/>
                </a:solidFill>
                <a:latin typeface="Arial" pitchFamily="34" charset="0"/>
                <a:ea typeface="宋体" pitchFamily="2" charset="-122"/>
                <a:cs typeface="+mn-cs"/>
              </a:defRPr>
            </a:lvl2pPr>
            <a:lvl3pPr marL="1219170" algn="l" defTabSz="720725" rtl="0" eaLnBrk="0" latinLnBrk="0" hangingPunct="0">
              <a:defRPr sz="1600" kern="1200">
                <a:solidFill>
                  <a:schemeClr val="tx1"/>
                </a:solidFill>
                <a:latin typeface="Arial" pitchFamily="34" charset="0"/>
                <a:ea typeface="宋体" pitchFamily="2" charset="-122"/>
                <a:cs typeface="+mn-cs"/>
              </a:defRPr>
            </a:lvl3pPr>
            <a:lvl4pPr marL="1828754" algn="l" defTabSz="720725" rtl="0" eaLnBrk="0" latinLnBrk="0" hangingPunct="0">
              <a:defRPr sz="1600" kern="1200">
                <a:solidFill>
                  <a:schemeClr val="tx1"/>
                </a:solidFill>
                <a:latin typeface="Arial" pitchFamily="34" charset="0"/>
                <a:ea typeface="宋体" pitchFamily="2" charset="-122"/>
                <a:cs typeface="+mn-cs"/>
              </a:defRPr>
            </a:lvl4pPr>
            <a:lvl5pPr marL="2438339" algn="l" defTabSz="720725" rtl="0" eaLnBrk="0" latinLnBrk="0" hangingPunct="0">
              <a:defRPr sz="1600" kern="1200">
                <a:solidFill>
                  <a:schemeClr val="tx1"/>
                </a:solidFill>
                <a:latin typeface="Arial" pitchFamily="34" charset="0"/>
                <a:ea typeface="宋体" pitchFamily="2" charset="-122"/>
                <a:cs typeface="+mn-cs"/>
              </a:defRPr>
            </a:lvl5pPr>
            <a:lvl6pPr marL="3047924"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6pPr>
            <a:lvl7pPr marL="3657509"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7pPr>
            <a:lvl8pPr marL="4267093"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8pPr>
            <a:lvl9pPr marL="4876678"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9pPr>
          </a:lstStyle>
          <a:p>
            <a:pPr lvl="0" indent="0" defTabSz="914400">
              <a:lnSpc>
                <a:spcPct val="130000"/>
              </a:lnSpc>
            </a:pPr>
            <a:r>
              <a:rPr lang="zh-CN" altLang="en-US" sz="1800" kern="0" smtClean="0">
                <a:solidFill>
                  <a:prstClr val="black">
                    <a:lumMod val="65000"/>
                    <a:lumOff val="35000"/>
                  </a:prstClr>
                </a:solidFill>
              </a:rPr>
              <a:t>      可</a:t>
            </a:r>
            <a:r>
              <a:rPr lang="zh-CN" altLang="en-US" sz="1800" kern="0">
                <a:solidFill>
                  <a:prstClr val="black">
                    <a:lumMod val="65000"/>
                    <a:lumOff val="35000"/>
                  </a:prstClr>
                </a:solidFill>
              </a:rPr>
              <a:t>控成本是指成本中心真正能够控制和调节的、受其经营活动和业务工作直接影响的有关成本，它是衡量和考核成本中心工作业绩的主要依据；</a:t>
            </a:r>
            <a:endParaRPr kumimoji="0" lang="en-US" altLang="zh-CN" sz="1800" b="0"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sp>
        <p:nvSpPr>
          <p:cNvPr id="13" name="Text Box 44"/>
          <p:cNvSpPr txBox="1">
            <a:spLocks noChangeArrowheads="1"/>
          </p:cNvSpPr>
          <p:nvPr/>
        </p:nvSpPr>
        <p:spPr bwMode="auto">
          <a:xfrm>
            <a:off x="3415753" y="5353568"/>
            <a:ext cx="7586143" cy="812530"/>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indent="457200" algn="l" defTabSz="720725" rtl="0" eaLnBrk="1" latinLnBrk="0" hangingPunct="1">
              <a:lnSpc>
                <a:spcPct val="135000"/>
              </a:lnSpc>
              <a:defRPr sz="1600" kern="1200">
                <a:solidFill>
                  <a:schemeClr val="bg1">
                    <a:lumMod val="50000"/>
                  </a:schemeClr>
                </a:solidFill>
                <a:latin typeface="微软雅黑" pitchFamily="34" charset="-122"/>
                <a:ea typeface="微软雅黑" pitchFamily="34" charset="-122"/>
                <a:cs typeface="+mn-cs"/>
              </a:defRPr>
            </a:lvl1pPr>
            <a:lvl2pPr marL="609585" algn="l" defTabSz="720725" rtl="0" eaLnBrk="0" latinLnBrk="0" hangingPunct="0">
              <a:defRPr sz="1600" kern="1200">
                <a:solidFill>
                  <a:schemeClr val="tx1"/>
                </a:solidFill>
                <a:latin typeface="Arial" pitchFamily="34" charset="0"/>
                <a:ea typeface="宋体" pitchFamily="2" charset="-122"/>
                <a:cs typeface="+mn-cs"/>
              </a:defRPr>
            </a:lvl2pPr>
            <a:lvl3pPr marL="1219170" algn="l" defTabSz="720725" rtl="0" eaLnBrk="0" latinLnBrk="0" hangingPunct="0">
              <a:defRPr sz="1600" kern="1200">
                <a:solidFill>
                  <a:schemeClr val="tx1"/>
                </a:solidFill>
                <a:latin typeface="Arial" pitchFamily="34" charset="0"/>
                <a:ea typeface="宋体" pitchFamily="2" charset="-122"/>
                <a:cs typeface="+mn-cs"/>
              </a:defRPr>
            </a:lvl3pPr>
            <a:lvl4pPr marL="1828754" algn="l" defTabSz="720725" rtl="0" eaLnBrk="0" latinLnBrk="0" hangingPunct="0">
              <a:defRPr sz="1600" kern="1200">
                <a:solidFill>
                  <a:schemeClr val="tx1"/>
                </a:solidFill>
                <a:latin typeface="Arial" pitchFamily="34" charset="0"/>
                <a:ea typeface="宋体" pitchFamily="2" charset="-122"/>
                <a:cs typeface="+mn-cs"/>
              </a:defRPr>
            </a:lvl4pPr>
            <a:lvl5pPr marL="2438339" algn="l" defTabSz="720725" rtl="0" eaLnBrk="0" latinLnBrk="0" hangingPunct="0">
              <a:defRPr sz="1600" kern="1200">
                <a:solidFill>
                  <a:schemeClr val="tx1"/>
                </a:solidFill>
                <a:latin typeface="Arial" pitchFamily="34" charset="0"/>
                <a:ea typeface="宋体" pitchFamily="2" charset="-122"/>
                <a:cs typeface="+mn-cs"/>
              </a:defRPr>
            </a:lvl5pPr>
            <a:lvl6pPr marL="3047924"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6pPr>
            <a:lvl7pPr marL="3657509"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7pPr>
            <a:lvl8pPr marL="4267093"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8pPr>
            <a:lvl9pPr marL="4876678" algn="l" defTabSz="720725" rtl="0" eaLnBrk="0" fontAlgn="base" latinLnBrk="0" hangingPunct="0">
              <a:spcBef>
                <a:spcPct val="0"/>
              </a:spcBef>
              <a:spcAft>
                <a:spcPct val="0"/>
              </a:spcAft>
              <a:defRPr sz="1600" kern="1200">
                <a:solidFill>
                  <a:schemeClr val="tx1"/>
                </a:solidFill>
                <a:latin typeface="Arial" pitchFamily="34" charset="0"/>
                <a:ea typeface="宋体" pitchFamily="2" charset="-122"/>
                <a:cs typeface="+mn-cs"/>
              </a:defRPr>
            </a:lvl9pPr>
          </a:lstStyle>
          <a:p>
            <a:pPr lvl="0" indent="0" defTabSz="914400">
              <a:lnSpc>
                <a:spcPct val="130000"/>
              </a:lnSpc>
            </a:pPr>
            <a:r>
              <a:rPr lang="zh-CN" altLang="en-US" sz="1800" kern="0" smtClean="0">
                <a:solidFill>
                  <a:prstClr val="black">
                    <a:lumMod val="65000"/>
                    <a:lumOff val="35000"/>
                  </a:prstClr>
                </a:solidFill>
              </a:rPr>
              <a:t>       不可</a:t>
            </a:r>
            <a:r>
              <a:rPr lang="zh-CN" altLang="en-US" sz="1800" kern="0">
                <a:solidFill>
                  <a:prstClr val="black">
                    <a:lumMod val="65000"/>
                    <a:lumOff val="35000"/>
                  </a:prstClr>
                </a:solidFill>
              </a:rPr>
              <a:t>控成本则是成本中心无法控制和调节的，不受其经营活动和业务工作直接影响的成本。</a:t>
            </a:r>
            <a:endParaRPr kumimoji="0" lang="zh-CN" altLang="en-US" sz="1800" b="0"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grpSp>
        <p:nvGrpSpPr>
          <p:cNvPr id="14" name="文本2"/>
          <p:cNvGrpSpPr/>
          <p:nvPr/>
        </p:nvGrpSpPr>
        <p:grpSpPr>
          <a:xfrm>
            <a:off x="1308860" y="4627938"/>
            <a:ext cx="1836449" cy="543201"/>
            <a:chOff x="5652120" y="2852220"/>
            <a:chExt cx="2641600" cy="962025"/>
          </a:xfrm>
        </p:grpSpPr>
        <p:sp>
          <p:nvSpPr>
            <p:cNvPr id="15" name="任意多边形 14"/>
            <p:cNvSpPr/>
            <p:nvPr/>
          </p:nvSpPr>
          <p:spPr>
            <a:xfrm>
              <a:off x="5652120" y="2852220"/>
              <a:ext cx="2641600" cy="962025"/>
            </a:xfrm>
            <a:custGeom>
              <a:gdLst>
                <a:gd name="connsiteX0" fmla="*/ 0 w 2641600"/>
                <a:gd name="connsiteY0" fmla="*/ 160341 h 962025"/>
                <a:gd name="connsiteX1" fmla="*/ 160341 w 2641600"/>
                <a:gd name="connsiteY1" fmla="*/ 0 h 962025"/>
                <a:gd name="connsiteX2" fmla="*/ 2481259 w 2641600"/>
                <a:gd name="connsiteY2" fmla="*/ 0 h 962025"/>
                <a:gd name="connsiteX3" fmla="*/ 2641600 w 2641600"/>
                <a:gd name="connsiteY3" fmla="*/ 160341 h 962025"/>
                <a:gd name="connsiteX4" fmla="*/ 2641600 w 2641600"/>
                <a:gd name="connsiteY4" fmla="*/ 801684 h 962025"/>
                <a:gd name="connsiteX5" fmla="*/ 2481259 w 2641600"/>
                <a:gd name="connsiteY5" fmla="*/ 962025 h 962025"/>
                <a:gd name="connsiteX6" fmla="*/ 160341 w 2641600"/>
                <a:gd name="connsiteY6" fmla="*/ 962025 h 962025"/>
                <a:gd name="connsiteX7" fmla="*/ 0 w 2641600"/>
                <a:gd name="connsiteY7" fmla="*/ 801684 h 962025"/>
                <a:gd name="connsiteX8" fmla="*/ 0 w 2641600"/>
                <a:gd name="connsiteY8" fmla="*/ 160341 h 96202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endParaRPr lang="zh-CN" altLang="en-US" sz="1800" b="1" kern="0">
                <a:solidFill>
                  <a:prstClr val="black">
                    <a:lumMod val="65000"/>
                    <a:lumOff val="35000"/>
                  </a:prstClr>
                </a:solidFill>
                <a:ea typeface="微软雅黑" pitchFamily="34" charset="-122"/>
              </a:endParaRPr>
            </a:p>
          </p:txBody>
        </p:sp>
        <p:sp>
          <p:nvSpPr>
            <p:cNvPr id="16" name="任意多边形 15"/>
            <p:cNvSpPr/>
            <p:nvPr/>
          </p:nvSpPr>
          <p:spPr>
            <a:xfrm>
              <a:off x="5685989" y="2879737"/>
              <a:ext cx="2590801" cy="923925"/>
            </a:xfrm>
            <a:custGeom>
              <a:gdLst>
                <a:gd name="connsiteX0" fmla="*/ 0 w 2641600"/>
                <a:gd name="connsiteY0" fmla="*/ 160341 h 962025"/>
                <a:gd name="connsiteX1" fmla="*/ 160341 w 2641600"/>
                <a:gd name="connsiteY1" fmla="*/ 0 h 962025"/>
                <a:gd name="connsiteX2" fmla="*/ 2481259 w 2641600"/>
                <a:gd name="connsiteY2" fmla="*/ 0 h 962025"/>
                <a:gd name="connsiteX3" fmla="*/ 2641600 w 2641600"/>
                <a:gd name="connsiteY3" fmla="*/ 160341 h 962025"/>
                <a:gd name="connsiteX4" fmla="*/ 2641600 w 2641600"/>
                <a:gd name="connsiteY4" fmla="*/ 801684 h 962025"/>
                <a:gd name="connsiteX5" fmla="*/ 2481259 w 2641600"/>
                <a:gd name="connsiteY5" fmla="*/ 962025 h 962025"/>
                <a:gd name="connsiteX6" fmla="*/ 160341 w 2641600"/>
                <a:gd name="connsiteY6" fmla="*/ 962025 h 962025"/>
                <a:gd name="connsiteX7" fmla="*/ 0 w 2641600"/>
                <a:gd name="connsiteY7" fmla="*/ 801684 h 962025"/>
                <a:gd name="connsiteX8" fmla="*/ 0 w 2641600"/>
                <a:gd name="connsiteY8" fmla="*/ 160341 h 96202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lnSpc>
                  <a:spcPct val="150000"/>
                </a:lnSpc>
                <a:defRPr/>
              </a:pPr>
              <a:r>
                <a:rPr lang="zh-CN" altLang="en-US" sz="1800" b="1" kern="0">
                  <a:solidFill>
                    <a:srgbClr val="FF0000"/>
                  </a:solidFill>
                  <a:ea typeface="微软雅黑" pitchFamily="34" charset="-122"/>
                </a:rPr>
                <a:t>可控成本</a:t>
              </a:r>
            </a:p>
          </p:txBody>
        </p:sp>
      </p:grpSp>
      <p:grpSp>
        <p:nvGrpSpPr>
          <p:cNvPr id="17" name="文本3"/>
          <p:cNvGrpSpPr/>
          <p:nvPr/>
        </p:nvGrpSpPr>
        <p:grpSpPr>
          <a:xfrm>
            <a:off x="1321693" y="5497926"/>
            <a:ext cx="1852305" cy="548839"/>
            <a:chOff x="5652120" y="3934499"/>
            <a:chExt cx="2641600" cy="962025"/>
          </a:xfrm>
        </p:grpSpPr>
        <p:sp>
          <p:nvSpPr>
            <p:cNvPr id="18" name="任意多边形 17"/>
            <p:cNvSpPr/>
            <p:nvPr/>
          </p:nvSpPr>
          <p:spPr>
            <a:xfrm>
              <a:off x="5652120" y="3934499"/>
              <a:ext cx="2641600" cy="962025"/>
            </a:xfrm>
            <a:custGeom>
              <a:gdLst>
                <a:gd name="connsiteX0" fmla="*/ 0 w 2641600"/>
                <a:gd name="connsiteY0" fmla="*/ 160341 h 962025"/>
                <a:gd name="connsiteX1" fmla="*/ 160341 w 2641600"/>
                <a:gd name="connsiteY1" fmla="*/ 0 h 962025"/>
                <a:gd name="connsiteX2" fmla="*/ 2481259 w 2641600"/>
                <a:gd name="connsiteY2" fmla="*/ 0 h 962025"/>
                <a:gd name="connsiteX3" fmla="*/ 2641600 w 2641600"/>
                <a:gd name="connsiteY3" fmla="*/ 160341 h 962025"/>
                <a:gd name="connsiteX4" fmla="*/ 2641600 w 2641600"/>
                <a:gd name="connsiteY4" fmla="*/ 801684 h 962025"/>
                <a:gd name="connsiteX5" fmla="*/ 2481259 w 2641600"/>
                <a:gd name="connsiteY5" fmla="*/ 962025 h 962025"/>
                <a:gd name="connsiteX6" fmla="*/ 160341 w 2641600"/>
                <a:gd name="connsiteY6" fmla="*/ 962025 h 962025"/>
                <a:gd name="connsiteX7" fmla="*/ 0 w 2641600"/>
                <a:gd name="connsiteY7" fmla="*/ 801684 h 962025"/>
                <a:gd name="connsiteX8" fmla="*/ 0 w 2641600"/>
                <a:gd name="connsiteY8" fmla="*/ 160341 h 96202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endParaRPr lang="zh-CN" altLang="en-US" sz="1800" b="1" kern="0">
                <a:solidFill>
                  <a:prstClr val="black">
                    <a:lumMod val="65000"/>
                    <a:lumOff val="35000"/>
                  </a:prstClr>
                </a:solidFill>
                <a:ea typeface="微软雅黑" pitchFamily="34" charset="-122"/>
              </a:endParaRPr>
            </a:p>
          </p:txBody>
        </p:sp>
        <p:sp>
          <p:nvSpPr>
            <p:cNvPr id="19" name="任意多边形 18"/>
            <p:cNvSpPr/>
            <p:nvPr/>
          </p:nvSpPr>
          <p:spPr>
            <a:xfrm>
              <a:off x="5685987" y="3962016"/>
              <a:ext cx="2590800" cy="923925"/>
            </a:xfrm>
            <a:custGeom>
              <a:gdLst>
                <a:gd name="connsiteX0" fmla="*/ 0 w 2641600"/>
                <a:gd name="connsiteY0" fmla="*/ 160341 h 962025"/>
                <a:gd name="connsiteX1" fmla="*/ 160341 w 2641600"/>
                <a:gd name="connsiteY1" fmla="*/ 0 h 962025"/>
                <a:gd name="connsiteX2" fmla="*/ 2481259 w 2641600"/>
                <a:gd name="connsiteY2" fmla="*/ 0 h 962025"/>
                <a:gd name="connsiteX3" fmla="*/ 2641600 w 2641600"/>
                <a:gd name="connsiteY3" fmla="*/ 160341 h 962025"/>
                <a:gd name="connsiteX4" fmla="*/ 2641600 w 2641600"/>
                <a:gd name="connsiteY4" fmla="*/ 801684 h 962025"/>
                <a:gd name="connsiteX5" fmla="*/ 2481259 w 2641600"/>
                <a:gd name="connsiteY5" fmla="*/ 962025 h 962025"/>
                <a:gd name="connsiteX6" fmla="*/ 160341 w 2641600"/>
                <a:gd name="connsiteY6" fmla="*/ 962025 h 962025"/>
                <a:gd name="connsiteX7" fmla="*/ 0 w 2641600"/>
                <a:gd name="connsiteY7" fmla="*/ 801684 h 962025"/>
                <a:gd name="connsiteX8" fmla="*/ 0 w 2641600"/>
                <a:gd name="connsiteY8" fmla="*/ 160341 h 96202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lnSpc>
                  <a:spcPct val="150000"/>
                </a:lnSpc>
                <a:defRPr/>
              </a:pPr>
              <a:r>
                <a:rPr lang="zh-CN" altLang="en-US" sz="1800" b="1" kern="0">
                  <a:solidFill>
                    <a:srgbClr val="FF0000"/>
                  </a:solidFill>
                  <a:ea typeface="微软雅黑" pitchFamily="34" charset="-122"/>
                </a:rPr>
                <a:t>不可控成本</a:t>
              </a:r>
            </a:p>
          </p:txBody>
        </p:sp>
      </p:grpSp>
      <p:sp>
        <p:nvSpPr>
          <p:cNvPr id="20" name="矩形 19"/>
          <p:cNvSpPr/>
          <p:nvPr/>
        </p:nvSpPr>
        <p:spPr>
          <a:xfrm>
            <a:off x="838622" y="2997746"/>
            <a:ext cx="4062331"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．成本中心只对可控成本承担责任</a:t>
            </a:r>
            <a:endParaRPr lang="zh-CN" altLang="zh-CN" sz="1800" b="1" kern="100">
              <a:solidFill>
                <a:srgbClr val="FF0000"/>
              </a:solidFill>
              <a:effectLst/>
              <a:latin typeface="微软雅黑" pitchFamily="34" charset="-122"/>
              <a:ea typeface="微软雅黑" pitchFamily="34" charset="-122"/>
            </a:endParaRPr>
          </a:p>
        </p:txBody>
      </p:sp>
      <p:sp>
        <p:nvSpPr>
          <p:cNvPr id="21" name="矩形 20"/>
          <p:cNvSpPr>
            <a:spLocks noChangeArrowheads="1"/>
          </p:cNvSpPr>
          <p:nvPr/>
        </p:nvSpPr>
        <p:spPr bwMode="auto">
          <a:xfrm>
            <a:off x="926492" y="2061642"/>
            <a:ext cx="10337429" cy="81253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defPPr>
              <a:defRPr lang="zh-CN"/>
            </a:defPPr>
            <a:lvl1pPr marL="0" algn="l" defTabSz="1219170" rtl="0" eaLnBrk="1" latinLnBrk="0" hangingPunct="1">
              <a:defRPr sz="2400" kern="1200">
                <a:solidFill>
                  <a:srgbClr val="000000"/>
                </a:solidFill>
                <a:latin typeface="Calibri"/>
                <a:ea typeface="+mn-ea"/>
                <a:cs typeface="+mn-cs"/>
              </a:defRPr>
            </a:lvl1pPr>
            <a:lvl2pPr marL="609585" algn="l" defTabSz="1219170" rtl="0" eaLnBrk="1" latinLnBrk="0" hangingPunct="1">
              <a:defRPr sz="2400" kern="1200">
                <a:solidFill>
                  <a:srgbClr val="000000"/>
                </a:solidFill>
                <a:latin typeface="Calibri"/>
                <a:ea typeface="+mn-ea"/>
                <a:cs typeface="+mn-cs"/>
              </a:defRPr>
            </a:lvl2pPr>
            <a:lvl3pPr marL="1219170" algn="l" defTabSz="1219170" rtl="0" eaLnBrk="1" latinLnBrk="0" hangingPunct="1">
              <a:defRPr sz="2400" kern="1200">
                <a:solidFill>
                  <a:srgbClr val="000000"/>
                </a:solidFill>
                <a:latin typeface="Calibri"/>
                <a:ea typeface="+mn-ea"/>
                <a:cs typeface="+mn-cs"/>
              </a:defRPr>
            </a:lvl3pPr>
            <a:lvl4pPr marL="1828754" algn="l" defTabSz="1219170" rtl="0" eaLnBrk="1" latinLnBrk="0" hangingPunct="1">
              <a:defRPr sz="2400" kern="1200">
                <a:solidFill>
                  <a:srgbClr val="000000"/>
                </a:solidFill>
                <a:latin typeface="Calibri"/>
                <a:ea typeface="+mn-ea"/>
                <a:cs typeface="+mn-cs"/>
              </a:defRPr>
            </a:lvl4pPr>
            <a:lvl5pPr marL="2438339" algn="l" defTabSz="1219170" rtl="0" eaLnBrk="1" latinLnBrk="0" hangingPunct="1">
              <a:defRPr sz="2400" kern="1200">
                <a:solidFill>
                  <a:srgbClr val="000000"/>
                </a:solidFill>
                <a:latin typeface="Calibri"/>
                <a:ea typeface="+mn-ea"/>
                <a:cs typeface="+mn-cs"/>
              </a:defRPr>
            </a:lvl5pPr>
            <a:lvl6pPr marL="3047924" algn="l" defTabSz="1219170" rtl="0" eaLnBrk="1" latinLnBrk="0" hangingPunct="1">
              <a:defRPr sz="2400" kern="1200">
                <a:solidFill>
                  <a:srgbClr val="000000"/>
                </a:solidFill>
                <a:latin typeface="Calibri"/>
                <a:ea typeface="+mn-ea"/>
                <a:cs typeface="+mn-cs"/>
              </a:defRPr>
            </a:lvl6pPr>
            <a:lvl7pPr marL="3657509" algn="l" defTabSz="1219170" rtl="0" eaLnBrk="1" latinLnBrk="0" hangingPunct="1">
              <a:defRPr sz="2400" kern="1200">
                <a:solidFill>
                  <a:srgbClr val="000000"/>
                </a:solidFill>
                <a:latin typeface="Calibri"/>
                <a:ea typeface="+mn-ea"/>
                <a:cs typeface="+mn-cs"/>
              </a:defRPr>
            </a:lvl7pPr>
            <a:lvl8pPr marL="4267093" algn="l" defTabSz="1219170" rtl="0" eaLnBrk="1" latinLnBrk="0" hangingPunct="1">
              <a:defRPr sz="2400" kern="1200">
                <a:solidFill>
                  <a:srgbClr val="000000"/>
                </a:solidFill>
                <a:latin typeface="Calibri"/>
                <a:ea typeface="+mn-ea"/>
                <a:cs typeface="+mn-cs"/>
              </a:defRPr>
            </a:lvl8pPr>
            <a:lvl9pPr marL="4876678" algn="l" defTabSz="1219170" rtl="0" eaLnBrk="1" latinLnBrk="0" hangingPunct="1">
              <a:defRPr sz="2400" kern="1200">
                <a:solidFill>
                  <a:srgbClr val="000000"/>
                </a:solidFill>
                <a:latin typeface="Calibri"/>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一般</a:t>
            </a:r>
            <a:r>
              <a:rPr lang="zh-CN" altLang="en-US" sz="1800">
                <a:solidFill>
                  <a:schemeClr val="tx1">
                    <a:lumMod val="65000"/>
                    <a:lumOff val="35000"/>
                  </a:schemeClr>
                </a:solidFill>
                <a:latin typeface="微软雅黑" pitchFamily="34" charset="-122"/>
                <a:ea typeface="微软雅黑" pitchFamily="34" charset="-122"/>
              </a:rPr>
              <a:t>情况下，成本中心不能形成真正意义上的收入，故只需衡量投入，而不衡量产出，这是成本中心的首要特点。</a:t>
            </a:r>
          </a:p>
        </p:txBody>
      </p:sp>
      <p:sp>
        <p:nvSpPr>
          <p:cNvPr id="22" name="矩形 21"/>
          <p:cNvSpPr/>
          <p:nvPr/>
        </p:nvSpPr>
        <p:spPr>
          <a:xfrm>
            <a:off x="870041" y="1518801"/>
            <a:ext cx="4754828"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．成本中心只考评成本费用而不考评收益</a:t>
            </a:r>
            <a:endParaRPr lang="zh-CN" altLang="zh-CN" sz="1800" b="1" kern="100">
              <a:solidFill>
                <a:srgbClr val="FF0000"/>
              </a:solidFill>
              <a:effectLst/>
              <a:latin typeface="微软雅黑" pitchFamily="34" charset="-122"/>
              <a:ea typeface="微软雅黑" pitchFamily="34" charset="-122"/>
            </a:endParaRPr>
          </a:p>
        </p:txBody>
      </p:sp>
    </p:spTree>
    <p:extLst>
      <p:ext uri="{BB962C8B-B14F-4D97-AF65-F5344CB8AC3E}">
        <p14:creationId xmlns:p14="http://schemas.microsoft.com/office/powerpoint/2010/main" val="5591432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ur="5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dur="5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dur="50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dur="50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2" presetClass="entr" presetSubtype="8" dur="50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52" presetClass="entr" presetSubtype="0" dur="500" fill="hold" grpId="0" nodeType="withEffect">
                                  <p:stCondLst>
                                    <p:cond delay="800"/>
                                  </p:stCondLst>
                                  <p:childTnLst>
                                    <p:set>
                                      <p:cBhvr>
                                        <p:cTn id="29" dur="1" fill="hold">
                                          <p:stCondLst>
                                            <p:cond delay="0"/>
                                          </p:stCondLst>
                                        </p:cTn>
                                        <p:tgtEl>
                                          <p:spTgt spid="12"/>
                                        </p:tgtEl>
                                        <p:attrNameLst>
                                          <p:attrName>style.visibility</p:attrName>
                                        </p:attrNameLst>
                                      </p:cBhvr>
                                      <p:to>
                                        <p:strVal val="visible"/>
                                      </p:to>
                                    </p:set>
                                    <p:animScale>
                                      <p:cBhvr>
                                        <p:cTn id="30"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31" dur="500" decel="50000" fill="hold">
                                          <p:stCondLst>
                                            <p:cond delay="0"/>
                                          </p:stCondLst>
                                        </p:cTn>
                                        <p:tgtEl>
                                          <p:spTgt spid="12"/>
                                        </p:tgtEl>
                                        <p:attrNameLst>
                                          <p:attrName>ppt_x</p:attrName>
                                          <p:attrName>ppt_y</p:attrName>
                                        </p:attrNameLst>
                                      </p:cBhvr>
                                    </p:animMotion>
                                    <p:animEffect transition="in" filter="fade">
                                      <p:cBhvr>
                                        <p:cTn id="32" dur="500"/>
                                        <p:tgtEl>
                                          <p:spTgt spid="12"/>
                                        </p:tgtEl>
                                      </p:cBhvr>
                                    </p:animEffect>
                                  </p:childTnLst>
                                </p:cTn>
                              </p:par>
                            </p:childTnLst>
                          </p:cTn>
                        </p:par>
                        <p:par>
                          <p:cTn id="33" fill="hold" nodeType="afterGroup">
                            <p:stCondLst>
                              <p:cond delay="3300"/>
                            </p:stCondLst>
                            <p:childTnLst>
                              <p:par>
                                <p:cTn id="34" presetID="22" presetClass="entr" presetSubtype="8" dur="50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52" presetClass="entr" presetSubtype="0" dur="500" fill="hold" grpId="0" nodeType="withEffect">
                                  <p:stCondLst>
                                    <p:cond delay="200"/>
                                  </p:stCondLst>
                                  <p:childTnLst>
                                    <p:set>
                                      <p:cBhvr>
                                        <p:cTn id="38" dur="1" fill="hold">
                                          <p:stCondLst>
                                            <p:cond delay="0"/>
                                          </p:stCondLst>
                                        </p:cTn>
                                        <p:tgtEl>
                                          <p:spTgt spid="13"/>
                                        </p:tgtEl>
                                        <p:attrNameLst>
                                          <p:attrName>style.visibility</p:attrName>
                                        </p:attrNameLst>
                                      </p:cBhvr>
                                      <p:to>
                                        <p:strVal val="visible"/>
                                      </p:to>
                                    </p:set>
                                    <p:animScale>
                                      <p:cBhvr>
                                        <p:cTn id="39"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 0 0" pathEditMode="relative" ptsTypes="">
                                      <p:cBhvr>
                                        <p:cTn id="40" dur="500" decel="50000" fill="hold">
                                          <p:stCondLst>
                                            <p:cond delay="0"/>
                                          </p:stCondLst>
                                        </p:cTn>
                                        <p:tgtEl>
                                          <p:spTgt spid="13"/>
                                        </p:tgtEl>
                                        <p:attrNameLst>
                                          <p:attrName>ppt_x</p:attrName>
                                          <p:attrName>ppt_y</p:attrName>
                                        </p:attrNameLst>
                                      </p:cBhvr>
                                    </p:animMotion>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20" grpId="0"/>
      <p:bldP spid="21" grpId="0"/>
      <p:bldP spid="22"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（二）成本中心的特征</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3" name="矩形 2"/>
          <p:cNvSpPr>
            <a:spLocks noChangeArrowheads="1"/>
          </p:cNvSpPr>
          <p:nvPr/>
        </p:nvSpPr>
        <p:spPr bwMode="auto">
          <a:xfrm>
            <a:off x="982638" y="1917626"/>
            <a:ext cx="10337429" cy="452432"/>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具体</a:t>
            </a:r>
            <a:r>
              <a:rPr lang="zh-CN" altLang="en-US" sz="1800">
                <a:solidFill>
                  <a:schemeClr val="tx1">
                    <a:lumMod val="65000"/>
                    <a:lumOff val="35000"/>
                  </a:schemeClr>
                </a:solidFill>
                <a:latin typeface="微软雅黑" pitchFamily="34" charset="-122"/>
                <a:ea typeface="微软雅黑" pitchFamily="34" charset="-122"/>
              </a:rPr>
              <a:t>来说，可控成本必须同时</a:t>
            </a:r>
            <a:r>
              <a:rPr lang="zh-CN" altLang="en-US" sz="1800" b="1">
                <a:solidFill>
                  <a:srgbClr val="FF0000"/>
                </a:solidFill>
                <a:latin typeface="微软雅黑" pitchFamily="34" charset="-122"/>
                <a:ea typeface="微软雅黑" pitchFamily="34" charset="-122"/>
              </a:rPr>
              <a:t>具备以下三个条件：</a:t>
            </a:r>
          </a:p>
        </p:txBody>
      </p:sp>
      <p:grpSp>
        <p:nvGrpSpPr>
          <p:cNvPr id="24" name="组合 23"/>
          <p:cNvGrpSpPr/>
          <p:nvPr/>
        </p:nvGrpSpPr>
        <p:grpSpPr>
          <a:xfrm>
            <a:off x="1414686" y="2565698"/>
            <a:ext cx="9966550" cy="513279"/>
            <a:chOff x="2805124" y="1970911"/>
            <a:chExt cx="9966550" cy="513279"/>
          </a:xfrm>
        </p:grpSpPr>
        <p:sp>
          <p:nvSpPr>
            <p:cNvPr id="25" name="圆角矩形 24"/>
            <p:cNvSpPr/>
            <p:nvPr/>
          </p:nvSpPr>
          <p:spPr bwMode="auto">
            <a:xfrm>
              <a:off x="2805124" y="1980953"/>
              <a:ext cx="1535726" cy="503237"/>
            </a:xfrm>
            <a:prstGeom prst="roundRect">
              <a:avLst>
                <a:gd name="adj" fmla="val 8243"/>
              </a:avLst>
            </a:prstGeom>
            <a:solidFill>
              <a:srgbClr val="92D050"/>
            </a:solidFill>
            <a:ln w="25400" cap="flat" cmpd="sng" algn="ctr">
              <a:noFill/>
              <a:prstDash val="solid"/>
            </a:ln>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800" kern="0" smtClean="0">
                  <a:solidFill>
                    <a:srgbClr val="FFFFFF"/>
                  </a:solidFill>
                  <a:latin typeface="微软雅黑" pitchFamily="34" charset="-122"/>
                  <a:ea typeface="微软雅黑" pitchFamily="34" charset="-122"/>
                </a:rPr>
                <a:t>（</a:t>
              </a:r>
              <a:r>
                <a:rPr lang="en-US" altLang="zh-CN" sz="1800" kern="0" smtClean="0">
                  <a:solidFill>
                    <a:srgbClr val="FFFFFF"/>
                  </a:solidFill>
                  <a:latin typeface="微软雅黑" pitchFamily="34" charset="-122"/>
                  <a:ea typeface="微软雅黑" pitchFamily="34" charset="-122"/>
                </a:rPr>
                <a:t>1</a:t>
              </a:r>
              <a:r>
                <a:rPr lang="zh-CN" altLang="en-US" sz="1800" kern="0" smtClean="0">
                  <a:solidFill>
                    <a:srgbClr val="FFFFFF"/>
                  </a:solidFill>
                  <a:latin typeface="微软雅黑" pitchFamily="34" charset="-122"/>
                  <a:ea typeface="微软雅黑" pitchFamily="34" charset="-122"/>
                </a:rPr>
                <a:t>）</a:t>
              </a:r>
              <a:endParaRPr kumimoji="0" lang="zh-CN" altLang="en-US" sz="18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sp>
          <p:nvSpPr>
            <p:cNvPr id="26" name="矩形 25"/>
            <p:cNvSpPr/>
            <p:nvPr/>
          </p:nvSpPr>
          <p:spPr>
            <a:xfrm>
              <a:off x="4340849" y="1970911"/>
              <a:ext cx="8430825"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成本</a:t>
              </a:r>
              <a:r>
                <a:rPr lang="zh-CN" altLang="en-US" sz="1800" kern="0">
                  <a:solidFill>
                    <a:prstClr val="black">
                      <a:lumMod val="65000"/>
                      <a:lumOff val="35000"/>
                    </a:prstClr>
                  </a:solidFill>
                  <a:latin typeface="微软雅黑" pitchFamily="34" charset="-122"/>
                  <a:ea typeface="微软雅黑" pitchFamily="34" charset="-122"/>
                </a:rPr>
                <a:t>中心能够预见其发生</a:t>
              </a:r>
              <a:r>
                <a:rPr lang="en-US" altLang="zh-CN" sz="1800" kern="0">
                  <a:solidFill>
                    <a:prstClr val="black">
                      <a:lumMod val="65000"/>
                      <a:lumOff val="35000"/>
                    </a:prstClr>
                  </a:solidFill>
                  <a:latin typeface="微软雅黑" pitchFamily="34" charset="-122"/>
                  <a:ea typeface="微软雅黑" pitchFamily="34" charset="-122"/>
                </a:rPr>
                <a:t>——</a:t>
              </a:r>
              <a:r>
                <a:rPr lang="zh-CN" altLang="en-US" sz="1800" b="1" kern="0">
                  <a:solidFill>
                    <a:srgbClr val="FF0000"/>
                  </a:solidFill>
                  <a:latin typeface="微软雅黑" pitchFamily="34" charset="-122"/>
                  <a:ea typeface="微软雅黑" pitchFamily="34" charset="-122"/>
                </a:rPr>
                <a:t>可预见性；</a:t>
              </a:r>
              <a:endParaRPr kumimoji="0" lang="zh-CN" altLang="en-US" sz="1800" b="1" i="0" u="none" strike="noStrike" kern="0" cap="none" spc="0" normalizeH="0" baseline="0" noProof="0" smtClean="0">
                <a:ln>
                  <a:noFill/>
                </a:ln>
                <a:solidFill>
                  <a:srgbClr val="FF0000"/>
                </a:solidFill>
                <a:effectLst/>
                <a:uLnTx/>
                <a:uFillTx/>
                <a:latin typeface="微软雅黑" pitchFamily="34" charset="-122"/>
                <a:ea typeface="微软雅黑" pitchFamily="34" charset="-122"/>
              </a:endParaRPr>
            </a:p>
          </p:txBody>
        </p:sp>
        <p:cxnSp>
          <p:nvCxnSpPr>
            <p:cNvPr id="27" name="直接连接符 26"/>
            <p:cNvCxnSpPr/>
            <p:nvPr/>
          </p:nvCxnSpPr>
          <p:spPr bwMode="auto">
            <a:xfrm flipV="1">
              <a:off x="3758317" y="1970911"/>
              <a:ext cx="8727605" cy="10042"/>
            </a:xfrm>
            <a:prstGeom prst="line">
              <a:avLst/>
            </a:prstGeom>
            <a:noFill/>
            <a:ln w="6350" cap="flat" cmpd="sng" algn="ctr">
              <a:solidFill>
                <a:srgbClr val="7BC143"/>
              </a:solidFill>
              <a:prstDash val="solid"/>
              <a:miter lim="800000"/>
            </a:ln>
            <a:effectLst/>
          </p:spPr>
        </p:cxnSp>
      </p:grpSp>
      <p:grpSp>
        <p:nvGrpSpPr>
          <p:cNvPr id="28" name="组合 27"/>
          <p:cNvGrpSpPr/>
          <p:nvPr/>
        </p:nvGrpSpPr>
        <p:grpSpPr>
          <a:xfrm>
            <a:off x="1401887" y="3466821"/>
            <a:ext cx="9966550" cy="513279"/>
            <a:chOff x="2805124" y="1970911"/>
            <a:chExt cx="9966550" cy="513279"/>
          </a:xfrm>
        </p:grpSpPr>
        <p:sp>
          <p:nvSpPr>
            <p:cNvPr id="29" name="圆角矩形 28"/>
            <p:cNvSpPr/>
            <p:nvPr/>
          </p:nvSpPr>
          <p:spPr bwMode="auto">
            <a:xfrm>
              <a:off x="2805124" y="1980953"/>
              <a:ext cx="1535726" cy="503237"/>
            </a:xfrm>
            <a:prstGeom prst="roundRect">
              <a:avLst>
                <a:gd name="adj" fmla="val 8243"/>
              </a:avLst>
            </a:prstGeom>
            <a:solidFill>
              <a:srgbClr val="92D050"/>
            </a:solidFill>
            <a:ln w="25400" cap="flat" cmpd="sng" algn="ctr">
              <a:noFill/>
              <a:prstDash val="solid"/>
            </a:ln>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a:t>
              </a:r>
              <a:r>
                <a:rPr kumimoji="0" lang="en-US" altLang="zh-CN" sz="18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2</a:t>
              </a:r>
              <a:r>
                <a:rPr kumimoji="0" lang="zh-CN" altLang="en-US" sz="18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a:t>
              </a:r>
            </a:p>
          </p:txBody>
        </p:sp>
        <p:sp>
          <p:nvSpPr>
            <p:cNvPr id="30" name="矩形 29"/>
            <p:cNvSpPr/>
            <p:nvPr/>
          </p:nvSpPr>
          <p:spPr>
            <a:xfrm>
              <a:off x="4340849" y="1970911"/>
              <a:ext cx="8430825"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kern="0" smtClean="0">
                  <a:solidFill>
                    <a:prstClr val="black">
                      <a:lumMod val="65000"/>
                      <a:lumOff val="35000"/>
                    </a:prstClr>
                  </a:solidFill>
                  <a:latin typeface="微软雅黑" pitchFamily="34" charset="-122"/>
                  <a:ea typeface="微软雅黑" pitchFamily="34" charset="-122"/>
                </a:rPr>
                <a:t>  </a:t>
              </a:r>
              <a:r>
                <a:rPr lang="zh-CN" altLang="en-US" sz="1800" kern="0" smtClean="0">
                  <a:solidFill>
                    <a:prstClr val="black">
                      <a:lumMod val="65000"/>
                      <a:lumOff val="35000"/>
                    </a:prstClr>
                  </a:solidFill>
                  <a:latin typeface="微软雅黑" pitchFamily="34" charset="-122"/>
                  <a:ea typeface="微软雅黑" pitchFamily="34" charset="-122"/>
                </a:rPr>
                <a:t>成本</a:t>
              </a:r>
              <a:r>
                <a:rPr lang="zh-CN" altLang="en-US" sz="1800" kern="0">
                  <a:solidFill>
                    <a:prstClr val="black">
                      <a:lumMod val="65000"/>
                      <a:lumOff val="35000"/>
                    </a:prstClr>
                  </a:solidFill>
                  <a:latin typeface="微软雅黑" pitchFamily="34" charset="-122"/>
                  <a:ea typeface="微软雅黑" pitchFamily="34" charset="-122"/>
                </a:rPr>
                <a:t>中心能够计量其发生额</a:t>
              </a:r>
              <a:r>
                <a:rPr lang="en-US" altLang="zh-CN" sz="1800" kern="0">
                  <a:solidFill>
                    <a:prstClr val="black">
                      <a:lumMod val="65000"/>
                      <a:lumOff val="35000"/>
                    </a:prstClr>
                  </a:solidFill>
                  <a:latin typeface="微软雅黑" pitchFamily="34" charset="-122"/>
                  <a:ea typeface="微软雅黑" pitchFamily="34" charset="-122"/>
                </a:rPr>
                <a:t>——</a:t>
              </a:r>
              <a:r>
                <a:rPr lang="zh-CN" altLang="en-US" sz="1800" b="1" kern="0">
                  <a:solidFill>
                    <a:srgbClr val="FF0000"/>
                  </a:solidFill>
                  <a:latin typeface="微软雅黑" pitchFamily="34" charset="-122"/>
                  <a:ea typeface="微软雅黑" pitchFamily="34" charset="-122"/>
                </a:rPr>
                <a:t>可计量性；</a:t>
              </a:r>
              <a:endParaRPr kumimoji="0" lang="zh-CN" altLang="en-US" sz="1800" b="1" i="0" u="none" strike="noStrike" kern="0" cap="none" spc="0" normalizeH="0" baseline="0" noProof="0" smtClean="0">
                <a:ln>
                  <a:noFill/>
                </a:ln>
                <a:solidFill>
                  <a:srgbClr val="FF0000"/>
                </a:solidFill>
                <a:effectLst/>
                <a:uLnTx/>
                <a:uFillTx/>
                <a:latin typeface="微软雅黑" pitchFamily="34" charset="-122"/>
                <a:ea typeface="微软雅黑" pitchFamily="34" charset="-122"/>
              </a:endParaRPr>
            </a:p>
          </p:txBody>
        </p:sp>
        <p:cxnSp>
          <p:nvCxnSpPr>
            <p:cNvPr id="31" name="直接连接符 30"/>
            <p:cNvCxnSpPr/>
            <p:nvPr/>
          </p:nvCxnSpPr>
          <p:spPr bwMode="auto">
            <a:xfrm flipV="1">
              <a:off x="3758317" y="1970911"/>
              <a:ext cx="8727605" cy="10042"/>
            </a:xfrm>
            <a:prstGeom prst="line">
              <a:avLst/>
            </a:prstGeom>
            <a:noFill/>
            <a:ln w="6350" cap="flat" cmpd="sng" algn="ctr">
              <a:solidFill>
                <a:srgbClr val="7BC143"/>
              </a:solidFill>
              <a:prstDash val="solid"/>
              <a:miter lim="800000"/>
            </a:ln>
            <a:effectLst/>
          </p:spPr>
        </p:cxnSp>
      </p:grpSp>
      <p:grpSp>
        <p:nvGrpSpPr>
          <p:cNvPr id="32" name="组合 31"/>
          <p:cNvGrpSpPr/>
          <p:nvPr/>
        </p:nvGrpSpPr>
        <p:grpSpPr>
          <a:xfrm>
            <a:off x="1419040" y="4365898"/>
            <a:ext cx="9966550" cy="513279"/>
            <a:chOff x="2805124" y="1970911"/>
            <a:chExt cx="9966550" cy="513279"/>
          </a:xfrm>
        </p:grpSpPr>
        <p:sp>
          <p:nvSpPr>
            <p:cNvPr id="33" name="圆角矩形 32"/>
            <p:cNvSpPr/>
            <p:nvPr/>
          </p:nvSpPr>
          <p:spPr bwMode="auto">
            <a:xfrm>
              <a:off x="2805124" y="1980953"/>
              <a:ext cx="1535726" cy="503237"/>
            </a:xfrm>
            <a:prstGeom prst="roundRect">
              <a:avLst>
                <a:gd name="adj" fmla="val 8243"/>
              </a:avLst>
            </a:prstGeom>
            <a:solidFill>
              <a:srgbClr val="92D050"/>
            </a:solidFill>
            <a:ln w="25400" cap="flat" cmpd="sng" algn="ctr">
              <a:noFill/>
              <a:prstDash val="solid"/>
            </a:ln>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a:t>
              </a:r>
              <a:r>
                <a:rPr kumimoji="0" lang="en-US" altLang="zh-CN" sz="18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3</a:t>
              </a:r>
              <a:r>
                <a:rPr kumimoji="0" lang="zh-CN" altLang="en-US" sz="18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a:t>
              </a:r>
            </a:p>
          </p:txBody>
        </p:sp>
        <p:sp>
          <p:nvSpPr>
            <p:cNvPr id="34" name="矩形 33"/>
            <p:cNvSpPr/>
            <p:nvPr/>
          </p:nvSpPr>
          <p:spPr>
            <a:xfrm>
              <a:off x="4340849" y="1970911"/>
              <a:ext cx="8430825"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kern="0" smtClean="0">
                  <a:solidFill>
                    <a:prstClr val="black">
                      <a:lumMod val="65000"/>
                      <a:lumOff val="35000"/>
                    </a:prstClr>
                  </a:solidFill>
                  <a:latin typeface="微软雅黑" pitchFamily="34" charset="-122"/>
                  <a:ea typeface="微软雅黑" pitchFamily="34" charset="-122"/>
                </a:rPr>
                <a:t>  </a:t>
              </a:r>
              <a:r>
                <a:rPr lang="zh-CN" altLang="en-US" sz="1800" kern="0" smtClean="0">
                  <a:solidFill>
                    <a:prstClr val="black">
                      <a:lumMod val="65000"/>
                      <a:lumOff val="35000"/>
                    </a:prstClr>
                  </a:solidFill>
                  <a:latin typeface="微软雅黑" pitchFamily="34" charset="-122"/>
                  <a:ea typeface="微软雅黑" pitchFamily="34" charset="-122"/>
                </a:rPr>
                <a:t>成本</a:t>
              </a:r>
              <a:r>
                <a:rPr lang="zh-CN" altLang="en-US" sz="1800" kern="0">
                  <a:solidFill>
                    <a:prstClr val="black">
                      <a:lumMod val="65000"/>
                      <a:lumOff val="35000"/>
                    </a:prstClr>
                  </a:solidFill>
                  <a:latin typeface="微软雅黑" pitchFamily="34" charset="-122"/>
                  <a:ea typeface="微软雅黑" pitchFamily="34" charset="-122"/>
                </a:rPr>
                <a:t>中心能够调节与控制其耗费</a:t>
              </a:r>
              <a:r>
                <a:rPr lang="en-US" altLang="zh-CN" sz="1800" kern="0">
                  <a:solidFill>
                    <a:prstClr val="black">
                      <a:lumMod val="65000"/>
                      <a:lumOff val="35000"/>
                    </a:prstClr>
                  </a:solidFill>
                  <a:latin typeface="微软雅黑" pitchFamily="34" charset="-122"/>
                  <a:ea typeface="微软雅黑" pitchFamily="34" charset="-122"/>
                </a:rPr>
                <a:t>——</a:t>
              </a:r>
              <a:r>
                <a:rPr lang="zh-CN" altLang="en-US" sz="1800" b="1" kern="0">
                  <a:solidFill>
                    <a:srgbClr val="FF0000"/>
                  </a:solidFill>
                  <a:latin typeface="微软雅黑" pitchFamily="34" charset="-122"/>
                  <a:ea typeface="微软雅黑" pitchFamily="34" charset="-122"/>
                </a:rPr>
                <a:t>可调控性。</a:t>
              </a:r>
              <a:endParaRPr kumimoji="0" lang="zh-CN" altLang="en-US" sz="1800" b="1" i="0" u="none" strike="noStrike" kern="0" cap="none" spc="0" normalizeH="0" baseline="0" noProof="0" smtClean="0">
                <a:ln>
                  <a:noFill/>
                </a:ln>
                <a:solidFill>
                  <a:srgbClr val="FF0000"/>
                </a:solidFill>
                <a:effectLst/>
                <a:uLnTx/>
                <a:uFillTx/>
                <a:latin typeface="微软雅黑" pitchFamily="34" charset="-122"/>
                <a:ea typeface="微软雅黑" pitchFamily="34" charset="-122"/>
              </a:endParaRPr>
            </a:p>
          </p:txBody>
        </p:sp>
        <p:cxnSp>
          <p:nvCxnSpPr>
            <p:cNvPr id="35" name="直接连接符 34"/>
            <p:cNvCxnSpPr/>
            <p:nvPr/>
          </p:nvCxnSpPr>
          <p:spPr bwMode="auto">
            <a:xfrm flipV="1">
              <a:off x="3758317" y="1970911"/>
              <a:ext cx="8727605" cy="10042"/>
            </a:xfrm>
            <a:prstGeom prst="line">
              <a:avLst/>
            </a:prstGeom>
            <a:noFill/>
            <a:ln w="6350" cap="flat" cmpd="sng" algn="ctr">
              <a:solidFill>
                <a:srgbClr val="7BC143"/>
              </a:solidFill>
              <a:prstDash val="solid"/>
              <a:miter lim="800000"/>
            </a:ln>
            <a:effectLst/>
          </p:spPr>
        </p:cxnSp>
      </p:grpSp>
      <p:sp>
        <p:nvSpPr>
          <p:cNvPr id="36" name="矩形 35"/>
          <p:cNvSpPr>
            <a:spLocks noChangeArrowheads="1"/>
          </p:cNvSpPr>
          <p:nvPr/>
        </p:nvSpPr>
        <p:spPr bwMode="auto">
          <a:xfrm>
            <a:off x="845606" y="5174385"/>
            <a:ext cx="10337429" cy="812530"/>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凡是</a:t>
            </a:r>
            <a:r>
              <a:rPr lang="zh-CN" altLang="en-US" sz="1800">
                <a:solidFill>
                  <a:schemeClr val="tx1">
                    <a:lumMod val="65000"/>
                    <a:lumOff val="35000"/>
                  </a:schemeClr>
                </a:solidFill>
                <a:latin typeface="微软雅黑" pitchFamily="34" charset="-122"/>
                <a:ea typeface="微软雅黑" pitchFamily="34" charset="-122"/>
              </a:rPr>
              <a:t>不能同时具备以上三个条件的，称为不可控成本，不在成本中心的责任范围内。也就是说，只有可控成本才是成本中心应当负责的成本，即责任成本。</a:t>
            </a:r>
          </a:p>
        </p:txBody>
      </p:sp>
      <p:sp>
        <p:nvSpPr>
          <p:cNvPr id="17" name="矩形 16"/>
          <p:cNvSpPr/>
          <p:nvPr/>
        </p:nvSpPr>
        <p:spPr>
          <a:xfrm>
            <a:off x="694606" y="1529975"/>
            <a:ext cx="4062331"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．成本中心只对可控成本承担责任</a:t>
            </a:r>
            <a:endParaRPr lang="zh-CN" altLang="zh-CN" sz="1800" b="1" kern="100">
              <a:solidFill>
                <a:srgbClr val="FF0000"/>
              </a:solidFill>
              <a:effectLst/>
              <a:latin typeface="微软雅黑" pitchFamily="34" charset="-122"/>
              <a:ea typeface="微软雅黑" pitchFamily="34" charset="-122"/>
            </a:endParaRPr>
          </a:p>
        </p:txBody>
      </p:sp>
    </p:spTree>
    <p:extLst>
      <p:ext uri="{BB962C8B-B14F-4D97-AF65-F5344CB8AC3E}">
        <p14:creationId xmlns:p14="http://schemas.microsoft.com/office/powerpoint/2010/main" val="40901186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dur="50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dur="50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dur="500"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dur="50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1+#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6"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（二）成本中心的特征</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3" name="矩形 2"/>
          <p:cNvSpPr>
            <a:spLocks noChangeArrowheads="1"/>
          </p:cNvSpPr>
          <p:nvPr/>
        </p:nvSpPr>
        <p:spPr bwMode="auto">
          <a:xfrm>
            <a:off x="926492" y="1984459"/>
            <a:ext cx="10337429" cy="812530"/>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责任</a:t>
            </a:r>
            <a:r>
              <a:rPr lang="zh-CN" altLang="en-US" sz="1800">
                <a:solidFill>
                  <a:schemeClr val="tx1">
                    <a:lumMod val="65000"/>
                    <a:lumOff val="35000"/>
                  </a:schemeClr>
                </a:solidFill>
                <a:latin typeface="微软雅黑" pitchFamily="34" charset="-122"/>
                <a:ea typeface="微软雅黑" pitchFamily="34" charset="-122"/>
              </a:rPr>
              <a:t>成本是对成本中心进行考核的主要内容，与传统产品成本的概念有着本质的区别。</a:t>
            </a:r>
            <a:r>
              <a:rPr lang="zh-CN" altLang="en-US" sz="1800" b="1">
                <a:solidFill>
                  <a:srgbClr val="FF0000"/>
                </a:solidFill>
                <a:latin typeface="微软雅黑" pitchFamily="34" charset="-122"/>
                <a:ea typeface="微软雅黑" pitchFamily="34" charset="-122"/>
              </a:rPr>
              <a:t>两者的主要区别在于：</a:t>
            </a:r>
          </a:p>
        </p:txBody>
      </p:sp>
      <p:sp>
        <p:nvSpPr>
          <p:cNvPr id="17" name="矩形 16"/>
          <p:cNvSpPr/>
          <p:nvPr/>
        </p:nvSpPr>
        <p:spPr>
          <a:xfrm>
            <a:off x="844936" y="1507042"/>
            <a:ext cx="4754828"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3</a:t>
            </a:r>
            <a:r>
              <a:rPr lang="zh-CN" altLang="en-US" sz="1800" b="1" kern="0">
                <a:solidFill>
                  <a:srgbClr val="FF0000"/>
                </a:solidFill>
                <a:latin typeface="微软雅黑" pitchFamily="34" charset="-122"/>
                <a:ea typeface="微软雅黑" pitchFamily="34" charset="-122"/>
              </a:rPr>
              <a:t>．成本中心只对责任成本进行考核和控制</a:t>
            </a:r>
            <a:endParaRPr lang="zh-CN" altLang="zh-CN" sz="1800" b="1" kern="100">
              <a:solidFill>
                <a:srgbClr val="FF0000"/>
              </a:solidFill>
              <a:effectLst/>
              <a:latin typeface="微软雅黑" pitchFamily="34" charset="-122"/>
              <a:ea typeface="微软雅黑" pitchFamily="34" charset="-122"/>
            </a:endParaRPr>
          </a:p>
        </p:txBody>
      </p:sp>
      <p:grpSp>
        <p:nvGrpSpPr>
          <p:cNvPr id="4" name="组合 3"/>
          <p:cNvGrpSpPr/>
          <p:nvPr/>
        </p:nvGrpSpPr>
        <p:grpSpPr>
          <a:xfrm>
            <a:off x="2110663" y="2997746"/>
            <a:ext cx="8223340" cy="848038"/>
            <a:chOff x="1765051" y="3169555"/>
            <a:chExt cx="8223340" cy="848038"/>
          </a:xfrm>
        </p:grpSpPr>
        <p:cxnSp>
          <p:nvCxnSpPr>
            <p:cNvPr id="23" name="直接连接符 22"/>
            <p:cNvCxnSpPr/>
            <p:nvPr/>
          </p:nvCxnSpPr>
          <p:spPr>
            <a:xfrm>
              <a:off x="2134766" y="3702488"/>
              <a:ext cx="7853625" cy="0"/>
            </a:xfrm>
            <a:prstGeom prst="line">
              <a:avLst/>
            </a:prstGeom>
            <a:noFill/>
            <a:ln w="6350" cap="flat" cmpd="sng" algn="ctr">
              <a:solidFill>
                <a:srgbClr val="FC6204"/>
              </a:solidFill>
              <a:prstDash val="sysDash"/>
              <a:miter lim="800000"/>
              <a:headEnd type="oval"/>
              <a:tailEnd type="oval"/>
            </a:ln>
            <a:effectLst/>
          </p:spPr>
        </p:cxnSp>
        <p:sp>
          <p:nvSpPr>
            <p:cNvPr id="37" name="矩形 36"/>
            <p:cNvSpPr/>
            <p:nvPr/>
          </p:nvSpPr>
          <p:spPr>
            <a:xfrm>
              <a:off x="2524514" y="3169555"/>
              <a:ext cx="7366083"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lnSpc>
                  <a:spcPct val="130000"/>
                </a:lnSpc>
              </a:pPr>
              <a:r>
                <a:rPr lang="zh-CN" altLang="en-US" sz="1800" smtClean="0">
                  <a:solidFill>
                    <a:prstClr val="black">
                      <a:lumMod val="65000"/>
                      <a:lumOff val="35000"/>
                    </a:prstClr>
                  </a:solidFill>
                  <a:latin typeface="微软雅黑" pitchFamily="34" charset="-122"/>
                  <a:ea typeface="微软雅黑" pitchFamily="34" charset="-122"/>
                </a:rPr>
                <a:t>  成本</a:t>
              </a:r>
              <a:r>
                <a:rPr lang="zh-CN" altLang="en-US" sz="1800">
                  <a:solidFill>
                    <a:prstClr val="black">
                      <a:lumMod val="65000"/>
                      <a:lumOff val="35000"/>
                    </a:prstClr>
                  </a:solidFill>
                  <a:latin typeface="微软雅黑" pitchFamily="34" charset="-122"/>
                  <a:ea typeface="微软雅黑" pitchFamily="34" charset="-122"/>
                </a:rPr>
                <a:t>计算的对象不同。</a:t>
              </a:r>
            </a:p>
          </p:txBody>
        </p:sp>
        <p:grpSp>
          <p:nvGrpSpPr>
            <p:cNvPr id="38" name="组合 37"/>
            <p:cNvGrpSpPr/>
            <p:nvPr/>
          </p:nvGrpSpPr>
          <p:grpSpPr>
            <a:xfrm>
              <a:off x="1765051" y="3297593"/>
              <a:ext cx="788999" cy="720000"/>
              <a:chOff x="3478141" y="1948503"/>
              <a:chExt cx="788999" cy="720000"/>
            </a:xfrm>
          </p:grpSpPr>
          <p:pic>
            <p:nvPicPr>
              <p:cNvPr id="39" name="Picture 3" descr="D:\Teliss_Tong\Copy\定期备份\工作备份\！PPT图片及版面资源\06-PPT精选插图\12-标签\png_icon_381.png"/>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3517604" y="1948503"/>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28"/>
              <p:cNvSpPr txBox="1"/>
              <p:nvPr/>
            </p:nvSpPr>
            <p:spPr>
              <a:xfrm>
                <a:off x="3478141" y="2149864"/>
                <a:ext cx="788999" cy="369332"/>
              </a:xfrm>
              <a:prstGeom prst="rect">
                <a:avLst/>
              </a:prstGeom>
              <a:noFill/>
            </p:spPr>
            <p:txBody>
              <a:bodyPr wrap="non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r>
                  <a:rPr lang="zh-CN" altLang="en-US" sz="1800" b="1" smtClean="0">
                    <a:solidFill>
                      <a:prstClr val="white"/>
                    </a:solidFill>
                    <a:latin typeface="微软雅黑" pitchFamily="34" charset="-122"/>
                    <a:ea typeface="微软雅黑" pitchFamily="34" charset="-122"/>
                  </a:rPr>
                  <a:t>（</a:t>
                </a:r>
                <a:r>
                  <a:rPr lang="en-US" altLang="zh-CN" sz="1800" b="1" smtClean="0">
                    <a:solidFill>
                      <a:prstClr val="white"/>
                    </a:solidFill>
                    <a:latin typeface="微软雅黑" pitchFamily="34" charset="-122"/>
                    <a:ea typeface="微软雅黑" pitchFamily="34" charset="-122"/>
                  </a:rPr>
                  <a:t>1</a:t>
                </a:r>
                <a:r>
                  <a:rPr lang="zh-CN" altLang="en-US" sz="1800" b="1" smtClean="0">
                    <a:solidFill>
                      <a:prstClr val="white"/>
                    </a:solidFill>
                    <a:latin typeface="微软雅黑" pitchFamily="34" charset="-122"/>
                    <a:ea typeface="微软雅黑" pitchFamily="34" charset="-122"/>
                  </a:rPr>
                  <a:t>）</a:t>
                </a:r>
                <a:endParaRPr lang="zh-CN" altLang="en-US" sz="1800" b="1">
                  <a:solidFill>
                    <a:prstClr val="white"/>
                  </a:solidFill>
                  <a:latin typeface="微软雅黑" pitchFamily="34" charset="-122"/>
                  <a:ea typeface="微软雅黑" pitchFamily="34" charset="-122"/>
                </a:endParaRPr>
              </a:p>
            </p:txBody>
          </p:sp>
        </p:grpSp>
      </p:grpSp>
      <p:grpSp>
        <p:nvGrpSpPr>
          <p:cNvPr id="41" name="组合 40"/>
          <p:cNvGrpSpPr/>
          <p:nvPr/>
        </p:nvGrpSpPr>
        <p:grpSpPr>
          <a:xfrm>
            <a:off x="2120338" y="4077866"/>
            <a:ext cx="8223340" cy="848038"/>
            <a:chOff x="1765051" y="3169555"/>
            <a:chExt cx="8223340" cy="848038"/>
          </a:xfrm>
        </p:grpSpPr>
        <p:cxnSp>
          <p:nvCxnSpPr>
            <p:cNvPr id="42" name="直接连接符 41"/>
            <p:cNvCxnSpPr/>
            <p:nvPr/>
          </p:nvCxnSpPr>
          <p:spPr>
            <a:xfrm>
              <a:off x="2134766" y="3702488"/>
              <a:ext cx="7853625" cy="0"/>
            </a:xfrm>
            <a:prstGeom prst="line">
              <a:avLst/>
            </a:prstGeom>
            <a:noFill/>
            <a:ln w="6350" cap="flat" cmpd="sng" algn="ctr">
              <a:solidFill>
                <a:srgbClr val="FC6204"/>
              </a:solidFill>
              <a:prstDash val="sysDash"/>
              <a:miter lim="800000"/>
              <a:headEnd type="oval"/>
              <a:tailEnd type="oval"/>
            </a:ln>
            <a:effectLst/>
          </p:spPr>
        </p:cxnSp>
        <p:sp>
          <p:nvSpPr>
            <p:cNvPr id="43" name="矩形 42"/>
            <p:cNvSpPr/>
            <p:nvPr/>
          </p:nvSpPr>
          <p:spPr>
            <a:xfrm>
              <a:off x="2524514" y="3169555"/>
              <a:ext cx="7366083"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lnSpc>
                  <a:spcPct val="130000"/>
                </a:lnSpc>
              </a:pPr>
              <a:r>
                <a:rPr lang="zh-CN" altLang="en-US" sz="1800" smtClean="0">
                  <a:solidFill>
                    <a:prstClr val="black">
                      <a:lumMod val="65000"/>
                      <a:lumOff val="35000"/>
                    </a:prstClr>
                  </a:solidFill>
                  <a:latin typeface="微软雅黑" pitchFamily="34" charset="-122"/>
                  <a:ea typeface="微软雅黑" pitchFamily="34" charset="-122"/>
                </a:rPr>
                <a:t>  成本</a:t>
              </a:r>
              <a:r>
                <a:rPr lang="zh-CN" altLang="en-US" sz="1800">
                  <a:solidFill>
                    <a:prstClr val="black">
                      <a:lumMod val="65000"/>
                      <a:lumOff val="35000"/>
                    </a:prstClr>
                  </a:solidFill>
                  <a:latin typeface="微软雅黑" pitchFamily="34" charset="-122"/>
                  <a:ea typeface="微软雅黑" pitchFamily="34" charset="-122"/>
                </a:rPr>
                <a:t>计算的原则不同。</a:t>
              </a:r>
            </a:p>
          </p:txBody>
        </p:sp>
        <p:grpSp>
          <p:nvGrpSpPr>
            <p:cNvPr id="44" name="组合 43"/>
            <p:cNvGrpSpPr/>
            <p:nvPr/>
          </p:nvGrpSpPr>
          <p:grpSpPr>
            <a:xfrm>
              <a:off x="1765051" y="3297593"/>
              <a:ext cx="788999" cy="720000"/>
              <a:chOff x="3478141" y="1948503"/>
              <a:chExt cx="788999" cy="720000"/>
            </a:xfrm>
          </p:grpSpPr>
          <p:pic>
            <p:nvPicPr>
              <p:cNvPr id="45" name="Picture 3" descr="D:\Teliss_Tong\Copy\定期备份\工作备份\！PPT图片及版面资源\06-PPT精选插图\12-标签\png_icon_381.png"/>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3517604" y="1948503"/>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28"/>
              <p:cNvSpPr txBox="1"/>
              <p:nvPr/>
            </p:nvSpPr>
            <p:spPr>
              <a:xfrm>
                <a:off x="3478141" y="2149864"/>
                <a:ext cx="788999" cy="369332"/>
              </a:xfrm>
              <a:prstGeom prst="rect">
                <a:avLst/>
              </a:prstGeom>
              <a:noFill/>
            </p:spPr>
            <p:txBody>
              <a:bodyPr wrap="non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r>
                  <a:rPr lang="zh-CN" altLang="en-US" sz="1800" b="1" smtClean="0">
                    <a:solidFill>
                      <a:prstClr val="white"/>
                    </a:solidFill>
                    <a:latin typeface="微软雅黑" pitchFamily="34" charset="-122"/>
                    <a:ea typeface="微软雅黑" pitchFamily="34" charset="-122"/>
                  </a:rPr>
                  <a:t>（</a:t>
                </a:r>
                <a:r>
                  <a:rPr lang="en-US" altLang="zh-CN" sz="1800" b="1" smtClean="0">
                    <a:solidFill>
                      <a:prstClr val="white"/>
                    </a:solidFill>
                    <a:latin typeface="微软雅黑" pitchFamily="34" charset="-122"/>
                    <a:ea typeface="微软雅黑" pitchFamily="34" charset="-122"/>
                  </a:rPr>
                  <a:t>2</a:t>
                </a:r>
                <a:r>
                  <a:rPr lang="zh-CN" altLang="en-US" sz="1800" b="1" smtClean="0">
                    <a:solidFill>
                      <a:prstClr val="white"/>
                    </a:solidFill>
                    <a:latin typeface="微软雅黑" pitchFamily="34" charset="-122"/>
                    <a:ea typeface="微软雅黑" pitchFamily="34" charset="-122"/>
                  </a:rPr>
                  <a:t>）</a:t>
                </a:r>
                <a:endParaRPr lang="zh-CN" altLang="en-US" sz="1800" b="1">
                  <a:solidFill>
                    <a:prstClr val="white"/>
                  </a:solidFill>
                  <a:latin typeface="微软雅黑" pitchFamily="34" charset="-122"/>
                  <a:ea typeface="微软雅黑" pitchFamily="34" charset="-122"/>
                </a:endParaRPr>
              </a:p>
            </p:txBody>
          </p:sp>
        </p:grpSp>
      </p:grpSp>
      <p:grpSp>
        <p:nvGrpSpPr>
          <p:cNvPr id="47" name="组合 46"/>
          <p:cNvGrpSpPr/>
          <p:nvPr/>
        </p:nvGrpSpPr>
        <p:grpSpPr>
          <a:xfrm>
            <a:off x="2110663" y="5130193"/>
            <a:ext cx="8223340" cy="848038"/>
            <a:chOff x="1765051" y="3169555"/>
            <a:chExt cx="8223340" cy="848038"/>
          </a:xfrm>
        </p:grpSpPr>
        <p:cxnSp>
          <p:nvCxnSpPr>
            <p:cNvPr id="48" name="直接连接符 47"/>
            <p:cNvCxnSpPr/>
            <p:nvPr/>
          </p:nvCxnSpPr>
          <p:spPr>
            <a:xfrm>
              <a:off x="2134766" y="3702488"/>
              <a:ext cx="7853625" cy="0"/>
            </a:xfrm>
            <a:prstGeom prst="line">
              <a:avLst/>
            </a:prstGeom>
            <a:noFill/>
            <a:ln w="6350" cap="flat" cmpd="sng" algn="ctr">
              <a:solidFill>
                <a:srgbClr val="FC6204"/>
              </a:solidFill>
              <a:prstDash val="sysDash"/>
              <a:miter lim="800000"/>
              <a:headEnd type="oval"/>
              <a:tailEnd type="oval"/>
            </a:ln>
            <a:effectLst/>
          </p:spPr>
        </p:cxnSp>
        <p:sp>
          <p:nvSpPr>
            <p:cNvPr id="49" name="矩形 48"/>
            <p:cNvSpPr/>
            <p:nvPr/>
          </p:nvSpPr>
          <p:spPr>
            <a:xfrm>
              <a:off x="2524514" y="3169555"/>
              <a:ext cx="7366083"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lnSpc>
                  <a:spcPct val="130000"/>
                </a:lnSpc>
              </a:pPr>
              <a:r>
                <a:rPr lang="zh-CN" altLang="en-US" sz="1800" smtClean="0">
                  <a:solidFill>
                    <a:prstClr val="black">
                      <a:lumMod val="65000"/>
                      <a:lumOff val="35000"/>
                    </a:prstClr>
                  </a:solidFill>
                  <a:latin typeface="微软雅黑" pitchFamily="34" charset="-122"/>
                  <a:ea typeface="微软雅黑" pitchFamily="34" charset="-122"/>
                </a:rPr>
                <a:t>  成本</a:t>
              </a:r>
              <a:r>
                <a:rPr lang="zh-CN" altLang="en-US" sz="1800">
                  <a:solidFill>
                    <a:prstClr val="black">
                      <a:lumMod val="65000"/>
                      <a:lumOff val="35000"/>
                    </a:prstClr>
                  </a:solidFill>
                  <a:latin typeface="微软雅黑" pitchFamily="34" charset="-122"/>
                  <a:ea typeface="微软雅黑" pitchFamily="34" charset="-122"/>
                </a:rPr>
                <a:t>计算的目的和用途不同。</a:t>
              </a:r>
            </a:p>
          </p:txBody>
        </p:sp>
        <p:grpSp>
          <p:nvGrpSpPr>
            <p:cNvPr id="50" name="组合 49"/>
            <p:cNvGrpSpPr/>
            <p:nvPr/>
          </p:nvGrpSpPr>
          <p:grpSpPr>
            <a:xfrm>
              <a:off x="1765051" y="3297593"/>
              <a:ext cx="788999" cy="720000"/>
              <a:chOff x="3478141" y="1948503"/>
              <a:chExt cx="788999" cy="720000"/>
            </a:xfrm>
          </p:grpSpPr>
          <p:pic>
            <p:nvPicPr>
              <p:cNvPr id="51" name="Picture 3" descr="D:\Teliss_Tong\Copy\定期备份\工作备份\！PPT图片及版面资源\06-PPT精选插图\12-标签\png_icon_381.png"/>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3517604" y="1948503"/>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28"/>
              <p:cNvSpPr txBox="1"/>
              <p:nvPr/>
            </p:nvSpPr>
            <p:spPr>
              <a:xfrm>
                <a:off x="3478141" y="2149864"/>
                <a:ext cx="788999" cy="369332"/>
              </a:xfrm>
              <a:prstGeom prst="rect">
                <a:avLst/>
              </a:prstGeom>
              <a:noFill/>
            </p:spPr>
            <p:txBody>
              <a:bodyPr wrap="non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r>
                  <a:rPr lang="zh-CN" altLang="en-US" sz="1800" b="1" smtClean="0">
                    <a:solidFill>
                      <a:prstClr val="white"/>
                    </a:solidFill>
                    <a:latin typeface="微软雅黑" pitchFamily="34" charset="-122"/>
                    <a:ea typeface="微软雅黑" pitchFamily="34" charset="-122"/>
                  </a:rPr>
                  <a:t>（</a:t>
                </a:r>
                <a:r>
                  <a:rPr lang="en-US" altLang="zh-CN" sz="1800" b="1" smtClean="0">
                    <a:solidFill>
                      <a:prstClr val="white"/>
                    </a:solidFill>
                    <a:latin typeface="微软雅黑" pitchFamily="34" charset="-122"/>
                    <a:ea typeface="微软雅黑" pitchFamily="34" charset="-122"/>
                  </a:rPr>
                  <a:t>3</a:t>
                </a:r>
                <a:r>
                  <a:rPr lang="zh-CN" altLang="en-US" sz="1800" b="1" smtClean="0">
                    <a:solidFill>
                      <a:prstClr val="white"/>
                    </a:solidFill>
                    <a:latin typeface="微软雅黑" pitchFamily="34" charset="-122"/>
                    <a:ea typeface="微软雅黑" pitchFamily="34" charset="-122"/>
                  </a:rPr>
                  <a:t>）</a:t>
                </a:r>
                <a:endParaRPr lang="zh-CN" altLang="en-US" sz="1800" b="1">
                  <a:solidFill>
                    <a:prstClr val="white"/>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0191928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dur="5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dur="50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1+#ppt_w/2"/>
                                          </p:val>
                                        </p:tav>
                                        <p:tav tm="100000">
                                          <p:val>
                                            <p:strVal val="#ppt_x"/>
                                          </p:val>
                                        </p:tav>
                                      </p:tavLst>
                                    </p:anim>
                                    <p:anim calcmode="lin" valueType="num">
                                      <p:cBhvr additive="base">
                                        <p:cTn id="18" dur="500" fill="hold"/>
                                        <p:tgtEl>
                                          <p:spTgt spid="41"/>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dur="50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1+#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（三）成本中心的分类</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grpSp>
        <p:nvGrpSpPr>
          <p:cNvPr id="61" name="组合 60"/>
          <p:cNvGrpSpPr/>
          <p:nvPr/>
        </p:nvGrpSpPr>
        <p:grpSpPr>
          <a:xfrm>
            <a:off x="4528545" y="1351568"/>
            <a:ext cx="2808312" cy="4361391"/>
            <a:chOff x="3651379" y="836712"/>
            <a:chExt cx="2808312" cy="4361391"/>
          </a:xfrm>
        </p:grpSpPr>
        <p:sp>
          <p:nvSpPr>
            <p:cNvPr id="62" name="圆角矩形 61"/>
            <p:cNvSpPr/>
            <p:nvPr/>
          </p:nvSpPr>
          <p:spPr>
            <a:xfrm>
              <a:off x="4934473" y="836712"/>
              <a:ext cx="144000" cy="4327991"/>
            </a:xfrm>
            <a:prstGeom prst="roundRect">
              <a:avLst>
                <a:gd name="adj" fmla="val 50000"/>
              </a:avLst>
            </a:prstGeom>
            <a:gradFill flip="none" rotWithShape="1">
              <a:gsLst>
                <a:gs pos="42000">
                  <a:sysClr val="window" lastClr="FFFFFF">
                    <a:lumMod val="85000"/>
                  </a:sysClr>
                </a:gs>
                <a:gs pos="0">
                  <a:sysClr val="windowText" lastClr="000000">
                    <a:lumMod val="85000"/>
                    <a:lumOff val="15000"/>
                  </a:sysClr>
                </a:gs>
                <a:gs pos="98000">
                  <a:sysClr val="windowText" lastClr="000000">
                    <a:lumMod val="50000"/>
                    <a:lumOff val="50000"/>
                  </a:sysClr>
                </a:gs>
              </a:gsLst>
              <a:lin ang="0" scaled="1"/>
            </a:gradFill>
            <a:ln w="12700" cap="flat" cmpd="sng" algn="ctr">
              <a:noFill/>
              <a:prstDash val="solid"/>
              <a:miter lim="800000"/>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63" name="Oval 65"/>
            <p:cNvSpPr>
              <a:spLocks noChangeArrowheads="1"/>
            </p:cNvSpPr>
            <p:nvPr/>
          </p:nvSpPr>
          <p:spPr bwMode="auto">
            <a:xfrm>
              <a:off x="4661903" y="5019681"/>
              <a:ext cx="671816" cy="178422"/>
            </a:xfrm>
            <a:prstGeom prst="ellipse">
              <a:avLst/>
            </a:prstGeom>
            <a:gradFill rotWithShape="1">
              <a:gsLst>
                <a:gs pos="0">
                  <a:srgbClr val="E7E6E6">
                    <a:gamma/>
                    <a:shade val="46275"/>
                    <a:invGamma/>
                  </a:srgbClr>
                </a:gs>
                <a:gs pos="100000">
                  <a:srgbClr val="E7E6E6">
                    <a:alpha val="0"/>
                  </a:srgbClr>
                </a:gs>
              </a:gsLst>
              <a:path path="shape">
                <a:fillToRect l="50000" t="50000" r="50000" b="50000"/>
              </a:path>
            </a:gradFill>
            <a:ln w="9525">
              <a:noFill/>
              <a:round/>
            </a:ln>
            <a:effectLst/>
          </p:spPr>
          <p:txBody>
            <a:bodyPr wrap="none"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pitchFamily="34" charset="0"/>
              </a:endParaRPr>
            </a:p>
          </p:txBody>
        </p:sp>
        <p:grpSp>
          <p:nvGrpSpPr>
            <p:cNvPr id="64" name="组合 26"/>
            <p:cNvGrpSpPr/>
            <p:nvPr/>
          </p:nvGrpSpPr>
          <p:grpSpPr>
            <a:xfrm>
              <a:off x="4346178" y="1350053"/>
              <a:ext cx="1221734" cy="580459"/>
              <a:chOff x="6754574" y="768401"/>
              <a:chExt cx="2025165" cy="962178"/>
            </a:xfrm>
          </p:grpSpPr>
          <p:sp>
            <p:nvSpPr>
              <p:cNvPr id="67" name="任意多边形 66"/>
              <p:cNvSpPr/>
              <p:nvPr/>
            </p:nvSpPr>
            <p:spPr>
              <a:xfrm>
                <a:off x="6754574" y="916375"/>
                <a:ext cx="2025165" cy="814204"/>
              </a:xfrm>
              <a:custGeom>
                <a:gdLst>
                  <a:gd name="connsiteX0" fmla="*/ 0 w 2025165"/>
                  <a:gd name="connsiteY0" fmla="*/ 814204 h 814204"/>
                  <a:gd name="connsiteX1" fmla="*/ 1110765 w 2025165"/>
                  <a:gd name="connsiteY1" fmla="*/ 0 h 814204"/>
                  <a:gd name="connsiteX2" fmla="*/ 2025165 w 2025165"/>
                  <a:gd name="connsiteY2" fmla="*/ 543698 h 814204"/>
                </a:gdLst>
                <a:cxnLst>
                  <a:cxn ang="0">
                    <a:pos x="connsiteX0" y="connsiteY0"/>
                  </a:cxn>
                  <a:cxn ang="0">
                    <a:pos x="connsiteX1" y="connsiteY1"/>
                  </a:cxn>
                  <a:cxn ang="0">
                    <a:pos x="connsiteX2" y="connsiteY2"/>
                  </a:cxn>
                </a:cxnLst>
                <a:rect l="l" t="t" r="r" b="b"/>
                <a:pathLst>
                  <a:path w="2025163" h="814204">
                    <a:moveTo>
                      <a:pt x="0" y="814204"/>
                    </a:moveTo>
                    <a:lnTo>
                      <a:pt x="1110765" y="0"/>
                    </a:lnTo>
                    <a:lnTo>
                      <a:pt x="2025165" y="543698"/>
                    </a:lnTo>
                  </a:path>
                </a:pathLst>
              </a:custGeom>
              <a:noFill/>
              <a:ln w="12700" cap="flat" cmpd="sng" algn="ctr">
                <a:solidFill>
                  <a:sysClr val="window" lastClr="FFFFFF">
                    <a:lumMod val="65000"/>
                  </a:sysClr>
                </a:solidFill>
                <a:prstDash val="solid"/>
                <a:miter lim="800000"/>
              </a:ln>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grpSp>
            <p:nvGrpSpPr>
              <p:cNvPr id="68" name="组合 30"/>
              <p:cNvGrpSpPr/>
              <p:nvPr/>
            </p:nvGrpSpPr>
            <p:grpSpPr>
              <a:xfrm>
                <a:off x="7726341" y="768401"/>
                <a:ext cx="306258" cy="306258"/>
                <a:chOff x="4358418" y="2619972"/>
                <a:chExt cx="409163" cy="409163"/>
              </a:xfrm>
            </p:grpSpPr>
            <p:sp>
              <p:nvSpPr>
                <p:cNvPr id="69" name="椭圆 68"/>
                <p:cNvSpPr/>
                <p:nvPr/>
              </p:nvSpPr>
              <p:spPr>
                <a:xfrm>
                  <a:off x="4358418" y="2619972"/>
                  <a:ext cx="409163" cy="409163"/>
                </a:xfrm>
                <a:prstGeom prst="ellipse">
                  <a:avLst/>
                </a:prstGeom>
                <a:solidFill>
                  <a:sysClr val="window" lastClr="FFFFFF">
                    <a:lumMod val="85000"/>
                  </a:sysClr>
                </a:solidFill>
                <a:ln w="12700" cap="flat" cmpd="sng" algn="ctr">
                  <a:no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grpSp>
              <p:nvGrpSpPr>
                <p:cNvPr id="70" name="组合 32"/>
                <p:cNvGrpSpPr/>
                <p:nvPr/>
              </p:nvGrpSpPr>
              <p:grpSpPr>
                <a:xfrm rot="1267204">
                  <a:off x="4415118" y="2671937"/>
                  <a:ext cx="301040" cy="301040"/>
                  <a:chOff x="3518404" y="1580443"/>
                  <a:chExt cx="1276350" cy="1276350"/>
                </a:xfrm>
              </p:grpSpPr>
              <p:sp>
                <p:nvSpPr>
                  <p:cNvPr id="71" name="椭圆 70"/>
                  <p:cNvSpPr/>
                  <p:nvPr/>
                </p:nvSpPr>
                <p:spPr bwMode="auto">
                  <a:xfrm>
                    <a:off x="3518404" y="1580443"/>
                    <a:ext cx="1276350" cy="1276350"/>
                  </a:xfrm>
                  <a:prstGeom prst="ellipse">
                    <a:avLst/>
                  </a:prstGeom>
                  <a:gradFill flip="none" rotWithShape="1">
                    <a:gsLst>
                      <a:gs pos="0">
                        <a:sysClr val="window" lastClr="FFFFFF">
                          <a:lumMod val="95000"/>
                        </a:sysClr>
                      </a:gs>
                      <a:gs pos="47000">
                        <a:sysClr val="window" lastClr="FFFFFF">
                          <a:lumMod val="65000"/>
                        </a:sysClr>
                      </a:gs>
                      <a:gs pos="82000">
                        <a:sysClr val="windowText" lastClr="000000">
                          <a:lumMod val="50000"/>
                          <a:lumOff val="50000"/>
                        </a:sysClr>
                      </a:gs>
                    </a:gsLst>
                    <a:path path="circle">
                      <a:fillToRect r="100000" b="100000"/>
                    </a:path>
                    <a:tileRect l="-100000" t="-100000"/>
                  </a:gradFill>
                  <a:ln w="6350" cap="flat" cmpd="sng" algn="ctr">
                    <a:solidFill>
                      <a:sysClr val="window" lastClr="FFFFFF">
                        <a:lumMod val="65000"/>
                      </a:sysClr>
                    </a:solidFill>
                    <a:prstDash val="solid"/>
                    <a:miter lim="800000"/>
                  </a:ln>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72" name="椭圆 71"/>
                  <p:cNvSpPr/>
                  <p:nvPr/>
                </p:nvSpPr>
                <p:spPr bwMode="auto">
                  <a:xfrm rot="20122632">
                    <a:off x="3974016" y="2569456"/>
                    <a:ext cx="774700" cy="266700"/>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gradFill>
                  <a:ln w="12700" cap="flat" cmpd="sng" algn="ctr">
                    <a:noFill/>
                    <a:prstDash val="solid"/>
                    <a:miter lim="800000"/>
                  </a:ln>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73" name="椭圆 72"/>
                  <p:cNvSpPr/>
                  <p:nvPr/>
                </p:nvSpPr>
                <p:spPr bwMode="auto">
                  <a:xfrm rot="912585">
                    <a:off x="3748954" y="1623405"/>
                    <a:ext cx="720309" cy="423194"/>
                  </a:xfrm>
                  <a:prstGeom prst="ellipse">
                    <a:avLst/>
                  </a:prstGeom>
                  <a:gradFill flip="none" rotWithShape="1">
                    <a:gsLst>
                      <a:gs pos="0">
                        <a:sysClr val="window" lastClr="FFFFFF">
                          <a:alpha val="0"/>
                        </a:sysClr>
                      </a:gs>
                      <a:gs pos="16000">
                        <a:sysClr val="window" lastClr="FFFFFF">
                          <a:alpha val="51000"/>
                        </a:sysClr>
                      </a:gs>
                      <a:gs pos="30000">
                        <a:sysClr val="window" lastClr="FFFFFF">
                          <a:alpha val="0"/>
                        </a:sysClr>
                      </a:gs>
                    </a:gsLst>
                    <a:lin ang="2700000" scaled="1"/>
                  </a:gradFill>
                  <a:ln w="12700" cap="flat" cmpd="sng" algn="ctr">
                    <a:noFill/>
                    <a:prstDash val="solid"/>
                    <a:miter lim="800000"/>
                  </a:ln>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grpSp>
          </p:grpSp>
        </p:grpSp>
        <p:sp>
          <p:nvSpPr>
            <p:cNvPr id="65" name="五边形 64"/>
            <p:cNvSpPr/>
            <p:nvPr/>
          </p:nvSpPr>
          <p:spPr>
            <a:xfrm rot="21119713">
              <a:off x="3651379" y="1824593"/>
              <a:ext cx="2808312" cy="504056"/>
            </a:xfrm>
            <a:prstGeom prst="homePlate">
              <a:avLst/>
            </a:prstGeom>
            <a:solidFill>
              <a:srgbClr val="C00000"/>
            </a:solidFill>
            <a:ln w="6350" cap="flat" cmpd="sng" algn="ctr">
              <a:solidFill>
                <a:srgbClr val="C00000"/>
              </a:solidFill>
              <a:prstDash val="solid"/>
              <a:miter lim="800000"/>
            </a:ln>
            <a:effectLst/>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grpSp>
      <p:grpSp>
        <p:nvGrpSpPr>
          <p:cNvPr id="74" name="组合 73"/>
          <p:cNvGrpSpPr/>
          <p:nvPr/>
        </p:nvGrpSpPr>
        <p:grpSpPr>
          <a:xfrm>
            <a:off x="1262397" y="3097130"/>
            <a:ext cx="3954054" cy="2560351"/>
            <a:chOff x="385231" y="2577967"/>
            <a:chExt cx="3954054" cy="2307667"/>
          </a:xfrm>
        </p:grpSpPr>
        <p:sp>
          <p:nvSpPr>
            <p:cNvPr id="75" name="圆角矩形 74"/>
            <p:cNvSpPr/>
            <p:nvPr/>
          </p:nvSpPr>
          <p:spPr>
            <a:xfrm>
              <a:off x="385231" y="3032417"/>
              <a:ext cx="3954054" cy="1853217"/>
            </a:xfrm>
            <a:prstGeom prst="roundRect">
              <a:avLst>
                <a:gd name="adj" fmla="val 3384"/>
              </a:avLst>
            </a:prstGeom>
            <a:solidFill>
              <a:sysClr val="window" lastClr="FFFFFF">
                <a:lumMod val="95000"/>
              </a:sysClr>
            </a:solidFill>
            <a:ln w="9525" cap="flat" cmpd="sng" algn="ctr">
              <a:solidFill>
                <a:sysClr val="window" lastClr="FFFFFF">
                  <a:lumMod val="75000"/>
                </a:sysClr>
              </a:solidFill>
              <a:prstDash val="solid"/>
              <a:miter lim="800000"/>
            </a:ln>
            <a:effectLst>
              <a:outerShdw blurRad="76200" dir="18900000" sy="23000" kx="-1200000" algn="bl" rotWithShape="0">
                <a:prstClr val="black">
                  <a:alpha val="20000"/>
                </a:prstClr>
              </a:outerShdw>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76" name="TextBox 28"/>
            <p:cNvSpPr txBox="1"/>
            <p:nvPr/>
          </p:nvSpPr>
          <p:spPr>
            <a:xfrm>
              <a:off x="457239" y="3307532"/>
              <a:ext cx="3810038" cy="1237211"/>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600" kern="0" smtClean="0">
                  <a:solidFill>
                    <a:prstClr val="black">
                      <a:lumMod val="65000"/>
                      <a:lumOff val="35000"/>
                    </a:prstClr>
                  </a:solidFill>
                  <a:latin typeface="微软雅黑" pitchFamily="34" charset="-122"/>
                  <a:ea typeface="微软雅黑" pitchFamily="34" charset="-122"/>
                </a:rPr>
                <a:t>      标准</a:t>
              </a:r>
              <a:r>
                <a:rPr lang="zh-CN" altLang="en-US" sz="1600" kern="0">
                  <a:solidFill>
                    <a:prstClr val="black">
                      <a:lumMod val="65000"/>
                      <a:lumOff val="35000"/>
                    </a:prstClr>
                  </a:solidFill>
                  <a:latin typeface="微软雅黑" pitchFamily="34" charset="-122"/>
                  <a:ea typeface="微软雅黑" pitchFamily="34" charset="-122"/>
                </a:rPr>
                <a:t>成本中心，又称技术性成本中心，是指所生产的产品稳定而明确，通过技术分析可以相对可靠地估计出单位产品所需要投入量的责任中心。</a:t>
              </a:r>
              <a:endParaRPr kumimoji="0" lang="zh-CN" altLang="en-US" sz="1600" b="0" i="0" u="none" strike="noStrike" kern="0" cap="none" spc="0" normalizeH="0" baseline="0" noProof="0" smtClean="0">
                <a:ln>
                  <a:noFill/>
                </a:ln>
                <a:solidFill>
                  <a:prstClr val="black">
                    <a:lumMod val="65000"/>
                    <a:lumOff val="35000"/>
                  </a:prstClr>
                </a:solidFill>
                <a:effectLst/>
                <a:uLnTx/>
                <a:uFillTx/>
                <a:latin typeface="微软雅黑" pitchFamily="34" charset="-122"/>
                <a:ea typeface="微软雅黑" pitchFamily="34" charset="-122"/>
              </a:endParaRPr>
            </a:p>
          </p:txBody>
        </p:sp>
        <p:sp>
          <p:nvSpPr>
            <p:cNvPr id="77" name="TextBox 29"/>
            <p:cNvSpPr txBox="1"/>
            <p:nvPr/>
          </p:nvSpPr>
          <p:spPr>
            <a:xfrm>
              <a:off x="636595" y="2577967"/>
              <a:ext cx="3286148" cy="332882"/>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ctr" defTabSz="914400">
                <a:defRPr/>
              </a:pPr>
              <a:r>
                <a:rPr lang="en-US" altLang="zh-CN" sz="1800" b="1" kern="0">
                  <a:solidFill>
                    <a:srgbClr val="C00000"/>
                  </a:solidFill>
                  <a:latin typeface="微软雅黑" pitchFamily="34" charset="-122"/>
                  <a:ea typeface="微软雅黑" pitchFamily="34" charset="-122"/>
                </a:rPr>
                <a:t>1</a:t>
              </a:r>
              <a:r>
                <a:rPr lang="zh-CN" altLang="en-US" sz="1800" b="1" kern="0">
                  <a:solidFill>
                    <a:srgbClr val="C00000"/>
                  </a:solidFill>
                  <a:latin typeface="微软雅黑" pitchFamily="34" charset="-122"/>
                  <a:ea typeface="微软雅黑" pitchFamily="34" charset="-122"/>
                </a:rPr>
                <a:t>．标准成本中心</a:t>
              </a:r>
            </a:p>
          </p:txBody>
        </p:sp>
      </p:grpSp>
      <p:grpSp>
        <p:nvGrpSpPr>
          <p:cNvPr id="78" name="组合 77"/>
          <p:cNvGrpSpPr/>
          <p:nvPr/>
        </p:nvGrpSpPr>
        <p:grpSpPr>
          <a:xfrm>
            <a:off x="6527254" y="3069754"/>
            <a:ext cx="4059133" cy="2571764"/>
            <a:chOff x="5650088" y="2554088"/>
            <a:chExt cx="4059133" cy="2715782"/>
          </a:xfrm>
        </p:grpSpPr>
        <p:sp>
          <p:nvSpPr>
            <p:cNvPr id="79" name="圆角矩形 78"/>
            <p:cNvSpPr/>
            <p:nvPr/>
          </p:nvSpPr>
          <p:spPr>
            <a:xfrm>
              <a:off x="5650088" y="3107857"/>
              <a:ext cx="4059133" cy="2162013"/>
            </a:xfrm>
            <a:prstGeom prst="roundRect">
              <a:avLst>
                <a:gd name="adj" fmla="val 3383"/>
              </a:avLst>
            </a:prstGeom>
            <a:solidFill>
              <a:sysClr val="window" lastClr="FFFFFF">
                <a:lumMod val="95000"/>
              </a:sysClr>
            </a:solidFill>
            <a:ln w="9525" cap="flat" cmpd="sng" algn="ctr">
              <a:solidFill>
                <a:sysClr val="window" lastClr="FFFFFF">
                  <a:lumMod val="75000"/>
                </a:sysClr>
              </a:solidFill>
              <a:prstDash val="solid"/>
              <a:miter lim="800000"/>
            </a:ln>
            <a:effectLst>
              <a:outerShdw blurRad="76200" dir="18900000" sy="23000" kx="-1200000" algn="bl" rotWithShape="0">
                <a:prstClr val="black">
                  <a:alpha val="20000"/>
                </a:prstClr>
              </a:outerShdw>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80" name="TextBox 32"/>
            <p:cNvSpPr txBox="1"/>
            <p:nvPr/>
          </p:nvSpPr>
          <p:spPr>
            <a:xfrm>
              <a:off x="5718106" y="3311483"/>
              <a:ext cx="3990067" cy="1787566"/>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600" kern="0" smtClean="0">
                  <a:solidFill>
                    <a:prstClr val="black">
                      <a:lumMod val="65000"/>
                      <a:lumOff val="35000"/>
                    </a:prstClr>
                  </a:solidFill>
                  <a:latin typeface="微软雅黑" pitchFamily="34" charset="-122"/>
                  <a:ea typeface="微软雅黑" pitchFamily="34" charset="-122"/>
                </a:rPr>
                <a:t>      费用</a:t>
              </a:r>
              <a:r>
                <a:rPr lang="zh-CN" altLang="en-US" sz="1600" kern="0">
                  <a:solidFill>
                    <a:prstClr val="black">
                      <a:lumMod val="65000"/>
                      <a:lumOff val="35000"/>
                    </a:prstClr>
                  </a:solidFill>
                  <a:latin typeface="微软雅黑" pitchFamily="34" charset="-122"/>
                  <a:ea typeface="微软雅黑" pitchFamily="34" charset="-122"/>
                </a:rPr>
                <a:t>中心，又称酌量性成本中心，是指那些产出物不能用财务指标来衡量，或者投入和产出之间没有密切关系的成本中心。费用中心包括一般行政管理部门，如会计、人事、劳资、计划等部门。</a:t>
              </a:r>
            </a:p>
          </p:txBody>
        </p:sp>
        <p:sp>
          <p:nvSpPr>
            <p:cNvPr id="81" name="TextBox 33"/>
            <p:cNvSpPr txBox="1"/>
            <p:nvPr/>
          </p:nvSpPr>
          <p:spPr>
            <a:xfrm>
              <a:off x="5780131" y="2554088"/>
              <a:ext cx="3786214" cy="39001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ctr" defTabSz="914400">
                <a:defRPr/>
              </a:pPr>
              <a:r>
                <a:rPr kumimoji="0" lang="zh-CN" altLang="en-US" sz="1800" b="1" i="0" u="none" strike="noStrike" kern="0" cap="none" spc="0" normalizeH="0" baseline="0" noProof="0" smtClean="0">
                  <a:ln>
                    <a:noFill/>
                  </a:ln>
                  <a:solidFill>
                    <a:srgbClr val="C00000"/>
                  </a:solidFill>
                  <a:effectLst/>
                  <a:uLnTx/>
                  <a:uFillTx/>
                  <a:latin typeface="微软雅黑" pitchFamily="34" charset="-122"/>
                  <a:ea typeface="微软雅黑" pitchFamily="34" charset="-122"/>
                </a:rPr>
                <a:t> </a:t>
              </a:r>
              <a:r>
                <a:rPr lang="en-US" altLang="zh-CN" sz="1800" b="1" kern="0">
                  <a:solidFill>
                    <a:srgbClr val="C00000"/>
                  </a:solidFill>
                  <a:latin typeface="微软雅黑" pitchFamily="34" charset="-122"/>
                  <a:ea typeface="微软雅黑" pitchFamily="34" charset="-122"/>
                </a:rPr>
                <a:t>2</a:t>
              </a:r>
              <a:r>
                <a:rPr lang="zh-CN" altLang="en-US" sz="1800" b="1" kern="0">
                  <a:solidFill>
                    <a:srgbClr val="C00000"/>
                  </a:solidFill>
                  <a:latin typeface="微软雅黑" pitchFamily="34" charset="-122"/>
                  <a:ea typeface="微软雅黑" pitchFamily="34" charset="-122"/>
                </a:rPr>
                <a:t>．费用中心</a:t>
              </a:r>
            </a:p>
          </p:txBody>
        </p:sp>
      </p:grpSp>
    </p:spTree>
    <p:extLst>
      <p:ext uri="{BB962C8B-B14F-4D97-AF65-F5344CB8AC3E}">
        <p14:creationId xmlns:p14="http://schemas.microsoft.com/office/powerpoint/2010/main" val="7745546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4" presetClass="entr" presetSubtype="0" dur="1"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to="" calcmode="lin" valueType="num">
                                      <p:cBhvr>
                                        <p:cTn id="7" dur="1" fill="hold"/>
                                        <p:tgtEl>
                                          <p:spTgt spid="61"/>
                                        </p:tgtEl>
                                      </p:cBhvr>
                                    </p:anim>
                                  </p:childTnLst>
                                </p:cTn>
                              </p:par>
                              <p:par>
                                <p:cTn id="8" presetID="24" presetClass="entr" presetSubtype="0" dur="1"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 to="" calcmode="lin" valueType="num">
                                      <p:cBhvr>
                                        <p:cTn id="10" dur="1" fill="hold"/>
                                        <p:tgtEl>
                                          <p:spTgt spid="74"/>
                                        </p:tgtEl>
                                      </p:cBhvr>
                                    </p:anim>
                                  </p:childTnLst>
                                </p:cTn>
                              </p:par>
                              <p:par>
                                <p:cTn id="11" presetID="24" presetClass="entr" presetSubtype="0" dur="1" fill="hold" nodeType="withEffect">
                                  <p:stCondLst>
                                    <p:cond delay="0"/>
                                  </p:stCondLst>
                                  <p:childTnLst>
                                    <p:set>
                                      <p:cBhvr>
                                        <p:cTn id="12" dur="1" fill="hold">
                                          <p:stCondLst>
                                            <p:cond delay="0"/>
                                          </p:stCondLst>
                                        </p:cTn>
                                        <p:tgtEl>
                                          <p:spTgt spid="78"/>
                                        </p:tgtEl>
                                        <p:attrNameLst>
                                          <p:attrName>style.visibility</p:attrName>
                                        </p:attrNameLst>
                                      </p:cBhvr>
                                      <p:to>
                                        <p:strVal val="visible"/>
                                      </p:to>
                                    </p:set>
                                    <p:anim to="" calcmode="lin" valueType="num">
                                      <p:cBhvr>
                                        <p:cTn id="13" dur="1" fill="hold"/>
                                        <p:tgtEl>
                                          <p:spTgt spid="7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（一）标准成本中心的评价与考核</a:t>
            </a:r>
            <a:endParaRPr lang="zh-CN" altLang="zh-CN" sz="1800" b="1" kern="100">
              <a:solidFill>
                <a:schemeClr val="tx1">
                  <a:lumMod val="65000"/>
                  <a:lumOff val="35000"/>
                </a:schemeClr>
              </a:solidFill>
              <a:latin typeface="微软雅黑" pitchFamily="34" charset="-122"/>
              <a:ea typeface="微软雅黑" pitchFamily="34" charset="-122"/>
            </a:endParaRPr>
          </a:p>
        </p:txBody>
      </p:sp>
      <p:sp>
        <p:nvSpPr>
          <p:cNvPr id="3" name="矩形 2"/>
          <p:cNvSpPr/>
          <p:nvPr/>
        </p:nvSpPr>
        <p:spPr>
          <a:xfrm>
            <a:off x="889169" y="2837961"/>
            <a:ext cx="3369833"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．建立标准成本中心的条件</a:t>
            </a:r>
            <a:endParaRPr lang="zh-CN" altLang="zh-CN" sz="1800" b="1" kern="100">
              <a:solidFill>
                <a:srgbClr val="FF0000"/>
              </a:solidFill>
              <a:effectLst/>
              <a:latin typeface="微软雅黑" pitchFamily="34" charset="-122"/>
              <a:ea typeface="微软雅黑" pitchFamily="34" charset="-122"/>
            </a:endParaRPr>
          </a:p>
        </p:txBody>
      </p:sp>
      <p:sp>
        <p:nvSpPr>
          <p:cNvPr id="4" name="矩形 3"/>
          <p:cNvSpPr>
            <a:spLocks noChangeArrowheads="1"/>
          </p:cNvSpPr>
          <p:nvPr/>
        </p:nvSpPr>
        <p:spPr bwMode="auto">
          <a:xfrm>
            <a:off x="1198661" y="1582101"/>
            <a:ext cx="10337429" cy="1172629"/>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标准</a:t>
            </a:r>
            <a:r>
              <a:rPr lang="zh-CN" altLang="en-US" sz="1800">
                <a:solidFill>
                  <a:schemeClr val="tx1">
                    <a:lumMod val="65000"/>
                    <a:lumOff val="35000"/>
                  </a:schemeClr>
                </a:solidFill>
                <a:latin typeface="微软雅黑" pitchFamily="34" charset="-122"/>
                <a:ea typeface="微软雅黑" pitchFamily="34" charset="-122"/>
              </a:rPr>
              <a:t>成本中心的评价与考核指标，是既定产品质量和数量条件下的标准成本。标准成本中心不对生产能力的利用程度负责，只对既定产量的投入量承担责任。因为标准成本中心不需要做出价格决策、产量决策或产品结构决策，这些决策是由上级管理部门作出，或授权给销货单位作出。</a:t>
            </a:r>
          </a:p>
        </p:txBody>
      </p:sp>
      <p:sp>
        <p:nvSpPr>
          <p:cNvPr id="5" name="矩形 4"/>
          <p:cNvSpPr>
            <a:spLocks noChangeArrowheads="1"/>
          </p:cNvSpPr>
          <p:nvPr/>
        </p:nvSpPr>
        <p:spPr bwMode="auto">
          <a:xfrm>
            <a:off x="1170419" y="3600339"/>
            <a:ext cx="5040561" cy="1532727"/>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任何</a:t>
            </a:r>
            <a:r>
              <a:rPr lang="zh-CN" altLang="en-US" sz="1800">
                <a:solidFill>
                  <a:schemeClr val="tx1">
                    <a:lumMod val="65000"/>
                    <a:lumOff val="35000"/>
                  </a:schemeClr>
                </a:solidFill>
                <a:latin typeface="微软雅黑" pitchFamily="34" charset="-122"/>
                <a:ea typeface="微软雅黑" pitchFamily="34" charset="-122"/>
              </a:rPr>
              <a:t>一种重复性经营都可以建立标准成本中心，只要这种经营能够定义和计量产品的实际数量（不一定是货币计量）并且能够说明投入量和产出量之间的函数关系。</a:t>
            </a:r>
          </a:p>
        </p:txBody>
      </p:sp>
      <p:pic>
        <p:nvPicPr>
          <p:cNvPr id="7" name="图片 6"/>
          <p:cNvPicPr>
            <a:picLocks noChangeAspect="1"/>
          </p:cNvPicPr>
          <p:nvPr/>
        </p:nvPicPr>
        <p:blipFill>
          <a:blip r:embed="rId2"/>
          <a:stretch>
            <a:fillRect/>
          </a:stretch>
        </p:blipFill>
        <p:spPr>
          <a:xfrm>
            <a:off x="6671270" y="3024668"/>
            <a:ext cx="4212874" cy="297245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21" dur="5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par>
                          <p:cTn id="13" fill="hold" nodeType="afterGroup">
                            <p:stCondLst>
                              <p:cond delay="1000"/>
                            </p:stCondLst>
                            <p:childTnLst>
                              <p:par>
                                <p:cTn id="14" presetID="2" presetClass="entr" presetSubtype="2" dur="5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（一）标准成本中心的评价与考核</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3" name="矩形 2"/>
          <p:cNvSpPr/>
          <p:nvPr/>
        </p:nvSpPr>
        <p:spPr>
          <a:xfrm>
            <a:off x="889169" y="1598222"/>
            <a:ext cx="3369833"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．标准成本中心的考核指标</a:t>
            </a:r>
            <a:endParaRPr lang="zh-CN" altLang="zh-CN" sz="1800" b="1" kern="100">
              <a:solidFill>
                <a:srgbClr val="FF0000"/>
              </a:solidFill>
              <a:effectLst/>
              <a:latin typeface="微软雅黑" pitchFamily="34" charset="-122"/>
              <a:ea typeface="微软雅黑" pitchFamily="34" charset="-122"/>
            </a:endParaRPr>
          </a:p>
        </p:txBody>
      </p:sp>
      <p:sp>
        <p:nvSpPr>
          <p:cNvPr id="4" name="矩形 3"/>
          <p:cNvSpPr>
            <a:spLocks noChangeArrowheads="1"/>
          </p:cNvSpPr>
          <p:nvPr/>
        </p:nvSpPr>
        <p:spPr bwMode="auto">
          <a:xfrm>
            <a:off x="1270670" y="2205658"/>
            <a:ext cx="10337429" cy="452432"/>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标准成本中心的考核指标通常包括</a:t>
            </a:r>
            <a:r>
              <a:rPr lang="zh-CN" altLang="en-US" sz="1800" b="1" smtClean="0">
                <a:solidFill>
                  <a:srgbClr val="FF0000"/>
                </a:solidFill>
                <a:latin typeface="微软雅黑" pitchFamily="34" charset="-122"/>
                <a:ea typeface="微软雅黑" pitchFamily="34" charset="-122"/>
              </a:rPr>
              <a:t>效率、质量、时间和可控成本。</a:t>
            </a:r>
            <a:endParaRPr lang="zh-CN" altLang="en-US" sz="1800" b="1">
              <a:solidFill>
                <a:srgbClr val="FF0000"/>
              </a:solidFill>
              <a:latin typeface="微软雅黑" pitchFamily="34" charset="-122"/>
              <a:ea typeface="微软雅黑" pitchFamily="34" charset="-122"/>
            </a:endParaRPr>
          </a:p>
        </p:txBody>
      </p:sp>
      <p:sp>
        <p:nvSpPr>
          <p:cNvPr id="5" name="矩形 4"/>
          <p:cNvSpPr>
            <a:spLocks noChangeArrowheads="1"/>
          </p:cNvSpPr>
          <p:nvPr/>
        </p:nvSpPr>
        <p:spPr bwMode="auto">
          <a:xfrm>
            <a:off x="744159" y="2771518"/>
            <a:ext cx="10337429" cy="812530"/>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成本</a:t>
            </a:r>
            <a:r>
              <a:rPr lang="zh-CN" altLang="en-US" sz="1800">
                <a:solidFill>
                  <a:schemeClr val="tx1">
                    <a:lumMod val="65000"/>
                    <a:lumOff val="35000"/>
                  </a:schemeClr>
                </a:solidFill>
                <a:latin typeface="微软雅黑" pitchFamily="34" charset="-122"/>
                <a:ea typeface="微软雅黑" pitchFamily="34" charset="-122"/>
              </a:rPr>
              <a:t>中心的考核指标主要采用绝对指标和相对指标，包括成本（费用）变动额和变动率两个指标。</a:t>
            </a:r>
            <a:r>
              <a:rPr lang="zh-CN" altLang="en-US" sz="1800" b="1">
                <a:solidFill>
                  <a:srgbClr val="FF0000"/>
                </a:solidFill>
                <a:latin typeface="微软雅黑" pitchFamily="34" charset="-122"/>
                <a:ea typeface="微软雅黑" pitchFamily="34" charset="-122"/>
              </a:rPr>
              <a:t>其计算公式分别为：</a:t>
            </a:r>
          </a:p>
        </p:txBody>
      </p:sp>
      <p:sp>
        <p:nvSpPr>
          <p:cNvPr id="6" name="矩形 5"/>
          <p:cNvSpPr/>
          <p:nvPr/>
        </p:nvSpPr>
        <p:spPr>
          <a:xfrm>
            <a:off x="1956488" y="3968181"/>
            <a:ext cx="8277437" cy="127727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nSpc>
                <a:spcPct val="200000"/>
              </a:lnSpc>
              <a:spcBef>
                <a:spcPts val="600"/>
              </a:spcBef>
              <a:spcAft>
                <a:spcPts val="600"/>
              </a:spcAft>
            </a:pPr>
            <a:r>
              <a:rPr lang="zh-CN" altLang="zh-CN" sz="1800" b="1">
                <a:solidFill>
                  <a:srgbClr val="FF0000"/>
                </a:solidFill>
                <a:latin typeface="微软雅黑" pitchFamily="34" charset="-122"/>
                <a:ea typeface="微软雅黑" pitchFamily="34" charset="-122"/>
              </a:rPr>
              <a:t>成本（费用）变动额</a:t>
            </a:r>
            <a:r>
              <a:rPr lang="zh-CN" altLang="zh-CN" sz="1800" b="1">
                <a:solidFill>
                  <a:schemeClr val="tx1">
                    <a:lumMod val="65000"/>
                    <a:lumOff val="35000"/>
                  </a:schemeClr>
                </a:solidFill>
                <a:latin typeface="微软雅黑" pitchFamily="34" charset="-122"/>
                <a:ea typeface="微软雅黑" pitchFamily="34" charset="-122"/>
              </a:rPr>
              <a:t>＝实际责任成本（费用）－预算责任成本（费用）</a:t>
            </a:r>
          </a:p>
          <a:p>
            <a:pPr indent="269875">
              <a:lnSpc>
                <a:spcPct val="200000"/>
              </a:lnSpc>
              <a:spcAft>
                <a:spcPts val="600"/>
              </a:spcAft>
            </a:pPr>
            <a:r>
              <a:rPr lang="zh-CN" altLang="zh-CN" sz="1800" b="1">
                <a:solidFill>
                  <a:srgbClr val="FF0000"/>
                </a:solidFill>
                <a:latin typeface="微软雅黑" pitchFamily="34" charset="-122"/>
                <a:ea typeface="微软雅黑" pitchFamily="34" charset="-122"/>
              </a:rPr>
              <a:t>成本（费用）变动率</a:t>
            </a:r>
            <a:r>
              <a:rPr lang="zh-CN" altLang="zh-CN" sz="1800" b="1">
                <a:solidFill>
                  <a:schemeClr val="tx1">
                    <a:lumMod val="65000"/>
                    <a:lumOff val="35000"/>
                  </a:schemeClr>
                </a:solidFill>
                <a:latin typeface="微软雅黑" pitchFamily="34" charset="-122"/>
                <a:ea typeface="微软雅黑" pitchFamily="34" charset="-122"/>
              </a:rPr>
              <a:t>＝成本（费用）变动额÷预算责任成本（费用）×</a:t>
            </a:r>
            <a:r>
              <a:rPr lang="en-US" altLang="zh-CN" sz="1800" b="1">
                <a:solidFill>
                  <a:schemeClr val="tx1">
                    <a:lumMod val="65000"/>
                    <a:lumOff val="35000"/>
                  </a:schemeClr>
                </a:solidFill>
                <a:latin typeface="微软雅黑" pitchFamily="34" charset="-122"/>
                <a:ea typeface="微软雅黑" pitchFamily="34" charset="-122"/>
              </a:rPr>
              <a:t>100%</a:t>
            </a:r>
            <a:endParaRPr lang="zh-CN" altLang="zh-CN" sz="1800" b="1">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443242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dur="5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2" presetClass="entr" presetSubtype="4" dur="5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（二）费用中心的评价与考核</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4" name="矩形 3"/>
          <p:cNvSpPr>
            <a:spLocks noChangeArrowheads="1"/>
          </p:cNvSpPr>
          <p:nvPr/>
        </p:nvSpPr>
        <p:spPr bwMode="auto">
          <a:xfrm>
            <a:off x="926492" y="1557586"/>
            <a:ext cx="10337429" cy="1532727"/>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费用</a:t>
            </a:r>
            <a:r>
              <a:rPr lang="zh-CN" altLang="en-US" sz="1800" b="1">
                <a:solidFill>
                  <a:srgbClr val="FF0000"/>
                </a:solidFill>
                <a:latin typeface="微软雅黑" pitchFamily="34" charset="-122"/>
                <a:ea typeface="微软雅黑" pitchFamily="34" charset="-122"/>
              </a:rPr>
              <a:t>中心的成本控制</a:t>
            </a:r>
            <a:r>
              <a:rPr lang="zh-CN" altLang="en-US" sz="1800">
                <a:solidFill>
                  <a:schemeClr val="tx1">
                    <a:lumMod val="65000"/>
                    <a:lumOff val="35000"/>
                  </a:schemeClr>
                </a:solidFill>
                <a:latin typeface="微软雅黑" pitchFamily="34" charset="-122"/>
                <a:ea typeface="微软雅黑" pitchFamily="34" charset="-122"/>
              </a:rPr>
              <a:t>，通常使用费用预算来考核评价。决定费用中心预算水平有赖于了解情况的专业人员的判断，上级主管人员应信任费用中心的经理，并与他们密切配合，通过协商确定适当的预算水平。在考核预算完成情况时，要利用有经验的专业人员对该费用中心的工作质量和服务水平作出有根据的判断，才能对费用中心的控制业绩作出客观评价。</a:t>
            </a:r>
          </a:p>
        </p:txBody>
      </p:sp>
      <p:pic>
        <p:nvPicPr>
          <p:cNvPr id="3" name="图片 2"/>
          <p:cNvPicPr>
            <a:picLocks noChangeAspect="1"/>
          </p:cNvPicPr>
          <p:nvPr/>
        </p:nvPicPr>
        <p:blipFill>
          <a:blip r:embed="rId2"/>
          <a:stretch>
            <a:fillRect/>
          </a:stretch>
        </p:blipFill>
        <p:spPr>
          <a:xfrm>
            <a:off x="2380430" y="3245602"/>
            <a:ext cx="2789866" cy="2827398"/>
          </a:xfrm>
          <a:prstGeom prst="rect">
            <a:avLst/>
          </a:prstGeom>
          <a:ln>
            <a:noFill/>
          </a:ln>
          <a:effectLst>
            <a:outerShdw blurRad="292100" dist="139700" dir="2700000" algn="tl" rotWithShape="0">
              <a:srgbClr val="333333">
                <a:alpha val="65000"/>
              </a:srgbClr>
            </a:outerShdw>
          </a:effectLst>
        </p:spPr>
      </p:pic>
      <p:pic>
        <p:nvPicPr>
          <p:cNvPr id="6" name="图片 5"/>
          <p:cNvPicPr>
            <a:picLocks noChangeAspect="1"/>
          </p:cNvPicPr>
          <p:nvPr/>
        </p:nvPicPr>
        <p:blipFill>
          <a:blip r:embed="rId3"/>
          <a:stretch>
            <a:fillRect/>
          </a:stretch>
        </p:blipFill>
        <p:spPr>
          <a:xfrm>
            <a:off x="6711538" y="3159974"/>
            <a:ext cx="2968105" cy="29130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87363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21" dur="5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dur="5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a:spLocks noChangeArrowheads="1"/>
          </p:cNvSpPr>
          <p:nvPr/>
        </p:nvSpPr>
        <p:spPr bwMode="auto">
          <a:xfrm>
            <a:off x="622598" y="1701602"/>
            <a:ext cx="4320479" cy="4413516"/>
          </a:xfrm>
          <a:prstGeom prst="rect">
            <a:avLst/>
          </a:prstGeom>
          <a:noFill/>
          <a:ln w="9525">
            <a:noFill/>
            <a:miter lim="800000"/>
          </a:ln>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成本</a:t>
            </a:r>
            <a:r>
              <a:rPr lang="zh-CN" altLang="en-US" sz="1800" b="1">
                <a:solidFill>
                  <a:srgbClr val="FF0000"/>
                </a:solidFill>
                <a:latin typeface="微软雅黑" pitchFamily="34" charset="-122"/>
                <a:ea typeface="微软雅黑" pitchFamily="34" charset="-122"/>
              </a:rPr>
              <a:t>中心编制的责任报告也称为业绩报告，</a:t>
            </a:r>
            <a:r>
              <a:rPr lang="zh-CN" altLang="en-US" sz="1800">
                <a:solidFill>
                  <a:schemeClr val="tx1">
                    <a:lumMod val="65000"/>
                    <a:lumOff val="35000"/>
                  </a:schemeClr>
                </a:solidFill>
                <a:latin typeface="微软雅黑" pitchFamily="34" charset="-122"/>
                <a:ea typeface="微软雅黑" pitchFamily="34" charset="-122"/>
              </a:rPr>
              <a:t>责任报告一般按其可控成本的各明细项目分别列示预算数、实际数和差异数，对于不可控成本可以不列示，或作为参考资料列出，以便有关人员和管理层了解该成本中心的成本消耗全貌</a:t>
            </a:r>
            <a:r>
              <a:rPr lang="zh-CN" altLang="en-US" sz="1800" smtClean="0">
                <a:solidFill>
                  <a:schemeClr val="tx1">
                    <a:lumMod val="65000"/>
                    <a:lumOff val="35000"/>
                  </a:schemeClr>
                </a:solidFill>
                <a:latin typeface="微软雅黑" pitchFamily="34" charset="-122"/>
                <a:ea typeface="微软雅黑" pitchFamily="34" charset="-122"/>
              </a:rPr>
              <a:t>。</a:t>
            </a:r>
            <a:endParaRPr lang="en-US" altLang="zh-CN" sz="1800" smtClean="0">
              <a:solidFill>
                <a:schemeClr val="tx1">
                  <a:lumMod val="65000"/>
                  <a:lumOff val="35000"/>
                </a:schemeClr>
              </a:solidFill>
              <a:latin typeface="微软雅黑" pitchFamily="34" charset="-122"/>
              <a:ea typeface="微软雅黑" pitchFamily="34" charset="-122"/>
            </a:endParaRPr>
          </a:p>
          <a:p>
            <a:pPr lvl="0" defTabSz="1218892">
              <a:lnSpc>
                <a:spcPct val="130000"/>
              </a:lnSpc>
              <a:defRPr/>
            </a:pPr>
            <a:r>
              <a:rPr lang="zh-CN" altLang="en-US" sz="1800" smtClean="0">
                <a:solidFill>
                  <a:schemeClr val="tx1">
                    <a:lumMod val="65000"/>
                    <a:lumOff val="35000"/>
                  </a:schemeClr>
                </a:solidFill>
                <a:latin typeface="微软雅黑" pitchFamily="34" charset="-122"/>
                <a:ea typeface="微软雅黑" pitchFamily="34" charset="-122"/>
              </a:rPr>
              <a:t>        成本</a:t>
            </a:r>
            <a:r>
              <a:rPr lang="zh-CN" altLang="en-US" sz="1800">
                <a:solidFill>
                  <a:schemeClr val="tx1">
                    <a:lumMod val="65000"/>
                    <a:lumOff val="35000"/>
                  </a:schemeClr>
                </a:solidFill>
                <a:latin typeface="微软雅黑" pitchFamily="34" charset="-122"/>
                <a:ea typeface="微软雅黑" pitchFamily="34" charset="-122"/>
              </a:rPr>
              <a:t>中心的责任报告按成本中心的层次编写，并且从最底层的成本中心自下而上逐级编制，直至最高管理层</a:t>
            </a:r>
            <a:r>
              <a:rPr lang="zh-CN" altLang="en-US" sz="1800" smtClean="0">
                <a:solidFill>
                  <a:schemeClr val="tx1">
                    <a:lumMod val="65000"/>
                    <a:lumOff val="35000"/>
                  </a:schemeClr>
                </a:solidFill>
                <a:latin typeface="微软雅黑" pitchFamily="34" charset="-122"/>
                <a:ea typeface="微软雅黑" pitchFamily="34" charset="-122"/>
              </a:rPr>
              <a:t>。成本</a:t>
            </a:r>
            <a:r>
              <a:rPr lang="zh-CN" altLang="en-US" sz="1800">
                <a:solidFill>
                  <a:schemeClr val="tx1">
                    <a:lumMod val="65000"/>
                    <a:lumOff val="35000"/>
                  </a:schemeClr>
                </a:solidFill>
                <a:latin typeface="微软雅黑" pitchFamily="34" charset="-122"/>
                <a:ea typeface="微软雅黑" pitchFamily="34" charset="-122"/>
              </a:rPr>
              <a:t>中心责任报告的基本内容和一般格式</a:t>
            </a:r>
            <a:r>
              <a:rPr lang="zh-CN" altLang="en-US" sz="1800" b="1">
                <a:solidFill>
                  <a:srgbClr val="FF0000"/>
                </a:solidFill>
                <a:latin typeface="微软雅黑" pitchFamily="34" charset="-122"/>
                <a:ea typeface="微软雅黑" pitchFamily="34" charset="-122"/>
              </a:rPr>
              <a:t>如表</a:t>
            </a:r>
            <a:r>
              <a:rPr lang="en-US" altLang="zh-CN" sz="1800" b="1">
                <a:solidFill>
                  <a:srgbClr val="FF0000"/>
                </a:solidFill>
                <a:latin typeface="微软雅黑" pitchFamily="34" charset="-122"/>
                <a:ea typeface="微软雅黑" pitchFamily="34" charset="-122"/>
              </a:rPr>
              <a:t>9-1</a:t>
            </a:r>
            <a:r>
              <a:rPr lang="zh-CN" altLang="en-US" sz="1800" b="1">
                <a:solidFill>
                  <a:srgbClr val="FF0000"/>
                </a:solidFill>
                <a:latin typeface="微软雅黑" pitchFamily="34" charset="-122"/>
                <a:ea typeface="微软雅黑" pitchFamily="34" charset="-122"/>
              </a:rPr>
              <a:t>所示。</a:t>
            </a:r>
          </a:p>
          <a:p>
            <a:pPr lvl="0" defTabSz="1218892">
              <a:lnSpc>
                <a:spcPct val="130000"/>
              </a:lnSpc>
              <a:defRPr/>
            </a:pPr>
            <a:endParaRPr lang="zh-CN" altLang="en-US" sz="1800">
              <a:solidFill>
                <a:schemeClr val="tx1">
                  <a:lumMod val="65000"/>
                  <a:lumOff val="35000"/>
                </a:schemeClr>
              </a:solidFill>
              <a:latin typeface="微软雅黑" pitchFamily="34" charset="-122"/>
              <a:ea typeface="微软雅黑" pitchFamily="34" charset="-122"/>
            </a:endParaRPr>
          </a:p>
        </p:txBody>
      </p:sp>
      <p:graphicFrame>
        <p:nvGraphicFramePr>
          <p:cNvPr id="5" name="表格 4"/>
          <p:cNvGraphicFramePr>
            <a:graphicFrameLocks noGrp="1"/>
          </p:cNvGraphicFramePr>
          <p:nvPr>
            <p:extLst>
              <p:ext uri="{D42A27DB-BD31-4B8C-83A1-F6EECF244321}">
                <p14:modId xmlns:p14="http://schemas.microsoft.com/office/powerpoint/2010/main" val="4022644367"/>
              </p:ext>
            </p:extLst>
          </p:nvPr>
        </p:nvGraphicFramePr>
        <p:xfrm>
          <a:off x="5380826" y="2015062"/>
          <a:ext cx="6192688" cy="4057938"/>
        </p:xfrm>
        <a:graphic>
          <a:graphicData uri="http://schemas.openxmlformats.org/drawingml/2006/table">
            <a:tbl>
              <a:tblPr firstRow="1" firstCol="1" lastRow="1" lastCol="1" bandRow="1" bandCol="1"/>
              <a:tblGrid>
                <a:gridCol w="2147193"/>
                <a:gridCol w="1402794"/>
                <a:gridCol w="1402794"/>
                <a:gridCol w="1239907"/>
              </a:tblGrid>
              <a:tr h="272656">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项</a:t>
                      </a:r>
                      <a:r>
                        <a:rPr lang="en-US" sz="1600" b="1" kern="100">
                          <a:effectLst/>
                          <a:latin typeface="微软雅黑" pitchFamily="34" charset="-122"/>
                          <a:ea typeface="微软雅黑" pitchFamily="34" charset="-122"/>
                        </a:rPr>
                        <a:t>  </a:t>
                      </a:r>
                      <a:r>
                        <a:rPr lang="zh-CN" sz="1600" b="1" kern="100">
                          <a:effectLst/>
                          <a:latin typeface="微软雅黑" pitchFamily="34" charset="-122"/>
                          <a:ea typeface="微软雅黑" pitchFamily="34" charset="-122"/>
                        </a:rPr>
                        <a:t>目</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实际数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预算数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差</a:t>
                      </a:r>
                      <a:r>
                        <a:rPr lang="en-US" sz="1600" b="1" kern="100">
                          <a:effectLst/>
                          <a:latin typeface="微软雅黑" pitchFamily="34" charset="-122"/>
                          <a:ea typeface="微软雅黑" pitchFamily="34" charset="-122"/>
                        </a:rPr>
                        <a:t>  </a:t>
                      </a:r>
                      <a:r>
                        <a:rPr lang="zh-CN" sz="1600" b="1" kern="100">
                          <a:effectLst/>
                          <a:latin typeface="微软雅黑" pitchFamily="34" charset="-122"/>
                          <a:ea typeface="微软雅黑" pitchFamily="34" charset="-122"/>
                        </a:rPr>
                        <a:t>异</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一、可控成本：</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 </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 </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 </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直接材料</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6 000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6 500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直接人工</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2 300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-300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管理人员工资</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4 500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4 300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设备折旧费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设备维修费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1 300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-300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物料消耗</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400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合</a:t>
                      </a:r>
                      <a:r>
                        <a:rPr lang="en-US" sz="1600" kern="100">
                          <a:effectLst/>
                          <a:latin typeface="微软雅黑" pitchFamily="34" charset="-122"/>
                          <a:ea typeface="微软雅黑" pitchFamily="34" charset="-122"/>
                        </a:rPr>
                        <a:t>  </a:t>
                      </a:r>
                      <a:r>
                        <a:rPr lang="zh-CN" sz="1600" kern="100">
                          <a:effectLst/>
                          <a:latin typeface="微软雅黑" pitchFamily="34" charset="-122"/>
                          <a:ea typeface="微软雅黑" pitchFamily="34" charset="-122"/>
                        </a:rPr>
                        <a:t>计</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16 000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16 800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-800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410">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二、下属单位转来的责任成本：</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 </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 </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 </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甲工段</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8 000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乙工段</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11 000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合</a:t>
                      </a:r>
                      <a:r>
                        <a:rPr lang="en-US" sz="1600" kern="100">
                          <a:effectLst/>
                          <a:latin typeface="微软雅黑" pitchFamily="34" charset="-122"/>
                          <a:ea typeface="微软雅黑" pitchFamily="34" charset="-122"/>
                        </a:rPr>
                        <a:t>  </a:t>
                      </a:r>
                      <a:r>
                        <a:rPr lang="zh-CN" sz="1600" kern="100">
                          <a:effectLst/>
                          <a:latin typeface="微软雅黑" pitchFamily="34" charset="-122"/>
                          <a:ea typeface="微软雅黑" pitchFamily="34" charset="-122"/>
                        </a:rPr>
                        <a:t>计</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21 000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18 000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3 000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656">
                <a:tc>
                  <a:txBody>
                    <a:bodyPr vert="horz" wrap="square"/>
                    <a:lstStyle/>
                    <a:p>
                      <a:pPr algn="ctr">
                        <a:spcBef>
                          <a:spcPts val="200"/>
                        </a:spcBef>
                        <a:spcAft>
                          <a:spcPts val="200"/>
                        </a:spcAft>
                      </a:pPr>
                      <a:r>
                        <a:rPr lang="zh-CN" sz="1600" kern="100">
                          <a:effectLst/>
                          <a:latin typeface="微软雅黑" pitchFamily="34" charset="-122"/>
                          <a:ea typeface="微软雅黑" pitchFamily="34" charset="-122"/>
                        </a:rPr>
                        <a:t>责任成本合计</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2 350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2 300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5479242" y="1252111"/>
            <a:ext cx="5973814" cy="74892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spcBef>
                <a:spcPts val="600"/>
              </a:spcBef>
              <a:spcAft>
                <a:spcPts val="600"/>
              </a:spcAft>
            </a:pPr>
            <a:r>
              <a:rPr lang="zh-CN" altLang="zh-CN" sz="1800" b="1" kern="100">
                <a:solidFill>
                  <a:srgbClr val="00A0E9"/>
                </a:solidFill>
                <a:latin typeface="微软雅黑" pitchFamily="34" charset="-122"/>
                <a:ea typeface="微软雅黑" pitchFamily="34" charset="-122"/>
              </a:rPr>
              <a:t>表</a:t>
            </a:r>
            <a:r>
              <a:rPr lang="en-US" altLang="zh-CN" sz="1800" b="1" kern="100">
                <a:solidFill>
                  <a:srgbClr val="00A0E9"/>
                </a:solidFill>
                <a:latin typeface="微软雅黑" pitchFamily="34" charset="-122"/>
                <a:ea typeface="微软雅黑" pitchFamily="34" charset="-122"/>
              </a:rPr>
              <a:t>9-1  </a:t>
            </a:r>
            <a:r>
              <a:rPr lang="zh-CN" altLang="zh-CN" sz="1800" b="1" kern="100">
                <a:solidFill>
                  <a:srgbClr val="00A0E9"/>
                </a:solidFill>
                <a:latin typeface="微软雅黑" pitchFamily="34" charset="-122"/>
                <a:ea typeface="微软雅黑" pitchFamily="34" charset="-122"/>
              </a:rPr>
              <a:t>××成本中心的责任报告</a:t>
            </a:r>
          </a:p>
          <a:p>
            <a:pPr algn="r">
              <a:spcBef>
                <a:spcPts val="200"/>
              </a:spcBef>
              <a:spcAft>
                <a:spcPts val="200"/>
              </a:spcAft>
            </a:pPr>
            <a:r>
              <a:rPr lang="zh-CN" altLang="zh-CN" sz="1800" b="1" kern="100">
                <a:latin typeface="微软雅黑" pitchFamily="34" charset="-122"/>
                <a:ea typeface="微软雅黑" pitchFamily="34" charset="-122"/>
              </a:rPr>
              <a:t>单位：元</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4" dur="5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nodeType="afterGroup">
                            <p:stCondLst>
                              <p:cond delay="1000"/>
                            </p:stCondLst>
                            <p:childTnLst>
                              <p:par>
                                <p:cTn id="14" presetID="22" presetClass="entr" presetSubtype="4" dur="5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0413" cy="5589588"/>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https://d.book118.com/348062132035006035</a:t>
            </a:r>
          </a:p>
        </p:txBody>
      </p:sp>
    </p:spTree>
  </p:cSld>
  <p:clrMapOvr>
    <a:masterClrMapping/>
  </p:clrMapOvr>
  <p:transition/>
  <p:timing/>
</p:sld>
</file>

<file path=ppt/tags/tag1.xml><?xml version="1.0" encoding="utf-8"?>
<p:tagLst xmlns:p="http://schemas.openxmlformats.org/presentationml/2006/main">
  <p:tag name="MH" val="20160902103308"/>
  <p:tag name="MH_LIBRARY" val="GRAPHIC"/>
  <p:tag name="MH_ORDER" val="菱形 81"/>
</p:tagLst>
</file>

<file path=ppt/tags/tag2.xml><?xml version="1.0" encoding="utf-8"?>
<p:tagLst xmlns:p="http://schemas.openxmlformats.org/presentationml/2006/main">
  <p:tag name="MH" val="20160902103308"/>
  <p:tag name="MH_LIBRARY" val="GRAPHIC"/>
  <p:tag name="MH_ORDER" val="文本框 103"/>
</p:tagLst>
</file>

<file path=ppt/tags/tag3.xml><?xml version="1.0" encoding="utf-8"?>
<p:tagLst xmlns:p="http://schemas.openxmlformats.org/presentationml/2006/main">
  <p:tag name="MH" val="20160902103308"/>
  <p:tag name="MH_LIBRARY" val="GRAPHIC"/>
  <p:tag name="MH_ORDER" val="菱形 82"/>
</p:tagLst>
</file>

<file path=ppt/tags/tag4.xml><?xml version="1.0" encoding="utf-8"?>
<p:tagLst xmlns:p="http://schemas.openxmlformats.org/presentationml/2006/main">
  <p:tag name="MH" val="20160902103308"/>
  <p:tag name="MH_LIBRARY" val="GRAPHIC"/>
  <p:tag name="MH_ORDER" val="文本框 84"/>
</p:tagLst>
</file>

<file path=ppt/tags/tag5.xml><?xml version="1.0" encoding="utf-8"?>
<p:tagLst xmlns:p="http://schemas.openxmlformats.org/presentationml/2006/main">
  <p:tag name="MH" val="20160902103308"/>
  <p:tag name="MH_LIBRARY" val="GRAPHIC"/>
  <p:tag name="MH_ORDER" val="文本框 85"/>
</p:tagLst>
</file>

<file path=ppt/tags/tag6.xml><?xml version="1.0" encoding="utf-8"?>
<p:tagLst xmlns:p="http://schemas.openxmlformats.org/presentationml/2006/main">
  <p:tag name="MH" val="20160902103308"/>
  <p:tag name="MH_LIBRARY" val="GRAPHIC"/>
  <p:tag name="MH_ORDER" val="文本框 80"/>
</p:tagLst>
</file>

<file path=ppt/tags/tag7.xml><?xml version="1.0" encoding="utf-8"?>
<p:tagLst xmlns:p="http://schemas.openxmlformats.org/presentationml/2006/main">
  <p:tag name="MH" val="20160902103308"/>
  <p:tag name="MH_LIBRARY" val="GRAPHIC"/>
  <p:tag name="MH_ORDER" val="菱形 82"/>
</p:tagLst>
</file>

<file path=ppt/tags/tag8.xml><?xml version="1.0" encoding="utf-8"?>
<p:tagLst xmlns:p="http://schemas.openxmlformats.org/presentationml/2006/main">
  <p:tag name="MH" val="20160902103308"/>
  <p:tag name="MH_LIBRARY" val="GRAPHIC"/>
  <p:tag name="MH_ORDER" val="文本框 84"/>
</p:tagLst>
</file>

<file path=ppt/tags/tag9.xml><?xml version="1.0" encoding="utf-8"?>
<p:tagLst xmlns:p="http://schemas.openxmlformats.org/presentationml/2006/main">
  <p:tag name="MH" val="20160902103308"/>
  <p:tag name="MH_LIBRARY" val="GRAPHIC"/>
  <p:tag name="MH_ORDER" val="文本框 85"/>
</p:tagLst>
</file>

<file path=ppt/tags/tag10.xml><?xml version="1.0" encoding="utf-8"?>
<p:tagLst xmlns:p="http://schemas.openxmlformats.org/presentationml/2006/main">
  <p:tag name="MH" val="20160902103308"/>
  <p:tag name="MH_LIBRARY" val="GRAPHIC"/>
  <p:tag name="MH_ORDER" val="菱形 82"/>
</p:tagLst>
</file>

<file path=ppt/tags/tag11.xml><?xml version="1.0" encoding="utf-8"?>
<p:tagLst xmlns:p="http://schemas.openxmlformats.org/presentationml/2006/main">
  <p:tag name="MH" val="20160902103308"/>
  <p:tag name="MH_LIBRARY" val="GRAPHIC"/>
  <p:tag name="MH_ORDER" val="文本框 84"/>
</p:tagLst>
</file>

<file path=ppt/tags/tag12.xml><?xml version="1.0" encoding="utf-8"?>
<p:tagLst xmlns:p="http://schemas.openxmlformats.org/presentationml/2006/main">
  <p:tag name="MH" val="20160902103308"/>
  <p:tag name="MH_LIBRARY" val="GRAPHIC"/>
  <p:tag name="MH_ORDER" val="文本框 85"/>
</p:tagLst>
</file>

<file path=ppt/tags/tag13.xml><?xml version="1.0" encoding="utf-8"?>
<p:tagLst xmlns:p="http://schemas.openxmlformats.org/presentationml/2006/main">
  <p:tag name="MH" val="20160902103308"/>
  <p:tag name="MH_LIBRARY" val="GRAPHIC"/>
  <p:tag name="MH_ORDER" val="菱形 82"/>
</p:tagLst>
</file>

<file path=ppt/tags/tag14.xml><?xml version="1.0" encoding="utf-8"?>
<p:tagLst xmlns:p="http://schemas.openxmlformats.org/presentationml/2006/main">
  <p:tag name="MH" val="20160902103308"/>
  <p:tag name="MH_LIBRARY" val="GRAPHIC"/>
  <p:tag name="MH_ORDER" val="文本框 84"/>
</p:tagLst>
</file>

<file path=ppt/tags/tag15.xml><?xml version="1.0" encoding="utf-8"?>
<p:tagLst xmlns:p="http://schemas.openxmlformats.org/presentationml/2006/main">
  <p:tag name="MH" val="20160902103308"/>
  <p:tag name="MH_LIBRARY" val="GRAPHIC"/>
  <p:tag name="MH_ORDER" val="文本框 85"/>
</p:tagLst>
</file>

<file path=ppt/tags/tag16.xml><?xml version="1.0" encoding="utf-8"?>
<p:tagLst xmlns:p="http://schemas.openxmlformats.org/presentationml/2006/main">
  <p:tag name="MH" val="20160902103308"/>
  <p:tag name="MH_LIBRARY" val="GRAPHIC"/>
  <p:tag name="MH_ORDER" val="菱形 82"/>
</p:tagLst>
</file>

<file path=ppt/tags/tag17.xml><?xml version="1.0" encoding="utf-8"?>
<p:tagLst xmlns:p="http://schemas.openxmlformats.org/presentationml/2006/main">
  <p:tag name="MH" val="20160902103308"/>
  <p:tag name="MH_LIBRARY" val="GRAPHIC"/>
  <p:tag name="MH_ORDER" val="文本框 84"/>
</p:tagLst>
</file>

<file path=ppt/tags/tag18.xml><?xml version="1.0" encoding="utf-8"?>
<p:tagLst xmlns:p="http://schemas.openxmlformats.org/presentationml/2006/main">
  <p:tag name="MH" val="20160902103308"/>
  <p:tag name="MH_LIBRARY" val="GRAPHIC"/>
  <p:tag name="MH_ORDER" val="文本框 85"/>
</p:tagLst>
</file>

<file path=ppt/tags/tag19.xml><?xml version="1.0" encoding="utf-8"?>
<p:tagLst xmlns:p="http://schemas.openxmlformats.org/presentationml/2006/main">
  <p:tag name="MH" val="20160922172935"/>
  <p:tag name="MH_LIBRARY" val="GRAPHIC"/>
  <p:tag name="MH_ORDER" val="1"/>
  <p:tag name="MH_TYPE" val="Other"/>
</p:tagLst>
</file>

<file path=ppt/tags/tag20.xml><?xml version="1.0" encoding="utf-8"?>
<p:tagLst xmlns:p="http://schemas.openxmlformats.org/presentationml/2006/main">
  <p:tag name="MH" val="20160922172935"/>
  <p:tag name="MH_LIBRARY" val="GRAPHIC"/>
  <p:tag name="MH_ORDER" val="2"/>
  <p:tag name="MH_TYPE" val="Other"/>
</p:tagLst>
</file>

<file path=ppt/tags/tag21.xml><?xml version="1.0" encoding="utf-8"?>
<p:tagLst xmlns:p="http://schemas.openxmlformats.org/presentationml/2006/main">
  <p:tag name="MH" val="20160922172935"/>
  <p:tag name="MH_LIBRARY" val="GRAPHIC"/>
  <p:tag name="MH_ORDER" val="3"/>
  <p:tag name="MH_TYPE" val="Other"/>
</p:tagLst>
</file>

<file path=ppt/tags/tag22.xml><?xml version="1.0" encoding="utf-8"?>
<p:tagLst xmlns:p="http://schemas.openxmlformats.org/presentationml/2006/main">
  <p:tag name="MH" val="20160922172935"/>
  <p:tag name="MH_LIBRARY" val="GRAPHIC"/>
  <p:tag name="MH_ORDER" val="4"/>
  <p:tag name="MH_TYPE" val="Other"/>
</p:tagLst>
</file>

<file path=ppt/tags/tag23.xml><?xml version="1.0" encoding="utf-8"?>
<p:tagLst xmlns:p="http://schemas.openxmlformats.org/presentationml/2006/main">
  <p:tag name="MH" val="20160922172935"/>
  <p:tag name="MH_LIBRARY" val="GRAPHIC"/>
  <p:tag name="MH_ORDER" val="5"/>
  <p:tag name="MH_TYPE" val="Other"/>
</p:tagLst>
</file>

<file path=ppt/tags/tag24.xml><?xml version="1.0" encoding="utf-8"?>
<p:tagLst xmlns:p="http://schemas.openxmlformats.org/presentationml/2006/main">
  <p:tag name="MH" val="20160922172935"/>
  <p:tag name="MH_LIBRARY" val="GRAPHIC"/>
  <p:tag name="MH_ORDER" val="1"/>
  <p:tag name="MH_TYPE" val="SubTitle"/>
</p:tagLst>
</file>

<file path=ppt/tags/tag25.xml><?xml version="1.0" encoding="utf-8"?>
<p:tagLst xmlns:p="http://schemas.openxmlformats.org/presentationml/2006/main">
  <p:tag name="MH" val="20160922172935"/>
  <p:tag name="MH_LIBRARY" val="GRAPHIC"/>
  <p:tag name="MH_ORDER" val="11"/>
  <p:tag name="MH_TYPE" val="Other"/>
</p:tagLst>
</file>

<file path=ppt/tags/tag26.xml><?xml version="1.0" encoding="utf-8"?>
<p:tagLst xmlns:p="http://schemas.openxmlformats.org/presentationml/2006/main">
  <p:tag name="MH" val="20160922172935"/>
  <p:tag name="MH_LIBRARY" val="GRAPHIC"/>
  <p:tag name="MH_ORDER" val="12"/>
  <p:tag name="MH_TYPE" val="Other"/>
</p:tagLst>
</file>

<file path=ppt/tags/tag27.xml><?xml version="1.0" encoding="utf-8"?>
<p:tagLst xmlns:p="http://schemas.openxmlformats.org/presentationml/2006/main">
  <p:tag name="MH" val="20160922172935"/>
  <p:tag name="MH_LIBRARY" val="GRAPHIC"/>
  <p:tag name="MH_ORDER" val="13"/>
  <p:tag name="MH_TYPE" val="Other"/>
</p:tagLst>
</file>

<file path=ppt/tags/tag28.xml><?xml version="1.0" encoding="utf-8"?>
<p:tagLst xmlns:p="http://schemas.openxmlformats.org/presentationml/2006/main">
  <p:tag name="MH" val="20160922172935"/>
  <p:tag name="MH_LIBRARY" val="GRAPHIC"/>
  <p:tag name="MH_ORDER" val="14"/>
  <p:tag name="MH_TYPE" val="Other"/>
</p:tagLst>
</file>

<file path=ppt/tags/tag29.xml><?xml version="1.0" encoding="utf-8"?>
<p:tagLst xmlns:p="http://schemas.openxmlformats.org/presentationml/2006/main">
  <p:tag name="MH" val="20160922172935"/>
  <p:tag name="MH_LIBRARY" val="GRAPHIC"/>
  <p:tag name="MH_ORDER" val="15"/>
  <p:tag name="MH_TYPE" val="Other"/>
</p:tagLst>
</file>

<file path=ppt/tags/tag30.xml><?xml version="1.0" encoding="utf-8"?>
<p:tagLst xmlns:p="http://schemas.openxmlformats.org/presentationml/2006/main">
  <p:tag name="MH" val="20160922172935"/>
  <p:tag name="MH_LIBRARY" val="GRAPHIC"/>
  <p:tag name="MH_ORDER" val="2"/>
  <p:tag name="MH_TYPE" val="SubTitle"/>
</p:tagLst>
</file>

<file path=ppt/tags/tag31.xml><?xml version="1.0" encoding="utf-8"?>
<p:tagLst xmlns:p="http://schemas.openxmlformats.org/presentationml/2006/main">
  <p:tag name="MH" val="20160922172935"/>
  <p:tag name="MH_LIBRARY" val="GRAPHIC"/>
  <p:tag name="MH_ORDER" val="6"/>
  <p:tag name="MH_TYPE" val="Other"/>
</p:tagLst>
</file>

<file path=ppt/tags/tag32.xml><?xml version="1.0" encoding="utf-8"?>
<p:tagLst xmlns:p="http://schemas.openxmlformats.org/presentationml/2006/main">
  <p:tag name="MH" val="20160922172935"/>
  <p:tag name="MH_LIBRARY" val="GRAPHIC"/>
  <p:tag name="MH_ORDER" val="7"/>
  <p:tag name="MH_TYPE" val="Other"/>
</p:tagLst>
</file>

<file path=ppt/tags/tag33.xml><?xml version="1.0" encoding="utf-8"?>
<p:tagLst xmlns:p="http://schemas.openxmlformats.org/presentationml/2006/main">
  <p:tag name="MH" val="20160922172935"/>
  <p:tag name="MH_LIBRARY" val="GRAPHIC"/>
  <p:tag name="MH_ORDER" val="8"/>
  <p:tag name="MH_TYPE" val="Other"/>
</p:tagLst>
</file>

<file path=ppt/tags/tag34.xml><?xml version="1.0" encoding="utf-8"?>
<p:tagLst xmlns:p="http://schemas.openxmlformats.org/presentationml/2006/main">
  <p:tag name="MH" val="20160922172935"/>
  <p:tag name="MH_LIBRARY" val="GRAPHIC"/>
  <p:tag name="MH_ORDER" val="9"/>
  <p:tag name="MH_TYPE" val="Other"/>
</p:tagLst>
</file>

<file path=ppt/tags/tag35.xml><?xml version="1.0" encoding="utf-8"?>
<p:tagLst xmlns:p="http://schemas.openxmlformats.org/presentationml/2006/main">
  <p:tag name="MH" val="20160922172935"/>
  <p:tag name="MH_LIBRARY" val="GRAPHIC"/>
  <p:tag name="MH_ORDER" val="10"/>
  <p:tag name="MH_TYPE" val="Other"/>
</p:tagLst>
</file>

<file path=ppt/tags/tag36.xml><?xml version="1.0" encoding="utf-8"?>
<p:tagLst xmlns:p="http://schemas.openxmlformats.org/presentationml/2006/main">
  <p:tag name="MH" val="20160922172935"/>
  <p:tag name="MH_LIBRARY" val="GRAPHIC"/>
  <p:tag name="MH_ORDER" val="3"/>
  <p:tag name="MH_TYPE" val="SubTitle"/>
</p:tagLst>
</file>

<file path=ppt/tags/tag3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母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charset="-122"/>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charset="-122"/>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123</Paragraphs>
  <Slides>26</Slides>
  <Notes>1</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26</vt:i4>
      </vt:variant>
    </vt:vector>
  </HeadingPairs>
  <TitlesOfParts>
    <vt:vector baseType="lpstr" size="37">
      <vt:lpstr>Arial</vt:lpstr>
      <vt:lpstr>Calibri</vt:lpstr>
      <vt:lpstr>微软雅黑</vt:lpstr>
      <vt:lpstr>宋体</vt:lpstr>
      <vt:lpstr>华文细黑</vt:lpstr>
      <vt:lpstr>Times New Roman</vt:lpstr>
      <vt:lpstr>华文中宋</vt:lpstr>
      <vt:lpstr>华康俪金黑W8(P)</vt:lpstr>
      <vt:lpstr>Stencil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2024-09-13T23:56:51.597</cp:lastPrinted>
  <dcterms:created xsi:type="dcterms:W3CDTF">2024-09-13T15:56:51Z</dcterms:created>
  <dcterms:modified xsi:type="dcterms:W3CDTF">2024-09-13T15:56:54Z</dcterms:modified>
</cp:coreProperties>
</file>